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73" r:id="rId2"/>
    <p:sldId id="375" r:id="rId3"/>
    <p:sldId id="376" r:id="rId4"/>
    <p:sldId id="377" r:id="rId5"/>
    <p:sldId id="380" r:id="rId6"/>
    <p:sldId id="379" r:id="rId7"/>
    <p:sldId id="37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9734B-0D22-DE48-9E63-9C1F92EE0548}" v="6" dt="2022-09-16T03:30:00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/>
    <p:restoredTop sz="63478"/>
  </p:normalViewPr>
  <p:slideViewPr>
    <p:cSldViewPr snapToGrid="0">
      <p:cViewPr varScale="1">
        <p:scale>
          <a:sx n="87" d="100"/>
          <a:sy n="87" d="100"/>
        </p:scale>
        <p:origin x="344" y="184"/>
      </p:cViewPr>
      <p:guideLst/>
    </p:cSldViewPr>
  </p:slideViewPr>
  <p:outlineViewPr>
    <p:cViewPr>
      <p:scale>
        <a:sx n="33" d="100"/>
        <a:sy n="33" d="100"/>
      </p:scale>
      <p:origin x="0" y="-18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BFD0-53F7-6845-B4D2-8114C040B34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24EC9-048E-1545-B6C0-3019CB4B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1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0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7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6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86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976000"/>
            <a:ext cx="9143999" cy="586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23FD-40A5-1E74-E3E0-7D0C998C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14C3-D80F-3A89-0AB8-D3DE1067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Membrane Composition</a:t>
            </a:r>
          </a:p>
          <a:p>
            <a:pPr lvl="1"/>
            <a:r>
              <a:rPr lang="en-US" dirty="0"/>
              <a:t>Lipids</a:t>
            </a:r>
          </a:p>
          <a:p>
            <a:pPr lvl="1"/>
            <a:r>
              <a:rPr lang="en-US" dirty="0"/>
              <a:t>Proteins</a:t>
            </a:r>
          </a:p>
          <a:p>
            <a:pPr lvl="1"/>
            <a:r>
              <a:rPr lang="en-US" dirty="0"/>
              <a:t>Carbohydrates</a:t>
            </a:r>
          </a:p>
          <a:p>
            <a:endParaRPr lang="en-US" dirty="0"/>
          </a:p>
        </p:txBody>
      </p:sp>
      <p:pic>
        <p:nvPicPr>
          <p:cNvPr id="4" name="Picture 12" descr="07_07PlasmaMembrane-L">
            <a:extLst>
              <a:ext uri="{FF2B5EF4-FFF2-40B4-BE49-F238E27FC236}">
                <a16:creationId xmlns:a16="http://schemas.microsoft.com/office/drawing/2014/main" id="{D5E5D80F-6BC9-2E30-D242-0529A0F6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"/>
          <a:stretch>
            <a:fillRect/>
          </a:stretch>
        </p:blipFill>
        <p:spPr bwMode="auto">
          <a:xfrm>
            <a:off x="1939567" y="2730039"/>
            <a:ext cx="5872162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58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EBB0-6B71-A519-DDB7-2A5D6F93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2D19-E3C6-F23F-ED6C-5C8B1BE5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Semi-permeable:</a:t>
            </a:r>
          </a:p>
          <a:p>
            <a:pPr lvl="1"/>
            <a:r>
              <a:rPr lang="en-US" dirty="0"/>
              <a:t>Allow certain substances to pass through but not others.</a:t>
            </a:r>
          </a:p>
          <a:p>
            <a:r>
              <a:rPr lang="en-US" dirty="0"/>
              <a:t>Two types of Transport</a:t>
            </a:r>
          </a:p>
          <a:p>
            <a:pPr lvl="1"/>
            <a:r>
              <a:rPr lang="en-US" dirty="0"/>
              <a:t>Passive Transport</a:t>
            </a:r>
          </a:p>
          <a:p>
            <a:pPr lvl="1"/>
            <a:r>
              <a:rPr lang="en-US" dirty="0"/>
              <a:t>Active Transport</a:t>
            </a:r>
          </a:p>
          <a:p>
            <a:endParaRPr lang="en-US" dirty="0"/>
          </a:p>
        </p:txBody>
      </p:sp>
      <p:pic>
        <p:nvPicPr>
          <p:cNvPr id="4" name="Picture 4" descr="diffusionmedium">
            <a:extLst>
              <a:ext uri="{FF2B5EF4-FFF2-40B4-BE49-F238E27FC236}">
                <a16:creationId xmlns:a16="http://schemas.microsoft.com/office/drawing/2014/main" id="{429729BF-174A-102C-8ABB-188FFB07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77" y="3429000"/>
            <a:ext cx="4450046" cy="33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38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506D-586A-B5F1-A261-2C167BA7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3B99F-8A41-EEDE-E0C6-5442267E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Transport</a:t>
            </a:r>
          </a:p>
          <a:p>
            <a:pPr lvl="1"/>
            <a:r>
              <a:rPr lang="en-US" b="1" dirty="0"/>
              <a:t>Passive Transport:</a:t>
            </a:r>
          </a:p>
          <a:p>
            <a:pPr lvl="2"/>
            <a:r>
              <a:rPr lang="en-US" dirty="0"/>
              <a:t>Movement of molecules down a concentration gradient (high to low)</a:t>
            </a:r>
          </a:p>
          <a:p>
            <a:pPr lvl="3"/>
            <a:r>
              <a:rPr lang="en-US" dirty="0"/>
              <a:t>Simple Diffusion</a:t>
            </a:r>
          </a:p>
          <a:p>
            <a:pPr lvl="3"/>
            <a:r>
              <a:rPr lang="en-US" dirty="0"/>
              <a:t>Facilitated diffusion</a:t>
            </a:r>
          </a:p>
          <a:p>
            <a:pPr lvl="2"/>
            <a:r>
              <a:rPr lang="en-US" dirty="0"/>
              <a:t>No energy required</a:t>
            </a:r>
          </a:p>
          <a:p>
            <a:pPr lvl="2"/>
            <a:endParaRPr lang="en-US" dirty="0"/>
          </a:p>
        </p:txBody>
      </p:sp>
      <p:pic>
        <p:nvPicPr>
          <p:cNvPr id="4" name="Picture 2" descr="07_17PassiveActiveTrans-L">
            <a:extLst>
              <a:ext uri="{FF2B5EF4-FFF2-40B4-BE49-F238E27FC236}">
                <a16:creationId xmlns:a16="http://schemas.microsoft.com/office/drawing/2014/main" id="{D41A0345-3268-20D1-C7FF-588630C9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4" b="23633"/>
          <a:stretch>
            <a:fillRect/>
          </a:stretch>
        </p:blipFill>
        <p:spPr bwMode="auto">
          <a:xfrm>
            <a:off x="5224062" y="2436090"/>
            <a:ext cx="3212015" cy="394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9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506D-586A-B5F1-A261-2C167BA7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3B99F-8A41-EEDE-E0C6-5442267E4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00"/>
            <a:ext cx="9144000" cy="5863744"/>
          </a:xfrm>
        </p:spPr>
        <p:txBody>
          <a:bodyPr/>
          <a:lstStyle/>
          <a:p>
            <a:r>
              <a:rPr lang="en-US" dirty="0"/>
              <a:t>Passive Transport</a:t>
            </a:r>
          </a:p>
          <a:p>
            <a:pPr lvl="1"/>
            <a:r>
              <a:rPr lang="en-US" b="1" dirty="0"/>
              <a:t>Diffusion:</a:t>
            </a:r>
          </a:p>
          <a:p>
            <a:pPr lvl="2"/>
            <a:r>
              <a:rPr lang="en-US" dirty="0"/>
              <a:t>Random thermal motion of molecules results in their movement down their concentration gradient.</a:t>
            </a:r>
          </a:p>
          <a:p>
            <a:pPr lvl="2"/>
            <a:r>
              <a:rPr lang="en-US" dirty="0"/>
              <a:t>No proteins required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14" descr="07_11aDiffusionMembrane-L">
            <a:extLst>
              <a:ext uri="{FF2B5EF4-FFF2-40B4-BE49-F238E27FC236}">
                <a16:creationId xmlns:a16="http://schemas.microsoft.com/office/drawing/2014/main" id="{756EF0E3-11C0-127C-47AC-AB578A00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5"/>
          <a:stretch>
            <a:fillRect/>
          </a:stretch>
        </p:blipFill>
        <p:spPr bwMode="auto">
          <a:xfrm>
            <a:off x="508022" y="3429000"/>
            <a:ext cx="8127956" cy="31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1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8B23-D210-68BD-812B-6575D61E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84AE2-0C96-F2CD-6725-41737F51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Osmosis</a:t>
            </a:r>
          </a:p>
          <a:p>
            <a:pPr lvl="1"/>
            <a:r>
              <a:rPr lang="en-US" dirty="0"/>
              <a:t>Diffusion of water</a:t>
            </a:r>
          </a:p>
          <a:p>
            <a:pPr lvl="1"/>
            <a:r>
              <a:rPr lang="en-US" dirty="0"/>
              <a:t>Water moves down its concentration gradient to reach equilibrium</a:t>
            </a:r>
          </a:p>
        </p:txBody>
      </p:sp>
      <p:pic>
        <p:nvPicPr>
          <p:cNvPr id="4" name="Picture 8" descr="07_12Osmosis-L">
            <a:extLst>
              <a:ext uri="{FF2B5EF4-FFF2-40B4-BE49-F238E27FC236}">
                <a16:creationId xmlns:a16="http://schemas.microsoft.com/office/drawing/2014/main" id="{20947E0A-723B-340A-B971-BE4D88CB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"/>
          <a:stretch>
            <a:fillRect/>
          </a:stretch>
        </p:blipFill>
        <p:spPr bwMode="auto">
          <a:xfrm>
            <a:off x="2550771" y="2540230"/>
            <a:ext cx="4042458" cy="431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5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506D-586A-B5F1-A261-2C167BA7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3B99F-8A41-EEDE-E0C6-5442267E4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00"/>
            <a:ext cx="5290391" cy="5863744"/>
          </a:xfrm>
        </p:spPr>
        <p:txBody>
          <a:bodyPr/>
          <a:lstStyle/>
          <a:p>
            <a:r>
              <a:rPr lang="en-US" dirty="0"/>
              <a:t>Passive Transport</a:t>
            </a:r>
          </a:p>
          <a:p>
            <a:pPr lvl="1"/>
            <a:r>
              <a:rPr lang="en-US" b="1" dirty="0"/>
              <a:t>Facilitate diffusion:</a:t>
            </a:r>
          </a:p>
          <a:p>
            <a:pPr lvl="2"/>
            <a:r>
              <a:rPr lang="en-US" dirty="0"/>
              <a:t>Passage of molecules down a gradient across a membrane with the assistance of </a:t>
            </a:r>
            <a:r>
              <a:rPr lang="en-US" b="1" dirty="0"/>
              <a:t>transport proteins.</a:t>
            </a:r>
          </a:p>
          <a:p>
            <a:pPr lvl="3"/>
            <a:r>
              <a:rPr lang="en-US" dirty="0"/>
              <a:t>Transmembrane proteins that help substances cross a membrane</a:t>
            </a:r>
          </a:p>
          <a:p>
            <a:pPr lvl="3"/>
            <a:r>
              <a:rPr lang="en-US" dirty="0"/>
              <a:t>Specific for certain types or classes of related proteins.</a:t>
            </a:r>
          </a:p>
          <a:p>
            <a:pPr lvl="3"/>
            <a:r>
              <a:rPr lang="en-US" dirty="0"/>
              <a:t>Two types</a:t>
            </a:r>
          </a:p>
          <a:p>
            <a:pPr lvl="4"/>
            <a:r>
              <a:rPr lang="en-US" b="1" dirty="0"/>
              <a:t>Channel Proteins</a:t>
            </a:r>
          </a:p>
          <a:p>
            <a:pPr lvl="4"/>
            <a:r>
              <a:rPr lang="en-US" b="1" dirty="0"/>
              <a:t>Carrier Proteins</a:t>
            </a:r>
          </a:p>
          <a:p>
            <a:pPr lvl="2"/>
            <a:endParaRPr lang="en-US" dirty="0"/>
          </a:p>
        </p:txBody>
      </p:sp>
      <p:pic>
        <p:nvPicPr>
          <p:cNvPr id="5" name="Picture 13" descr="07_15FacilitatedDiffusion-L">
            <a:extLst>
              <a:ext uri="{FF2B5EF4-FFF2-40B4-BE49-F238E27FC236}">
                <a16:creationId xmlns:a16="http://schemas.microsoft.com/office/drawing/2014/main" id="{BBD3B218-C2A2-57A1-4FB1-2FD9BB228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"/>
          <a:stretch>
            <a:fillRect/>
          </a:stretch>
        </p:blipFill>
        <p:spPr bwMode="auto">
          <a:xfrm>
            <a:off x="5290391" y="2020529"/>
            <a:ext cx="3853609" cy="410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4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D612-EC80-9458-9014-0F468604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B334-EF38-B726-0973-6FCD11B7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00"/>
            <a:ext cx="5845278" cy="5863744"/>
          </a:xfrm>
        </p:spPr>
        <p:txBody>
          <a:bodyPr/>
          <a:lstStyle/>
          <a:p>
            <a:r>
              <a:rPr lang="en-US" dirty="0"/>
              <a:t>Types of Transport</a:t>
            </a:r>
          </a:p>
          <a:p>
            <a:pPr lvl="1"/>
            <a:r>
              <a:rPr lang="en-US" b="1" dirty="0"/>
              <a:t>Active Transport:</a:t>
            </a:r>
          </a:p>
          <a:p>
            <a:pPr lvl="2"/>
            <a:r>
              <a:rPr lang="en-US" dirty="0"/>
              <a:t>Movement of molecules against a concentration gradient (low to high)</a:t>
            </a:r>
          </a:p>
          <a:p>
            <a:pPr lvl="2"/>
            <a:r>
              <a:rPr lang="en-US" dirty="0"/>
              <a:t>Requires energy (ATP)</a:t>
            </a:r>
          </a:p>
          <a:p>
            <a:pPr lvl="2"/>
            <a:r>
              <a:rPr lang="en-US" dirty="0"/>
              <a:t>Involves transport proteins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5119B4-CFAA-1CD4-D91A-EB60DBF6509C}"/>
              </a:ext>
            </a:extLst>
          </p:cNvPr>
          <p:cNvGrpSpPr/>
          <p:nvPr/>
        </p:nvGrpSpPr>
        <p:grpSpPr>
          <a:xfrm>
            <a:off x="6154992" y="1285477"/>
            <a:ext cx="2839904" cy="5451267"/>
            <a:chOff x="6154992" y="1285477"/>
            <a:chExt cx="2839904" cy="5451267"/>
          </a:xfrm>
        </p:grpSpPr>
        <p:pic>
          <p:nvPicPr>
            <p:cNvPr id="4" name="Picture 9" descr="07_17PassiveActiveTrans-L">
              <a:extLst>
                <a:ext uri="{FF2B5EF4-FFF2-40B4-BE49-F238E27FC236}">
                  <a16:creationId xmlns:a16="http://schemas.microsoft.com/office/drawing/2014/main" id="{4FF632F5-894B-D02B-3ABE-200DD64C5F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1" t="10397" b="23633"/>
            <a:stretch/>
          </p:blipFill>
          <p:spPr bwMode="auto">
            <a:xfrm>
              <a:off x="6154993" y="1681316"/>
              <a:ext cx="2839903" cy="505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07_17PassiveActiveTrans-L">
              <a:extLst>
                <a:ext uri="{FF2B5EF4-FFF2-40B4-BE49-F238E27FC236}">
                  <a16:creationId xmlns:a16="http://schemas.microsoft.com/office/drawing/2014/main" id="{F3123398-DFC4-4D26-CE78-C7A0D71DC4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1" t="1" b="94834"/>
            <a:stretch/>
          </p:blipFill>
          <p:spPr bwMode="auto">
            <a:xfrm>
              <a:off x="6154992" y="1285477"/>
              <a:ext cx="2839903" cy="395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706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27714</TotalTime>
  <Words>175</Words>
  <Application>Microsoft Macintosh PowerPoint</Application>
  <PresentationFormat>On-screen Show (4:3)</PresentationFormat>
  <Paragraphs>48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Cell Membranes</vt:lpstr>
      <vt:lpstr>Cell Membranes</vt:lpstr>
      <vt:lpstr>Cell Membranes</vt:lpstr>
      <vt:lpstr>Cell Membranes</vt:lpstr>
      <vt:lpstr>Cell Membranes</vt:lpstr>
      <vt:lpstr>Cell Membranes</vt:lpstr>
      <vt:lpstr>Cell Membranes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Kanther</dc:creator>
  <cp:lastModifiedBy>Michelle Kanther</cp:lastModifiedBy>
  <cp:revision>5</cp:revision>
  <dcterms:created xsi:type="dcterms:W3CDTF">2022-07-27T18:25:14Z</dcterms:created>
  <dcterms:modified xsi:type="dcterms:W3CDTF">2022-09-16T03:30:09Z</dcterms:modified>
</cp:coreProperties>
</file>