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324" r:id="rId2"/>
    <p:sldId id="378" r:id="rId3"/>
    <p:sldId id="382" r:id="rId4"/>
    <p:sldId id="383" r:id="rId5"/>
    <p:sldId id="384" r:id="rId6"/>
    <p:sldId id="385" r:id="rId7"/>
    <p:sldId id="386" r:id="rId8"/>
    <p:sldId id="387" r:id="rId9"/>
    <p:sldId id="389" r:id="rId10"/>
    <p:sldId id="388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8155C-7091-F14D-B060-5EACA40C11F8}" v="18" dt="2022-09-19T03:03:23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40"/>
    <p:restoredTop sz="63469"/>
  </p:normalViewPr>
  <p:slideViewPr>
    <p:cSldViewPr snapToGrid="0">
      <p:cViewPr varScale="1">
        <p:scale>
          <a:sx n="78" d="100"/>
          <a:sy n="78" d="100"/>
        </p:scale>
        <p:origin x="936" y="184"/>
      </p:cViewPr>
      <p:guideLst/>
    </p:cSldViewPr>
  </p:slideViewPr>
  <p:outlineViewPr>
    <p:cViewPr>
      <p:scale>
        <a:sx n="33" d="100"/>
        <a:sy n="33" d="100"/>
      </p:scale>
      <p:origin x="0" y="-18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ABFD0-53F7-6845-B4D2-8114C040B348}" type="datetimeFigureOut">
              <a:rPr lang="en-US" smtClean="0"/>
              <a:t>9/18/22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24EC9-048E-1545-B6C0-3019CB4B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60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15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28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1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8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26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5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43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19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9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0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46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39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8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71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71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1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7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67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6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9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95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7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7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9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6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6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6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2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9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86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976000"/>
            <a:ext cx="9143999" cy="586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69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2016\Sep\09-Aug\Chapter-08\Unlabeled\08_03aThermodynamicsLaws-U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2016\Sep\09-Aug\Chapter-08\Unlabeled\08_03bThermodynamicsLaws-U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2016\Sep\09-Aug\Chapter-08\Unlabeled\08_12ATPCycle-U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2016\Sep\09-Aug\Chapter-08\Unlabeled\08_18EnzymeInhibition-U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1ED6-B517-BDF5-3444-A2EBB132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Schedule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4912-82C2-B21C-846C-54C4B8D7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90250"/>
            <a:ext cx="8886824" cy="6149494"/>
          </a:xfrm>
        </p:spPr>
        <p:txBody>
          <a:bodyPr>
            <a:normAutofit/>
          </a:bodyPr>
          <a:lstStyle/>
          <a:p>
            <a:r>
              <a:rPr lang="en-US" dirty="0"/>
              <a:t>Week 4 (Sept 19 – 23)</a:t>
            </a:r>
          </a:p>
          <a:p>
            <a:pPr lvl="1"/>
            <a:r>
              <a:rPr lang="en-US" dirty="0"/>
              <a:t>Cell Respiration &amp; Fermentation</a:t>
            </a:r>
          </a:p>
          <a:p>
            <a:pPr lvl="2"/>
            <a:r>
              <a:rPr lang="en-US" dirty="0"/>
              <a:t>Chapter 9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Quiz 4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Week 5 (Sept 26-30)</a:t>
            </a:r>
          </a:p>
          <a:p>
            <a:pPr lvl="1"/>
            <a:r>
              <a:rPr lang="en-US" dirty="0"/>
              <a:t>Monday Review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Mendelian genetics and concepts of dominance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Chapter 14, see syllabus for exact pages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Pedigrees, transmission patters and probabilities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Chapter 15, see syllabus for exact pages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Exam 1</a:t>
            </a:r>
          </a:p>
          <a:p>
            <a:pPr lvl="2"/>
            <a:r>
              <a:rPr lang="en-US" dirty="0"/>
              <a:t>Available Friday September 30 – Wednesday October 5</a:t>
            </a:r>
            <a:r>
              <a:rPr lang="en-US" baseline="30000" dirty="0"/>
              <a:t>th</a:t>
            </a:r>
          </a:p>
          <a:p>
            <a:pPr lvl="2"/>
            <a:r>
              <a:rPr lang="en-US" dirty="0"/>
              <a:t>Material through Friday September 26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36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5F43-C5C0-E28F-E34C-D53A69A2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C8C6F-F238-B23A-B2CC-345326235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is more complex: the tiles on the table or the tower?</a:t>
            </a:r>
          </a:p>
          <a:p>
            <a:endParaRPr lang="en-US" dirty="0"/>
          </a:p>
          <a:p>
            <a:r>
              <a:rPr lang="en-US" dirty="0"/>
              <a:t>Which of these is less stable?</a:t>
            </a:r>
          </a:p>
          <a:p>
            <a:endParaRPr lang="en-US" dirty="0"/>
          </a:p>
          <a:p>
            <a:r>
              <a:rPr lang="en-US" dirty="0"/>
              <a:t>Which requires energy to occur: building or </a:t>
            </a:r>
            <a:r>
              <a:rPr lang="en-US" dirty="0" err="1"/>
              <a:t>topling</a:t>
            </a:r>
            <a:r>
              <a:rPr lang="en-US" dirty="0"/>
              <a:t> the tower?</a:t>
            </a:r>
          </a:p>
        </p:txBody>
      </p:sp>
      <p:pic>
        <p:nvPicPr>
          <p:cNvPr id="4" name="Google Shape;147;p6" descr="http://ecx.images-amazon.com/images/I/51eEMsDO5fL._SY300_.jpg">
            <a:extLst>
              <a:ext uri="{FF2B5EF4-FFF2-40B4-BE49-F238E27FC236}">
                <a16:creationId xmlns:a16="http://schemas.microsoft.com/office/drawing/2014/main" id="{3A3E6499-99C0-F1CE-4B99-03142E8084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732"/>
          <a:stretch/>
        </p:blipFill>
        <p:spPr>
          <a:xfrm>
            <a:off x="337457" y="3429000"/>
            <a:ext cx="1587354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6;p6" descr="http://putxitonkaiola.files.wordpress.com/2008/12/hasbro-jenga.jpg">
            <a:extLst>
              <a:ext uri="{FF2B5EF4-FFF2-40B4-BE49-F238E27FC236}">
                <a16:creationId xmlns:a16="http://schemas.microsoft.com/office/drawing/2014/main" id="{E1A9BA43-3620-B663-87BB-36A53AA2F3F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631"/>
          <a:stretch/>
        </p:blipFill>
        <p:spPr>
          <a:xfrm>
            <a:off x="3008692" y="3570287"/>
            <a:ext cx="2525712" cy="314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8;p6" descr="http://i.ebayimg.com/00/s/NjEyWDgwMA==/z/DFkAAOxyFrNRr3d-/$T2eC16N,%21%29cE9s4PsSVGBRr3d90T3w%7E%7E60_35.JPG">
            <a:extLst>
              <a:ext uri="{FF2B5EF4-FFF2-40B4-BE49-F238E27FC236}">
                <a16:creationId xmlns:a16="http://schemas.microsoft.com/office/drawing/2014/main" id="{85388E15-B720-DADC-8EDB-BA8803CE7E9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3343" y="4173311"/>
            <a:ext cx="2857500" cy="219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2D86-F198-EDC2-F5BF-CE80650A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F535-A30C-A66B-6892-14ADE9EC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First Law of thermodynamics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Energy can be transferred and transformed but it cannot be created or destroyed.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37726-96F7-7514-2847-B4BB0F220437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3"/>
          <a:stretch>
            <a:fillRect/>
          </a:stretch>
        </p:blipFill>
        <p:spPr>
          <a:xfrm>
            <a:off x="2404870" y="2971800"/>
            <a:ext cx="4664285" cy="38679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005F9AC-06E5-78A1-B59F-95FDB2E0FBFE}"/>
              </a:ext>
            </a:extLst>
          </p:cNvPr>
          <p:cNvGrpSpPr/>
          <p:nvPr/>
        </p:nvGrpSpPr>
        <p:grpSpPr>
          <a:xfrm>
            <a:off x="5142844" y="4234916"/>
            <a:ext cx="1584527" cy="670856"/>
            <a:chOff x="4848930" y="2546782"/>
            <a:chExt cx="2170213" cy="1226503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01B0B59B-48FF-F94A-7C58-C8D4848CA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0178" y="2773011"/>
              <a:ext cx="1368965" cy="100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600"/>
                </a:lnSpc>
              </a:pPr>
              <a:r>
                <a:rPr lang="en-US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Chemical</a:t>
              </a:r>
            </a:p>
            <a:p>
              <a:pPr>
                <a:lnSpc>
                  <a:spcPts val="2600"/>
                </a:lnSpc>
              </a:pPr>
              <a:r>
                <a:rPr lang="en-US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energy</a:t>
              </a:r>
            </a:p>
            <a:p>
              <a:pPr>
                <a:lnSpc>
                  <a:spcPts val="2600"/>
                </a:lnSpc>
              </a:pPr>
              <a:r>
                <a:rPr lang="en-US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in food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8C98E4-59B1-4EEB-AFCC-206C267B43A8}"/>
                </a:ext>
              </a:extLst>
            </p:cNvPr>
            <p:cNvGrpSpPr/>
            <p:nvPr/>
          </p:nvGrpSpPr>
          <p:grpSpPr>
            <a:xfrm>
              <a:off x="4848930" y="2546782"/>
              <a:ext cx="806009" cy="434767"/>
              <a:chOff x="3689436" y="4929882"/>
              <a:chExt cx="409600" cy="204800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D5326DC0-0868-5680-C600-3E6771961247}"/>
                  </a:ext>
                </a:extLst>
              </p:cNvPr>
              <p:cNvSpPr/>
              <p:nvPr/>
            </p:nvSpPr>
            <p:spPr>
              <a:xfrm>
                <a:off x="3689436" y="4929882"/>
                <a:ext cx="409600" cy="204800"/>
              </a:xfrm>
              <a:custGeom>
                <a:avLst/>
                <a:gdLst>
                  <a:gd name="connsiteX0" fmla="*/ 19050 w 409600"/>
                  <a:gd name="connsiteY0" fmla="*/ 19050 h 204800"/>
                  <a:gd name="connsiteX1" fmla="*/ 390550 w 409600"/>
                  <a:gd name="connsiteY1" fmla="*/ 185750 h 204800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409600" h="204800">
                    <a:moveTo>
                      <a:pt x="19050" y="19050"/>
                    </a:moveTo>
                    <a:lnTo>
                      <a:pt x="390550" y="185750"/>
                    </a:lnTo>
                  </a:path>
                </a:pathLst>
              </a:custGeom>
              <a:ln w="25400">
                <a:solidFill>
                  <a:srgbClr val="FFFFFF">
                    <a:alpha val="10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Freeform 3">
                <a:extLst>
                  <a:ext uri="{FF2B5EF4-FFF2-40B4-BE49-F238E27FC236}">
                    <a16:creationId xmlns:a16="http://schemas.microsoft.com/office/drawing/2014/main" id="{829DA88D-E249-47E5-F130-12368D344750}"/>
                  </a:ext>
                </a:extLst>
              </p:cNvPr>
              <p:cNvSpPr/>
              <p:nvPr/>
            </p:nvSpPr>
            <p:spPr>
              <a:xfrm>
                <a:off x="3698961" y="4939407"/>
                <a:ext cx="390550" cy="185750"/>
              </a:xfrm>
              <a:custGeom>
                <a:avLst/>
                <a:gdLst>
                  <a:gd name="connsiteX0" fmla="*/ 9525 w 390550"/>
                  <a:gd name="connsiteY0" fmla="*/ 9525 h 185750"/>
                  <a:gd name="connsiteX1" fmla="*/ 381025 w 390550"/>
                  <a:gd name="connsiteY1" fmla="*/ 176225 h 185750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390550" h="185750">
                    <a:moveTo>
                      <a:pt x="9525" y="9525"/>
                    </a:moveTo>
                    <a:lnTo>
                      <a:pt x="381025" y="176225"/>
                    </a:lnTo>
                  </a:path>
                </a:pathLst>
              </a:cu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443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2D86-F198-EDC2-F5BF-CE80650A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F535-A30C-A66B-6892-14ADE9EC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Second law of thermodynamics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Every energy transfer or transformation increases the </a:t>
            </a:r>
            <a:r>
              <a:rPr lang="en-US" b="1" dirty="0"/>
              <a:t>entropy</a:t>
            </a:r>
            <a:r>
              <a:rPr lang="en-US" dirty="0"/>
              <a:t> of the universe. </a:t>
            </a:r>
          </a:p>
          <a:p>
            <a:pPr lvl="2"/>
            <a:r>
              <a:rPr lang="en-US" dirty="0"/>
              <a:t>A measure of molecular disorder, or randomness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930191-5F34-B6B6-414C-6C5296D77B7D}"/>
              </a:ext>
            </a:extLst>
          </p:cNvPr>
          <p:cNvGrpSpPr/>
          <p:nvPr/>
        </p:nvGrpSpPr>
        <p:grpSpPr>
          <a:xfrm>
            <a:off x="671864" y="2828337"/>
            <a:ext cx="7800267" cy="4011407"/>
            <a:chOff x="298704" y="1231392"/>
            <a:chExt cx="8546592" cy="43952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DF6009-FBE0-FC70-8A19-242EF0C26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1"/>
            <a:stretch>
              <a:fillRect/>
            </a:stretch>
          </p:blipFill>
          <p:spPr>
            <a:xfrm>
              <a:off x="298704" y="1231392"/>
              <a:ext cx="8546592" cy="4395216"/>
            </a:xfrm>
            <a:prstGeom prst="rect">
              <a:avLst/>
            </a:prstGeom>
          </p:spPr>
        </p:pic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0FF1029F-1CA3-35CB-5A96-CC9ED1E4F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566" y="1442197"/>
              <a:ext cx="668453" cy="3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600"/>
                </a:lnSpc>
              </a:pPr>
              <a:r>
                <a:rPr lang="en-US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Heat</a:t>
              </a:r>
            </a:p>
          </p:txBody>
        </p: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CC0EB949-4566-33A8-0D31-33755EC13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7691" y="1618409"/>
              <a:ext cx="575479" cy="3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600"/>
                </a:lnSpc>
              </a:pPr>
              <a:r>
                <a:rPr lang="en-US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CO</a:t>
              </a:r>
              <a:r>
                <a:rPr lang="en-US" b="1" baseline="-25000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2</a:t>
              </a:r>
              <a:endParaRPr lang="en-US" sz="2200" b="1" baseline="-25000" dirty="0">
                <a:solidFill>
                  <a:srgbClr val="FFFFFF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4F1DBD33-58D1-A40E-29A6-9540D9408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2708" y="2016872"/>
              <a:ext cx="179536" cy="3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600"/>
                </a:lnSpc>
              </a:pPr>
              <a:r>
                <a:rPr lang="en-US" b="1" dirty="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D1345D24-33FF-4712-826E-2ECF2011A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3166" y="2623297"/>
              <a:ext cx="575479" cy="3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600"/>
                </a:lnSpc>
              </a:pPr>
              <a:r>
                <a:rPr lang="en-US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H</a:t>
              </a:r>
              <a:r>
                <a:rPr lang="en-US" b="1" baseline="-25000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2</a:t>
              </a:r>
              <a:r>
                <a:rPr lang="en-US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O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513C5C17-DE08-DE87-E68F-0FC12E470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316" y="3012234"/>
              <a:ext cx="1025922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600"/>
                </a:lnSpc>
              </a:pPr>
              <a:r>
                <a:rPr lang="en-US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Kinetic</a:t>
              </a:r>
            </a:p>
            <a:p>
              <a:pPr>
                <a:lnSpc>
                  <a:spcPts val="2600"/>
                </a:lnSpc>
              </a:pPr>
              <a:r>
                <a:rPr lang="en-US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66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0569-6850-9F45-E8C3-32238E5F7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86114-49A0-17CD-EEEB-35B1A6E4B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Energy (∆G):</a:t>
            </a:r>
          </a:p>
          <a:p>
            <a:pPr lvl="1"/>
            <a:r>
              <a:rPr lang="en-US" dirty="0"/>
              <a:t>The portion of a systems energy that can perform work when temperature and pressure are uniform throughout the system. </a:t>
            </a:r>
          </a:p>
          <a:p>
            <a:pPr lvl="2"/>
            <a:r>
              <a:rPr lang="en-US" dirty="0"/>
              <a:t>Gibbs Free Energy: ∆G= G </a:t>
            </a:r>
            <a:r>
              <a:rPr lang="en-US" baseline="-25000" dirty="0"/>
              <a:t>final</a:t>
            </a:r>
            <a:r>
              <a:rPr lang="en-US" dirty="0"/>
              <a:t> – G </a:t>
            </a:r>
            <a:r>
              <a:rPr lang="en-US" baseline="-25000" dirty="0"/>
              <a:t>initial</a:t>
            </a:r>
          </a:p>
          <a:p>
            <a:pPr lvl="2"/>
            <a:endParaRPr lang="en-US" baseline="-25000" dirty="0"/>
          </a:p>
          <a:p>
            <a:pPr marL="914400" lvl="2" indent="0" algn="ctr">
              <a:buNone/>
            </a:pPr>
            <a:endParaRPr lang="en-US" baseline="-25000" dirty="0"/>
          </a:p>
        </p:txBody>
      </p:sp>
      <p:grpSp>
        <p:nvGrpSpPr>
          <p:cNvPr id="4" name="Google Shape;162;p7">
            <a:extLst>
              <a:ext uri="{FF2B5EF4-FFF2-40B4-BE49-F238E27FC236}">
                <a16:creationId xmlns:a16="http://schemas.microsoft.com/office/drawing/2014/main" id="{0FDD32B9-DFC5-84A4-BFCA-79B35DD1DD46}"/>
              </a:ext>
            </a:extLst>
          </p:cNvPr>
          <p:cNvGrpSpPr/>
          <p:nvPr/>
        </p:nvGrpSpPr>
        <p:grpSpPr>
          <a:xfrm>
            <a:off x="5116737" y="3264852"/>
            <a:ext cx="3880306" cy="3214530"/>
            <a:chOff x="2217738" y="2820402"/>
            <a:chExt cx="5111109" cy="3901073"/>
          </a:xfrm>
        </p:grpSpPr>
        <p:pic>
          <p:nvPicPr>
            <p:cNvPr id="5" name="Google Shape;163;p7" descr="08_06_ExergonicEndergonic-U">
              <a:extLst>
                <a:ext uri="{FF2B5EF4-FFF2-40B4-BE49-F238E27FC236}">
                  <a16:creationId xmlns:a16="http://schemas.microsoft.com/office/drawing/2014/main" id="{E7952EC4-0C0A-3D2C-4363-0DC0525141B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51586"/>
            <a:stretch/>
          </p:blipFill>
          <p:spPr>
            <a:xfrm>
              <a:off x="2217738" y="3533414"/>
              <a:ext cx="4706937" cy="3188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65;p7">
              <a:extLst>
                <a:ext uri="{FF2B5EF4-FFF2-40B4-BE49-F238E27FC236}">
                  <a16:creationId xmlns:a16="http://schemas.microsoft.com/office/drawing/2014/main" id="{2843762C-2C0C-B631-1468-1187CBA87DF9}"/>
                </a:ext>
              </a:extLst>
            </p:cNvPr>
            <p:cNvSpPr txBox="1"/>
            <p:nvPr/>
          </p:nvSpPr>
          <p:spPr>
            <a:xfrm>
              <a:off x="2350666" y="2820402"/>
              <a:ext cx="4978181" cy="4188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2000" b="1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Endergonic reaction: </a:t>
              </a:r>
              <a:r>
                <a:rPr lang="en-US" sz="200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energy required, nonspontaneous</a:t>
              </a:r>
              <a:endParaRPr sz="2000" dirty="0"/>
            </a:p>
          </p:txBody>
        </p:sp>
        <p:sp>
          <p:nvSpPr>
            <p:cNvPr id="13" name="Google Shape;171;p7">
              <a:extLst>
                <a:ext uri="{FF2B5EF4-FFF2-40B4-BE49-F238E27FC236}">
                  <a16:creationId xmlns:a16="http://schemas.microsoft.com/office/drawing/2014/main" id="{35E69BF7-5B61-60FB-03A5-A42EE428E422}"/>
                </a:ext>
              </a:extLst>
            </p:cNvPr>
            <p:cNvSpPr txBox="1"/>
            <p:nvPr/>
          </p:nvSpPr>
          <p:spPr>
            <a:xfrm>
              <a:off x="2750953" y="5394082"/>
              <a:ext cx="1108253" cy="198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Reactants</a:t>
              </a:r>
              <a:endParaRPr dirty="0"/>
            </a:p>
          </p:txBody>
        </p:sp>
        <p:sp>
          <p:nvSpPr>
            <p:cNvPr id="14" name="Google Shape;172;p7">
              <a:extLst>
                <a:ext uri="{FF2B5EF4-FFF2-40B4-BE49-F238E27FC236}">
                  <a16:creationId xmlns:a16="http://schemas.microsoft.com/office/drawing/2014/main" id="{CF5BC0AF-872A-B70C-9B6D-02385346024E}"/>
                </a:ext>
              </a:extLst>
            </p:cNvPr>
            <p:cNvSpPr txBox="1"/>
            <p:nvPr/>
          </p:nvSpPr>
          <p:spPr>
            <a:xfrm>
              <a:off x="3859206" y="5211059"/>
              <a:ext cx="583402" cy="184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Energy</a:t>
              </a:r>
              <a:endParaRPr/>
            </a:p>
          </p:txBody>
        </p:sp>
        <p:sp>
          <p:nvSpPr>
            <p:cNvPr id="15" name="Google Shape;173;p7">
              <a:extLst>
                <a:ext uri="{FF2B5EF4-FFF2-40B4-BE49-F238E27FC236}">
                  <a16:creationId xmlns:a16="http://schemas.microsoft.com/office/drawing/2014/main" id="{2DF84A31-6CDA-72D2-3E46-761B0F6579C1}"/>
                </a:ext>
              </a:extLst>
            </p:cNvPr>
            <p:cNvSpPr txBox="1"/>
            <p:nvPr/>
          </p:nvSpPr>
          <p:spPr>
            <a:xfrm>
              <a:off x="4931912" y="4003113"/>
              <a:ext cx="690044" cy="1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Products</a:t>
              </a:r>
              <a:endParaRPr/>
            </a:p>
          </p:txBody>
        </p:sp>
        <p:sp>
          <p:nvSpPr>
            <p:cNvPr id="16" name="Google Shape;174;p7">
              <a:extLst>
                <a:ext uri="{FF2B5EF4-FFF2-40B4-BE49-F238E27FC236}">
                  <a16:creationId xmlns:a16="http://schemas.microsoft.com/office/drawing/2014/main" id="{9D1ADB52-DD60-EFBC-71FD-190B500A6AE5}"/>
                </a:ext>
              </a:extLst>
            </p:cNvPr>
            <p:cNvSpPr txBox="1"/>
            <p:nvPr/>
          </p:nvSpPr>
          <p:spPr>
            <a:xfrm>
              <a:off x="5979524" y="4559885"/>
              <a:ext cx="834327" cy="72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Amount of </a:t>
              </a:r>
              <a:b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energy</a:t>
              </a:r>
              <a:b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required</a:t>
              </a:r>
              <a:b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(Δ</a:t>
              </a:r>
              <a:r>
                <a:rPr lang="en-US" sz="1000" b="1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&gt; 0)</a:t>
              </a:r>
              <a:endParaRPr/>
            </a:p>
          </p:txBody>
        </p:sp>
        <p:sp>
          <p:nvSpPr>
            <p:cNvPr id="17" name="Google Shape;175;p7">
              <a:extLst>
                <a:ext uri="{FF2B5EF4-FFF2-40B4-BE49-F238E27FC236}">
                  <a16:creationId xmlns:a16="http://schemas.microsoft.com/office/drawing/2014/main" id="{A39985FE-BCD6-B58F-459C-8D2C9A410F21}"/>
                </a:ext>
              </a:extLst>
            </p:cNvPr>
            <p:cNvSpPr txBox="1"/>
            <p:nvPr/>
          </p:nvSpPr>
          <p:spPr>
            <a:xfrm>
              <a:off x="2937057" y="6255250"/>
              <a:ext cx="1994855" cy="21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Progress of the reaction</a:t>
              </a:r>
              <a:endParaRPr dirty="0"/>
            </a:p>
          </p:txBody>
        </p:sp>
        <p:sp>
          <p:nvSpPr>
            <p:cNvPr id="19" name="Google Shape;177;p7">
              <a:extLst>
                <a:ext uri="{FF2B5EF4-FFF2-40B4-BE49-F238E27FC236}">
                  <a16:creationId xmlns:a16="http://schemas.microsoft.com/office/drawing/2014/main" id="{AE5F0731-73DB-85BF-A5AD-6CC19E41780C}"/>
                </a:ext>
              </a:extLst>
            </p:cNvPr>
            <p:cNvSpPr txBox="1"/>
            <p:nvPr/>
          </p:nvSpPr>
          <p:spPr>
            <a:xfrm rot="-5400000">
              <a:off x="2005880" y="5243703"/>
              <a:ext cx="915111" cy="198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Free energy</a:t>
              </a:r>
              <a:endParaRPr/>
            </a:p>
          </p:txBody>
        </p:sp>
      </p:grpSp>
      <p:grpSp>
        <p:nvGrpSpPr>
          <p:cNvPr id="20" name="Google Shape;162;p7">
            <a:extLst>
              <a:ext uri="{FF2B5EF4-FFF2-40B4-BE49-F238E27FC236}">
                <a16:creationId xmlns:a16="http://schemas.microsoft.com/office/drawing/2014/main" id="{82EE45C7-BE03-20A2-36AC-EEEAE1B24CCE}"/>
              </a:ext>
            </a:extLst>
          </p:cNvPr>
          <p:cNvGrpSpPr/>
          <p:nvPr/>
        </p:nvGrpSpPr>
        <p:grpSpPr>
          <a:xfrm>
            <a:off x="695830" y="3264852"/>
            <a:ext cx="4248944" cy="3110232"/>
            <a:chOff x="2217738" y="-545862"/>
            <a:chExt cx="5596678" cy="3774500"/>
          </a:xfrm>
        </p:grpSpPr>
        <p:pic>
          <p:nvPicPr>
            <p:cNvPr id="21" name="Google Shape;163;p7" descr="08_06_ExergonicEndergonic-U">
              <a:extLst>
                <a:ext uri="{FF2B5EF4-FFF2-40B4-BE49-F238E27FC236}">
                  <a16:creationId xmlns:a16="http://schemas.microsoft.com/office/drawing/2014/main" id="{5226EAA5-870B-643B-3DB8-BB3590F0D28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53043"/>
            <a:stretch/>
          </p:blipFill>
          <p:spPr>
            <a:xfrm>
              <a:off x="2217738" y="136526"/>
              <a:ext cx="4706937" cy="3092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164;p7">
              <a:extLst>
                <a:ext uri="{FF2B5EF4-FFF2-40B4-BE49-F238E27FC236}">
                  <a16:creationId xmlns:a16="http://schemas.microsoft.com/office/drawing/2014/main" id="{02AC88BF-0011-2696-5E29-01F923844382}"/>
                </a:ext>
              </a:extLst>
            </p:cNvPr>
            <p:cNvSpPr txBox="1"/>
            <p:nvPr/>
          </p:nvSpPr>
          <p:spPr>
            <a:xfrm>
              <a:off x="2217738" y="-545862"/>
              <a:ext cx="5596678" cy="543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2000" b="1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Exergonic reaction: </a:t>
              </a:r>
              <a:r>
                <a:rPr lang="en-US" sz="2000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energy released, spontaneous</a:t>
              </a:r>
              <a:endParaRPr sz="2000" dirty="0"/>
            </a:p>
          </p:txBody>
        </p:sp>
        <p:sp>
          <p:nvSpPr>
            <p:cNvPr id="24" name="Google Shape;166;p7">
              <a:extLst>
                <a:ext uri="{FF2B5EF4-FFF2-40B4-BE49-F238E27FC236}">
                  <a16:creationId xmlns:a16="http://schemas.microsoft.com/office/drawing/2014/main" id="{581E9A41-623C-DCAA-009C-995CE3C5EAA4}"/>
                </a:ext>
              </a:extLst>
            </p:cNvPr>
            <p:cNvSpPr txBox="1"/>
            <p:nvPr/>
          </p:nvSpPr>
          <p:spPr>
            <a:xfrm>
              <a:off x="2744681" y="704858"/>
              <a:ext cx="963074" cy="236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Reactants</a:t>
              </a:r>
              <a:endParaRPr dirty="0"/>
            </a:p>
          </p:txBody>
        </p:sp>
        <p:sp>
          <p:nvSpPr>
            <p:cNvPr id="25" name="Google Shape;167;p7">
              <a:extLst>
                <a:ext uri="{FF2B5EF4-FFF2-40B4-BE49-F238E27FC236}">
                  <a16:creationId xmlns:a16="http://schemas.microsoft.com/office/drawing/2014/main" id="{0F9A21B4-3273-B562-588A-69AD51CC0E39}"/>
                </a:ext>
              </a:extLst>
            </p:cNvPr>
            <p:cNvSpPr txBox="1"/>
            <p:nvPr/>
          </p:nvSpPr>
          <p:spPr>
            <a:xfrm>
              <a:off x="4158226" y="1895466"/>
              <a:ext cx="583400" cy="1849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Energy</a:t>
              </a:r>
              <a:endParaRPr/>
            </a:p>
          </p:txBody>
        </p:sp>
        <p:sp>
          <p:nvSpPr>
            <p:cNvPr id="26" name="Google Shape;168;p7">
              <a:extLst>
                <a:ext uri="{FF2B5EF4-FFF2-40B4-BE49-F238E27FC236}">
                  <a16:creationId xmlns:a16="http://schemas.microsoft.com/office/drawing/2014/main" id="{1033C15F-7D7E-B043-3475-FAE10B986A21}"/>
                </a:ext>
              </a:extLst>
            </p:cNvPr>
            <p:cNvSpPr txBox="1"/>
            <p:nvPr/>
          </p:nvSpPr>
          <p:spPr>
            <a:xfrm>
              <a:off x="4913092" y="2091974"/>
              <a:ext cx="1047614" cy="236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Products</a:t>
              </a:r>
              <a:endParaRPr dirty="0"/>
            </a:p>
          </p:txBody>
        </p:sp>
        <p:sp>
          <p:nvSpPr>
            <p:cNvPr id="27" name="Google Shape;169;p7">
              <a:extLst>
                <a:ext uri="{FF2B5EF4-FFF2-40B4-BE49-F238E27FC236}">
                  <a16:creationId xmlns:a16="http://schemas.microsoft.com/office/drawing/2014/main" id="{3CE25E02-739F-C9AF-95D5-EE1A8DD1BC0E}"/>
                </a:ext>
              </a:extLst>
            </p:cNvPr>
            <p:cNvSpPr txBox="1"/>
            <p:nvPr/>
          </p:nvSpPr>
          <p:spPr>
            <a:xfrm>
              <a:off x="2930783" y="2953143"/>
              <a:ext cx="2134291" cy="153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 i="0" u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Progress of the reaction</a:t>
              </a:r>
              <a:endParaRPr dirty="0"/>
            </a:p>
          </p:txBody>
        </p:sp>
        <p:sp>
          <p:nvSpPr>
            <p:cNvPr id="28" name="Google Shape;170;p7">
              <a:extLst>
                <a:ext uri="{FF2B5EF4-FFF2-40B4-BE49-F238E27FC236}">
                  <a16:creationId xmlns:a16="http://schemas.microsoft.com/office/drawing/2014/main" id="{BB0F33D4-9D44-4166-BF39-5760B8C50C5F}"/>
                </a:ext>
              </a:extLst>
            </p:cNvPr>
            <p:cNvSpPr txBox="1"/>
            <p:nvPr/>
          </p:nvSpPr>
          <p:spPr>
            <a:xfrm>
              <a:off x="5985797" y="1194202"/>
              <a:ext cx="834325" cy="728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Amount of </a:t>
              </a:r>
              <a:b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energy</a:t>
              </a:r>
              <a:b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released</a:t>
              </a:r>
              <a:b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(Δ</a:t>
              </a:r>
              <a:r>
                <a:rPr lang="en-US" sz="1000" b="1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&lt; 0)</a:t>
              </a:r>
              <a:endParaRPr/>
            </a:p>
          </p:txBody>
        </p:sp>
        <p:sp>
          <p:nvSpPr>
            <p:cNvPr id="34" name="Google Shape;176;p7">
              <a:extLst>
                <a:ext uri="{FF2B5EF4-FFF2-40B4-BE49-F238E27FC236}">
                  <a16:creationId xmlns:a16="http://schemas.microsoft.com/office/drawing/2014/main" id="{99190C05-B01E-CC15-D76D-D421940AB063}"/>
                </a:ext>
              </a:extLst>
            </p:cNvPr>
            <p:cNvSpPr txBox="1"/>
            <p:nvPr/>
          </p:nvSpPr>
          <p:spPr>
            <a:xfrm rot="-5400000">
              <a:off x="1987061" y="1941594"/>
              <a:ext cx="915111" cy="198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Free energy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831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6E18-C4AC-BA0D-FC8B-3D5E979A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E9ACB-9141-B920-47F6-2CF65BC21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Energy Coupling:</a:t>
            </a:r>
          </a:p>
          <a:p>
            <a:pPr lvl="1"/>
            <a:r>
              <a:rPr lang="en-US" dirty="0"/>
              <a:t>The use of energy released from an exergonic reaction to drive an endergonic reaction.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1471593-E8BA-DF54-0976-92502E2C8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66" y="2327471"/>
            <a:ext cx="5237161" cy="45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13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72F4-93D1-84CE-6EE6-09D8A68B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C079B-2715-AC19-A3EE-AAF48EA24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ATP Structure</a:t>
            </a:r>
          </a:p>
          <a:p>
            <a:pPr lvl="1"/>
            <a:r>
              <a:rPr lang="en-US" dirty="0"/>
              <a:t>Ribose</a:t>
            </a:r>
          </a:p>
          <a:p>
            <a:pPr lvl="1"/>
            <a:r>
              <a:rPr lang="en-US" dirty="0"/>
              <a:t>Adenine</a:t>
            </a:r>
          </a:p>
          <a:p>
            <a:pPr lvl="1"/>
            <a:r>
              <a:rPr lang="en-US" dirty="0"/>
              <a:t>3 phosphate groups</a:t>
            </a:r>
          </a:p>
          <a:p>
            <a:r>
              <a:rPr lang="en-US" dirty="0"/>
              <a:t>Hydrolysis reaction</a:t>
            </a:r>
          </a:p>
          <a:p>
            <a:pPr lvl="1"/>
            <a:r>
              <a:rPr lang="en-US" dirty="0"/>
              <a:t>ADP</a:t>
            </a:r>
          </a:p>
          <a:p>
            <a:pPr lvl="1"/>
            <a:r>
              <a:rPr lang="en-US" dirty="0"/>
              <a:t>Pi</a:t>
            </a:r>
          </a:p>
          <a:p>
            <a:pPr lvl="1"/>
            <a:r>
              <a:rPr lang="en-US" dirty="0"/>
              <a:t>Energy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D65DFA8-0FDA-4B53-8DAF-38129AC4B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976000"/>
            <a:ext cx="4207329" cy="186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1CB723-777E-BC86-19B9-C83F624E458A}"/>
              </a:ext>
            </a:extLst>
          </p:cNvPr>
          <p:cNvSpPr/>
          <p:nvPr/>
        </p:nvSpPr>
        <p:spPr>
          <a:xfrm>
            <a:off x="6675662" y="1839265"/>
            <a:ext cx="1162052" cy="100411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AD361-DF69-3C67-A5CA-455852A74E05}"/>
              </a:ext>
            </a:extLst>
          </p:cNvPr>
          <p:cNvSpPr/>
          <p:nvPr/>
        </p:nvSpPr>
        <p:spPr>
          <a:xfrm>
            <a:off x="7583255" y="905573"/>
            <a:ext cx="1315815" cy="116815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982A32-CD88-3A2A-A37B-987892120706}"/>
              </a:ext>
            </a:extLst>
          </p:cNvPr>
          <p:cNvSpPr/>
          <p:nvPr/>
        </p:nvSpPr>
        <p:spPr>
          <a:xfrm>
            <a:off x="4452256" y="1325613"/>
            <a:ext cx="2019296" cy="116815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9873DD3-57F0-D0EA-63DF-59DC3319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2" y="3960896"/>
            <a:ext cx="4065355" cy="269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36D7D7-EDB8-3244-7863-6431C5AAFCA9}"/>
              </a:ext>
            </a:extLst>
          </p:cNvPr>
          <p:cNvSpPr/>
          <p:nvPr/>
        </p:nvSpPr>
        <p:spPr>
          <a:xfrm>
            <a:off x="6041571" y="5532387"/>
            <a:ext cx="1681843" cy="130735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A514E7-7A67-0314-9C7C-E454A9A9C1B4}"/>
              </a:ext>
            </a:extLst>
          </p:cNvPr>
          <p:cNvSpPr/>
          <p:nvPr/>
        </p:nvSpPr>
        <p:spPr>
          <a:xfrm>
            <a:off x="4571998" y="5715000"/>
            <a:ext cx="1288601" cy="112474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D92A43-8B2B-531B-B630-46CBE0A22B16}"/>
              </a:ext>
            </a:extLst>
          </p:cNvPr>
          <p:cNvSpPr/>
          <p:nvPr/>
        </p:nvSpPr>
        <p:spPr>
          <a:xfrm>
            <a:off x="7859219" y="5545555"/>
            <a:ext cx="1085434" cy="94741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50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21EF2-DD7A-5F6A-2BB3-1A843F9B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84F90-4896-A3B5-B845-B4C220196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ATP Cycle:</a:t>
            </a:r>
          </a:p>
          <a:p>
            <a:pPr lvl="1"/>
            <a:r>
              <a:rPr lang="en-US" dirty="0"/>
              <a:t>Process by which energy released by catabolism is used to phosphorylate ADP, regenerating ATP.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04FB63-DFEA-FF0E-8ACC-DF50D383D7C6}"/>
              </a:ext>
            </a:extLst>
          </p:cNvPr>
          <p:cNvGrpSpPr/>
          <p:nvPr/>
        </p:nvGrpSpPr>
        <p:grpSpPr>
          <a:xfrm>
            <a:off x="295527" y="2225376"/>
            <a:ext cx="8552942" cy="3364992"/>
            <a:chOff x="298704" y="1746504"/>
            <a:chExt cx="8552942" cy="33649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EFED2B-D68A-884B-BAB5-FD38212E7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33"/>
            <a:stretch>
              <a:fillRect/>
            </a:stretch>
          </p:blipFill>
          <p:spPr>
            <a:xfrm>
              <a:off x="298704" y="1746504"/>
              <a:ext cx="8546592" cy="3364992"/>
            </a:xfrm>
            <a:prstGeom prst="rect">
              <a:avLst/>
            </a:prstGeom>
          </p:spPr>
        </p:pic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1C0722EE-718C-CB85-A61C-082C0BD18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133" y="2110822"/>
              <a:ext cx="495520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225"/>
                </a:lnSpc>
              </a:pPr>
              <a:r>
                <a:rPr lang="en-US" sz="20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ATP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635F2F58-7A3B-4451-6F22-FD4FB318A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596" y="3965022"/>
              <a:ext cx="2776401" cy="1128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225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Energy from</a:t>
              </a:r>
            </a:p>
            <a:p>
              <a:pPr>
                <a:lnSpc>
                  <a:spcPts val="2225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catabolism (exergonic,</a:t>
              </a:r>
            </a:p>
            <a:p>
              <a:pPr>
                <a:lnSpc>
                  <a:spcPts val="2225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energy-releasing</a:t>
              </a:r>
            </a:p>
            <a:p>
              <a:pPr>
                <a:lnSpc>
                  <a:spcPts val="2225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processes)</a:t>
              </a: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DC714100-3C74-2536-BBC5-B3143A761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332" y="4592084"/>
              <a:ext cx="543418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225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ADP</a:t>
              </a:r>
              <a:endParaRPr lang="en-US" b="1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52E9660E-E693-970F-26BB-8327732123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6146" y="3961847"/>
              <a:ext cx="2295500" cy="1128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225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Energy for cellular</a:t>
              </a:r>
            </a:p>
            <a:p>
              <a:pPr>
                <a:lnSpc>
                  <a:spcPts val="2225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work (endergonic,</a:t>
              </a:r>
            </a:p>
            <a:p>
              <a:pPr>
                <a:lnSpc>
                  <a:spcPts val="2225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energy-consuming</a:t>
              </a:r>
            </a:p>
            <a:p>
              <a:pPr>
                <a:lnSpc>
                  <a:spcPts val="2225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processes)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294E74A-99EE-49D4-405C-6F6E0E994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4020" y="4587321"/>
              <a:ext cx="171522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225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P</a:t>
              </a:r>
              <a:endParaRPr lang="en-US" b="1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DF25D799-DA28-874B-AD78-8AB62E698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0872" y="2136222"/>
              <a:ext cx="479298" cy="282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225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H</a:t>
              </a:r>
              <a:r>
                <a:rPr lang="en-US" sz="2000" b="1" baseline="-25000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2</a:t>
              </a:r>
              <a:r>
                <a:rPr lang="en-US" sz="2000" b="1" dirty="0">
                  <a:solidFill>
                    <a:srgbClr val="FFFFFF"/>
                  </a:solidFill>
                  <a:latin typeface="Arial"/>
                  <a:ea typeface="ＭＳ Ｐゴシック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470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35F35-6CD7-A9C0-BBEA-C17FEBE8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834DF-57C0-CB37-047F-D7C67CD5B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Activation energy (E</a:t>
            </a:r>
            <a:r>
              <a:rPr lang="en-US" b="1" baseline="-25000" dirty="0"/>
              <a:t>A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Energy required to begin a reaction.</a:t>
            </a:r>
          </a:p>
        </p:txBody>
      </p:sp>
      <p:grpSp>
        <p:nvGrpSpPr>
          <p:cNvPr id="4" name="Google Shape;337;p18">
            <a:extLst>
              <a:ext uri="{FF2B5EF4-FFF2-40B4-BE49-F238E27FC236}">
                <a16:creationId xmlns:a16="http://schemas.microsoft.com/office/drawing/2014/main" id="{9668F269-F160-4D1C-7264-0794CCD9BEB4}"/>
              </a:ext>
            </a:extLst>
          </p:cNvPr>
          <p:cNvGrpSpPr/>
          <p:nvPr/>
        </p:nvGrpSpPr>
        <p:grpSpPr>
          <a:xfrm>
            <a:off x="2171698" y="5350669"/>
            <a:ext cx="4800600" cy="1489075"/>
            <a:chOff x="296863" y="2376488"/>
            <a:chExt cx="8656637" cy="2103437"/>
          </a:xfrm>
        </p:grpSpPr>
        <p:pic>
          <p:nvPicPr>
            <p:cNvPr id="5" name="Google Shape;338;p18" descr="08_UN02SucroseHydrolyzed-U">
              <a:extLst>
                <a:ext uri="{FF2B5EF4-FFF2-40B4-BE49-F238E27FC236}">
                  <a16:creationId xmlns:a16="http://schemas.microsoft.com/office/drawing/2014/main" id="{4416BBC4-CF4B-F86C-50D2-0E680E4269A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863" y="2376488"/>
              <a:ext cx="8548687" cy="21034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339;p18">
              <a:extLst>
                <a:ext uri="{FF2B5EF4-FFF2-40B4-BE49-F238E27FC236}">
                  <a16:creationId xmlns:a16="http://schemas.microsoft.com/office/drawing/2014/main" id="{56C7AE5C-DFAC-3258-BBC1-B36634A9DF36}"/>
                </a:ext>
              </a:extLst>
            </p:cNvPr>
            <p:cNvSpPr txBox="1"/>
            <p:nvPr/>
          </p:nvSpPr>
          <p:spPr>
            <a:xfrm>
              <a:off x="3924300" y="2455863"/>
              <a:ext cx="1085850" cy="320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Sucrase</a:t>
              </a:r>
              <a:endParaRPr/>
            </a:p>
          </p:txBody>
        </p:sp>
        <p:sp>
          <p:nvSpPr>
            <p:cNvPr id="7" name="Google Shape;340;p18">
              <a:extLst>
                <a:ext uri="{FF2B5EF4-FFF2-40B4-BE49-F238E27FC236}">
                  <a16:creationId xmlns:a16="http://schemas.microsoft.com/office/drawing/2014/main" id="{1151B499-49BE-2080-6F56-CDC35983538B}"/>
                </a:ext>
              </a:extLst>
            </p:cNvPr>
            <p:cNvSpPr txBox="1"/>
            <p:nvPr/>
          </p:nvSpPr>
          <p:spPr>
            <a:xfrm>
              <a:off x="504825" y="3654425"/>
              <a:ext cx="172085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Sucrose</a:t>
              </a:r>
              <a:b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(C</a:t>
              </a:r>
              <a:r>
                <a:rPr lang="en-US" sz="1100" b="1" i="0" u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1100" b="1" i="0" u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22</a:t>
              </a:r>
              <a: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lang="en-US" sz="1100" b="1" i="0" u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sp>
          <p:nvSpPr>
            <p:cNvPr id="8" name="Google Shape;341;p18">
              <a:extLst>
                <a:ext uri="{FF2B5EF4-FFF2-40B4-BE49-F238E27FC236}">
                  <a16:creationId xmlns:a16="http://schemas.microsoft.com/office/drawing/2014/main" id="{0DA90C99-AFCA-19DA-5AA9-F0AF6D38F9E6}"/>
                </a:ext>
              </a:extLst>
            </p:cNvPr>
            <p:cNvSpPr txBox="1"/>
            <p:nvPr/>
          </p:nvSpPr>
          <p:spPr>
            <a:xfrm>
              <a:off x="5287963" y="3648075"/>
              <a:ext cx="172085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Glucose</a:t>
              </a:r>
              <a:b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(C</a:t>
              </a:r>
              <a:r>
                <a:rPr lang="en-US" sz="1100" b="1" i="0" u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1100" b="1" i="0" u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lang="en-US" sz="1100" b="1" i="0" u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sp>
          <p:nvSpPr>
            <p:cNvPr id="9" name="Google Shape;342;p18">
              <a:extLst>
                <a:ext uri="{FF2B5EF4-FFF2-40B4-BE49-F238E27FC236}">
                  <a16:creationId xmlns:a16="http://schemas.microsoft.com/office/drawing/2014/main" id="{677EDAB2-8BE5-A627-6B52-F099AC16F3A9}"/>
                </a:ext>
              </a:extLst>
            </p:cNvPr>
            <p:cNvSpPr txBox="1"/>
            <p:nvPr/>
          </p:nvSpPr>
          <p:spPr>
            <a:xfrm>
              <a:off x="7232650" y="3649663"/>
              <a:ext cx="172085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Fructose</a:t>
              </a:r>
              <a:b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(C</a:t>
              </a:r>
              <a:r>
                <a:rPr lang="en-US" sz="1100" b="1" i="0" u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1100" b="1" i="0" u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lang="en-US" sz="1100" b="1" i="0" u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n-US" sz="11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59FF17-600A-E345-9959-FB9152D20A80}"/>
              </a:ext>
            </a:extLst>
          </p:cNvPr>
          <p:cNvGrpSpPr/>
          <p:nvPr/>
        </p:nvGrpSpPr>
        <p:grpSpPr>
          <a:xfrm>
            <a:off x="719366" y="2581950"/>
            <a:ext cx="7888819" cy="2651843"/>
            <a:chOff x="719366" y="2581950"/>
            <a:chExt cx="7888819" cy="2651843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B2360AF7-92D3-82B1-AC29-91BD57CD81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80"/>
            <a:stretch/>
          </p:blipFill>
          <p:spPr bwMode="auto">
            <a:xfrm>
              <a:off x="4785485" y="2637417"/>
              <a:ext cx="3822700" cy="2540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929FD94-5C85-3892-D0CB-CC66C2DAEA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553"/>
            <a:stretch/>
          </p:blipFill>
          <p:spPr bwMode="auto">
            <a:xfrm>
              <a:off x="719366" y="2581950"/>
              <a:ext cx="3822700" cy="2651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127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4EC0-8F11-4B3A-E466-947E445D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8A2A8-1233-AB3B-473C-BACE7EBB9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Enzymes lower E</a:t>
            </a:r>
            <a:r>
              <a:rPr lang="en-US" baseline="-25000" dirty="0"/>
              <a:t>A</a:t>
            </a:r>
            <a:r>
              <a:rPr lang="en-US" dirty="0"/>
              <a:t> and allow the reaction to move forward.</a:t>
            </a:r>
          </a:p>
        </p:txBody>
      </p:sp>
      <p:grpSp>
        <p:nvGrpSpPr>
          <p:cNvPr id="4" name="Google Shape;376;p20">
            <a:extLst>
              <a:ext uri="{FF2B5EF4-FFF2-40B4-BE49-F238E27FC236}">
                <a16:creationId xmlns:a16="http://schemas.microsoft.com/office/drawing/2014/main" id="{64EA009F-0CE6-9176-7985-49835DA30D6B}"/>
              </a:ext>
            </a:extLst>
          </p:cNvPr>
          <p:cNvGrpSpPr/>
          <p:nvPr/>
        </p:nvGrpSpPr>
        <p:grpSpPr>
          <a:xfrm>
            <a:off x="1050090" y="2090057"/>
            <a:ext cx="7043816" cy="4536848"/>
            <a:chOff x="296863" y="455613"/>
            <a:chExt cx="8548687" cy="5945187"/>
          </a:xfrm>
        </p:grpSpPr>
        <p:pic>
          <p:nvPicPr>
            <p:cNvPr id="5" name="Google Shape;377;p20" descr="08_13EnzymeActivation-U">
              <a:extLst>
                <a:ext uri="{FF2B5EF4-FFF2-40B4-BE49-F238E27FC236}">
                  <a16:creationId xmlns:a16="http://schemas.microsoft.com/office/drawing/2014/main" id="{7221FE41-D30C-730F-2099-06E2AF1444B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863" y="455613"/>
              <a:ext cx="8548687" cy="59451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378;p20">
              <a:extLst>
                <a:ext uri="{FF2B5EF4-FFF2-40B4-BE49-F238E27FC236}">
                  <a16:creationId xmlns:a16="http://schemas.microsoft.com/office/drawing/2014/main" id="{7091F6DE-3CEA-4B21-8A9F-2B7F19025D35}"/>
                </a:ext>
              </a:extLst>
            </p:cNvPr>
            <p:cNvSpPr txBox="1"/>
            <p:nvPr/>
          </p:nvSpPr>
          <p:spPr>
            <a:xfrm>
              <a:off x="1239838" y="663575"/>
              <a:ext cx="1363662" cy="1243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Course of</a:t>
              </a:r>
              <a:b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reaction</a:t>
              </a:r>
              <a:b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without</a:t>
              </a:r>
              <a:b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  <a:endParaRPr/>
            </a:p>
          </p:txBody>
        </p:sp>
        <p:sp>
          <p:nvSpPr>
            <p:cNvPr id="7" name="Google Shape;379;p20">
              <a:extLst>
                <a:ext uri="{FF2B5EF4-FFF2-40B4-BE49-F238E27FC236}">
                  <a16:creationId xmlns:a16="http://schemas.microsoft.com/office/drawing/2014/main" id="{B5888D29-6755-E901-D4A3-157A510D982E}"/>
                </a:ext>
              </a:extLst>
            </p:cNvPr>
            <p:cNvSpPr txBox="1"/>
            <p:nvPr/>
          </p:nvSpPr>
          <p:spPr>
            <a:xfrm>
              <a:off x="4710113" y="976313"/>
              <a:ext cx="1085850" cy="1019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lang="en-US" sz="1600" b="1" i="0" u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b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without</a:t>
              </a:r>
              <a:b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  <a:endParaRPr/>
            </a:p>
          </p:txBody>
        </p:sp>
        <p:sp>
          <p:nvSpPr>
            <p:cNvPr id="8" name="Google Shape;380;p20">
              <a:extLst>
                <a:ext uri="{FF2B5EF4-FFF2-40B4-BE49-F238E27FC236}">
                  <a16:creationId xmlns:a16="http://schemas.microsoft.com/office/drawing/2014/main" id="{E7A901F7-9210-9395-A471-6935D0B62835}"/>
                </a:ext>
              </a:extLst>
            </p:cNvPr>
            <p:cNvSpPr txBox="1"/>
            <p:nvPr/>
          </p:nvSpPr>
          <p:spPr>
            <a:xfrm>
              <a:off x="6369050" y="1552575"/>
              <a:ext cx="1085850" cy="1019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F1A23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EF1A23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lang="en-US" sz="1600" b="1" i="0" u="none" baseline="-25000">
                  <a:solidFill>
                    <a:srgbClr val="EF1A23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US" sz="1600" b="1" i="0" u="none">
                  <a:solidFill>
                    <a:srgbClr val="EF1A23"/>
                  </a:solidFill>
                  <a:latin typeface="Arial"/>
                  <a:ea typeface="Arial"/>
                  <a:cs typeface="Arial"/>
                  <a:sym typeface="Arial"/>
                </a:rPr>
                <a:t> with</a:t>
              </a:r>
              <a:br>
                <a:rPr lang="en-US" sz="1600" b="1" i="0" u="none">
                  <a:solidFill>
                    <a:srgbClr val="EF1A23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>
                  <a:solidFill>
                    <a:srgbClr val="EF1A23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  <a:br>
                <a:rPr lang="en-US" sz="1600" b="1" i="0" u="none">
                  <a:solidFill>
                    <a:srgbClr val="EF1A23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>
                  <a:solidFill>
                    <a:srgbClr val="EF1A23"/>
                  </a:solidFill>
                  <a:latin typeface="Arial"/>
                  <a:ea typeface="Arial"/>
                  <a:cs typeface="Arial"/>
                  <a:sym typeface="Arial"/>
                </a:rPr>
                <a:t>is lower</a:t>
              </a:r>
              <a:endParaRPr/>
            </a:p>
          </p:txBody>
        </p:sp>
        <p:sp>
          <p:nvSpPr>
            <p:cNvPr id="9" name="Google Shape;381;p20">
              <a:extLst>
                <a:ext uri="{FF2B5EF4-FFF2-40B4-BE49-F238E27FC236}">
                  <a16:creationId xmlns:a16="http://schemas.microsoft.com/office/drawing/2014/main" id="{A3E00032-2F63-33BD-7936-00166C98D567}"/>
                </a:ext>
              </a:extLst>
            </p:cNvPr>
            <p:cNvSpPr txBox="1"/>
            <p:nvPr/>
          </p:nvSpPr>
          <p:spPr>
            <a:xfrm>
              <a:off x="2049463" y="3317875"/>
              <a:ext cx="1695450" cy="92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F1A23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rgbClr val="EF1A23"/>
                  </a:solidFill>
                  <a:latin typeface="Arial"/>
                  <a:ea typeface="Arial"/>
                  <a:cs typeface="Arial"/>
                  <a:sym typeface="Arial"/>
                </a:rPr>
                <a:t>Course of</a:t>
              </a:r>
              <a:br>
                <a:rPr lang="en-US" sz="1600" b="1" i="0" u="none">
                  <a:solidFill>
                    <a:srgbClr val="EF1A23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>
                  <a:solidFill>
                    <a:srgbClr val="EF1A23"/>
                  </a:solidFill>
                  <a:latin typeface="Arial"/>
                  <a:ea typeface="Arial"/>
                  <a:cs typeface="Arial"/>
                  <a:sym typeface="Arial"/>
                </a:rPr>
                <a:t>reaction</a:t>
              </a:r>
              <a:br>
                <a:rPr lang="en-US" sz="1600" b="1" i="0" u="none">
                  <a:solidFill>
                    <a:srgbClr val="EF1A23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>
                  <a:solidFill>
                    <a:srgbClr val="EF1A23"/>
                  </a:solidFill>
                  <a:latin typeface="Arial"/>
                  <a:ea typeface="Arial"/>
                  <a:cs typeface="Arial"/>
                  <a:sym typeface="Arial"/>
                </a:rPr>
                <a:t>with enzyme</a:t>
              </a:r>
              <a:endParaRPr/>
            </a:p>
          </p:txBody>
        </p:sp>
        <p:sp>
          <p:nvSpPr>
            <p:cNvPr id="10" name="Google Shape;382;p20">
              <a:extLst>
                <a:ext uri="{FF2B5EF4-FFF2-40B4-BE49-F238E27FC236}">
                  <a16:creationId xmlns:a16="http://schemas.microsoft.com/office/drawing/2014/main" id="{A280BEEE-18A7-0A67-9980-47A0CB7CAE2B}"/>
                </a:ext>
              </a:extLst>
            </p:cNvPr>
            <p:cNvSpPr txBox="1"/>
            <p:nvPr/>
          </p:nvSpPr>
          <p:spPr>
            <a:xfrm>
              <a:off x="1392238" y="2655888"/>
              <a:ext cx="1338262" cy="33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Reactants</a:t>
              </a:r>
              <a:endParaRPr/>
            </a:p>
          </p:txBody>
        </p:sp>
        <p:sp>
          <p:nvSpPr>
            <p:cNvPr id="11" name="Google Shape;383;p20">
              <a:extLst>
                <a:ext uri="{FF2B5EF4-FFF2-40B4-BE49-F238E27FC236}">
                  <a16:creationId xmlns:a16="http://schemas.microsoft.com/office/drawing/2014/main" id="{B9408FB9-9985-2212-D23F-DF2833EAA97C}"/>
                </a:ext>
              </a:extLst>
            </p:cNvPr>
            <p:cNvSpPr txBox="1"/>
            <p:nvPr/>
          </p:nvSpPr>
          <p:spPr>
            <a:xfrm>
              <a:off x="5664200" y="4981575"/>
              <a:ext cx="1244600" cy="303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Products</a:t>
              </a:r>
              <a:endParaRPr/>
            </a:p>
          </p:txBody>
        </p:sp>
        <p:sp>
          <p:nvSpPr>
            <p:cNvPr id="12" name="Google Shape;384;p20">
              <a:extLst>
                <a:ext uri="{FF2B5EF4-FFF2-40B4-BE49-F238E27FC236}">
                  <a16:creationId xmlns:a16="http://schemas.microsoft.com/office/drawing/2014/main" id="{7E92C199-ABA5-85A3-D2EC-C3AC90E7BBF5}"/>
                </a:ext>
              </a:extLst>
            </p:cNvPr>
            <p:cNvSpPr txBox="1"/>
            <p:nvPr/>
          </p:nvSpPr>
          <p:spPr>
            <a:xfrm>
              <a:off x="6470650" y="3328988"/>
              <a:ext cx="2249488" cy="595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Δ</a:t>
              </a:r>
              <a:r>
                <a:rPr lang="en-US" sz="1600" b="1" i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is unaffected</a:t>
              </a:r>
              <a:b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by enzyme</a:t>
              </a:r>
              <a:endParaRPr/>
            </a:p>
          </p:txBody>
        </p:sp>
        <p:sp>
          <p:nvSpPr>
            <p:cNvPr id="13" name="Google Shape;385;p20">
              <a:extLst>
                <a:ext uri="{FF2B5EF4-FFF2-40B4-BE49-F238E27FC236}">
                  <a16:creationId xmlns:a16="http://schemas.microsoft.com/office/drawing/2014/main" id="{DE8D7490-3A16-11DA-F7F5-10469FB61E59}"/>
                </a:ext>
              </a:extLst>
            </p:cNvPr>
            <p:cNvSpPr txBox="1"/>
            <p:nvPr/>
          </p:nvSpPr>
          <p:spPr>
            <a:xfrm>
              <a:off x="2754313" y="5684838"/>
              <a:ext cx="3281362" cy="33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Progress of the reaction</a:t>
              </a:r>
              <a:endParaRPr/>
            </a:p>
          </p:txBody>
        </p:sp>
        <p:sp>
          <p:nvSpPr>
            <p:cNvPr id="14" name="Google Shape;386;p20">
              <a:extLst>
                <a:ext uri="{FF2B5EF4-FFF2-40B4-BE49-F238E27FC236}">
                  <a16:creationId xmlns:a16="http://schemas.microsoft.com/office/drawing/2014/main" id="{968B581A-22CB-8A45-BF14-2045D911B8DB}"/>
                </a:ext>
              </a:extLst>
            </p:cNvPr>
            <p:cNvSpPr txBox="1"/>
            <p:nvPr/>
          </p:nvSpPr>
          <p:spPr>
            <a:xfrm rot="-5400000">
              <a:off x="-89693" y="3199606"/>
              <a:ext cx="1641475" cy="3444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Free energy</a:t>
              </a:r>
              <a:endParaRPr/>
            </a:p>
          </p:txBody>
        </p:sp>
        <p:cxnSp>
          <p:nvCxnSpPr>
            <p:cNvPr id="15" name="Google Shape;387;p20">
              <a:extLst>
                <a:ext uri="{FF2B5EF4-FFF2-40B4-BE49-F238E27FC236}">
                  <a16:creationId xmlns:a16="http://schemas.microsoft.com/office/drawing/2014/main" id="{61BDE9D8-5255-D6A5-D50C-3866CB58BE91}"/>
                </a:ext>
              </a:extLst>
            </p:cNvPr>
            <p:cNvCxnSpPr/>
            <p:nvPr/>
          </p:nvCxnSpPr>
          <p:spPr>
            <a:xfrm>
              <a:off x="2606675" y="833438"/>
              <a:ext cx="436563" cy="35718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" name="Google Shape;388;p20">
              <a:extLst>
                <a:ext uri="{FF2B5EF4-FFF2-40B4-BE49-F238E27FC236}">
                  <a16:creationId xmlns:a16="http://schemas.microsoft.com/office/drawing/2014/main" id="{CA28D2B8-8FF1-271D-CDF5-754424A596A9}"/>
                </a:ext>
              </a:extLst>
            </p:cNvPr>
            <p:cNvCxnSpPr/>
            <p:nvPr/>
          </p:nvCxnSpPr>
          <p:spPr>
            <a:xfrm rot="10800000" flipH="1">
              <a:off x="2646363" y="2103438"/>
              <a:ext cx="488950" cy="1217612"/>
            </a:xfrm>
            <a:prstGeom prst="straightConnector1">
              <a:avLst/>
            </a:prstGeom>
            <a:noFill/>
            <a:ln w="12700" cap="flat" cmpd="sng">
              <a:solidFill>
                <a:srgbClr val="EF1A23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675886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C43E-22BF-8582-99B1-ADB80853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EBA0-876E-3CB3-F372-83A49AAF6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Active Site:</a:t>
            </a:r>
          </a:p>
          <a:p>
            <a:pPr lvl="1"/>
            <a:r>
              <a:rPr lang="en-US" dirty="0"/>
              <a:t>Site where enzyme binds specific substrates</a:t>
            </a:r>
          </a:p>
          <a:p>
            <a:r>
              <a:rPr lang="en-US" b="1" dirty="0"/>
              <a:t>Induce fit:</a:t>
            </a:r>
          </a:p>
          <a:p>
            <a:pPr lvl="1"/>
            <a:r>
              <a:rPr lang="en-US" dirty="0"/>
              <a:t>Enzyme changes confirmation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9F8F4A1-76E9-56F7-1E7A-52F0681CB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9" y="3307267"/>
            <a:ext cx="7331529" cy="279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8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D612-EC80-9458-9014-0F468604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Membranes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3B334-EF38-B726-0973-6FCD11B7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6000"/>
            <a:ext cx="5845278" cy="5863744"/>
          </a:xfrm>
        </p:spPr>
        <p:txBody>
          <a:bodyPr/>
          <a:lstStyle/>
          <a:p>
            <a:r>
              <a:rPr lang="en-US" dirty="0"/>
              <a:t>Types of Transport</a:t>
            </a:r>
          </a:p>
          <a:p>
            <a:pPr lvl="1"/>
            <a:r>
              <a:rPr lang="en-US" b="1" dirty="0"/>
              <a:t>Active Transport:</a:t>
            </a:r>
          </a:p>
          <a:p>
            <a:pPr lvl="2"/>
            <a:r>
              <a:rPr lang="en-US" dirty="0"/>
              <a:t>Movement of molecules </a:t>
            </a:r>
            <a:r>
              <a:rPr lang="en-US" u="sng" dirty="0"/>
              <a:t>against</a:t>
            </a:r>
            <a:r>
              <a:rPr lang="en-US" dirty="0"/>
              <a:t> a concentration gradient (low to high)</a:t>
            </a:r>
          </a:p>
          <a:p>
            <a:pPr lvl="2"/>
            <a:r>
              <a:rPr lang="en-US" dirty="0"/>
              <a:t>Requires energy (ATP)</a:t>
            </a:r>
          </a:p>
          <a:p>
            <a:pPr lvl="2"/>
            <a:r>
              <a:rPr lang="en-US" dirty="0"/>
              <a:t>Involves transport proteins</a:t>
            </a:r>
          </a:p>
          <a:p>
            <a:pPr lvl="3"/>
            <a:r>
              <a:rPr lang="en-US" dirty="0"/>
              <a:t>Carrier Proteins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5119B4-CFAA-1CD4-D91A-EB60DBF6509C}"/>
              </a:ext>
            </a:extLst>
          </p:cNvPr>
          <p:cNvGrpSpPr/>
          <p:nvPr/>
        </p:nvGrpSpPr>
        <p:grpSpPr>
          <a:xfrm>
            <a:off x="6154992" y="1285477"/>
            <a:ext cx="2839904" cy="5451267"/>
            <a:chOff x="6154992" y="1285477"/>
            <a:chExt cx="2839904" cy="5451267"/>
          </a:xfrm>
        </p:grpSpPr>
        <p:pic>
          <p:nvPicPr>
            <p:cNvPr id="4" name="Picture 9" descr="07_17PassiveActiveTrans-L">
              <a:extLst>
                <a:ext uri="{FF2B5EF4-FFF2-40B4-BE49-F238E27FC236}">
                  <a16:creationId xmlns:a16="http://schemas.microsoft.com/office/drawing/2014/main" id="{4FF632F5-894B-D02B-3ABE-200DD64C5F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91" t="10397" b="23633"/>
            <a:stretch/>
          </p:blipFill>
          <p:spPr bwMode="auto">
            <a:xfrm>
              <a:off x="6154993" y="1681316"/>
              <a:ext cx="2839903" cy="505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 descr="07_17PassiveActiveTrans-L">
              <a:extLst>
                <a:ext uri="{FF2B5EF4-FFF2-40B4-BE49-F238E27FC236}">
                  <a16:creationId xmlns:a16="http://schemas.microsoft.com/office/drawing/2014/main" id="{F3123398-DFC4-4D26-CE78-C7A0D71DC4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91" t="1" b="94834"/>
            <a:stretch/>
          </p:blipFill>
          <p:spPr bwMode="auto">
            <a:xfrm>
              <a:off x="6154992" y="1285477"/>
              <a:ext cx="2839903" cy="395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7061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C2E5-B440-0B57-6122-14980AA00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7B4E3-8F9D-5BC8-AC0E-9F0FE735F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enzymes lower activation energy</a:t>
            </a:r>
          </a:p>
          <a:p>
            <a:pPr lvl="1"/>
            <a:r>
              <a:rPr lang="en-US" dirty="0"/>
              <a:t>Bring substrates together in close proximity and properly oriented.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dirty="0"/>
              <a:t>Strain the substrate to get it to transition state.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600" dirty="0"/>
          </a:p>
          <a:p>
            <a:pPr lvl="1"/>
            <a:r>
              <a:rPr lang="en-US" dirty="0"/>
              <a:t>Chemistry of active site encourages reaction.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75A7A3F-D011-3E3D-C0E4-62F8B8637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86"/>
          <a:stretch/>
        </p:blipFill>
        <p:spPr bwMode="auto">
          <a:xfrm>
            <a:off x="2095501" y="1766443"/>
            <a:ext cx="3211286" cy="113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A49897BD-D5DA-0D43-75DA-CF3FEB56C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3" b="37297"/>
          <a:stretch/>
        </p:blipFill>
        <p:spPr bwMode="auto">
          <a:xfrm>
            <a:off x="2302329" y="3573558"/>
            <a:ext cx="3211286" cy="129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13A59F6C-5EED-8224-8BAD-ED17A9098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70"/>
          <a:stretch/>
        </p:blipFill>
        <p:spPr bwMode="auto">
          <a:xfrm>
            <a:off x="2547258" y="5494022"/>
            <a:ext cx="3211286" cy="129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54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98339-CD5E-6930-8639-3453C140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2BBBE-1B8A-6C7A-8FA8-2A7C28F24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4256"/>
            <a:ext cx="9143999" cy="5863744"/>
          </a:xfrm>
        </p:spPr>
        <p:txBody>
          <a:bodyPr/>
          <a:lstStyle/>
          <a:p>
            <a:r>
              <a:rPr lang="en-US" dirty="0"/>
              <a:t>Enzyme Regulation</a:t>
            </a:r>
          </a:p>
          <a:p>
            <a:pPr lvl="1"/>
            <a:r>
              <a:rPr lang="en-US" b="1" dirty="0"/>
              <a:t>Allosteric Site:</a:t>
            </a:r>
          </a:p>
          <a:p>
            <a:pPr lvl="2"/>
            <a:r>
              <a:rPr lang="en-US" dirty="0"/>
              <a:t>Region of enzyme separate from the active site where regulatory molecules can bind</a:t>
            </a:r>
          </a:p>
        </p:txBody>
      </p:sp>
      <p:pic>
        <p:nvPicPr>
          <p:cNvPr id="4" name="Google Shape;478;p26" descr="http://academic.pgcc.edu/%7Ekroberts/Lecture/Chapter%205/05-11_AllostericControl_L.jpg">
            <a:extLst>
              <a:ext uri="{FF2B5EF4-FFF2-40B4-BE49-F238E27FC236}">
                <a16:creationId xmlns:a16="http://schemas.microsoft.com/office/drawing/2014/main" id="{ACC1CF2B-B4E6-E873-BA74-DE5642922E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6822" y="2878564"/>
            <a:ext cx="4490356" cy="3633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542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6CAC-20E6-2AE9-ADEA-866D87D5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3574B-5252-86C3-8ED0-AEBB3DA9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6000"/>
            <a:ext cx="5894595" cy="5863744"/>
          </a:xfrm>
        </p:spPr>
        <p:txBody>
          <a:bodyPr/>
          <a:lstStyle/>
          <a:p>
            <a:r>
              <a:rPr lang="en-US" dirty="0"/>
              <a:t>Enzyme Regulation</a:t>
            </a:r>
          </a:p>
          <a:p>
            <a:pPr lvl="1"/>
            <a:r>
              <a:rPr lang="en-US" b="1" dirty="0"/>
              <a:t>Competitive Inhibitors</a:t>
            </a:r>
          </a:p>
          <a:p>
            <a:pPr lvl="2"/>
            <a:r>
              <a:rPr lang="en-US" dirty="0"/>
              <a:t>Bind active site</a:t>
            </a:r>
          </a:p>
          <a:p>
            <a:pPr lvl="1"/>
            <a:r>
              <a:rPr lang="en-US" b="1" dirty="0"/>
              <a:t>Non-competitive Inhibitors</a:t>
            </a:r>
          </a:p>
          <a:p>
            <a:pPr lvl="2"/>
            <a:r>
              <a:rPr lang="en-US" dirty="0"/>
              <a:t>Bind allosteric site to inhibit enzyme activity.</a:t>
            </a:r>
          </a:p>
          <a:p>
            <a:pPr lvl="2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C6810A-16D5-3D86-7731-BE41E3F95730}"/>
              </a:ext>
            </a:extLst>
          </p:cNvPr>
          <p:cNvGrpSpPr/>
          <p:nvPr/>
        </p:nvGrpSpPr>
        <p:grpSpPr>
          <a:xfrm>
            <a:off x="5905820" y="1133542"/>
            <a:ext cx="2617688" cy="5542348"/>
            <a:chOff x="2953512" y="213360"/>
            <a:chExt cx="3236976" cy="64312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C92AA2-F3E7-B75D-0245-C718C76F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15"/>
            <a:stretch>
              <a:fillRect/>
            </a:stretch>
          </p:blipFill>
          <p:spPr>
            <a:xfrm>
              <a:off x="2953512" y="213360"/>
              <a:ext cx="3236976" cy="6431280"/>
            </a:xfrm>
            <a:prstGeom prst="rect">
              <a:avLst/>
            </a:prstGeom>
          </p:spPr>
        </p:pic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33E0C6A0-D1FB-D617-12E6-783639760E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2512" y="222309"/>
              <a:ext cx="203902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(a) Normal binding</a:t>
              </a:r>
            </a:p>
          </p:txBody>
        </p: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5E6A84D1-F6DB-39BC-8981-C76D16543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3975" y="635060"/>
              <a:ext cx="1064394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Substrate</a:t>
              </a: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80CB5725-B496-B00C-6C23-6AA293434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0162" y="911285"/>
              <a:ext cx="1154162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Active site</a:t>
              </a: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F4A696B2-1703-DE06-9871-33F60745C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0162" y="1484372"/>
              <a:ext cx="872034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Enzyme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442717D3-5D24-5656-8047-D87182661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2512" y="2357497"/>
              <a:ext cx="2782813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(b) Competitive inhibition</a:t>
              </a: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87199778-C8AD-1C5A-D6A2-7600A6C3F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0337" y="3225860"/>
              <a:ext cx="1320874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Competitive</a:t>
              </a:r>
            </a:p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inhibitor</a:t>
              </a:r>
              <a:endPara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2117669B-48A1-1803-6C22-009AD2FE0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2987" y="4545072"/>
              <a:ext cx="318035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(c) Noncompetitive inhibition</a:t>
              </a: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775DC5E-D47C-851A-5222-DDCD70CAC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1900" y="6359585"/>
              <a:ext cx="2718693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Noncompetitive inhibitor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78B7D30-EE0C-F6C0-A978-B308FAC59015}"/>
                </a:ext>
              </a:extLst>
            </p:cNvPr>
            <p:cNvSpPr/>
            <p:nvPr/>
          </p:nvSpPr>
          <p:spPr>
            <a:xfrm>
              <a:off x="3961782" y="1622721"/>
              <a:ext cx="532612" cy="182511"/>
            </a:xfrm>
            <a:custGeom>
              <a:avLst/>
              <a:gdLst>
                <a:gd name="connsiteX0" fmla="*/ 9525 w 532612"/>
                <a:gd name="connsiteY0" fmla="*/ 172986 h 182511"/>
                <a:gd name="connsiteX1" fmla="*/ 523087 w 532612"/>
                <a:gd name="connsiteY1" fmla="*/ 9525 h 18251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32612" h="182511">
                  <a:moveTo>
                    <a:pt x="9525" y="172986"/>
                  </a:moveTo>
                  <a:lnTo>
                    <a:pt x="523087" y="952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3B7FA0EE-60A9-39C3-B2FD-CD80F9EC8423}"/>
                </a:ext>
              </a:extLst>
            </p:cNvPr>
            <p:cNvSpPr/>
            <p:nvPr/>
          </p:nvSpPr>
          <p:spPr>
            <a:xfrm>
              <a:off x="3955681" y="1034912"/>
              <a:ext cx="544702" cy="245490"/>
            </a:xfrm>
            <a:custGeom>
              <a:avLst/>
              <a:gdLst>
                <a:gd name="connsiteX0" fmla="*/ 9525 w 544702"/>
                <a:gd name="connsiteY0" fmla="*/ 235966 h 245490"/>
                <a:gd name="connsiteX1" fmla="*/ 535177 w 544702"/>
                <a:gd name="connsiteY1" fmla="*/ 9525 h 24549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44702" h="245490">
                  <a:moveTo>
                    <a:pt x="9525" y="235966"/>
                  </a:moveTo>
                  <a:lnTo>
                    <a:pt x="535177" y="952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9A8C7EEB-57DC-806A-C219-B4973BEE9E43}"/>
                </a:ext>
              </a:extLst>
            </p:cNvPr>
            <p:cNvSpPr/>
            <p:nvPr/>
          </p:nvSpPr>
          <p:spPr>
            <a:xfrm>
              <a:off x="4074644" y="708834"/>
              <a:ext cx="425729" cy="55435"/>
            </a:xfrm>
            <a:custGeom>
              <a:avLst/>
              <a:gdLst>
                <a:gd name="connsiteX0" fmla="*/ 9525 w 425729"/>
                <a:gd name="connsiteY0" fmla="*/ 9525 h 55435"/>
                <a:gd name="connsiteX1" fmla="*/ 416204 w 425729"/>
                <a:gd name="connsiteY1" fmla="*/ 45910 h 5543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425729" h="55435">
                  <a:moveTo>
                    <a:pt x="9525" y="9525"/>
                  </a:moveTo>
                  <a:lnTo>
                    <a:pt x="416204" y="4591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4700D4F0-CE20-006D-A7B8-DFD3937D3C8F}"/>
                </a:ext>
              </a:extLst>
            </p:cNvPr>
            <p:cNvSpPr/>
            <p:nvPr/>
          </p:nvSpPr>
          <p:spPr>
            <a:xfrm>
              <a:off x="3806964" y="3334566"/>
              <a:ext cx="790016" cy="38100"/>
            </a:xfrm>
            <a:custGeom>
              <a:avLst/>
              <a:gdLst>
                <a:gd name="connsiteX0" fmla="*/ 9525 w 790016"/>
                <a:gd name="connsiteY0" fmla="*/ 9525 h 38100"/>
                <a:gd name="connsiteX1" fmla="*/ 780491 w 790016"/>
                <a:gd name="connsiteY1" fmla="*/ 9525 h 381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790016" h="38100">
                  <a:moveTo>
                    <a:pt x="9525" y="9525"/>
                  </a:moveTo>
                  <a:lnTo>
                    <a:pt x="780491" y="952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0AEB862F-DD4A-B95A-7F75-00F22A26ED83}"/>
                </a:ext>
              </a:extLst>
            </p:cNvPr>
            <p:cNvSpPr/>
            <p:nvPr/>
          </p:nvSpPr>
          <p:spPr>
            <a:xfrm>
              <a:off x="3437362" y="6222873"/>
              <a:ext cx="116408" cy="197421"/>
            </a:xfrm>
            <a:custGeom>
              <a:avLst/>
              <a:gdLst>
                <a:gd name="connsiteX0" fmla="*/ 106883 w 116408"/>
                <a:gd name="connsiteY0" fmla="*/ 9525 h 197421"/>
                <a:gd name="connsiteX1" fmla="*/ 9525 w 116408"/>
                <a:gd name="connsiteY1" fmla="*/ 187896 h 19742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16408" h="197421">
                  <a:moveTo>
                    <a:pt x="106883" y="9525"/>
                  </a:moveTo>
                  <a:lnTo>
                    <a:pt x="9525" y="187896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707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1313-8DA7-E575-D209-7FB03D74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CC743E9-3E6B-B525-DA21-985EA82DE6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37" y="975519"/>
            <a:ext cx="7886784" cy="5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3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AE5D-5EBD-6ADB-60A3-F619AB39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Membranes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39EB0-B574-EB43-7D79-06ADB2A81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Transport</a:t>
            </a:r>
          </a:p>
          <a:p>
            <a:pPr lvl="1"/>
            <a:r>
              <a:rPr lang="en-US" dirty="0"/>
              <a:t>Establish gradients across a membrane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999535-1F49-489C-9244-17965DEA0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7" y="2186274"/>
            <a:ext cx="3952568" cy="248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57">
            <a:extLst>
              <a:ext uri="{FF2B5EF4-FFF2-40B4-BE49-F238E27FC236}">
                <a16:creationId xmlns:a16="http://schemas.microsoft.com/office/drawing/2014/main" id="{A7F4520B-D527-DB44-333E-DA24E535F4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02405" y="3091829"/>
            <a:ext cx="3635118" cy="3393416"/>
            <a:chOff x="998" y="143"/>
            <a:chExt cx="2727" cy="4033"/>
          </a:xfrm>
        </p:grpSpPr>
        <p:pic>
          <p:nvPicPr>
            <p:cNvPr id="11" name="Picture 33">
              <a:extLst>
                <a:ext uri="{FF2B5EF4-FFF2-40B4-BE49-F238E27FC236}">
                  <a16:creationId xmlns:a16="http://schemas.microsoft.com/office/drawing/2014/main" id="{E2F251A7-681F-CAF4-B733-63498CAC8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51"/>
            <a:stretch>
              <a:fillRect/>
            </a:stretch>
          </p:blipFill>
          <p:spPr bwMode="auto">
            <a:xfrm>
              <a:off x="998" y="143"/>
              <a:ext cx="2727" cy="4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4">
              <a:extLst>
                <a:ext uri="{FF2B5EF4-FFF2-40B4-BE49-F238E27FC236}">
                  <a16:creationId xmlns:a16="http://schemas.microsoft.com/office/drawing/2014/main" id="{10018310-715D-1210-A443-1EBFA452D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4" y="273"/>
              <a:ext cx="123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INTERMEMBRANE SPACE</a:t>
              </a:r>
              <a:endParaRPr lang="en-US" altLang="en-US" sz="1200" baseline="30000"/>
            </a:p>
          </p:txBody>
        </p:sp>
        <p:sp>
          <p:nvSpPr>
            <p:cNvPr id="13" name="Text Box 35">
              <a:extLst>
                <a:ext uri="{FF2B5EF4-FFF2-40B4-BE49-F238E27FC236}">
                  <a16:creationId xmlns:a16="http://schemas.microsoft.com/office/drawing/2014/main" id="{BD0EF877-338E-845E-E404-495C3564F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" y="511"/>
              <a:ext cx="13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H</a:t>
              </a:r>
              <a:r>
                <a:rPr lang="en-US" altLang="en-US" sz="1200" baseline="30000"/>
                <a:t>+</a:t>
              </a:r>
            </a:p>
          </p:txBody>
        </p:sp>
        <p:sp>
          <p:nvSpPr>
            <p:cNvPr id="14" name="Text Box 36">
              <a:extLst>
                <a:ext uri="{FF2B5EF4-FFF2-40B4-BE49-F238E27FC236}">
                  <a16:creationId xmlns:a16="http://schemas.microsoft.com/office/drawing/2014/main" id="{E30F8770-1B2B-1F52-78BB-818FF7FB3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" y="523"/>
              <a:ext cx="13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H</a:t>
              </a:r>
              <a:r>
                <a:rPr lang="en-US" altLang="en-US" sz="1200" baseline="30000"/>
                <a:t>+</a:t>
              </a:r>
            </a:p>
          </p:txBody>
        </p:sp>
        <p:sp>
          <p:nvSpPr>
            <p:cNvPr id="15" name="Text Box 37">
              <a:extLst>
                <a:ext uri="{FF2B5EF4-FFF2-40B4-BE49-F238E27FC236}">
                  <a16:creationId xmlns:a16="http://schemas.microsoft.com/office/drawing/2014/main" id="{51D545DB-A348-8EEC-E3CD-E515F4FB2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" y="1173"/>
              <a:ext cx="13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H</a:t>
              </a:r>
              <a:r>
                <a:rPr lang="en-US" altLang="en-US" sz="1200" baseline="30000"/>
                <a:t>+</a:t>
              </a:r>
            </a:p>
          </p:txBody>
        </p:sp>
        <p:sp>
          <p:nvSpPr>
            <p:cNvPr id="16" name="Text Box 38">
              <a:extLst>
                <a:ext uri="{FF2B5EF4-FFF2-40B4-BE49-F238E27FC236}">
                  <a16:creationId xmlns:a16="http://schemas.microsoft.com/office/drawing/2014/main" id="{278142F1-3556-1705-1E15-302B44405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0" y="1091"/>
              <a:ext cx="13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H</a:t>
              </a:r>
              <a:r>
                <a:rPr lang="en-US" altLang="en-US" sz="1200" baseline="30000"/>
                <a:t>+</a:t>
              </a:r>
            </a:p>
          </p:txBody>
        </p:sp>
        <p:sp>
          <p:nvSpPr>
            <p:cNvPr id="17" name="Text Box 39">
              <a:extLst>
                <a:ext uri="{FF2B5EF4-FFF2-40B4-BE49-F238E27FC236}">
                  <a16:creationId xmlns:a16="http://schemas.microsoft.com/office/drawing/2014/main" id="{5D1EF5A2-0FD7-6324-FD9C-A29029771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0" y="795"/>
              <a:ext cx="13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H</a:t>
              </a:r>
              <a:r>
                <a:rPr lang="en-US" altLang="en-US" sz="1200" baseline="30000"/>
                <a:t>+</a:t>
              </a:r>
            </a:p>
          </p:txBody>
        </p:sp>
        <p:sp>
          <p:nvSpPr>
            <p:cNvPr id="18" name="Text Box 40">
              <a:extLst>
                <a:ext uri="{FF2B5EF4-FFF2-40B4-BE49-F238E27FC236}">
                  <a16:creationId xmlns:a16="http://schemas.microsoft.com/office/drawing/2014/main" id="{1EDB1742-91F3-8D1A-D7E6-7CED581F5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0" y="341"/>
              <a:ext cx="13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H</a:t>
              </a:r>
              <a:r>
                <a:rPr lang="en-US" altLang="en-US" sz="1200" baseline="30000"/>
                <a:t>+</a:t>
              </a:r>
            </a:p>
          </p:txBody>
        </p:sp>
        <p:sp>
          <p:nvSpPr>
            <p:cNvPr id="19" name="Text Box 41">
              <a:extLst>
                <a:ext uri="{FF2B5EF4-FFF2-40B4-BE49-F238E27FC236}">
                  <a16:creationId xmlns:a16="http://schemas.microsoft.com/office/drawing/2014/main" id="{2E69A30D-D06F-D0D6-2BCA-7E1705D18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4" y="745"/>
              <a:ext cx="13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H</a:t>
              </a:r>
              <a:r>
                <a:rPr lang="en-US" altLang="en-US" sz="1200" baseline="30000"/>
                <a:t>+</a:t>
              </a:r>
            </a:p>
          </p:txBody>
        </p:sp>
        <p:sp>
          <p:nvSpPr>
            <p:cNvPr id="20" name="Text Box 42">
              <a:extLst>
                <a:ext uri="{FF2B5EF4-FFF2-40B4-BE49-F238E27FC236}">
                  <a16:creationId xmlns:a16="http://schemas.microsoft.com/office/drawing/2014/main" id="{0CE44506-4A5E-F2EA-AC58-D79ACF5D2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3" y="2820"/>
              <a:ext cx="13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/>
                <a:t>H</a:t>
              </a:r>
              <a:r>
                <a:rPr lang="en-US" altLang="en-US" sz="1200" baseline="30000" dirty="0"/>
                <a:t>+</a:t>
              </a:r>
            </a:p>
          </p:txBody>
        </p:sp>
        <p:sp>
          <p:nvSpPr>
            <p:cNvPr id="21" name="Text Box 43">
              <a:extLst>
                <a:ext uri="{FF2B5EF4-FFF2-40B4-BE49-F238E27FC236}">
                  <a16:creationId xmlns:a16="http://schemas.microsoft.com/office/drawing/2014/main" id="{934E8955-3596-F90D-0C7A-AC293D1E4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0" y="3580"/>
              <a:ext cx="21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ATP</a:t>
              </a:r>
              <a:endParaRPr lang="en-US" altLang="en-US" sz="1200" baseline="30000"/>
            </a:p>
          </p:txBody>
        </p:sp>
        <p:sp>
          <p:nvSpPr>
            <p:cNvPr id="22" name="Text Box 44">
              <a:extLst>
                <a:ext uri="{FF2B5EF4-FFF2-40B4-BE49-F238E27FC236}">
                  <a16:creationId xmlns:a16="http://schemas.microsoft.com/office/drawing/2014/main" id="{908FDD84-2AD5-571D-3BC2-34B46EF23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4" y="3852"/>
              <a:ext cx="123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MITOCHONDRAL MATRIX</a:t>
              </a:r>
              <a:endParaRPr lang="en-US" altLang="en-US" sz="1200" baseline="30000"/>
            </a:p>
          </p:txBody>
        </p:sp>
        <p:sp>
          <p:nvSpPr>
            <p:cNvPr id="23" name="Text Box 45">
              <a:extLst>
                <a:ext uri="{FF2B5EF4-FFF2-40B4-BE49-F238E27FC236}">
                  <a16:creationId xmlns:a16="http://schemas.microsoft.com/office/drawing/2014/main" id="{ADA45206-17D7-1E78-222A-18578124D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8" y="3308"/>
              <a:ext cx="21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ADP</a:t>
              </a:r>
              <a:endParaRPr lang="en-US" altLang="en-US" sz="1200" baseline="30000"/>
            </a:p>
          </p:txBody>
        </p:sp>
        <p:sp>
          <p:nvSpPr>
            <p:cNvPr id="24" name="Text Box 46">
              <a:extLst>
                <a:ext uri="{FF2B5EF4-FFF2-40B4-BE49-F238E27FC236}">
                  <a16:creationId xmlns:a16="http://schemas.microsoft.com/office/drawing/2014/main" id="{45955E6B-6638-4D20-D0BB-A4569E39D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438"/>
              <a:ext cx="8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+</a:t>
              </a:r>
              <a:endParaRPr lang="en-US" altLang="en-US" sz="1200" baseline="30000"/>
            </a:p>
          </p:txBody>
        </p:sp>
        <p:sp>
          <p:nvSpPr>
            <p:cNvPr id="25" name="Text Box 47">
              <a:extLst>
                <a:ext uri="{FF2B5EF4-FFF2-40B4-BE49-F238E27FC236}">
                  <a16:creationId xmlns:a16="http://schemas.microsoft.com/office/drawing/2014/main" id="{B514D0E9-2757-BF2E-F961-952B43E3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3622"/>
              <a:ext cx="8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P</a:t>
              </a:r>
              <a:endParaRPr lang="en-US" altLang="en-US" sz="1200" baseline="30000"/>
            </a:p>
          </p:txBody>
        </p:sp>
        <p:sp>
          <p:nvSpPr>
            <p:cNvPr id="26" name="Text Box 48">
              <a:extLst>
                <a:ext uri="{FF2B5EF4-FFF2-40B4-BE49-F238E27FC236}">
                  <a16:creationId xmlns:a16="http://schemas.microsoft.com/office/drawing/2014/main" id="{C7647713-8307-1DAC-F786-96418FE51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4" y="3684"/>
              <a:ext cx="82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i</a:t>
              </a:r>
              <a:endParaRPr lang="en-US" altLang="en-US" sz="1000" baseline="30000"/>
            </a:p>
          </p:txBody>
        </p:sp>
      </p:grpSp>
    </p:spTree>
    <p:extLst>
      <p:ext uri="{BB962C8B-B14F-4D97-AF65-F5344CB8AC3E}">
        <p14:creationId xmlns:p14="http://schemas.microsoft.com/office/powerpoint/2010/main" val="279335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E7E3-1AF4-C5AD-036A-F2FD714C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DE5BB-F977-E2AF-72DF-D0EA4FFD8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6000"/>
            <a:ext cx="5676889" cy="5863744"/>
          </a:xfrm>
        </p:spPr>
        <p:txBody>
          <a:bodyPr/>
          <a:lstStyle/>
          <a:p>
            <a:r>
              <a:rPr lang="en-US" b="1" dirty="0"/>
              <a:t>Metabolism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totality of an organism’s chemical reactions. </a:t>
            </a:r>
          </a:p>
          <a:p>
            <a:r>
              <a:rPr lang="en-US" b="1" dirty="0"/>
              <a:t>Metabolic Pathway:</a:t>
            </a:r>
          </a:p>
          <a:p>
            <a:pPr lvl="1"/>
            <a:r>
              <a:rPr lang="en-US" dirty="0"/>
              <a:t>Series of steps, catalyzed by an enzyme, that converts a molecule into a product.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2246A5-6470-32E8-1FE3-7EF94339C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88" y="1727114"/>
            <a:ext cx="3467112" cy="40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0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F74E7-D7A6-0351-3D2D-1AFC4BD7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68205-405D-584D-6C2D-DD78859CC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Parts of a metabolic Pathway:</a:t>
            </a:r>
          </a:p>
          <a:p>
            <a:pPr lvl="1"/>
            <a:r>
              <a:rPr lang="en-US" b="1" dirty="0"/>
              <a:t>Substrate(s):</a:t>
            </a:r>
          </a:p>
          <a:p>
            <a:pPr lvl="2"/>
            <a:r>
              <a:rPr lang="en-US" dirty="0"/>
              <a:t>The reactant on which an enzyme works.</a:t>
            </a:r>
          </a:p>
          <a:p>
            <a:pPr lvl="1"/>
            <a:r>
              <a:rPr lang="en-US" b="1" dirty="0"/>
              <a:t>Enzyme:</a:t>
            </a:r>
          </a:p>
          <a:p>
            <a:pPr lvl="2"/>
            <a:r>
              <a:rPr lang="en-US" dirty="0"/>
              <a:t>A chemical agent that increases the rate of a reaction without being consumed by the reaction</a:t>
            </a:r>
          </a:p>
          <a:p>
            <a:pPr lvl="1"/>
            <a:r>
              <a:rPr lang="en-US" b="1" dirty="0"/>
              <a:t>Products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Material resulting from a chemical reaction.</a:t>
            </a:r>
          </a:p>
          <a:p>
            <a:pPr lvl="1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36FD5FB-1C77-4BDA-1ECF-9610723FF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2" y="4939937"/>
            <a:ext cx="8360227" cy="160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1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2DBB0-87CF-C973-4EFC-5C9606C3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ABEDA-AEC0-98FA-2AB9-7CCC48FB7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53446"/>
            <a:ext cx="9143999" cy="586374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+ 6O</a:t>
            </a:r>
            <a:r>
              <a:rPr lang="en-US" baseline="-25000" dirty="0"/>
              <a:t>2</a:t>
            </a:r>
          </a:p>
          <a:p>
            <a:pPr marL="0" indent="0" algn="ctr">
              <a:buNone/>
            </a:pPr>
            <a:endParaRPr lang="en-US" baseline="-25000" dirty="0"/>
          </a:p>
          <a:p>
            <a:pPr marL="0" indent="0" algn="ctr">
              <a:buNone/>
            </a:pPr>
            <a:endParaRPr lang="en-US" baseline="-25000" dirty="0"/>
          </a:p>
          <a:p>
            <a:pPr marL="0" indent="0" algn="ctr">
              <a:buNone/>
            </a:pPr>
            <a:endParaRPr lang="en-US" baseline="-25000" dirty="0"/>
          </a:p>
          <a:p>
            <a:pPr marL="0" indent="0" algn="ctr">
              <a:buNone/>
            </a:pPr>
            <a:endParaRPr lang="en-US" baseline="-25000" dirty="0"/>
          </a:p>
          <a:p>
            <a:pPr marL="0" indent="0" algn="ctr">
              <a:buNone/>
            </a:pPr>
            <a:endParaRPr lang="en-US" baseline="-25000" dirty="0"/>
          </a:p>
          <a:p>
            <a:pPr marL="0" indent="0" algn="ctr">
              <a:buNone/>
            </a:pPr>
            <a:endParaRPr lang="en-US" baseline="-25000" dirty="0"/>
          </a:p>
          <a:p>
            <a:pPr marL="0" indent="0" algn="ctr">
              <a:buNone/>
            </a:pPr>
            <a:endParaRPr lang="en-US" baseline="-25000" dirty="0"/>
          </a:p>
          <a:p>
            <a:pPr marL="0" indent="0" algn="ctr">
              <a:buNone/>
            </a:pPr>
            <a:endParaRPr lang="en-US" baseline="-25000" dirty="0"/>
          </a:p>
          <a:p>
            <a:pPr marL="0" indent="0" algn="ctr">
              <a:buNone/>
            </a:pPr>
            <a:endParaRPr lang="en-US" baseline="-25000" dirty="0"/>
          </a:p>
          <a:p>
            <a:pPr marL="0" indent="0" algn="ctr">
              <a:buNone/>
            </a:pPr>
            <a:endParaRPr lang="en-US" baseline="-25000" dirty="0"/>
          </a:p>
          <a:p>
            <a:pPr marL="0" indent="0" algn="ctr">
              <a:buNone/>
            </a:pPr>
            <a:r>
              <a:rPr lang="en-US" dirty="0"/>
              <a:t>6CO</a:t>
            </a:r>
            <a:r>
              <a:rPr lang="en-US" baseline="-25000" dirty="0"/>
              <a:t>2</a:t>
            </a:r>
            <a:r>
              <a:rPr lang="en-US" dirty="0"/>
              <a:t> + 6H</a:t>
            </a:r>
            <a:r>
              <a:rPr lang="en-US" baseline="-25000" dirty="0"/>
              <a:t>2</a:t>
            </a:r>
            <a:r>
              <a:rPr lang="en-US" dirty="0"/>
              <a:t>O + Energy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8DEA5-F628-1682-9235-99092BDF0286}"/>
              </a:ext>
            </a:extLst>
          </p:cNvPr>
          <p:cNvSpPr txBox="1"/>
          <p:nvPr/>
        </p:nvSpPr>
        <p:spPr>
          <a:xfrm>
            <a:off x="5347614" y="2967334"/>
            <a:ext cx="2381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step in a beaker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23119-816B-345D-EFD6-222EC1EEB6D3}"/>
              </a:ext>
            </a:extLst>
          </p:cNvPr>
          <p:cNvSpPr txBox="1"/>
          <p:nvPr/>
        </p:nvSpPr>
        <p:spPr>
          <a:xfrm>
            <a:off x="1992155" y="2967335"/>
            <a:ext cx="2260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24 steps in a Cell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1182D7-CC4D-86FF-5D32-560C04346C95}"/>
              </a:ext>
            </a:extLst>
          </p:cNvPr>
          <p:cNvCxnSpPr/>
          <p:nvPr/>
        </p:nvCxnSpPr>
        <p:spPr>
          <a:xfrm>
            <a:off x="4572000" y="1371600"/>
            <a:ext cx="0" cy="34453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50D7F131-F407-214C-2767-58E39F0ED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72" y="987904"/>
            <a:ext cx="1479535" cy="586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052D4AE-0BE4-BABD-0ED8-6B1E6C244ACB}"/>
              </a:ext>
            </a:extLst>
          </p:cNvPr>
          <p:cNvGrpSpPr/>
          <p:nvPr/>
        </p:nvGrpSpPr>
        <p:grpSpPr>
          <a:xfrm>
            <a:off x="4631332" y="5316725"/>
            <a:ext cx="3081877" cy="1298530"/>
            <a:chOff x="4631332" y="5316725"/>
            <a:chExt cx="3081877" cy="129853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5DA953-785A-101E-C99D-A30753F6BE66}"/>
                </a:ext>
              </a:extLst>
            </p:cNvPr>
            <p:cNvCxnSpPr>
              <a:cxnSpLocks/>
            </p:cNvCxnSpPr>
            <p:nvPr/>
          </p:nvCxnSpPr>
          <p:spPr>
            <a:xfrm>
              <a:off x="4631332" y="5316725"/>
              <a:ext cx="1002025" cy="7085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21CCC3-5DC4-8982-F72D-882572B1D8B2}"/>
                </a:ext>
              </a:extLst>
            </p:cNvPr>
            <p:cNvSpPr txBox="1"/>
            <p:nvPr/>
          </p:nvSpPr>
          <p:spPr>
            <a:xfrm>
              <a:off x="5981004" y="6153590"/>
              <a:ext cx="1732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Heat &amp; Light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3BEB34-055E-9FF4-89F4-08DEE435624E}"/>
              </a:ext>
            </a:extLst>
          </p:cNvPr>
          <p:cNvGrpSpPr/>
          <p:nvPr/>
        </p:nvGrpSpPr>
        <p:grpSpPr>
          <a:xfrm>
            <a:off x="2818008" y="5323114"/>
            <a:ext cx="1574378" cy="1280473"/>
            <a:chOff x="2818008" y="5323114"/>
            <a:chExt cx="1574378" cy="128047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0C954C9-45AB-B2D8-C718-B683B71B4ADE}"/>
                </a:ext>
              </a:extLst>
            </p:cNvPr>
            <p:cNvCxnSpPr/>
            <p:nvPr/>
          </p:nvCxnSpPr>
          <p:spPr>
            <a:xfrm flipH="1">
              <a:off x="3282043" y="5323114"/>
              <a:ext cx="1110343" cy="7021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0A733D-1EE1-B8F6-4328-6BED39A8E346}"/>
                </a:ext>
              </a:extLst>
            </p:cNvPr>
            <p:cNvSpPr txBox="1"/>
            <p:nvPr/>
          </p:nvSpPr>
          <p:spPr>
            <a:xfrm>
              <a:off x="2818008" y="6141922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ATP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99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0AFE1-A12E-4AC5-9B92-DBBC2EAB4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1A03-B9CC-22EC-5D00-1B417611C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Catabolic vs Anabolic Reactions</a:t>
            </a:r>
          </a:p>
          <a:p>
            <a:pPr lvl="1"/>
            <a:r>
              <a:rPr lang="en-US" b="1" dirty="0"/>
              <a:t>Catabolic: </a:t>
            </a:r>
          </a:p>
          <a:p>
            <a:pPr lvl="2"/>
            <a:r>
              <a:rPr lang="en-US" dirty="0"/>
              <a:t>A metabolic pathway that releases energy by breaking down complex molecules into simpler molecules</a:t>
            </a:r>
          </a:p>
          <a:p>
            <a:pPr lvl="1"/>
            <a:r>
              <a:rPr lang="en-US" b="1" dirty="0"/>
              <a:t>Anabolic:</a:t>
            </a:r>
          </a:p>
          <a:p>
            <a:pPr lvl="2"/>
            <a:r>
              <a:rPr lang="en-US" dirty="0"/>
              <a:t>A metabolic pathway that consumes energy to synthesize complex molecules from simpler molecules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0B56D0-7497-2F04-7E64-5B0FFAED7200}"/>
              </a:ext>
            </a:extLst>
          </p:cNvPr>
          <p:cNvGrpSpPr/>
          <p:nvPr/>
        </p:nvGrpSpPr>
        <p:grpSpPr>
          <a:xfrm>
            <a:off x="1502228" y="3870434"/>
            <a:ext cx="2211025" cy="2733328"/>
            <a:chOff x="1502228" y="3870434"/>
            <a:chExt cx="2211025" cy="2733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842CD5-A78F-BB64-7FDC-93F1D0886351}"/>
                </a:ext>
              </a:extLst>
            </p:cNvPr>
            <p:cNvSpPr txBox="1"/>
            <p:nvPr/>
          </p:nvSpPr>
          <p:spPr>
            <a:xfrm>
              <a:off x="1706682" y="3870434"/>
              <a:ext cx="175823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Catabolic</a:t>
              </a:r>
            </a:p>
          </p:txBody>
        </p:sp>
        <p:pic>
          <p:nvPicPr>
            <p:cNvPr id="6" name="Picture 2" descr="building, Educational, Toy, Brand">
              <a:extLst>
                <a:ext uri="{FF2B5EF4-FFF2-40B4-BE49-F238E27FC236}">
                  <a16:creationId xmlns:a16="http://schemas.microsoft.com/office/drawing/2014/main" id="{A9486E3D-BAE7-420C-0119-E2AFD1530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228" y="4392737"/>
              <a:ext cx="2211025" cy="221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887C10-73B7-1187-93A3-9DBDDEFBB4B1}"/>
              </a:ext>
            </a:extLst>
          </p:cNvPr>
          <p:cNvGrpSpPr/>
          <p:nvPr/>
        </p:nvGrpSpPr>
        <p:grpSpPr>
          <a:xfrm>
            <a:off x="4966227" y="3870434"/>
            <a:ext cx="2800831" cy="2548661"/>
            <a:chOff x="4966227" y="3870434"/>
            <a:chExt cx="2800831" cy="25486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AEF728-BD36-9B74-9D95-7144768F5376}"/>
                </a:ext>
              </a:extLst>
            </p:cNvPr>
            <p:cNvSpPr txBox="1"/>
            <p:nvPr/>
          </p:nvSpPr>
          <p:spPr>
            <a:xfrm>
              <a:off x="5409357" y="3870434"/>
              <a:ext cx="175823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/>
                <a:t>Anabolic</a:t>
              </a:r>
            </a:p>
          </p:txBody>
        </p:sp>
        <p:pic>
          <p:nvPicPr>
            <p:cNvPr id="7" name="Picture 4" descr="The Crafting Box 3.0 21161 | Minecraft™ | Buy online at the Official LEGO®  Shop US">
              <a:extLst>
                <a:ext uri="{FF2B5EF4-FFF2-40B4-BE49-F238E27FC236}">
                  <a16:creationId xmlns:a16="http://schemas.microsoft.com/office/drawing/2014/main" id="{2E493376-45FB-A6BB-AAD8-E4256F9FC1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227" y="4392737"/>
              <a:ext cx="2800831" cy="2026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579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9A38-C303-8735-F79B-20B2D719E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AE76C-42EE-8BA9-67B8-F9DAE0BF9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Energy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Capacity to cause change.</a:t>
            </a:r>
          </a:p>
          <a:p>
            <a:r>
              <a:rPr lang="en-US" b="1" dirty="0"/>
              <a:t>ATP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Adenosine triphosphate, energy source in cells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F85548-5A68-A373-6282-E236CA276E0A}"/>
              </a:ext>
            </a:extLst>
          </p:cNvPr>
          <p:cNvGrpSpPr/>
          <p:nvPr/>
        </p:nvGrpSpPr>
        <p:grpSpPr>
          <a:xfrm>
            <a:off x="3520904" y="3086100"/>
            <a:ext cx="1987884" cy="3596391"/>
            <a:chOff x="5981740" y="1285477"/>
            <a:chExt cx="3013156" cy="5451267"/>
          </a:xfrm>
        </p:grpSpPr>
        <p:pic>
          <p:nvPicPr>
            <p:cNvPr id="5" name="Picture 9" descr="07_17PassiveActiveTrans-L">
              <a:extLst>
                <a:ext uri="{FF2B5EF4-FFF2-40B4-BE49-F238E27FC236}">
                  <a16:creationId xmlns:a16="http://schemas.microsoft.com/office/drawing/2014/main" id="{4966B6C0-B753-5C3A-C749-F9C0F53A69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91" t="10397" b="23633"/>
            <a:stretch/>
          </p:blipFill>
          <p:spPr bwMode="auto">
            <a:xfrm>
              <a:off x="6154993" y="1681316"/>
              <a:ext cx="2839903" cy="505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07_17PassiveActiveTrans-L">
              <a:extLst>
                <a:ext uri="{FF2B5EF4-FFF2-40B4-BE49-F238E27FC236}">
                  <a16:creationId xmlns:a16="http://schemas.microsoft.com/office/drawing/2014/main" id="{509C38AF-1981-6158-8FC1-1C837B96F9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91" t="1" b="94834"/>
            <a:stretch/>
          </p:blipFill>
          <p:spPr bwMode="auto">
            <a:xfrm>
              <a:off x="5981740" y="1285477"/>
              <a:ext cx="2839903" cy="395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0824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2D86-F198-EDC2-F5BF-CE80650A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5F535-A30C-A66B-6892-14ADE9EC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Thermodynamics:</a:t>
            </a:r>
          </a:p>
          <a:p>
            <a:pPr lvl="1"/>
            <a:r>
              <a:rPr lang="en-US" dirty="0"/>
              <a:t>Study of energy transformations.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31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28909</TotalTime>
  <Words>794</Words>
  <Application>Microsoft Macintosh PowerPoint</Application>
  <PresentationFormat>On-screen Show (4:3)</PresentationFormat>
  <Paragraphs>232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Schedule Reminder</vt:lpstr>
      <vt:lpstr>Cell Membranes</vt:lpstr>
      <vt:lpstr>Cell Membranes</vt:lpstr>
      <vt:lpstr>Cell Metabolism</vt:lpstr>
      <vt:lpstr>Cell Metabolism</vt:lpstr>
      <vt:lpstr>Cell Metabolism</vt:lpstr>
      <vt:lpstr>Cell Metabolism</vt:lpstr>
      <vt:lpstr>Cell Metabolism</vt:lpstr>
      <vt:lpstr>Cell Metabolism</vt:lpstr>
      <vt:lpstr>Cell Metabolism</vt:lpstr>
      <vt:lpstr>Cell Metabolism</vt:lpstr>
      <vt:lpstr>Cell Metabolism</vt:lpstr>
      <vt:lpstr>Cell Metabolism</vt:lpstr>
      <vt:lpstr>Cell Metabolism</vt:lpstr>
      <vt:lpstr>Cell Metabolism</vt:lpstr>
      <vt:lpstr>Cell Metabolism</vt:lpstr>
      <vt:lpstr>Cell Metabolism</vt:lpstr>
      <vt:lpstr>Cell Metabolism</vt:lpstr>
      <vt:lpstr>Cell Metabolism</vt:lpstr>
      <vt:lpstr>Cell Metabolism</vt:lpstr>
      <vt:lpstr>Cell Metabolism</vt:lpstr>
      <vt:lpstr>Cell Metabolism</vt:lpstr>
      <vt:lpstr>Cell Metabolism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Kanther</dc:creator>
  <cp:lastModifiedBy>Michelle Kanther</cp:lastModifiedBy>
  <cp:revision>6</cp:revision>
  <dcterms:created xsi:type="dcterms:W3CDTF">2022-07-27T18:25:14Z</dcterms:created>
  <dcterms:modified xsi:type="dcterms:W3CDTF">2022-09-19T03:03:29Z</dcterms:modified>
</cp:coreProperties>
</file>