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403" r:id="rId2"/>
    <p:sldId id="405" r:id="rId3"/>
    <p:sldId id="404" r:id="rId4"/>
    <p:sldId id="406" r:id="rId5"/>
    <p:sldId id="410" r:id="rId6"/>
    <p:sldId id="407" r:id="rId7"/>
    <p:sldId id="408" r:id="rId8"/>
    <p:sldId id="411" r:id="rId9"/>
    <p:sldId id="409" r:id="rId10"/>
    <p:sldId id="412" r:id="rId11"/>
    <p:sldId id="413" r:id="rId12"/>
    <p:sldId id="414" r:id="rId13"/>
    <p:sldId id="415" r:id="rId14"/>
    <p:sldId id="416" r:id="rId15"/>
    <p:sldId id="417" r:id="rId16"/>
    <p:sldId id="41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CB8A4C-AEC4-3C46-9DA2-245CCD1EE68A}" v="6" dt="2022-09-21T04:08:16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63401"/>
  </p:normalViewPr>
  <p:slideViewPr>
    <p:cSldViewPr snapToGrid="0">
      <p:cViewPr varScale="1">
        <p:scale>
          <a:sx n="78" d="100"/>
          <a:sy n="78" d="100"/>
        </p:scale>
        <p:origin x="936" y="184"/>
      </p:cViewPr>
      <p:guideLst/>
    </p:cSldViewPr>
  </p:slideViewPr>
  <p:outlineViewPr>
    <p:cViewPr>
      <p:scale>
        <a:sx n="33" d="100"/>
        <a:sy n="33" d="100"/>
      </p:scale>
      <p:origin x="0" y="-18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ABFD0-53F7-6845-B4D2-8114C040B348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24EC9-048E-1545-B6C0-3019CB4BA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5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18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2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90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03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2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27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7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7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12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97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21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3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90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324EC9-048E-1545-B6C0-3019CB4BAB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6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77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78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9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26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6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2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4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8C00BD7-0B7E-154B-93C8-EDD68A9DF631}" type="datetimeFigureOut">
              <a:rPr lang="en-US" smtClean="0"/>
              <a:t>9/20/22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D186A60-4BED-F84F-A055-5F9456E2F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8256"/>
            <a:ext cx="9144000" cy="866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" y="976000"/>
            <a:ext cx="9143999" cy="586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669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Manjubharkavi\Production\October\6-Oct\Campbell%2011E%20Ch%2009\JPEG%20FILES\Unlabeled\09_16_ATPYieldPerGlucose-U.j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D:\Manjubharkavi\Production\October\6-Oct\Campbell%2011E%20Ch%2009\JPEG%20FILES\Unlabeled\09_06CellRespOverview_3-U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D1ED6-B517-BDF5-3444-A2EBB132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Schedule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74912-82C2-B21C-846C-54C4B8D74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690250"/>
            <a:ext cx="8886824" cy="6149494"/>
          </a:xfrm>
        </p:spPr>
        <p:txBody>
          <a:bodyPr>
            <a:normAutofit/>
          </a:bodyPr>
          <a:lstStyle/>
          <a:p>
            <a:r>
              <a:rPr lang="en-US" dirty="0"/>
              <a:t>Week 4 (Sept 19 – 23)</a:t>
            </a:r>
          </a:p>
          <a:p>
            <a:pPr lvl="1"/>
            <a:r>
              <a:rPr lang="en-US" dirty="0"/>
              <a:t>Cell Respiration &amp; Fermentation</a:t>
            </a:r>
          </a:p>
          <a:p>
            <a:pPr lvl="2"/>
            <a:r>
              <a:rPr lang="en-US" dirty="0"/>
              <a:t>Chapter 9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Quiz 4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Week 5 (Sept 26-30)</a:t>
            </a:r>
          </a:p>
          <a:p>
            <a:pPr lvl="1"/>
            <a:r>
              <a:rPr lang="en-US" dirty="0"/>
              <a:t>Monday Review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Mendelian genetics and concepts of dominance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Chapter 14, see syllabus for exact pages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Pedigrees, transmission patters and probabilities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Chapter 15, see syllabus for exact pages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Exam 1</a:t>
            </a:r>
          </a:p>
          <a:p>
            <a:pPr lvl="2"/>
            <a:r>
              <a:rPr lang="en-US" dirty="0"/>
              <a:t>Available Friday September 30 – Wednesday October 5</a:t>
            </a:r>
            <a:r>
              <a:rPr lang="en-US" baseline="30000" dirty="0"/>
              <a:t>th</a:t>
            </a:r>
          </a:p>
          <a:p>
            <a:pPr lvl="2"/>
            <a:r>
              <a:rPr lang="en-US" dirty="0"/>
              <a:t>Material through Friday September 26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0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AB58-D7DE-B90D-DFD0-8A9BE93C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  <p:grpSp>
        <p:nvGrpSpPr>
          <p:cNvPr id="4" name="Google Shape;502;p27">
            <a:extLst>
              <a:ext uri="{FF2B5EF4-FFF2-40B4-BE49-F238E27FC236}">
                <a16:creationId xmlns:a16="http://schemas.microsoft.com/office/drawing/2014/main" id="{1B142F57-0699-1A4F-EE61-10FCBCC20226}"/>
              </a:ext>
            </a:extLst>
          </p:cNvPr>
          <p:cNvGrpSpPr/>
          <p:nvPr/>
        </p:nvGrpSpPr>
        <p:grpSpPr>
          <a:xfrm>
            <a:off x="3733973" y="709130"/>
            <a:ext cx="5421847" cy="5722401"/>
            <a:chOff x="1489075" y="136525"/>
            <a:chExt cx="6173788" cy="6584950"/>
          </a:xfrm>
        </p:grpSpPr>
        <p:pic>
          <p:nvPicPr>
            <p:cNvPr id="5" name="Google Shape;503;p27" descr="09_12_CitricAcidCycle_8-U">
              <a:extLst>
                <a:ext uri="{FF2B5EF4-FFF2-40B4-BE49-F238E27FC236}">
                  <a16:creationId xmlns:a16="http://schemas.microsoft.com/office/drawing/2014/main" id="{A0C51DC9-19BD-F706-5520-ADB539801F4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3163"/>
            <a:stretch/>
          </p:blipFill>
          <p:spPr>
            <a:xfrm>
              <a:off x="1489075" y="136525"/>
              <a:ext cx="5969266" cy="6584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504;p27">
              <a:extLst>
                <a:ext uri="{FF2B5EF4-FFF2-40B4-BE49-F238E27FC236}">
                  <a16:creationId xmlns:a16="http://schemas.microsoft.com/office/drawing/2014/main" id="{3B271566-7420-204D-712B-23189CE62A2E}"/>
                </a:ext>
              </a:extLst>
            </p:cNvPr>
            <p:cNvSpPr txBox="1"/>
            <p:nvPr/>
          </p:nvSpPr>
          <p:spPr>
            <a:xfrm>
              <a:off x="2825750" y="1470025"/>
              <a:ext cx="417513" cy="155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NADH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" name="Google Shape;505;p27">
              <a:extLst>
                <a:ext uri="{FF2B5EF4-FFF2-40B4-BE49-F238E27FC236}">
                  <a16:creationId xmlns:a16="http://schemas.microsoft.com/office/drawing/2014/main" id="{87DA961A-F4D0-4AC5-6D0B-51C8D95A3A21}"/>
                </a:ext>
              </a:extLst>
            </p:cNvPr>
            <p:cNvGrpSpPr/>
            <p:nvPr/>
          </p:nvGrpSpPr>
          <p:grpSpPr>
            <a:xfrm>
              <a:off x="4457700" y="1641475"/>
              <a:ext cx="174625" cy="173038"/>
              <a:chOff x="400" y="2634"/>
              <a:chExt cx="110" cy="109"/>
            </a:xfrm>
          </p:grpSpPr>
          <p:sp>
            <p:nvSpPr>
              <p:cNvPr id="61" name="Google Shape;506;p27">
                <a:extLst>
                  <a:ext uri="{FF2B5EF4-FFF2-40B4-BE49-F238E27FC236}">
                    <a16:creationId xmlns:a16="http://schemas.microsoft.com/office/drawing/2014/main" id="{59D29021-7553-0F46-DC59-08B355C9C9D0}"/>
                  </a:ext>
                </a:extLst>
              </p:cNvPr>
              <p:cNvSpPr/>
              <p:nvPr/>
            </p:nvSpPr>
            <p:spPr>
              <a:xfrm>
                <a:off x="400" y="2634"/>
                <a:ext cx="109" cy="109"/>
              </a:xfrm>
              <a:prstGeom prst="ellipse">
                <a:avLst/>
              </a:prstGeom>
              <a:solidFill>
                <a:srgbClr val="0072C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507;p27">
                <a:extLst>
                  <a:ext uri="{FF2B5EF4-FFF2-40B4-BE49-F238E27FC236}">
                    <a16:creationId xmlns:a16="http://schemas.microsoft.com/office/drawing/2014/main" id="{CEF3CEA9-C1F7-6BF7-113A-6A03403322B4}"/>
                  </a:ext>
                </a:extLst>
              </p:cNvPr>
              <p:cNvSpPr txBox="1"/>
              <p:nvPr/>
            </p:nvSpPr>
            <p:spPr>
              <a:xfrm>
                <a:off x="423" y="2640"/>
                <a:ext cx="87" cy="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" name="Google Shape;508;p27">
              <a:extLst>
                <a:ext uri="{FF2B5EF4-FFF2-40B4-BE49-F238E27FC236}">
                  <a16:creationId xmlns:a16="http://schemas.microsoft.com/office/drawing/2014/main" id="{8A37626E-5EE4-A8FB-8749-DD6191C0FC27}"/>
                </a:ext>
              </a:extLst>
            </p:cNvPr>
            <p:cNvSpPr txBox="1"/>
            <p:nvPr/>
          </p:nvSpPr>
          <p:spPr>
            <a:xfrm>
              <a:off x="3983038" y="830263"/>
              <a:ext cx="854075" cy="195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Acetyl CoA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509;p27">
              <a:extLst>
                <a:ext uri="{FF2B5EF4-FFF2-40B4-BE49-F238E27FC236}">
                  <a16:creationId xmlns:a16="http://schemas.microsoft.com/office/drawing/2014/main" id="{305EA097-C8C2-1527-9350-FF94E400A7F6}"/>
                </a:ext>
              </a:extLst>
            </p:cNvPr>
            <p:cNvSpPr txBox="1"/>
            <p:nvPr/>
          </p:nvSpPr>
          <p:spPr>
            <a:xfrm>
              <a:off x="4862513" y="2557463"/>
              <a:ext cx="523875" cy="195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Citrate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10;p27">
              <a:extLst>
                <a:ext uri="{FF2B5EF4-FFF2-40B4-BE49-F238E27FC236}">
                  <a16:creationId xmlns:a16="http://schemas.microsoft.com/office/drawing/2014/main" id="{C8A3B6CC-3088-068A-1DFD-5FF5CD5453D3}"/>
                </a:ext>
              </a:extLst>
            </p:cNvPr>
            <p:cNvSpPr txBox="1"/>
            <p:nvPr/>
          </p:nvSpPr>
          <p:spPr>
            <a:xfrm>
              <a:off x="6091238" y="2703513"/>
              <a:ext cx="722312" cy="2079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Isocitrate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11;p27">
              <a:extLst>
                <a:ext uri="{FF2B5EF4-FFF2-40B4-BE49-F238E27FC236}">
                  <a16:creationId xmlns:a16="http://schemas.microsoft.com/office/drawing/2014/main" id="{3DB643C6-C8D7-E2C0-05E4-FB7497155A31}"/>
                </a:ext>
              </a:extLst>
            </p:cNvPr>
            <p:cNvSpPr txBox="1"/>
            <p:nvPr/>
          </p:nvSpPr>
          <p:spPr>
            <a:xfrm>
              <a:off x="6451600" y="4105275"/>
              <a:ext cx="1211263" cy="222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α-Ketoglutarate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12;p27">
              <a:extLst>
                <a:ext uri="{FF2B5EF4-FFF2-40B4-BE49-F238E27FC236}">
                  <a16:creationId xmlns:a16="http://schemas.microsoft.com/office/drawing/2014/main" id="{F40E8B58-1E0D-E178-D285-23E0060F2FB6}"/>
                </a:ext>
              </a:extLst>
            </p:cNvPr>
            <p:cNvSpPr txBox="1"/>
            <p:nvPr/>
          </p:nvSpPr>
          <p:spPr>
            <a:xfrm>
              <a:off x="4678363" y="5481638"/>
              <a:ext cx="709612" cy="4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Succinyl</a:t>
              </a:r>
              <a:br>
                <a:rPr lang="en-US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13;p27">
              <a:extLst>
                <a:ext uri="{FF2B5EF4-FFF2-40B4-BE49-F238E27FC236}">
                  <a16:creationId xmlns:a16="http://schemas.microsoft.com/office/drawing/2014/main" id="{98E05849-410B-5E7B-16E5-25B1CCD92B3B}"/>
                </a:ext>
              </a:extLst>
            </p:cNvPr>
            <p:cNvSpPr txBox="1"/>
            <p:nvPr/>
          </p:nvSpPr>
          <p:spPr>
            <a:xfrm>
              <a:off x="3300413" y="5268913"/>
              <a:ext cx="854075" cy="195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Succinate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14;p27">
              <a:extLst>
                <a:ext uri="{FF2B5EF4-FFF2-40B4-BE49-F238E27FC236}">
                  <a16:creationId xmlns:a16="http://schemas.microsoft.com/office/drawing/2014/main" id="{426325F4-076A-CA09-D851-15A99EA2E6C2}"/>
                </a:ext>
              </a:extLst>
            </p:cNvPr>
            <p:cNvSpPr txBox="1"/>
            <p:nvPr/>
          </p:nvSpPr>
          <p:spPr>
            <a:xfrm>
              <a:off x="3275013" y="3840163"/>
              <a:ext cx="854075" cy="195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Fumarate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15;p27">
              <a:extLst>
                <a:ext uri="{FF2B5EF4-FFF2-40B4-BE49-F238E27FC236}">
                  <a16:creationId xmlns:a16="http://schemas.microsoft.com/office/drawing/2014/main" id="{59FBAD58-ECCF-7579-1EAA-015E12E1C63A}"/>
                </a:ext>
              </a:extLst>
            </p:cNvPr>
            <p:cNvSpPr txBox="1"/>
            <p:nvPr/>
          </p:nvSpPr>
          <p:spPr>
            <a:xfrm>
              <a:off x="3116263" y="2503488"/>
              <a:ext cx="576262" cy="1952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Malate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16;p27">
              <a:extLst>
                <a:ext uri="{FF2B5EF4-FFF2-40B4-BE49-F238E27FC236}">
                  <a16:creationId xmlns:a16="http://schemas.microsoft.com/office/drawing/2014/main" id="{888EFEDA-ED27-22DA-E2B9-1FE27ACC8365}"/>
                </a:ext>
              </a:extLst>
            </p:cNvPr>
            <p:cNvSpPr txBox="1"/>
            <p:nvPr/>
          </p:nvSpPr>
          <p:spPr>
            <a:xfrm>
              <a:off x="4149725" y="3060700"/>
              <a:ext cx="720725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Citric</a:t>
              </a:r>
              <a:br>
                <a:rPr lang="en-US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acid</a:t>
              </a:r>
              <a:br>
                <a:rPr lang="en-US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1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cycle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17;p27">
              <a:extLst>
                <a:ext uri="{FF2B5EF4-FFF2-40B4-BE49-F238E27FC236}">
                  <a16:creationId xmlns:a16="http://schemas.microsoft.com/office/drawing/2014/main" id="{C7E18A93-043E-E044-FB71-D804F34974E7}"/>
                </a:ext>
              </a:extLst>
            </p:cNvPr>
            <p:cNvSpPr txBox="1"/>
            <p:nvPr/>
          </p:nvSpPr>
          <p:spPr>
            <a:xfrm>
              <a:off x="2605088" y="1874838"/>
              <a:ext cx="311150" cy="117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NAD</a:t>
              </a:r>
              <a:r>
                <a:rPr lang="en-US" sz="7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18;p27">
              <a:extLst>
                <a:ext uri="{FF2B5EF4-FFF2-40B4-BE49-F238E27FC236}">
                  <a16:creationId xmlns:a16="http://schemas.microsoft.com/office/drawing/2014/main" id="{DCC74519-103F-C37B-800D-8B0315FD080C}"/>
                </a:ext>
              </a:extLst>
            </p:cNvPr>
            <p:cNvSpPr txBox="1"/>
            <p:nvPr/>
          </p:nvSpPr>
          <p:spPr>
            <a:xfrm>
              <a:off x="6719888" y="3101975"/>
              <a:ext cx="417512" cy="155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NADH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19;p27">
              <a:extLst>
                <a:ext uri="{FF2B5EF4-FFF2-40B4-BE49-F238E27FC236}">
                  <a16:creationId xmlns:a16="http://schemas.microsoft.com/office/drawing/2014/main" id="{2CC79B4C-B740-2DE8-86D6-1990B53AD365}"/>
                </a:ext>
              </a:extLst>
            </p:cNvPr>
            <p:cNvSpPr txBox="1"/>
            <p:nvPr/>
          </p:nvSpPr>
          <p:spPr>
            <a:xfrm>
              <a:off x="5795963" y="5260975"/>
              <a:ext cx="417512" cy="155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NADH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20;p27">
              <a:extLst>
                <a:ext uri="{FF2B5EF4-FFF2-40B4-BE49-F238E27FC236}">
                  <a16:creationId xmlns:a16="http://schemas.microsoft.com/office/drawing/2014/main" id="{6DD61D2F-7C5A-CA42-A606-87AB46EB6AE7}"/>
                </a:ext>
              </a:extLst>
            </p:cNvPr>
            <p:cNvSpPr txBox="1"/>
            <p:nvPr/>
          </p:nvSpPr>
          <p:spPr>
            <a:xfrm>
              <a:off x="2514600" y="4770438"/>
              <a:ext cx="417513" cy="155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FADH</a:t>
              </a:r>
              <a:r>
                <a:rPr lang="en-US" sz="800" b="1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21;p27">
              <a:extLst>
                <a:ext uri="{FF2B5EF4-FFF2-40B4-BE49-F238E27FC236}">
                  <a16:creationId xmlns:a16="http://schemas.microsoft.com/office/drawing/2014/main" id="{5136A0B4-0853-8652-98D1-272E4B9E52F9}"/>
                </a:ext>
              </a:extLst>
            </p:cNvPr>
            <p:cNvSpPr txBox="1"/>
            <p:nvPr/>
          </p:nvSpPr>
          <p:spPr>
            <a:xfrm>
              <a:off x="4010025" y="6200775"/>
              <a:ext cx="298450" cy="1698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ATP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2;p27">
              <a:extLst>
                <a:ext uri="{FF2B5EF4-FFF2-40B4-BE49-F238E27FC236}">
                  <a16:creationId xmlns:a16="http://schemas.microsoft.com/office/drawing/2014/main" id="{D81B3804-B074-E486-3C2E-9CF1C2499E04}"/>
                </a:ext>
              </a:extLst>
            </p:cNvPr>
            <p:cNvSpPr txBox="1"/>
            <p:nvPr/>
          </p:nvSpPr>
          <p:spPr>
            <a:xfrm>
              <a:off x="2903538" y="1682750"/>
              <a:ext cx="258762" cy="10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H</a:t>
              </a:r>
              <a:r>
                <a:rPr lang="en-US" sz="7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23;p27">
              <a:extLst>
                <a:ext uri="{FF2B5EF4-FFF2-40B4-BE49-F238E27FC236}">
                  <a16:creationId xmlns:a16="http://schemas.microsoft.com/office/drawing/2014/main" id="{F21231E0-EDD5-71D8-E2D2-E0DB1F7DB827}"/>
                </a:ext>
              </a:extLst>
            </p:cNvPr>
            <p:cNvSpPr txBox="1"/>
            <p:nvPr/>
          </p:nvSpPr>
          <p:spPr>
            <a:xfrm>
              <a:off x="6770688" y="3290888"/>
              <a:ext cx="258762" cy="10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H</a:t>
              </a:r>
              <a:r>
                <a:rPr lang="en-US" sz="7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24;p27">
              <a:extLst>
                <a:ext uri="{FF2B5EF4-FFF2-40B4-BE49-F238E27FC236}">
                  <a16:creationId xmlns:a16="http://schemas.microsoft.com/office/drawing/2014/main" id="{B908E3B2-8197-457E-BFBF-639E64E84382}"/>
                </a:ext>
              </a:extLst>
            </p:cNvPr>
            <p:cNvSpPr txBox="1"/>
            <p:nvPr/>
          </p:nvSpPr>
          <p:spPr>
            <a:xfrm>
              <a:off x="5872163" y="5473700"/>
              <a:ext cx="258762" cy="10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 H</a:t>
              </a:r>
              <a:r>
                <a:rPr lang="en-US" sz="7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25;p27">
              <a:extLst>
                <a:ext uri="{FF2B5EF4-FFF2-40B4-BE49-F238E27FC236}">
                  <a16:creationId xmlns:a16="http://schemas.microsoft.com/office/drawing/2014/main" id="{03989597-13F7-B67B-D55F-1CFE3ADBB36F}"/>
                </a:ext>
              </a:extLst>
            </p:cNvPr>
            <p:cNvSpPr txBox="1"/>
            <p:nvPr/>
          </p:nvSpPr>
          <p:spPr>
            <a:xfrm>
              <a:off x="6618288" y="2900363"/>
              <a:ext cx="311150" cy="117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NAD</a:t>
              </a:r>
              <a:r>
                <a:rPr lang="en-US" sz="7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526;p27">
              <a:extLst>
                <a:ext uri="{FF2B5EF4-FFF2-40B4-BE49-F238E27FC236}">
                  <a16:creationId xmlns:a16="http://schemas.microsoft.com/office/drawing/2014/main" id="{8EE2A870-1B96-E59A-F2E1-331CBE276814}"/>
                </a:ext>
              </a:extLst>
            </p:cNvPr>
            <p:cNvSpPr txBox="1"/>
            <p:nvPr/>
          </p:nvSpPr>
          <p:spPr>
            <a:xfrm>
              <a:off x="5759450" y="4951413"/>
              <a:ext cx="311150" cy="117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NAD</a:t>
              </a:r>
              <a:r>
                <a:rPr lang="en-US" sz="700" b="1" i="0" u="none" strike="noStrike" cap="none" baseline="30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27;p27">
              <a:extLst>
                <a:ext uri="{FF2B5EF4-FFF2-40B4-BE49-F238E27FC236}">
                  <a16:creationId xmlns:a16="http://schemas.microsoft.com/office/drawing/2014/main" id="{5DC2BE5D-C3C0-00D8-72F5-9210698F7CF6}"/>
                </a:ext>
              </a:extLst>
            </p:cNvPr>
            <p:cNvSpPr txBox="1"/>
            <p:nvPr/>
          </p:nvSpPr>
          <p:spPr>
            <a:xfrm>
              <a:off x="5838825" y="1630363"/>
              <a:ext cx="311150" cy="117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700" b="1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28;p27">
              <a:extLst>
                <a:ext uri="{FF2B5EF4-FFF2-40B4-BE49-F238E27FC236}">
                  <a16:creationId xmlns:a16="http://schemas.microsoft.com/office/drawing/2014/main" id="{3B1DE086-4617-AA18-5733-22CE79612781}"/>
                </a:ext>
              </a:extLst>
            </p:cNvPr>
            <p:cNvSpPr txBox="1"/>
            <p:nvPr/>
          </p:nvSpPr>
          <p:spPr>
            <a:xfrm>
              <a:off x="2152650" y="3436938"/>
              <a:ext cx="311150" cy="117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700" b="1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29;p27">
              <a:extLst>
                <a:ext uri="{FF2B5EF4-FFF2-40B4-BE49-F238E27FC236}">
                  <a16:creationId xmlns:a16="http://schemas.microsoft.com/office/drawing/2014/main" id="{B9D40B08-5305-62B0-8DEB-EE6A0905CF2A}"/>
                </a:ext>
              </a:extLst>
            </p:cNvPr>
            <p:cNvSpPr txBox="1"/>
            <p:nvPr/>
          </p:nvSpPr>
          <p:spPr>
            <a:xfrm>
              <a:off x="3781425" y="5872163"/>
              <a:ext cx="311150" cy="117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30;p27">
              <a:extLst>
                <a:ext uri="{FF2B5EF4-FFF2-40B4-BE49-F238E27FC236}">
                  <a16:creationId xmlns:a16="http://schemas.microsoft.com/office/drawing/2014/main" id="{2E475E75-97BE-7694-C053-483277429885}"/>
                </a:ext>
              </a:extLst>
            </p:cNvPr>
            <p:cNvSpPr txBox="1"/>
            <p:nvPr/>
          </p:nvSpPr>
          <p:spPr>
            <a:xfrm>
              <a:off x="3965575" y="5500688"/>
              <a:ext cx="311150" cy="117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GTP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31;p27">
              <a:extLst>
                <a:ext uri="{FF2B5EF4-FFF2-40B4-BE49-F238E27FC236}">
                  <a16:creationId xmlns:a16="http://schemas.microsoft.com/office/drawing/2014/main" id="{B70E6BE1-8C07-F91F-7E3D-E6083E36370A}"/>
                </a:ext>
              </a:extLst>
            </p:cNvPr>
            <p:cNvSpPr txBox="1"/>
            <p:nvPr/>
          </p:nvSpPr>
          <p:spPr>
            <a:xfrm>
              <a:off x="4283075" y="5500688"/>
              <a:ext cx="311150" cy="117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GDP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32;p27">
              <a:extLst>
                <a:ext uri="{FF2B5EF4-FFF2-40B4-BE49-F238E27FC236}">
                  <a16:creationId xmlns:a16="http://schemas.microsoft.com/office/drawing/2014/main" id="{7F294F60-28B2-A737-BCC1-BEAEF34ED5AE}"/>
                </a:ext>
              </a:extLst>
            </p:cNvPr>
            <p:cNvSpPr txBox="1"/>
            <p:nvPr/>
          </p:nvSpPr>
          <p:spPr>
            <a:xfrm>
              <a:off x="4600575" y="5300663"/>
              <a:ext cx="219075" cy="130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 </a:t>
              </a:r>
              <a:r>
                <a:rPr lang="en-US" sz="700" b="1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sz="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33;p27">
              <a:extLst>
                <a:ext uri="{FF2B5EF4-FFF2-40B4-BE49-F238E27FC236}">
                  <a16:creationId xmlns:a16="http://schemas.microsoft.com/office/drawing/2014/main" id="{544C1DAC-A986-5382-0971-690BDFD0B4C8}"/>
                </a:ext>
              </a:extLst>
            </p:cNvPr>
            <p:cNvSpPr txBox="1"/>
            <p:nvPr/>
          </p:nvSpPr>
          <p:spPr>
            <a:xfrm>
              <a:off x="3092450" y="5037138"/>
              <a:ext cx="311150" cy="117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FAD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" name="Google Shape;534;p27">
              <a:extLst>
                <a:ext uri="{FF2B5EF4-FFF2-40B4-BE49-F238E27FC236}">
                  <a16:creationId xmlns:a16="http://schemas.microsoft.com/office/drawing/2014/main" id="{CB70949A-91D5-9BAF-C330-54FC10EDEDE4}"/>
                </a:ext>
              </a:extLst>
            </p:cNvPr>
            <p:cNvGrpSpPr/>
            <p:nvPr/>
          </p:nvGrpSpPr>
          <p:grpSpPr>
            <a:xfrm>
              <a:off x="6011863" y="3175000"/>
              <a:ext cx="187325" cy="177800"/>
              <a:chOff x="3779" y="1988"/>
              <a:chExt cx="118" cy="112"/>
            </a:xfrm>
          </p:grpSpPr>
          <p:sp>
            <p:nvSpPr>
              <p:cNvPr id="59" name="Google Shape;535;p27">
                <a:extLst>
                  <a:ext uri="{FF2B5EF4-FFF2-40B4-BE49-F238E27FC236}">
                    <a16:creationId xmlns:a16="http://schemas.microsoft.com/office/drawing/2014/main" id="{C1B6AA24-02BA-767D-F8B2-06295F7095D9}"/>
                  </a:ext>
                </a:extLst>
              </p:cNvPr>
              <p:cNvSpPr/>
              <p:nvPr/>
            </p:nvSpPr>
            <p:spPr>
              <a:xfrm>
                <a:off x="3779" y="1988"/>
                <a:ext cx="109" cy="109"/>
              </a:xfrm>
              <a:prstGeom prst="ellipse">
                <a:avLst/>
              </a:prstGeom>
              <a:solidFill>
                <a:srgbClr val="0072C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536;p27">
                <a:extLst>
                  <a:ext uri="{FF2B5EF4-FFF2-40B4-BE49-F238E27FC236}">
                    <a16:creationId xmlns:a16="http://schemas.microsoft.com/office/drawing/2014/main" id="{22D4D89A-24EE-4D1C-199B-C3665BAF73F9}"/>
                  </a:ext>
                </a:extLst>
              </p:cNvPr>
              <p:cNvSpPr txBox="1"/>
              <p:nvPr/>
            </p:nvSpPr>
            <p:spPr>
              <a:xfrm>
                <a:off x="3810" y="2002"/>
                <a:ext cx="87" cy="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537;p27">
              <a:extLst>
                <a:ext uri="{FF2B5EF4-FFF2-40B4-BE49-F238E27FC236}">
                  <a16:creationId xmlns:a16="http://schemas.microsoft.com/office/drawing/2014/main" id="{D54C161A-8CB5-0A77-1D7F-EE56F2F0843F}"/>
                </a:ext>
              </a:extLst>
            </p:cNvPr>
            <p:cNvGrpSpPr/>
            <p:nvPr/>
          </p:nvGrpSpPr>
          <p:grpSpPr>
            <a:xfrm>
              <a:off x="5575300" y="2124075"/>
              <a:ext cx="187325" cy="177800"/>
              <a:chOff x="3779" y="1988"/>
              <a:chExt cx="118" cy="112"/>
            </a:xfrm>
          </p:grpSpPr>
          <p:sp>
            <p:nvSpPr>
              <p:cNvPr id="57" name="Google Shape;538;p27">
                <a:extLst>
                  <a:ext uri="{FF2B5EF4-FFF2-40B4-BE49-F238E27FC236}">
                    <a16:creationId xmlns:a16="http://schemas.microsoft.com/office/drawing/2014/main" id="{B031AC2D-8684-D8E8-E270-FFA62F2792A0}"/>
                  </a:ext>
                </a:extLst>
              </p:cNvPr>
              <p:cNvSpPr/>
              <p:nvPr/>
            </p:nvSpPr>
            <p:spPr>
              <a:xfrm>
                <a:off x="3779" y="1988"/>
                <a:ext cx="109" cy="109"/>
              </a:xfrm>
              <a:prstGeom prst="ellipse">
                <a:avLst/>
              </a:prstGeom>
              <a:solidFill>
                <a:srgbClr val="0072C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39;p27">
                <a:extLst>
                  <a:ext uri="{FF2B5EF4-FFF2-40B4-BE49-F238E27FC236}">
                    <a16:creationId xmlns:a16="http://schemas.microsoft.com/office/drawing/2014/main" id="{2873579E-3000-85E5-7BEA-0C40CDCD2DEC}"/>
                  </a:ext>
                </a:extLst>
              </p:cNvPr>
              <p:cNvSpPr txBox="1"/>
              <p:nvPr/>
            </p:nvSpPr>
            <p:spPr>
              <a:xfrm>
                <a:off x="3810" y="2002"/>
                <a:ext cx="87" cy="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540;p27">
              <a:extLst>
                <a:ext uri="{FF2B5EF4-FFF2-40B4-BE49-F238E27FC236}">
                  <a16:creationId xmlns:a16="http://schemas.microsoft.com/office/drawing/2014/main" id="{ACC9812B-A819-FC10-5A6D-6F3B633A7F07}"/>
                </a:ext>
              </a:extLst>
            </p:cNvPr>
            <p:cNvGrpSpPr/>
            <p:nvPr/>
          </p:nvGrpSpPr>
          <p:grpSpPr>
            <a:xfrm>
              <a:off x="5654675" y="4333875"/>
              <a:ext cx="187325" cy="177800"/>
              <a:chOff x="3779" y="1988"/>
              <a:chExt cx="118" cy="112"/>
            </a:xfrm>
          </p:grpSpPr>
          <p:sp>
            <p:nvSpPr>
              <p:cNvPr id="55" name="Google Shape;541;p27">
                <a:extLst>
                  <a:ext uri="{FF2B5EF4-FFF2-40B4-BE49-F238E27FC236}">
                    <a16:creationId xmlns:a16="http://schemas.microsoft.com/office/drawing/2014/main" id="{5DF4700F-0C8C-F479-01E4-86334D28FB0B}"/>
                  </a:ext>
                </a:extLst>
              </p:cNvPr>
              <p:cNvSpPr/>
              <p:nvPr/>
            </p:nvSpPr>
            <p:spPr>
              <a:xfrm>
                <a:off x="3779" y="1988"/>
                <a:ext cx="109" cy="109"/>
              </a:xfrm>
              <a:prstGeom prst="ellipse">
                <a:avLst/>
              </a:prstGeom>
              <a:solidFill>
                <a:srgbClr val="0072C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42;p27">
                <a:extLst>
                  <a:ext uri="{FF2B5EF4-FFF2-40B4-BE49-F238E27FC236}">
                    <a16:creationId xmlns:a16="http://schemas.microsoft.com/office/drawing/2014/main" id="{1B66F617-F098-82EE-9A5B-94EB5FC17229}"/>
                  </a:ext>
                </a:extLst>
              </p:cNvPr>
              <p:cNvSpPr txBox="1"/>
              <p:nvPr/>
            </p:nvSpPr>
            <p:spPr>
              <a:xfrm>
                <a:off x="3810" y="2002"/>
                <a:ext cx="87" cy="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543;p27">
              <a:extLst>
                <a:ext uri="{FF2B5EF4-FFF2-40B4-BE49-F238E27FC236}">
                  <a16:creationId xmlns:a16="http://schemas.microsoft.com/office/drawing/2014/main" id="{AC321327-9519-C322-4E1B-B1C6E076AABA}"/>
                </a:ext>
              </a:extLst>
            </p:cNvPr>
            <p:cNvGrpSpPr/>
            <p:nvPr/>
          </p:nvGrpSpPr>
          <p:grpSpPr>
            <a:xfrm>
              <a:off x="4192588" y="4708525"/>
              <a:ext cx="187325" cy="177800"/>
              <a:chOff x="3779" y="1988"/>
              <a:chExt cx="118" cy="112"/>
            </a:xfrm>
          </p:grpSpPr>
          <p:sp>
            <p:nvSpPr>
              <p:cNvPr id="53" name="Google Shape;544;p27">
                <a:extLst>
                  <a:ext uri="{FF2B5EF4-FFF2-40B4-BE49-F238E27FC236}">
                    <a16:creationId xmlns:a16="http://schemas.microsoft.com/office/drawing/2014/main" id="{F808D6DB-FB47-7338-4029-56C1FCA11BC8}"/>
                  </a:ext>
                </a:extLst>
              </p:cNvPr>
              <p:cNvSpPr/>
              <p:nvPr/>
            </p:nvSpPr>
            <p:spPr>
              <a:xfrm>
                <a:off x="3779" y="1988"/>
                <a:ext cx="109" cy="109"/>
              </a:xfrm>
              <a:prstGeom prst="ellipse">
                <a:avLst/>
              </a:prstGeom>
              <a:solidFill>
                <a:srgbClr val="0072C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5;p27">
                <a:extLst>
                  <a:ext uri="{FF2B5EF4-FFF2-40B4-BE49-F238E27FC236}">
                    <a16:creationId xmlns:a16="http://schemas.microsoft.com/office/drawing/2014/main" id="{82F79220-CADA-8DA2-4E72-3C1F7C571D60}"/>
                  </a:ext>
                </a:extLst>
              </p:cNvPr>
              <p:cNvSpPr txBox="1"/>
              <p:nvPr/>
            </p:nvSpPr>
            <p:spPr>
              <a:xfrm>
                <a:off x="3810" y="2002"/>
                <a:ext cx="87" cy="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546;p27">
              <a:extLst>
                <a:ext uri="{FF2B5EF4-FFF2-40B4-BE49-F238E27FC236}">
                  <a16:creationId xmlns:a16="http://schemas.microsoft.com/office/drawing/2014/main" id="{EAE5B99B-9B6D-F796-E17A-F459BB79D51A}"/>
                </a:ext>
              </a:extLst>
            </p:cNvPr>
            <p:cNvGrpSpPr/>
            <p:nvPr/>
          </p:nvGrpSpPr>
          <p:grpSpPr>
            <a:xfrm>
              <a:off x="3373438" y="4394200"/>
              <a:ext cx="187325" cy="177800"/>
              <a:chOff x="3779" y="1988"/>
              <a:chExt cx="118" cy="112"/>
            </a:xfrm>
          </p:grpSpPr>
          <p:sp>
            <p:nvSpPr>
              <p:cNvPr id="51" name="Google Shape;547;p27">
                <a:extLst>
                  <a:ext uri="{FF2B5EF4-FFF2-40B4-BE49-F238E27FC236}">
                    <a16:creationId xmlns:a16="http://schemas.microsoft.com/office/drawing/2014/main" id="{DF3002C5-6D9C-AF5C-79EB-B879360302EE}"/>
                  </a:ext>
                </a:extLst>
              </p:cNvPr>
              <p:cNvSpPr/>
              <p:nvPr/>
            </p:nvSpPr>
            <p:spPr>
              <a:xfrm>
                <a:off x="3779" y="1988"/>
                <a:ext cx="109" cy="109"/>
              </a:xfrm>
              <a:prstGeom prst="ellipse">
                <a:avLst/>
              </a:prstGeom>
              <a:solidFill>
                <a:srgbClr val="0072C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48;p27">
                <a:extLst>
                  <a:ext uri="{FF2B5EF4-FFF2-40B4-BE49-F238E27FC236}">
                    <a16:creationId xmlns:a16="http://schemas.microsoft.com/office/drawing/2014/main" id="{6E7A42F0-2389-D5DB-015A-32CDDEBD1024}"/>
                  </a:ext>
                </a:extLst>
              </p:cNvPr>
              <p:cNvSpPr txBox="1"/>
              <p:nvPr/>
            </p:nvSpPr>
            <p:spPr>
              <a:xfrm>
                <a:off x="3810" y="2002"/>
                <a:ext cx="87" cy="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549;p27">
              <a:extLst>
                <a:ext uri="{FF2B5EF4-FFF2-40B4-BE49-F238E27FC236}">
                  <a16:creationId xmlns:a16="http://schemas.microsoft.com/office/drawing/2014/main" id="{D696CA65-F838-C56B-B74D-F2D1A3B88258}"/>
                </a:ext>
              </a:extLst>
            </p:cNvPr>
            <p:cNvGrpSpPr/>
            <p:nvPr/>
          </p:nvGrpSpPr>
          <p:grpSpPr>
            <a:xfrm>
              <a:off x="2805113" y="3294063"/>
              <a:ext cx="187325" cy="177800"/>
              <a:chOff x="3779" y="1988"/>
              <a:chExt cx="118" cy="112"/>
            </a:xfrm>
          </p:grpSpPr>
          <p:sp>
            <p:nvSpPr>
              <p:cNvPr id="49" name="Google Shape;550;p27">
                <a:extLst>
                  <a:ext uri="{FF2B5EF4-FFF2-40B4-BE49-F238E27FC236}">
                    <a16:creationId xmlns:a16="http://schemas.microsoft.com/office/drawing/2014/main" id="{0F003F31-B7C7-AAA7-AE87-A0A283EA210C}"/>
                  </a:ext>
                </a:extLst>
              </p:cNvPr>
              <p:cNvSpPr/>
              <p:nvPr/>
            </p:nvSpPr>
            <p:spPr>
              <a:xfrm>
                <a:off x="3779" y="1988"/>
                <a:ext cx="109" cy="109"/>
              </a:xfrm>
              <a:prstGeom prst="ellipse">
                <a:avLst/>
              </a:prstGeom>
              <a:solidFill>
                <a:srgbClr val="0072C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51;p27">
                <a:extLst>
                  <a:ext uri="{FF2B5EF4-FFF2-40B4-BE49-F238E27FC236}">
                    <a16:creationId xmlns:a16="http://schemas.microsoft.com/office/drawing/2014/main" id="{230A0D38-32E7-BA2F-4527-54E12DDB33A0}"/>
                  </a:ext>
                </a:extLst>
              </p:cNvPr>
              <p:cNvSpPr txBox="1"/>
              <p:nvPr/>
            </p:nvSpPr>
            <p:spPr>
              <a:xfrm>
                <a:off x="3810" y="2002"/>
                <a:ext cx="87" cy="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" name="Google Shape;552;p27">
              <a:extLst>
                <a:ext uri="{FF2B5EF4-FFF2-40B4-BE49-F238E27FC236}">
                  <a16:creationId xmlns:a16="http://schemas.microsoft.com/office/drawing/2014/main" id="{4A167C67-8B84-B7A9-F989-3B1675B03571}"/>
                </a:ext>
              </a:extLst>
            </p:cNvPr>
            <p:cNvGrpSpPr/>
            <p:nvPr/>
          </p:nvGrpSpPr>
          <p:grpSpPr>
            <a:xfrm>
              <a:off x="3333750" y="2051050"/>
              <a:ext cx="187325" cy="177800"/>
              <a:chOff x="3779" y="1988"/>
              <a:chExt cx="118" cy="112"/>
            </a:xfrm>
          </p:grpSpPr>
          <p:sp>
            <p:nvSpPr>
              <p:cNvPr id="47" name="Google Shape;553;p27">
                <a:extLst>
                  <a:ext uri="{FF2B5EF4-FFF2-40B4-BE49-F238E27FC236}">
                    <a16:creationId xmlns:a16="http://schemas.microsoft.com/office/drawing/2014/main" id="{74DC0BC0-EADB-8FCA-2E29-3E7ABB08A1AC}"/>
                  </a:ext>
                </a:extLst>
              </p:cNvPr>
              <p:cNvSpPr/>
              <p:nvPr/>
            </p:nvSpPr>
            <p:spPr>
              <a:xfrm>
                <a:off x="3779" y="1988"/>
                <a:ext cx="109" cy="109"/>
              </a:xfrm>
              <a:prstGeom prst="ellipse">
                <a:avLst/>
              </a:prstGeom>
              <a:solidFill>
                <a:srgbClr val="0072C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554;p27">
                <a:extLst>
                  <a:ext uri="{FF2B5EF4-FFF2-40B4-BE49-F238E27FC236}">
                    <a16:creationId xmlns:a16="http://schemas.microsoft.com/office/drawing/2014/main" id="{9A0461FF-1934-84CA-92B2-F7A75F6AC629}"/>
                  </a:ext>
                </a:extLst>
              </p:cNvPr>
              <p:cNvSpPr txBox="1"/>
              <p:nvPr/>
            </p:nvSpPr>
            <p:spPr>
              <a:xfrm>
                <a:off x="3810" y="2002"/>
                <a:ext cx="87" cy="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Google Shape;555;p27">
              <a:extLst>
                <a:ext uri="{FF2B5EF4-FFF2-40B4-BE49-F238E27FC236}">
                  <a16:creationId xmlns:a16="http://schemas.microsoft.com/office/drawing/2014/main" id="{433A218D-7765-BC30-8B38-E7D193073656}"/>
                </a:ext>
              </a:extLst>
            </p:cNvPr>
            <p:cNvSpPr txBox="1"/>
            <p:nvPr/>
          </p:nvSpPr>
          <p:spPr>
            <a:xfrm>
              <a:off x="4641850" y="1114425"/>
              <a:ext cx="417513" cy="155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CoA-SH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56;p27">
              <a:extLst>
                <a:ext uri="{FF2B5EF4-FFF2-40B4-BE49-F238E27FC236}">
                  <a16:creationId xmlns:a16="http://schemas.microsoft.com/office/drawing/2014/main" id="{74A79236-6EFC-4016-B993-F8603AFDD1A4}"/>
                </a:ext>
              </a:extLst>
            </p:cNvPr>
            <p:cNvSpPr txBox="1"/>
            <p:nvPr/>
          </p:nvSpPr>
          <p:spPr>
            <a:xfrm>
              <a:off x="6610350" y="3527425"/>
              <a:ext cx="246063" cy="149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 dirty="0">
                  <a:solidFill>
                    <a:srgbClr val="0072CA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en-US" sz="700" b="1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en-US" sz="700" b="1" i="0" u="none" strike="noStrike" cap="none" baseline="-25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7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57;p27">
              <a:extLst>
                <a:ext uri="{FF2B5EF4-FFF2-40B4-BE49-F238E27FC236}">
                  <a16:creationId xmlns:a16="http://schemas.microsoft.com/office/drawing/2014/main" id="{C5278075-5075-7915-F2B9-C9DD6EF4921F}"/>
                </a:ext>
              </a:extLst>
            </p:cNvPr>
            <p:cNvSpPr txBox="1"/>
            <p:nvPr/>
          </p:nvSpPr>
          <p:spPr>
            <a:xfrm>
              <a:off x="5372100" y="3959225"/>
              <a:ext cx="417513" cy="155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CoA-SH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58;p27">
              <a:extLst>
                <a:ext uri="{FF2B5EF4-FFF2-40B4-BE49-F238E27FC236}">
                  <a16:creationId xmlns:a16="http://schemas.microsoft.com/office/drawing/2014/main" id="{65FF8260-5608-358D-863D-F3986780A504}"/>
                </a:ext>
              </a:extLst>
            </p:cNvPr>
            <p:cNvSpPr txBox="1"/>
            <p:nvPr/>
          </p:nvSpPr>
          <p:spPr>
            <a:xfrm>
              <a:off x="4241800" y="4492625"/>
              <a:ext cx="417513" cy="155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CoA-SH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59;p27">
              <a:extLst>
                <a:ext uri="{FF2B5EF4-FFF2-40B4-BE49-F238E27FC236}">
                  <a16:creationId xmlns:a16="http://schemas.microsoft.com/office/drawing/2014/main" id="{898EC4A4-AA80-C27E-1E3A-B31BF2E09EDE}"/>
                </a:ext>
              </a:extLst>
            </p:cNvPr>
            <p:cNvSpPr txBox="1"/>
            <p:nvPr/>
          </p:nvSpPr>
          <p:spPr>
            <a:xfrm>
              <a:off x="6343650" y="4860925"/>
              <a:ext cx="246063" cy="149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1" i="0" u="none" strike="noStrike" cap="none">
                  <a:solidFill>
                    <a:srgbClr val="0072CA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r>
                <a:rPr lang="en-US" sz="7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en-US" sz="700" b="1" i="0" u="none" strike="noStrike" cap="none" baseline="-25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60;p27">
              <a:extLst>
                <a:ext uri="{FF2B5EF4-FFF2-40B4-BE49-F238E27FC236}">
                  <a16:creationId xmlns:a16="http://schemas.microsoft.com/office/drawing/2014/main" id="{7189A922-CFF2-A6A2-F724-B34CC2A4AD30}"/>
                </a:ext>
              </a:extLst>
            </p:cNvPr>
            <p:cNvSpPr txBox="1"/>
            <p:nvPr/>
          </p:nvSpPr>
          <p:spPr>
            <a:xfrm>
              <a:off x="3586177" y="1993896"/>
              <a:ext cx="1092300" cy="2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Oxaloacetate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F3B4F-5E83-E304-FE57-EFD857FEA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6000"/>
            <a:ext cx="4212168" cy="5863744"/>
          </a:xfrm>
        </p:spPr>
        <p:txBody>
          <a:bodyPr/>
          <a:lstStyle/>
          <a:p>
            <a:r>
              <a:rPr lang="en-US" b="1" dirty="0"/>
              <a:t>Citric Acid Cycle (TCA)</a:t>
            </a:r>
          </a:p>
          <a:p>
            <a:pPr lvl="1"/>
            <a:r>
              <a:rPr lang="en-US" dirty="0"/>
              <a:t>Breaks down Acetyl-CoA</a:t>
            </a:r>
          </a:p>
          <a:p>
            <a:pPr lvl="1"/>
            <a:r>
              <a:rPr lang="en-US" dirty="0"/>
              <a:t>Produces : 4CO</a:t>
            </a:r>
            <a:r>
              <a:rPr lang="en-US" baseline="-25000" dirty="0"/>
              <a:t>2 </a:t>
            </a:r>
            <a:r>
              <a:rPr lang="en-US" dirty="0"/>
              <a:t>and 2 ATP by SLP</a:t>
            </a:r>
          </a:p>
          <a:p>
            <a:pPr lvl="1"/>
            <a:r>
              <a:rPr lang="en-US" dirty="0"/>
              <a:t>Transfer energy to 6 NADH and 2 FADH</a:t>
            </a:r>
            <a:r>
              <a:rPr lang="en-US" baseline="-25000" dirty="0"/>
              <a:t>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23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CBBC-D222-A539-DE00-D6464E4E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F2B67-22EE-93BE-B3D2-486061CB2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Oxidative Phosphorylation:</a:t>
            </a:r>
          </a:p>
          <a:p>
            <a:pPr lvl="1"/>
            <a:r>
              <a:rPr lang="en-US" dirty="0"/>
              <a:t>ETC + Chemiosmosis</a:t>
            </a:r>
          </a:p>
          <a:p>
            <a:pPr lvl="1"/>
            <a:r>
              <a:rPr lang="en-US" dirty="0"/>
              <a:t>The production of ATP using energy derived from redox reactions of an </a:t>
            </a:r>
            <a:r>
              <a:rPr lang="en-US" b="1" dirty="0"/>
              <a:t>Electron Transport Chain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A sequence of electron carrier molecules (Complexes I- IV) that shuttle electrons down a series of redox reactions that release energy used to make ATP.</a:t>
            </a:r>
          </a:p>
          <a:p>
            <a:pPr lvl="2"/>
            <a:r>
              <a:rPr lang="en-US" dirty="0"/>
              <a:t>ATP will be produced during </a:t>
            </a:r>
            <a:r>
              <a:rPr lang="en-US" b="1" dirty="0"/>
              <a:t>Chemiosmosis.</a:t>
            </a:r>
          </a:p>
          <a:p>
            <a:pPr lvl="3"/>
            <a:r>
              <a:rPr lang="en-US" dirty="0"/>
              <a:t>ATP synthesis powered by the flow of H</a:t>
            </a:r>
            <a:r>
              <a:rPr lang="en-US" baseline="30000" dirty="0"/>
              <a:t>+</a:t>
            </a:r>
            <a:r>
              <a:rPr lang="en-US" dirty="0"/>
              <a:t> back across the membrane.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4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289A9-EF76-E476-092A-4A9DCFCF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BB19-F8FA-FC1B-4DE6-7E6CA7937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Electron Transport Chain:</a:t>
            </a:r>
          </a:p>
          <a:p>
            <a:pPr lvl="1"/>
            <a:r>
              <a:rPr lang="en-US" dirty="0"/>
              <a:t>Activity of ETC carried about by set of complexes (mostly proteins) in cristae. </a:t>
            </a:r>
          </a:p>
          <a:p>
            <a:pPr lvl="1"/>
            <a:r>
              <a:rPr lang="en-US" dirty="0"/>
              <a:t>Located in the inner membrane (cristae) of the mitochondria.</a:t>
            </a:r>
          </a:p>
          <a:p>
            <a:pPr lvl="1"/>
            <a:r>
              <a:rPr lang="en-US" dirty="0"/>
              <a:t>Does NOT directly generate ATP.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CD9C604D-F1B1-2D37-2A5B-66A0F076F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01" y="3396717"/>
            <a:ext cx="3929998" cy="3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00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F8A9-6421-50B2-7699-1AEEF0D82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D65BE-5D8D-0253-B818-182ED7B12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Oxidative Phosphorylation:</a:t>
            </a:r>
          </a:p>
          <a:p>
            <a:pPr lvl="1"/>
            <a:r>
              <a:rPr lang="en-US" dirty="0"/>
              <a:t>H</a:t>
            </a:r>
            <a:r>
              <a:rPr lang="en-US" baseline="30000" dirty="0"/>
              <a:t>+</a:t>
            </a:r>
            <a:r>
              <a:rPr lang="en-US" dirty="0"/>
              <a:t>’s pump into intramembrane space.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FDC76C0-0B34-E380-B6E9-694AD112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00053"/>
            <a:ext cx="5943600" cy="394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398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757F-A6CF-728A-CF2A-D3BA9D95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7D492-D881-9876-6E3E-1CF9B9BD9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76000"/>
            <a:ext cx="5276398" cy="5863744"/>
          </a:xfrm>
        </p:spPr>
        <p:txBody>
          <a:bodyPr/>
          <a:lstStyle/>
          <a:p>
            <a:r>
              <a:rPr lang="en-US" b="1" dirty="0"/>
              <a:t>Chemiosmosis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ATP synthesis powered by the flow of H</a:t>
            </a:r>
            <a:r>
              <a:rPr lang="en-US" baseline="30000" dirty="0"/>
              <a:t>+</a:t>
            </a:r>
            <a:r>
              <a:rPr lang="en-US" dirty="0"/>
              <a:t> back across the membrane through </a:t>
            </a:r>
            <a:r>
              <a:rPr lang="en-US" b="1" dirty="0"/>
              <a:t>ATP Synthase</a:t>
            </a:r>
            <a:r>
              <a:rPr lang="en-US" dirty="0"/>
              <a:t>.	</a:t>
            </a:r>
          </a:p>
          <a:p>
            <a:pPr lvl="2"/>
            <a:r>
              <a:rPr lang="en-US" dirty="0"/>
              <a:t>Protein complex utilized to generate ATP from energy stored in electrochemical gradient.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75DD922-F01B-8A5D-BFCE-99289ADC5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98" y="1319793"/>
            <a:ext cx="3570590" cy="51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10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AC52-876F-9491-E54D-F9C63010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F3AA3-998F-D5A0-3437-6D9597FE0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Accounting of ATP Produced</a:t>
            </a:r>
          </a:p>
          <a:p>
            <a:pPr lvl="1"/>
            <a:r>
              <a:rPr lang="en-US" dirty="0"/>
              <a:t>2 ATP from Glycolysis</a:t>
            </a:r>
          </a:p>
          <a:p>
            <a:pPr lvl="1"/>
            <a:r>
              <a:rPr lang="en-US" dirty="0"/>
              <a:t>2 ATP from Citric Acid Cycle</a:t>
            </a:r>
          </a:p>
          <a:p>
            <a:pPr lvl="1"/>
            <a:r>
              <a:rPr lang="en-US" u="sng" dirty="0"/>
              <a:t>~26 – 28 ATP from Oxidative Phosphorylation</a:t>
            </a:r>
          </a:p>
          <a:p>
            <a:pPr lvl="1"/>
            <a:r>
              <a:rPr lang="en-US" dirty="0"/>
              <a:t>30 – 32 ATP total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CDD2E6A-F88B-75B6-8893-9F70B113D9FD}"/>
              </a:ext>
            </a:extLst>
          </p:cNvPr>
          <p:cNvGrpSpPr/>
          <p:nvPr/>
        </p:nvGrpSpPr>
        <p:grpSpPr>
          <a:xfrm>
            <a:off x="802493" y="3043352"/>
            <a:ext cx="7539010" cy="3796392"/>
            <a:chOff x="298704" y="1277112"/>
            <a:chExt cx="8546592" cy="430377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BC1AE7A-0755-0BD9-C652-38CCC79FB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20"/>
            <a:stretch>
              <a:fillRect/>
            </a:stretch>
          </p:blipFill>
          <p:spPr>
            <a:xfrm>
              <a:off x="298704" y="1277112"/>
              <a:ext cx="8546592" cy="4303776"/>
            </a:xfrm>
            <a:prstGeom prst="rect">
              <a:avLst/>
            </a:prstGeom>
          </p:spPr>
        </p:pic>
        <p:sp>
          <p:nvSpPr>
            <p:cNvPr id="32" name="TextBox 2">
              <a:extLst>
                <a:ext uri="{FF2B5EF4-FFF2-40B4-BE49-F238E27FC236}">
                  <a16:creationId xmlns:a16="http://schemas.microsoft.com/office/drawing/2014/main" id="{67EC75AD-3A11-6E02-66E1-F9E979C2CB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9009" y="1325273"/>
              <a:ext cx="1450718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Electron shuttles</a:t>
              </a:r>
            </a:p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span membrane</a:t>
              </a:r>
            </a:p>
          </p:txBody>
        </p:sp>
        <p:sp>
          <p:nvSpPr>
            <p:cNvPr id="33" name="TextBox 4">
              <a:extLst>
                <a:ext uri="{FF2B5EF4-FFF2-40B4-BE49-F238E27FC236}">
                  <a16:creationId xmlns:a16="http://schemas.microsoft.com/office/drawing/2014/main" id="{0EF3B40A-2836-10E7-F669-C2C2151F9B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909" y="1814224"/>
              <a:ext cx="863954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CYTOSOL</a:t>
              </a:r>
            </a:p>
          </p:txBody>
        </p:sp>
        <p:sp>
          <p:nvSpPr>
            <p:cNvPr id="34" name="TextBox 5">
              <a:extLst>
                <a:ext uri="{FF2B5EF4-FFF2-40B4-BE49-F238E27FC236}">
                  <a16:creationId xmlns:a16="http://schemas.microsoft.com/office/drawing/2014/main" id="{7DC1AAC7-2269-28F9-E09F-F1F9BC9BDA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8274" y="2255718"/>
              <a:ext cx="570669" cy="17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42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2 NADH</a:t>
              </a:r>
            </a:p>
          </p:txBody>
        </p:sp>
        <p:sp>
          <p:nvSpPr>
            <p:cNvPr id="35" name="TextBox 6">
              <a:extLst>
                <a:ext uri="{FF2B5EF4-FFF2-40B4-BE49-F238E27FC236}">
                  <a16:creationId xmlns:a16="http://schemas.microsoft.com/office/drawing/2014/main" id="{3A03D286-05EB-34A5-BEB7-F3E65EAF3C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479" y="1518766"/>
              <a:ext cx="570669" cy="17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42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2 NADH</a:t>
              </a: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C4E048B1-2E3C-4EC1-1410-EEC71A8E4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147" y="1707862"/>
              <a:ext cx="153888" cy="17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42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or</a:t>
              </a:r>
            </a:p>
          </p:txBody>
        </p:sp>
        <p:sp>
          <p:nvSpPr>
            <p:cNvPr id="37" name="TextBox 8">
              <a:extLst>
                <a:ext uri="{FF2B5EF4-FFF2-40B4-BE49-F238E27FC236}">
                  <a16:creationId xmlns:a16="http://schemas.microsoft.com/office/drawing/2014/main" id="{189592F6-BDFB-F874-6EDC-3BD4608C7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8697" y="1895797"/>
              <a:ext cx="603883" cy="17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42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2 FADH</a:t>
              </a:r>
              <a:r>
                <a:rPr kumimoji="0" lang="en-US" sz="1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2</a:t>
              </a:r>
            </a:p>
          </p:txBody>
        </p:sp>
        <p:sp>
          <p:nvSpPr>
            <p:cNvPr id="38" name="TextBox 9">
              <a:extLst>
                <a:ext uri="{FF2B5EF4-FFF2-40B4-BE49-F238E27FC236}">
                  <a16:creationId xmlns:a16="http://schemas.microsoft.com/office/drawing/2014/main" id="{E94EB630-A10F-DA71-FBFB-525F71677A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8902" y="2269568"/>
              <a:ext cx="570669" cy="17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42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2 NADH</a:t>
              </a:r>
            </a:p>
          </p:txBody>
        </p:sp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E8D051A4-05B4-4FD7-1315-76C896EC0B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1200" y="2266718"/>
              <a:ext cx="570669" cy="17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42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6 NADH</a:t>
              </a:r>
            </a:p>
          </p:txBody>
        </p:sp>
        <p:sp>
          <p:nvSpPr>
            <p:cNvPr id="40" name="TextBox 11">
              <a:extLst>
                <a:ext uri="{FF2B5EF4-FFF2-40B4-BE49-F238E27FC236}">
                  <a16:creationId xmlns:a16="http://schemas.microsoft.com/office/drawing/2014/main" id="{DABC7539-7972-D1ED-B7A0-9045B4745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153" y="1375280"/>
              <a:ext cx="1551643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MITOCHONDRION</a:t>
              </a:r>
            </a:p>
          </p:txBody>
        </p:sp>
        <p:sp>
          <p:nvSpPr>
            <p:cNvPr id="41" name="TextBox 12">
              <a:extLst>
                <a:ext uri="{FF2B5EF4-FFF2-40B4-BE49-F238E27FC236}">
                  <a16:creationId xmlns:a16="http://schemas.microsoft.com/office/drawing/2014/main" id="{BC57440B-E277-C8AD-612E-58EB46D52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9221" y="2277990"/>
              <a:ext cx="603883" cy="17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42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2 FADH</a:t>
              </a:r>
              <a:r>
                <a:rPr kumimoji="0" lang="en-US" sz="1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2</a:t>
              </a:r>
            </a:p>
          </p:txBody>
        </p:sp>
        <p:sp>
          <p:nvSpPr>
            <p:cNvPr id="42" name="TextBox 13">
              <a:extLst>
                <a:ext uri="{FF2B5EF4-FFF2-40B4-BE49-F238E27FC236}">
                  <a16:creationId xmlns:a16="http://schemas.microsoft.com/office/drawing/2014/main" id="{768C15F2-B6BD-B8AE-7E28-1BD311316F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753" y="2820699"/>
              <a:ext cx="1124410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GLYCOLYSIS</a:t>
              </a:r>
            </a:p>
          </p:txBody>
        </p:sp>
        <p:sp>
          <p:nvSpPr>
            <p:cNvPr id="43" name="TextBox 14">
              <a:extLst>
                <a:ext uri="{FF2B5EF4-FFF2-40B4-BE49-F238E27FC236}">
                  <a16:creationId xmlns:a16="http://schemas.microsoft.com/office/drawing/2014/main" id="{0EE5519B-3C34-6BE4-8D53-27EE89DD9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309" y="3266786"/>
              <a:ext cx="705321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Glucose</a:t>
              </a:r>
            </a:p>
          </p:txBody>
        </p:sp>
        <p:sp>
          <p:nvSpPr>
            <p:cNvPr id="44" name="TextBox 15">
              <a:extLst>
                <a:ext uri="{FF2B5EF4-FFF2-40B4-BE49-F238E27FC236}">
                  <a16:creationId xmlns:a16="http://schemas.microsoft.com/office/drawing/2014/main" id="{DFDDDF8C-FB6C-93CF-2186-667DAFDE7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2234" y="3269961"/>
              <a:ext cx="905697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2 Pyruvate</a:t>
              </a:r>
            </a:p>
          </p:txBody>
        </p:sp>
        <p:sp>
          <p:nvSpPr>
            <p:cNvPr id="45" name="TextBox 16">
              <a:extLst>
                <a:ext uri="{FF2B5EF4-FFF2-40B4-BE49-F238E27FC236}">
                  <a16:creationId xmlns:a16="http://schemas.microsoft.com/office/drawing/2014/main" id="{897F3EA3-CFE7-7D36-2D04-323C22DFEC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6405" y="2820699"/>
              <a:ext cx="983731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PYRUVATE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OXIDATION</a:t>
              </a:r>
            </a:p>
          </p:txBody>
        </p:sp>
        <p:sp>
          <p:nvSpPr>
            <p:cNvPr id="46" name="TextBox 18">
              <a:extLst>
                <a:ext uri="{FF2B5EF4-FFF2-40B4-BE49-F238E27FC236}">
                  <a16:creationId xmlns:a16="http://schemas.microsoft.com/office/drawing/2014/main" id="{1F84E826-AB8B-DCB9-8D29-672973CCE3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3865" y="3268374"/>
              <a:ext cx="1097801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2 Acetyl CoA</a:t>
              </a:r>
            </a:p>
          </p:txBody>
        </p:sp>
        <p:sp>
          <p:nvSpPr>
            <p:cNvPr id="47" name="TextBox 19">
              <a:extLst>
                <a:ext uri="{FF2B5EF4-FFF2-40B4-BE49-F238E27FC236}">
                  <a16:creationId xmlns:a16="http://schemas.microsoft.com/office/drawing/2014/main" id="{F7EDA945-FCA8-C8AC-A27E-6DA96929A3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8912" y="2960399"/>
              <a:ext cx="65883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CITRIC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 ACID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 CYCLE</a:t>
              </a:r>
            </a:p>
          </p:txBody>
        </p:sp>
        <p:sp>
          <p:nvSpPr>
            <p:cNvPr id="48" name="TextBox 22">
              <a:extLst>
                <a:ext uri="{FF2B5EF4-FFF2-40B4-BE49-F238E27FC236}">
                  <a16:creationId xmlns:a16="http://schemas.microsoft.com/office/drawing/2014/main" id="{E131BCC1-3C56-A4DD-D39E-9E80D4B3DD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0211" y="2854830"/>
              <a:ext cx="1796197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 OXIDATIVE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PHOSPHORYLATION</a:t>
              </a:r>
            </a:p>
          </p:txBody>
        </p:sp>
        <p:sp>
          <p:nvSpPr>
            <p:cNvPr id="49" name="TextBox 24">
              <a:extLst>
                <a:ext uri="{FF2B5EF4-FFF2-40B4-BE49-F238E27FC236}">
                  <a16:creationId xmlns:a16="http://schemas.microsoft.com/office/drawing/2014/main" id="{3C37ED9F-3028-5B18-E686-75E8ED834D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1922" y="3279486"/>
              <a:ext cx="1670329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(Electron transport</a:t>
              </a:r>
            </a:p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and chemiosmosis)</a:t>
              </a:r>
            </a:p>
          </p:txBody>
        </p:sp>
        <p:sp>
          <p:nvSpPr>
            <p:cNvPr id="50" name="TextBox 26">
              <a:extLst>
                <a:ext uri="{FF2B5EF4-FFF2-40B4-BE49-F238E27FC236}">
                  <a16:creationId xmlns:a16="http://schemas.microsoft.com/office/drawing/2014/main" id="{A72515FC-0D57-147C-2AB0-8F64DC52A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828" y="4336763"/>
              <a:ext cx="640432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ヒラギノ角ゴ Pro W3" charset="-128"/>
                  <a:cs typeface="Times New Roman" pitchFamily="18" charset="0"/>
                </a:rPr>
                <a:t>+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 2 ATP</a:t>
              </a:r>
            </a:p>
          </p:txBody>
        </p:sp>
        <p:sp>
          <p:nvSpPr>
            <p:cNvPr id="51" name="TextBox 27">
              <a:extLst>
                <a:ext uri="{FF2B5EF4-FFF2-40B4-BE49-F238E27FC236}">
                  <a16:creationId xmlns:a16="http://schemas.microsoft.com/office/drawing/2014/main" id="{5C8052AD-3793-2814-B9B9-CFA2EAB44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772" y="4897149"/>
              <a:ext cx="1939634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Maximum per glucose:</a:t>
              </a:r>
            </a:p>
          </p:txBody>
        </p:sp>
        <p:sp>
          <p:nvSpPr>
            <p:cNvPr id="52" name="TextBox 28">
              <a:extLst>
                <a:ext uri="{FF2B5EF4-FFF2-40B4-BE49-F238E27FC236}">
                  <a16:creationId xmlns:a16="http://schemas.microsoft.com/office/drawing/2014/main" id="{D430B2D5-B4C5-6161-6F79-0D53EF13F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7103" y="4336763"/>
              <a:ext cx="642035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ヒラギノ角ゴ Pro W3" charset="-128"/>
                  <a:cs typeface="Times New Roman" pitchFamily="18" charset="0"/>
                </a:rPr>
                <a:t>+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 2 ATP</a:t>
              </a:r>
            </a:p>
          </p:txBody>
        </p:sp>
        <p:sp>
          <p:nvSpPr>
            <p:cNvPr id="53" name="TextBox 29">
              <a:extLst>
                <a:ext uri="{FF2B5EF4-FFF2-40B4-BE49-F238E27FC236}">
                  <a16:creationId xmlns:a16="http://schemas.microsoft.com/office/drawing/2014/main" id="{822F9A99-6C3A-92B7-DA68-35983720F5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3262" y="4804280"/>
              <a:ext cx="1065228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About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30 or 32 ATP</a:t>
              </a:r>
            </a:p>
          </p:txBody>
        </p:sp>
        <p:sp>
          <p:nvSpPr>
            <p:cNvPr id="54" name="TextBox 31">
              <a:extLst>
                <a:ext uri="{FF2B5EF4-FFF2-40B4-BE49-F238E27FC236}">
                  <a16:creationId xmlns:a16="http://schemas.microsoft.com/office/drawing/2014/main" id="{280C4232-215E-7AD1-6069-1D36F5F9D8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7484" y="4336763"/>
              <a:ext cx="1802609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ts val="155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ヒラギノ角ゴ Pro W3" charset="-128"/>
                  <a:cs typeface="Times New Roman" pitchFamily="18" charset="0"/>
                </a:rPr>
                <a:t>+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ヒラギノ角ゴ Pro W3" charset="-128"/>
                  <a:cs typeface="+mn-cs"/>
                </a:rPr>
                <a:t> about 26 or 28  ATP</a:t>
              </a: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482876AD-1EA4-C150-1283-E2E3362745EB}"/>
                </a:ext>
              </a:extLst>
            </p:cNvPr>
            <p:cNvSpPr/>
            <p:nvPr/>
          </p:nvSpPr>
          <p:spPr>
            <a:xfrm>
              <a:off x="2520950" y="1444625"/>
              <a:ext cx="581025" cy="508000"/>
            </a:xfrm>
            <a:custGeom>
              <a:avLst/>
              <a:gdLst>
                <a:gd name="connsiteX0" fmla="*/ 403225 w 581025"/>
                <a:gd name="connsiteY0" fmla="*/ 508000 h 508000"/>
                <a:gd name="connsiteX1" fmla="*/ 0 w 581025"/>
                <a:gd name="connsiteY1" fmla="*/ 0 h 508000"/>
                <a:gd name="connsiteX2" fmla="*/ 581025 w 581025"/>
                <a:gd name="connsiteY2" fmla="*/ 142875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1025" h="508000">
                  <a:moveTo>
                    <a:pt x="403225" y="508000"/>
                  </a:moveTo>
                  <a:lnTo>
                    <a:pt x="0" y="0"/>
                  </a:lnTo>
                  <a:lnTo>
                    <a:pt x="581025" y="142875"/>
                  </a:lnTo>
                </a:path>
              </a:pathLst>
            </a:custGeom>
            <a:ln w="12700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84" charset="0"/>
                <a:ea typeface="ヒラギノ角ゴ Pro W3" charset="-128"/>
                <a:cs typeface="+mn-cs"/>
              </a:endParaRP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C7FDB916-AA14-F4ED-9334-37C860FAC259}"/>
                </a:ext>
              </a:extLst>
            </p:cNvPr>
            <p:cNvSpPr/>
            <p:nvPr/>
          </p:nvSpPr>
          <p:spPr bwMode="auto">
            <a:xfrm>
              <a:off x="358306" y="2110791"/>
              <a:ext cx="2075053" cy="2693489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84" charset="0"/>
              </a:endParaRP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56909C8C-FA3C-57A7-FE8A-88C994B1B74F}"/>
                </a:ext>
              </a:extLst>
            </p:cNvPr>
            <p:cNvSpPr/>
            <p:nvPr/>
          </p:nvSpPr>
          <p:spPr bwMode="auto">
            <a:xfrm>
              <a:off x="2530183" y="2043384"/>
              <a:ext cx="3273835" cy="2693489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84" charset="0"/>
              </a:endParaRP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2763124A-8BDD-0C17-E830-638F87BA3F62}"/>
                </a:ext>
              </a:extLst>
            </p:cNvPr>
            <p:cNvSpPr/>
            <p:nvPr/>
          </p:nvSpPr>
          <p:spPr bwMode="auto">
            <a:xfrm>
              <a:off x="6360609" y="1991012"/>
              <a:ext cx="2075053" cy="2693489"/>
            </a:xfrm>
            <a:prstGeom prst="roundRect">
              <a:avLst/>
            </a:prstGeom>
            <a:noFill/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8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3363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47E04-B7DB-2D4A-5B60-33895DDC6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4406-BBD9-ACF2-0DDA-6F99A3791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Products</a:t>
            </a:r>
          </a:p>
          <a:p>
            <a:pPr lvl="1"/>
            <a:r>
              <a:rPr lang="en-US" dirty="0"/>
              <a:t>H20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Heat</a:t>
            </a:r>
          </a:p>
        </p:txBody>
      </p:sp>
    </p:spTree>
    <p:extLst>
      <p:ext uri="{BB962C8B-B14F-4D97-AF65-F5344CB8AC3E}">
        <p14:creationId xmlns:p14="http://schemas.microsoft.com/office/powerpoint/2010/main" val="122035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6D67-1993-ACD3-4A14-5EB1F825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Respiration &amp; Fermentation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94EA6-A08F-3897-AC8B-62B0B9026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976000"/>
            <a:ext cx="9144000" cy="5863744"/>
          </a:xfrm>
        </p:spPr>
        <p:txBody>
          <a:bodyPr/>
          <a:lstStyle/>
          <a:p>
            <a:r>
              <a:rPr lang="en-US" b="1" dirty="0"/>
              <a:t>Cell Respiration:</a:t>
            </a:r>
          </a:p>
          <a:p>
            <a:pPr lvl="1"/>
            <a:r>
              <a:rPr lang="en-US" dirty="0"/>
              <a:t>A catabolic pathways where the cell transfers and transforms chemical energy molecules to create ATP.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66F0C0-82F5-2F97-B63A-6B04B49C0240}"/>
              </a:ext>
            </a:extLst>
          </p:cNvPr>
          <p:cNvGrpSpPr/>
          <p:nvPr/>
        </p:nvGrpSpPr>
        <p:grpSpPr>
          <a:xfrm>
            <a:off x="592524" y="2315617"/>
            <a:ext cx="7958949" cy="4615543"/>
            <a:chOff x="140679" y="1752600"/>
            <a:chExt cx="8935046" cy="5181600"/>
          </a:xfrm>
        </p:grpSpPr>
        <p:sp>
          <p:nvSpPr>
            <p:cNvPr id="5" name="Google Shape;116;p3">
              <a:extLst>
                <a:ext uri="{FF2B5EF4-FFF2-40B4-BE49-F238E27FC236}">
                  <a16:creationId xmlns:a16="http://schemas.microsoft.com/office/drawing/2014/main" id="{CBB7188A-CA20-56A0-9127-5865FA92B0D6}"/>
                </a:ext>
              </a:extLst>
            </p:cNvPr>
            <p:cNvSpPr txBox="1">
              <a:spLocks/>
            </p:cNvSpPr>
            <p:nvPr/>
          </p:nvSpPr>
          <p:spPr>
            <a:xfrm>
              <a:off x="140679" y="1752600"/>
              <a:ext cx="8935046" cy="5181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t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Clr>
                  <a:schemeClr val="dk1"/>
                </a:buClr>
                <a:buSzPts val="3200"/>
                <a:buFont typeface="Arial"/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Does the organism have available oxygen?</a:t>
              </a:r>
              <a:endParaRPr lang="en-US" dirty="0"/>
            </a:p>
            <a:p>
              <a:pPr marL="0" indent="0" algn="ctr">
                <a:lnSpc>
                  <a:spcPct val="100000"/>
                </a:lnSpc>
                <a:spcBef>
                  <a:spcPts val="640"/>
                </a:spcBef>
                <a:buClr>
                  <a:schemeClr val="dk1"/>
                </a:buClr>
                <a:buSzPts val="3200"/>
                <a:buFont typeface="Arial"/>
                <a:buNone/>
              </a:pPr>
              <a:endPara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indent="0" algn="ctr">
                <a:lnSpc>
                  <a:spcPct val="100000"/>
                </a:lnSpc>
                <a:spcBef>
                  <a:spcPts val="640"/>
                </a:spcBef>
                <a:buClr>
                  <a:schemeClr val="dk1"/>
                </a:buClr>
                <a:buSzPts val="3200"/>
                <a:buFont typeface="Arial"/>
                <a:buNone/>
              </a:pPr>
              <a:endPara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en-US" u="sng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Aerobic Respiration</a:t>
              </a: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		</a:t>
              </a:r>
              <a:r>
                <a:rPr lang="en-US" i="1" dirty="0">
                  <a:solidFill>
                    <a:srgbClr val="FF0000"/>
                  </a:solidFill>
                </a:rPr>
                <a:t>Anaerobic respiration 						or Fermentation 												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1600" i="1" dirty="0">
                <a:solidFill>
                  <a:srgbClr val="FF0000"/>
                </a:solidFill>
              </a:endParaRPr>
            </a:p>
            <a:p>
              <a:pPr marL="0" indent="0">
                <a:lnSpc>
                  <a:spcPct val="100000"/>
                </a:lnSpc>
                <a:spcBef>
                  <a:spcPts val="560"/>
                </a:spcBef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More efficient	</a:t>
              </a:r>
              <a:r>
                <a:rPr lang="en-US" dirty="0"/>
                <a:t>                 	        </a:t>
              </a: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Less efficient</a:t>
              </a:r>
              <a:endParaRPr lang="en-US" dirty="0"/>
            </a:p>
            <a:p>
              <a:pPr marL="0" indent="0">
                <a:lnSpc>
                  <a:spcPct val="100000"/>
                </a:lnSpc>
                <a:spcBef>
                  <a:spcPts val="560"/>
                </a:spcBef>
                <a:buClr>
                  <a:schemeClr val="dk1"/>
                </a:buClr>
                <a:buSzPts val="2800"/>
                <a:buFont typeface="Arial"/>
                <a:buNone/>
              </a:pP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	High ATP yield		</a:t>
              </a:r>
              <a:r>
                <a:rPr lang="en-US" dirty="0"/>
                <a:t>     </a:t>
              </a:r>
              <a:r>
                <a:rPr lang="en-US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	        </a:t>
              </a:r>
              <a:r>
                <a:rPr lang="en-US" i="1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Lower ATP yield</a:t>
              </a:r>
            </a:p>
          </p:txBody>
        </p:sp>
        <p:sp>
          <p:nvSpPr>
            <p:cNvPr id="6" name="Google Shape;117;p3">
              <a:extLst>
                <a:ext uri="{FF2B5EF4-FFF2-40B4-BE49-F238E27FC236}">
                  <a16:creationId xmlns:a16="http://schemas.microsoft.com/office/drawing/2014/main" id="{CC3A1F38-7CC3-D35B-7C06-9D8696EF495E}"/>
                </a:ext>
              </a:extLst>
            </p:cNvPr>
            <p:cNvSpPr/>
            <p:nvPr/>
          </p:nvSpPr>
          <p:spPr>
            <a:xfrm rot="1590121">
              <a:off x="2191205" y="2433765"/>
              <a:ext cx="632170" cy="114307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Yes</a:t>
              </a: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8;p3">
              <a:extLst>
                <a:ext uri="{FF2B5EF4-FFF2-40B4-BE49-F238E27FC236}">
                  <a16:creationId xmlns:a16="http://schemas.microsoft.com/office/drawing/2014/main" id="{9E29A987-715E-6A76-6B2D-C5EB78AAB056}"/>
                </a:ext>
              </a:extLst>
            </p:cNvPr>
            <p:cNvSpPr/>
            <p:nvPr/>
          </p:nvSpPr>
          <p:spPr>
            <a:xfrm rot="-2104926">
              <a:off x="5440967" y="2436795"/>
              <a:ext cx="632047" cy="114307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17365D"/>
            </a:solidFill>
            <a:ln w="25400" cap="flat" cmpd="sng">
              <a:solidFill>
                <a:srgbClr val="1736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9;p3">
              <a:extLst>
                <a:ext uri="{FF2B5EF4-FFF2-40B4-BE49-F238E27FC236}">
                  <a16:creationId xmlns:a16="http://schemas.microsoft.com/office/drawing/2014/main" id="{A9978E47-D22E-2DEF-1207-A24D4549A4CE}"/>
                </a:ext>
              </a:extLst>
            </p:cNvPr>
            <p:cNvSpPr/>
            <p:nvPr/>
          </p:nvSpPr>
          <p:spPr>
            <a:xfrm>
              <a:off x="1674326" y="4442198"/>
              <a:ext cx="631988" cy="114299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25400" cap="flat" cmpd="sng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0;p3">
              <a:extLst>
                <a:ext uri="{FF2B5EF4-FFF2-40B4-BE49-F238E27FC236}">
                  <a16:creationId xmlns:a16="http://schemas.microsoft.com/office/drawing/2014/main" id="{42A1494C-3B13-B622-1683-5132BF320A9C}"/>
                </a:ext>
              </a:extLst>
            </p:cNvPr>
            <p:cNvSpPr/>
            <p:nvPr/>
          </p:nvSpPr>
          <p:spPr>
            <a:xfrm>
              <a:off x="6594101" y="4613370"/>
              <a:ext cx="631988" cy="1142999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17365D"/>
            </a:solidFill>
            <a:ln w="25400" cap="flat" cmpd="sng">
              <a:solidFill>
                <a:srgbClr val="1736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47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6D67-1993-ACD3-4A14-5EB1F825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465" y="15308"/>
            <a:ext cx="9144000" cy="866328"/>
          </a:xfrm>
        </p:spPr>
        <p:txBody>
          <a:bodyPr/>
          <a:lstStyle/>
          <a:p>
            <a:r>
              <a:rPr lang="en-US" dirty="0"/>
              <a:t>Cell Respiration &amp; Fermentation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94EA6-A08F-3897-AC8B-62B0B9026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4742"/>
            <a:ext cx="9144000" cy="5863744"/>
          </a:xfrm>
        </p:spPr>
        <p:txBody>
          <a:bodyPr/>
          <a:lstStyle/>
          <a:p>
            <a:r>
              <a:rPr lang="en-US" b="1" dirty="0"/>
              <a:t>Aerobic Respiration:</a:t>
            </a:r>
          </a:p>
          <a:p>
            <a:pPr lvl="1"/>
            <a:r>
              <a:rPr lang="en-US" dirty="0"/>
              <a:t>A catabolic pathways which break down organic molecules in the presence of </a:t>
            </a:r>
            <a:r>
              <a:rPr lang="en-US" dirty="0" err="1"/>
              <a:t>oxygyn</a:t>
            </a:r>
            <a:r>
              <a:rPr lang="en-US" dirty="0"/>
              <a:t>  for the production of ATP.</a:t>
            </a:r>
          </a:p>
          <a:p>
            <a:pPr lvl="2"/>
            <a:r>
              <a:rPr lang="en-US" dirty="0"/>
              <a:t>More efficient</a:t>
            </a:r>
          </a:p>
          <a:p>
            <a:pPr lvl="2"/>
            <a:r>
              <a:rPr lang="en-US" dirty="0"/>
              <a:t>High ATP Yield</a:t>
            </a:r>
          </a:p>
        </p:txBody>
      </p:sp>
    </p:spTree>
    <p:extLst>
      <p:ext uri="{BB962C8B-B14F-4D97-AF65-F5344CB8AC3E}">
        <p14:creationId xmlns:p14="http://schemas.microsoft.com/office/powerpoint/2010/main" val="326082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06D67-1993-ACD3-4A14-5EB1F8257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94EA6-A08F-3897-AC8B-62B0B9026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4742"/>
            <a:ext cx="9144000" cy="5863744"/>
          </a:xfrm>
        </p:spPr>
        <p:txBody>
          <a:bodyPr/>
          <a:lstStyle/>
          <a:p>
            <a:r>
              <a:rPr lang="en-US" dirty="0"/>
              <a:t>3 Stages </a:t>
            </a:r>
          </a:p>
          <a:p>
            <a:pPr lvl="1"/>
            <a:r>
              <a:rPr lang="en-US" dirty="0"/>
              <a:t>Glycolysis </a:t>
            </a:r>
          </a:p>
          <a:p>
            <a:pPr lvl="1"/>
            <a:r>
              <a:rPr lang="en-US" dirty="0"/>
              <a:t>Citric Acid Cycle (TCA)</a:t>
            </a:r>
          </a:p>
          <a:p>
            <a:pPr lvl="1"/>
            <a:r>
              <a:rPr lang="en-US" dirty="0"/>
              <a:t>Electron Transport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4F48CDC-7A99-5F3C-AFB6-D0F1B322CAF7}"/>
              </a:ext>
            </a:extLst>
          </p:cNvPr>
          <p:cNvGrpSpPr/>
          <p:nvPr/>
        </p:nvGrpSpPr>
        <p:grpSpPr>
          <a:xfrm>
            <a:off x="1248873" y="2579914"/>
            <a:ext cx="6646254" cy="4114800"/>
            <a:chOff x="298704" y="783336"/>
            <a:chExt cx="8546592" cy="52913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6BC9B73-0ABC-4782-957C-D46E0DE72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0"/>
            <a:stretch>
              <a:fillRect/>
            </a:stretch>
          </p:blipFill>
          <p:spPr>
            <a:xfrm>
              <a:off x="298704" y="783336"/>
              <a:ext cx="8546592" cy="5291328"/>
            </a:xfrm>
            <a:prstGeom prst="rect">
              <a:avLst/>
            </a:prstGeom>
          </p:spPr>
        </p:pic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4363D120-8120-C814-4856-E8067056A8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5367" y="1226010"/>
              <a:ext cx="1597150" cy="58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ts val="194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</a:rPr>
                <a:t>Electrons</a:t>
              </a:r>
            </a:p>
            <a:p>
              <a:pPr algn="ctr">
                <a:lnSpc>
                  <a:spcPts val="194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</a:rPr>
                <a:t>via NADH</a:t>
              </a: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EBFBDD4-D412-B447-722D-106C18E39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3106" y="1184120"/>
              <a:ext cx="1814999" cy="896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ts val="194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</a:rPr>
                <a:t>Electrons</a:t>
              </a:r>
            </a:p>
            <a:p>
              <a:pPr algn="ctr">
                <a:lnSpc>
                  <a:spcPts val="194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</a:rPr>
                <a:t>via NADH </a:t>
              </a:r>
            </a:p>
            <a:p>
              <a:pPr algn="ctr">
                <a:lnSpc>
                  <a:spcPts val="194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</a:rPr>
                <a:t>and FADH</a:t>
              </a:r>
              <a:r>
                <a:rPr lang="en-US" sz="1200" b="1" baseline="-25000" dirty="0">
                  <a:solidFill>
                    <a:srgbClr val="00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83E001-0FB7-E119-CEC7-63E217520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9966" y="2679945"/>
              <a:ext cx="1400470" cy="31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94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GLYCOLYSIS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4DEF9C-9843-81B4-EFBD-E26EEB7E9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19" y="3300658"/>
              <a:ext cx="881107" cy="31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94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Glucose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F16CBA-CBA0-BBB3-579B-6343AE027B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2820" y="3300658"/>
              <a:ext cx="939226" cy="31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94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Pyruvate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C51319-D89E-E3C7-F71B-EE92F61A74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7230" y="2648195"/>
              <a:ext cx="1224899" cy="6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ts val="194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PYRUVATE</a:t>
              </a:r>
            </a:p>
            <a:p>
              <a:pPr algn="ctr">
                <a:lnSpc>
                  <a:spcPts val="194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OXIDATION</a:t>
              </a: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E8FC00E6-B235-4B0E-44C7-3384D9943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7789" y="3280021"/>
              <a:ext cx="1187982" cy="31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94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Acetyl CoA</a:t>
              </a:r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C5EB176A-2EAE-1BA7-2E08-C047BD3AF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7331" y="2696432"/>
              <a:ext cx="818335" cy="102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ts val="194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CITRIC</a:t>
              </a:r>
            </a:p>
            <a:p>
              <a:pPr algn="ctr">
                <a:lnSpc>
                  <a:spcPts val="194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 ACID</a:t>
              </a:r>
            </a:p>
            <a:p>
              <a:pPr algn="ctr">
                <a:lnSpc>
                  <a:spcPts val="194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 CYCLE</a:t>
              </a: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5254AA50-B7A8-2C1A-A69D-69699D859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9559" y="2543485"/>
              <a:ext cx="2232568" cy="6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lnSpc>
                  <a:spcPts val="194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OXIDATIVE</a:t>
              </a:r>
            </a:p>
            <a:p>
              <a:pPr algn="ctr">
                <a:lnSpc>
                  <a:spcPts val="194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PHOSPHORYLATION</a:t>
              </a:r>
            </a:p>
          </p:txBody>
        </p:sp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526F0D53-AD33-C8B4-240B-91D2672EB0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6331" y="3150702"/>
              <a:ext cx="2083036" cy="669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94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(Electron transport</a:t>
              </a:r>
            </a:p>
            <a:p>
              <a:pPr>
                <a:lnSpc>
                  <a:spcPts val="1940"/>
                </a:lnSpc>
              </a:pPr>
              <a:r>
                <a:rPr lang="en-US" sz="1200" b="1" dirty="0">
                  <a:solidFill>
                    <a:srgbClr val="FFFFFF"/>
                  </a:solidFill>
                  <a:latin typeface="Arial"/>
                </a:rPr>
                <a:t>and chemiosmosis)</a:t>
              </a: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79C8163C-A91D-23A6-5A10-08DB6C1F5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5532" y="4135683"/>
              <a:ext cx="1077041" cy="31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940"/>
                </a:lnSpc>
              </a:pPr>
              <a:r>
                <a:rPr lang="en-US" sz="1200" b="1">
                  <a:solidFill>
                    <a:srgbClr val="000000"/>
                  </a:solidFill>
                  <a:latin typeface="Arial"/>
                </a:rPr>
                <a:t>CYTOSOL</a:t>
              </a: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C30C03F7-429E-DA1B-6AD1-D925F1B315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6420" y="5188196"/>
              <a:ext cx="429812" cy="31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940"/>
                </a:lnSpc>
              </a:pPr>
              <a:r>
                <a:rPr lang="en-US" sz="1200" b="1">
                  <a:solidFill>
                    <a:srgbClr val="000000"/>
                  </a:solidFill>
                  <a:latin typeface="Arial"/>
                </a:rPr>
                <a:t>ATP</a:t>
              </a:r>
            </a:p>
          </p:txBody>
        </p: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8AA2A0A1-8142-FE68-F34C-0F6587D10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781" y="5429800"/>
              <a:ext cx="1667315" cy="59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94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Arial"/>
                </a:rPr>
                <a:t>Substrate-level Phosphorylation</a:t>
              </a:r>
            </a:p>
          </p:txBody>
        </p:sp>
        <p:sp>
          <p:nvSpPr>
            <p:cNvPr id="19" name="TextBox 25">
              <a:extLst>
                <a:ext uri="{FF2B5EF4-FFF2-40B4-BE49-F238E27FC236}">
                  <a16:creationId xmlns:a16="http://schemas.microsoft.com/office/drawing/2014/main" id="{F4FF2E2B-495D-065A-C10C-8339861ECE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9283" y="5188196"/>
              <a:ext cx="429812" cy="31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940"/>
                </a:lnSpc>
              </a:pPr>
              <a:r>
                <a:rPr lang="en-US" sz="1200" b="1">
                  <a:solidFill>
                    <a:srgbClr val="000000"/>
                  </a:solidFill>
                  <a:latin typeface="Arial"/>
                </a:rPr>
                <a:t>ATP</a:t>
              </a:r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92CC920E-A7A0-4B08-D452-4D42732BC2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8107" y="5107233"/>
              <a:ext cx="429812" cy="31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940"/>
                </a:lnSpc>
              </a:pPr>
              <a:r>
                <a:rPr lang="en-US" sz="1200" b="1">
                  <a:solidFill>
                    <a:srgbClr val="000000"/>
                  </a:solidFill>
                  <a:latin typeface="Arial"/>
                </a:rPr>
                <a:t>ATP</a:t>
              </a:r>
            </a:p>
          </p:txBody>
        </p: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BCF9EBE9-169E-535F-5B88-B1C721AB28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5382" y="5732708"/>
              <a:ext cx="1004320" cy="31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lnSpc>
                  <a:spcPts val="1940"/>
                </a:lnSpc>
              </a:pPr>
              <a:r>
                <a:rPr lang="en-US" sz="1200" b="1">
                  <a:solidFill>
                    <a:srgbClr val="000000"/>
                  </a:solidFill>
                  <a:latin typeface="Arial"/>
                </a:rPr>
                <a:t>Oxidative</a:t>
              </a:r>
            </a:p>
          </p:txBody>
        </p:sp>
      </p:grpSp>
      <p:sp>
        <p:nvSpPr>
          <p:cNvPr id="4" name="TextBox 23">
            <a:extLst>
              <a:ext uri="{FF2B5EF4-FFF2-40B4-BE49-F238E27FC236}">
                <a16:creationId xmlns:a16="http://schemas.microsoft.com/office/drawing/2014/main" id="{E9429099-305C-80F0-F5CD-BBB89F55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726" y="6198509"/>
            <a:ext cx="1296587" cy="46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940"/>
              </a:lnSpc>
            </a:pPr>
            <a:r>
              <a:rPr lang="en-US" sz="1200" b="1" dirty="0">
                <a:solidFill>
                  <a:srgbClr val="000000"/>
                </a:solidFill>
                <a:latin typeface="Arial"/>
              </a:rPr>
              <a:t>Substrate-level Phosphorylation</a:t>
            </a:r>
          </a:p>
        </p:txBody>
      </p:sp>
    </p:spTree>
    <p:extLst>
      <p:ext uri="{BB962C8B-B14F-4D97-AF65-F5344CB8AC3E}">
        <p14:creationId xmlns:p14="http://schemas.microsoft.com/office/powerpoint/2010/main" val="134703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FE66C5B2-A68F-4ED5-DBE9-FB7C7F6AD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78" b="17338"/>
          <a:stretch/>
        </p:blipFill>
        <p:spPr bwMode="auto">
          <a:xfrm>
            <a:off x="1371598" y="2410768"/>
            <a:ext cx="6400800" cy="393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BD621-E83C-06CB-B1A3-0A9188F8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Redox (Oxidation-Reduction) Reactions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Reactions where energy is transferred in the form of electrons.</a:t>
            </a:r>
          </a:p>
          <a:p>
            <a:pPr lvl="2"/>
            <a:r>
              <a:rPr lang="en-US" b="1" dirty="0"/>
              <a:t>Oxidation</a:t>
            </a:r>
            <a:r>
              <a:rPr lang="en-US" dirty="0"/>
              <a:t> = loss of an electron</a:t>
            </a:r>
          </a:p>
          <a:p>
            <a:pPr lvl="2"/>
            <a:r>
              <a:rPr lang="en-US" b="1" dirty="0"/>
              <a:t>Reduction</a:t>
            </a:r>
            <a:r>
              <a:rPr lang="en-US" dirty="0"/>
              <a:t> = Gain of an electron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ADA14-9259-6CD0-2353-3A95E9F57F9C}"/>
              </a:ext>
            </a:extLst>
          </p:cNvPr>
          <p:cNvSpPr txBox="1"/>
          <p:nvPr/>
        </p:nvSpPr>
        <p:spPr>
          <a:xfrm>
            <a:off x="3145453" y="6202001"/>
            <a:ext cx="2853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LE</a:t>
            </a:r>
            <a:r>
              <a:rPr lang="en-US" sz="2400" u="sng" dirty="0">
                <a:solidFill>
                  <a:srgbClr val="FF0000"/>
                </a:solidFill>
              </a:rPr>
              <a:t>O</a:t>
            </a:r>
            <a:r>
              <a:rPr lang="en-US" sz="2400" dirty="0">
                <a:solidFill>
                  <a:srgbClr val="FF0000"/>
                </a:solidFill>
              </a:rPr>
              <a:t> the lion says GE</a:t>
            </a:r>
            <a:r>
              <a:rPr lang="en-US" sz="2400" u="sng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5CC18F-3217-E475-6C84-035C57E0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</p:spTree>
    <p:extLst>
      <p:ext uri="{BB962C8B-B14F-4D97-AF65-F5344CB8AC3E}">
        <p14:creationId xmlns:p14="http://schemas.microsoft.com/office/powerpoint/2010/main" val="296083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C18F-3217-E475-6C84-035C57E0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BD621-E83C-06CB-B1A3-0A9188F8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Electron Carriers:</a:t>
            </a:r>
          </a:p>
          <a:p>
            <a:pPr lvl="1"/>
            <a:r>
              <a:rPr lang="en-US" dirty="0"/>
              <a:t>Small organic molecules that pick-up electrons from molecule and deliver them to another.</a:t>
            </a:r>
          </a:p>
          <a:p>
            <a:pPr lvl="2"/>
            <a:r>
              <a:rPr lang="en-US" dirty="0"/>
              <a:t>NAD+ </a:t>
            </a:r>
          </a:p>
          <a:p>
            <a:pPr lvl="2"/>
            <a:r>
              <a:rPr lang="en-US" dirty="0"/>
              <a:t>FAD</a:t>
            </a:r>
          </a:p>
        </p:txBody>
      </p:sp>
      <p:pic>
        <p:nvPicPr>
          <p:cNvPr id="4" name="Google Shape;179;p9" descr="http://www.uic.edu/classes/bios/bios100/lectures/taxi.jpg">
            <a:extLst>
              <a:ext uri="{FF2B5EF4-FFF2-40B4-BE49-F238E27FC236}">
                <a16:creationId xmlns:a16="http://schemas.microsoft.com/office/drawing/2014/main" id="{2629DDB9-19C5-91A8-5690-5D658315F8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72969"/>
          <a:stretch/>
        </p:blipFill>
        <p:spPr>
          <a:xfrm>
            <a:off x="1417708" y="4195094"/>
            <a:ext cx="6308579" cy="9647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B466DAE-8B8F-6015-6883-C3E65B240484}"/>
              </a:ext>
            </a:extLst>
          </p:cNvPr>
          <p:cNvGrpSpPr/>
          <p:nvPr/>
        </p:nvGrpSpPr>
        <p:grpSpPr>
          <a:xfrm>
            <a:off x="1812471" y="2493673"/>
            <a:ext cx="1576218" cy="461665"/>
            <a:chOff x="1812471" y="2493673"/>
            <a:chExt cx="1576218" cy="4616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CDCE1-C1E7-ED5C-2CFD-50717BA6EDCE}"/>
                </a:ext>
              </a:extLst>
            </p:cNvPr>
            <p:cNvSpPr txBox="1"/>
            <p:nvPr/>
          </p:nvSpPr>
          <p:spPr>
            <a:xfrm>
              <a:off x="2416628" y="2493673"/>
              <a:ext cx="9720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FADH</a:t>
              </a:r>
              <a:r>
                <a:rPr lang="en-US" sz="2400" baseline="-25000" dirty="0"/>
                <a:t>2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0CCAF9A-614D-3AF2-3DF8-8151F6D5AD1C}"/>
                </a:ext>
              </a:extLst>
            </p:cNvPr>
            <p:cNvCxnSpPr/>
            <p:nvPr/>
          </p:nvCxnSpPr>
          <p:spPr>
            <a:xfrm>
              <a:off x="1812471" y="2695248"/>
              <a:ext cx="604157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B2280E-8C23-7441-3086-A8BCA844956C}"/>
              </a:ext>
            </a:extLst>
          </p:cNvPr>
          <p:cNvGrpSpPr/>
          <p:nvPr/>
        </p:nvGrpSpPr>
        <p:grpSpPr>
          <a:xfrm>
            <a:off x="2114549" y="2032008"/>
            <a:ext cx="1547044" cy="461665"/>
            <a:chOff x="2114549" y="2032008"/>
            <a:chExt cx="1547044" cy="4616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EFD7B2-0A3B-D986-BCD9-F9AEF924708D}"/>
                </a:ext>
              </a:extLst>
            </p:cNvPr>
            <p:cNvSpPr txBox="1"/>
            <p:nvPr/>
          </p:nvSpPr>
          <p:spPr>
            <a:xfrm>
              <a:off x="2718706" y="2032008"/>
              <a:ext cx="942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NADH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E2FA400-6427-FD27-910E-567260C50BB9}"/>
                </a:ext>
              </a:extLst>
            </p:cNvPr>
            <p:cNvCxnSpPr/>
            <p:nvPr/>
          </p:nvCxnSpPr>
          <p:spPr>
            <a:xfrm>
              <a:off x="2114549" y="2276148"/>
              <a:ext cx="604157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68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C18F-3217-E475-6C84-035C57E0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BD621-E83C-06CB-B1A3-0A9188F8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Glycolysis: </a:t>
            </a:r>
          </a:p>
          <a:p>
            <a:pPr lvl="1"/>
            <a:r>
              <a:rPr lang="en-US" dirty="0"/>
              <a:t>Breaks glucose </a:t>
            </a:r>
          </a:p>
          <a:p>
            <a:pPr lvl="1"/>
            <a:r>
              <a:rPr lang="en-US" dirty="0"/>
              <a:t>Produces : 2 molecules pyruvate and 2 ATP</a:t>
            </a:r>
          </a:p>
          <a:p>
            <a:pPr lvl="1"/>
            <a:r>
              <a:rPr lang="en-US" dirty="0"/>
              <a:t>Transfer energy to 2 NAD</a:t>
            </a:r>
            <a:r>
              <a:rPr lang="en-US" baseline="30000" dirty="0"/>
              <a:t>+ 	</a:t>
            </a:r>
            <a:r>
              <a:rPr lang="en-US" dirty="0"/>
              <a:t>   NADH</a:t>
            </a:r>
            <a:endParaRPr lang="en-US" baseline="30000" dirty="0"/>
          </a:p>
          <a:p>
            <a:r>
              <a:rPr lang="en-US" b="1" dirty="0"/>
              <a:t>Substrate Level Phosphorylation (SLP)</a:t>
            </a:r>
          </a:p>
          <a:p>
            <a:pPr lvl="1"/>
            <a:r>
              <a:rPr lang="en-US" dirty="0"/>
              <a:t>The enzyme-catalyzed formation of ATP by direct transfer of a phosphate group to ADP</a:t>
            </a:r>
          </a:p>
        </p:txBody>
      </p:sp>
      <p:pic>
        <p:nvPicPr>
          <p:cNvPr id="24" name="Picture 2" descr="Glycolysis - Course Hero">
            <a:extLst>
              <a:ext uri="{FF2B5EF4-FFF2-40B4-BE49-F238E27FC236}">
                <a16:creationId xmlns:a16="http://schemas.microsoft.com/office/drawing/2014/main" id="{205CFDD2-BE52-BCEF-7801-6CE643A03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20" y="3726629"/>
            <a:ext cx="5176159" cy="12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AD1A164-C9F0-8CDC-F427-F9D5E06E654D}"/>
              </a:ext>
            </a:extLst>
          </p:cNvPr>
          <p:cNvCxnSpPr/>
          <p:nvPr/>
        </p:nvCxnSpPr>
        <p:spPr>
          <a:xfrm>
            <a:off x="4065814" y="2351314"/>
            <a:ext cx="6368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B36FF4-0D69-B9BA-F288-F38F64D8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1506"/>
            <a:ext cx="5176159" cy="178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30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AD36A-D69B-27E0-FAA1-48A0D62E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DE8E0-C97B-1604-F65A-D3BB06B32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Glycolysis Benefits</a:t>
            </a:r>
          </a:p>
          <a:p>
            <a:pPr lvl="1"/>
            <a:r>
              <a:rPr lang="en-US" dirty="0"/>
              <a:t>Small energy yield</a:t>
            </a:r>
          </a:p>
          <a:p>
            <a:pPr lvl="1"/>
            <a:r>
              <a:rPr lang="en-US" dirty="0"/>
              <a:t>Rapid Process </a:t>
            </a:r>
          </a:p>
          <a:p>
            <a:pPr lvl="1"/>
            <a:r>
              <a:rPr lang="en-US" dirty="0"/>
              <a:t>Does not require oxygen</a:t>
            </a:r>
          </a:p>
        </p:txBody>
      </p:sp>
    </p:spTree>
    <p:extLst>
      <p:ext uri="{BB962C8B-B14F-4D97-AF65-F5344CB8AC3E}">
        <p14:creationId xmlns:p14="http://schemas.microsoft.com/office/powerpoint/2010/main" val="279635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C18F-3217-E475-6C84-035C57E0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Aerobic Respiration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BD621-E83C-06CB-B1A3-0A9188F83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Glycolysis / TCA junction:</a:t>
            </a:r>
          </a:p>
          <a:p>
            <a:pPr lvl="1"/>
            <a:r>
              <a:rPr lang="en-US" dirty="0"/>
              <a:t>Pyruvate transported via active transport to matrix</a:t>
            </a:r>
          </a:p>
          <a:p>
            <a:pPr lvl="2"/>
            <a:r>
              <a:rPr lang="en-US" dirty="0"/>
              <a:t>Oxidized and release of CO</a:t>
            </a:r>
            <a:endParaRPr lang="en-US" baseline="-25000" dirty="0"/>
          </a:p>
          <a:p>
            <a:pPr lvl="2"/>
            <a:r>
              <a:rPr lang="en-US" dirty="0"/>
              <a:t>NAD+ is reduce to NADH</a:t>
            </a:r>
          </a:p>
          <a:p>
            <a:pPr lvl="2"/>
            <a:r>
              <a:rPr lang="en-US" dirty="0"/>
              <a:t>Remaining two-carbon fragment and Coenzyme A are combined to form </a:t>
            </a:r>
            <a:r>
              <a:rPr lang="en-US" b="1" dirty="0"/>
              <a:t>Acetyl CoA (acetyl coenzyme A)</a:t>
            </a:r>
          </a:p>
          <a:p>
            <a:pPr lvl="3"/>
            <a:r>
              <a:rPr lang="en-US" dirty="0"/>
              <a:t>High energy molecule, substrate in TCA.</a:t>
            </a:r>
          </a:p>
          <a:p>
            <a:pPr lvl="2"/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04746DC-F457-3020-6C13-41586AEB1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84" y="3887333"/>
            <a:ext cx="5388429" cy="295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074F48-5E2B-A665-8DF5-F6A297B23E12}"/>
              </a:ext>
            </a:extLst>
          </p:cNvPr>
          <p:cNvSpPr txBox="1"/>
          <p:nvPr/>
        </p:nvSpPr>
        <p:spPr>
          <a:xfrm>
            <a:off x="3804555" y="4948039"/>
            <a:ext cx="22206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Pyruvate dehydrogenase</a:t>
            </a:r>
          </a:p>
        </p:txBody>
      </p:sp>
    </p:spTree>
    <p:extLst>
      <p:ext uri="{BB962C8B-B14F-4D97-AF65-F5344CB8AC3E}">
        <p14:creationId xmlns:p14="http://schemas.microsoft.com/office/powerpoint/2010/main" val="3006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29318</TotalTime>
  <Words>761</Words>
  <Application>Microsoft Macintosh PowerPoint</Application>
  <PresentationFormat>On-screen Show (4:3)</PresentationFormat>
  <Paragraphs>219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</vt:lpstr>
      <vt:lpstr>Times New Roman</vt:lpstr>
      <vt:lpstr>Office Theme</vt:lpstr>
      <vt:lpstr>Schedule Reminder</vt:lpstr>
      <vt:lpstr>Cell Respiration &amp; Fermentation</vt:lpstr>
      <vt:lpstr>Cell Respiration &amp; Fermentation</vt:lpstr>
      <vt:lpstr>Aerobic Respiration</vt:lpstr>
      <vt:lpstr>Aerobic Respiration</vt:lpstr>
      <vt:lpstr>Aerobic Respiration</vt:lpstr>
      <vt:lpstr>Aerobic Respiration</vt:lpstr>
      <vt:lpstr>Aerobic Respiration</vt:lpstr>
      <vt:lpstr>Aerobic Respiration</vt:lpstr>
      <vt:lpstr>Aerobic Respiration</vt:lpstr>
      <vt:lpstr>Aerobic Respiration</vt:lpstr>
      <vt:lpstr>Aerobic Respiration</vt:lpstr>
      <vt:lpstr>Aerobic Respiration</vt:lpstr>
      <vt:lpstr>Aerobic Respiration</vt:lpstr>
      <vt:lpstr>Aerobic Respiration</vt:lpstr>
      <vt:lpstr>Aerobic Respiration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Kanther</dc:creator>
  <cp:lastModifiedBy>Michelle Kanther</cp:lastModifiedBy>
  <cp:revision>6</cp:revision>
  <dcterms:created xsi:type="dcterms:W3CDTF">2022-07-27T18:25:14Z</dcterms:created>
  <dcterms:modified xsi:type="dcterms:W3CDTF">2022-09-21T04:08:21Z</dcterms:modified>
</cp:coreProperties>
</file>