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AAD1-488F-A162-EB9E-4A9468429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DEDC4-B88D-3A85-9CD3-A159357DD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7710-2C08-CB14-24A5-82683161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C1D3-3E73-216D-D66D-01563ABB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F0B13-DE02-7F2D-AABF-75308AF2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E02E-F55C-282D-6D3F-37EBA554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3E43F-6B27-9F86-2A16-4A0CC5A51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43422-B65B-2749-779D-7CAF3D6F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7DD78-9C74-5876-E599-E52CFC13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F053-06B4-5E55-701C-3F1BBAB9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CF4AB-E18A-F3EF-1FDA-2CCF0BF1F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DC89A-0A38-8571-5763-E2D833343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0565-D1A6-92F1-5628-F07FDE08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1975D-5E58-B02B-1AF2-CC23F91E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58050-FDAF-C01C-D86A-3FF63256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DAF7-2D0B-D2CF-477B-FD67B4E5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6D52-6393-B75A-26BD-1E9C7E1E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A53D-B146-EF49-1A91-7979CFCB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F5BA4-EA4A-47B0-07A8-2CB13E16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34AEC-3282-20B1-DA22-C4752371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89D6-CB9A-6336-65AE-090AA1E0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96BCC-6044-1F53-BA48-75DE6E9A1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4B47-0802-9D7F-8D57-D5555A42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6EC10-6A14-45A9-CC1B-69445507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0B2F-0ED0-49DC-90FC-DF1BAE51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1EDD-3516-E6C3-6627-D260A364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0EA1-1093-CD01-94A4-4B1ECC7A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53206-46AC-756C-C608-AC0E07C06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510BD-55BD-A0DB-8049-785F2DC6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06E20-E5B8-06EF-CE1B-3D192AA4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34671-E831-86A3-7F99-825CEE3B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17C5-805C-E953-B2FB-32140691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D25F9-7E30-9DFF-CBBE-815B7AE0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45F1C-8AD0-3AB8-A4DA-FD7551E3A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3FD8F-A08E-9642-70FA-D13DEE513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82FC5-86B4-AC65-CB54-1157932C1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B0229-852B-B112-4B14-66DA2D06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3B9E2-6950-EEF7-30E8-06BA0D38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10755-4BB3-ACD3-D728-DB725531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61E2-326F-5668-0CA4-F3215D0C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885BD-BC26-FB32-5155-3C67CD95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432E6-77E0-DD7D-33B9-8922454D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39F90-4C89-7541-7381-2F566831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EB45E-6A80-9F4A-09B4-68C10531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4F57B-F2F9-846F-C13D-58EDA601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51981-99B7-4BE2-02E4-7A781829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1C54-0C59-9F95-1832-AE39E6D8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972B-3170-E9CC-36DC-18CA50BC0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35CA2-8EBB-C19B-F3CA-45F05A45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C1E54-BC18-0F3D-1724-034FA447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03DE3-FAFF-013A-22CD-C27CA8D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96503-DA0D-340C-045D-8AD21FC7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5BFF-BA18-169D-1F71-49964008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5DA5E-D4A7-37C5-3E64-8C0BB1817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F283A-19E0-E9D5-A6C9-D288AE39A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28E55-1C74-9D4B-8C3A-3197462D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87A85-B15B-1D11-1AF5-A417DBF9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9766F-0A19-F463-A74C-5C6AC116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06313-A1DD-73AB-58E1-829DFCED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A19A0-CD4A-BB74-DD9A-7C589ADB5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D552E-D466-FF68-FC13-27EC3A87A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08B7-6E77-4C14-8AD5-7A57DF71ED6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E3F57-B17C-A61E-1DFA-E567F87DE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22B6-489F-AE70-F4A7-A087094BC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BDFC-44E0-4159-8792-65169E18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4C34E-99AE-9D83-9BBB-39E2B6C3B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47" r="9089" b="194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53292-2174-A69A-4164-1F8BC155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Frankenstein Day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AD44F-F8A8-50BB-D0B1-AA120CCC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Thesis Workshop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9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5E38-2DC6-58EC-5C0F-F2A8330B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C4BA-8244-00C5-FF44-CE8ADEA9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Purdue Owl. https://owl.purdue.edu/owl/general_writing/the_writing_process/thesis_statement_tips.html</a:t>
            </a:r>
          </a:p>
        </p:txBody>
      </p:sp>
    </p:spTree>
    <p:extLst>
      <p:ext uri="{BB962C8B-B14F-4D97-AF65-F5344CB8AC3E}">
        <p14:creationId xmlns:p14="http://schemas.microsoft.com/office/powerpoint/2010/main" val="351199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Close up of song composition">
            <a:extLst>
              <a:ext uri="{FF2B5EF4-FFF2-40B4-BE49-F238E27FC236}">
                <a16:creationId xmlns:a16="http://schemas.microsoft.com/office/drawing/2014/main" id="{E35826FF-B65C-9293-A527-30BAB58F5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F1416-DEF2-9759-CB77-050537F4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Free  Writing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C4484-0576-54C6-306C-553B33B79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/>
              <a:t>Take 10 minutes to locate and consider different things Shelley aligns the Creature within today’s section (pp 92-127). Examples would be music, deep emotion….</a:t>
            </a:r>
          </a:p>
          <a:p>
            <a:pPr marL="0" indent="0">
              <a:buNone/>
            </a:pPr>
            <a:r>
              <a:rPr lang="en-US" sz="1700"/>
              <a:t>Unpack the impact of Shelley’s choices on interpretations of the Creature.</a:t>
            </a:r>
          </a:p>
        </p:txBody>
      </p:sp>
    </p:spTree>
    <p:extLst>
      <p:ext uri="{BB962C8B-B14F-4D97-AF65-F5344CB8AC3E}">
        <p14:creationId xmlns:p14="http://schemas.microsoft.com/office/powerpoint/2010/main" val="226214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Small bird on log">
            <a:extLst>
              <a:ext uri="{FF2B5EF4-FFF2-40B4-BE49-F238E27FC236}">
                <a16:creationId xmlns:a16="http://schemas.microsoft.com/office/drawing/2014/main" id="{862DF121-7287-946F-65E1-706DC83A8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4" r="23298" b="499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C96A1-5288-CCF6-ED2B-179B062F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Discussion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E9DF-4CF4-7A07-862E-3DD5F8511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/>
              <a:t>Describe the creatures first sensations. How do they align with Romantic ideals?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The creature, like Caliban, fixates on birds (pp.94). How do birds operate as a poignant symbol in this context?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What are the first things the creature learns in his lonely journey through the woods? Why might Shelley have chosen to include this?</a:t>
            </a:r>
          </a:p>
        </p:txBody>
      </p:sp>
    </p:spTree>
    <p:extLst>
      <p:ext uri="{BB962C8B-B14F-4D97-AF65-F5344CB8AC3E}">
        <p14:creationId xmlns:p14="http://schemas.microsoft.com/office/powerpoint/2010/main" val="379439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7035F-D7CD-41A1-B881-695FBAE3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Discussion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5184-02A6-A3BC-9CCC-B8989609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What impact does the reception the creature receives from the people he meets have on the reader (96-97)?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/>
              <a:t>What does the first moment the creature hears De Lacey play an instrument tell the reader about the creature (98)?</a:t>
            </a:r>
          </a:p>
          <a:p>
            <a:endParaRPr lang="en-US" sz="2200"/>
          </a:p>
        </p:txBody>
      </p:sp>
      <p:pic>
        <p:nvPicPr>
          <p:cNvPr id="5" name="Picture 4" descr="Yawning black and white leopard">
            <a:extLst>
              <a:ext uri="{FF2B5EF4-FFF2-40B4-BE49-F238E27FC236}">
                <a16:creationId xmlns:a16="http://schemas.microsoft.com/office/drawing/2014/main" id="{2781C6BC-DFAB-555F-4CBA-3EC94315C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94" r="18829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798B1-E1F9-1835-04B3-1C096351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Discussion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1D0088-316A-80F1-08DF-BAA3A861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The creature sees the cottagers suffering (102). How does he react? Is he active or passive? Consider the creature’s character in contrast to Victor. (What is Shelley up to?)</a:t>
            </a:r>
          </a:p>
          <a:p>
            <a:pPr marL="0" indent="0">
              <a:buNone/>
            </a:pPr>
            <a:r>
              <a:rPr lang="en-US" sz="2200"/>
              <a:t>What makes the creature think the De Lacey’s might accept him (106)?</a:t>
            </a:r>
          </a:p>
          <a:p>
            <a:pPr marL="0" indent="0">
              <a:buNone/>
            </a:pPr>
            <a:r>
              <a:rPr lang="en-US" sz="2200"/>
              <a:t>Unpack the creature’s journey to language?</a:t>
            </a:r>
          </a:p>
          <a:p>
            <a:pPr marL="0" indent="0">
              <a:buNone/>
            </a:pPr>
            <a:r>
              <a:rPr lang="en-US" sz="2200"/>
              <a:t>Passages on 110-111, 120. Unpack</a:t>
            </a:r>
          </a:p>
        </p:txBody>
      </p:sp>
    </p:spTree>
    <p:extLst>
      <p:ext uri="{BB962C8B-B14F-4D97-AF65-F5344CB8AC3E}">
        <p14:creationId xmlns:p14="http://schemas.microsoft.com/office/powerpoint/2010/main" val="46278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6565B-65D9-D0EA-B245-ED8BB968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Thesis Workshop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E93C-C9C7-1F7E-EA3E-6F5A9D28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/>
              <a:t>A Close Reading is an argumentative essay in that it argues for a specific interpretation of the text.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Argumentative Papers are the most common paper in academia.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b="0" i="0">
                <a:effectLst/>
                <a:latin typeface="acumin-pro"/>
              </a:rPr>
              <a:t>“The goal of the argumentative paper is to convince the audience that the claim is true based on the evidence provided.” (Purdue owl)</a:t>
            </a: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5" name="Picture 4" descr="Open book">
            <a:extLst>
              <a:ext uri="{FF2B5EF4-FFF2-40B4-BE49-F238E27FC236}">
                <a16:creationId xmlns:a16="http://schemas.microsoft.com/office/drawing/2014/main" id="{04F9CA89-03BD-7BE4-DD59-782D89AF5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5" r="1715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9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8782682B-14BF-E5B6-6D3F-ADDCA2410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1" r="-1" b="-1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C5424-AB55-74C4-17F8-887E0918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en-US" sz="3400"/>
              <a:t>Be specific &amp; relevant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52DA-AE55-9BE1-BE41-9D6A2B50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/>
              <a:t>Subject + Claim + why it matters.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latin typeface="acumin-pro"/>
              </a:rPr>
              <a:t>Include </a:t>
            </a:r>
            <a:r>
              <a:rPr lang="en-US" sz="2000" b="0" i="0">
                <a:effectLst/>
                <a:latin typeface="acumin-pro"/>
              </a:rPr>
              <a:t>only what you will discuss in your paper.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8556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D626C-5CB8-58EA-A4BF-68F08650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Where does the thesis statement go?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DCBA-C17F-5397-5B35-BCB3D907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>
                <a:effectLst/>
                <a:latin typeface="acumin-pro"/>
              </a:rPr>
              <a:t> The thesis statement usually appears at the end of the first paragraph of a paper.</a:t>
            </a:r>
          </a:p>
          <a:p>
            <a:pPr marL="0" indent="0">
              <a:buNone/>
            </a:pPr>
            <a:r>
              <a:rPr lang="en-US" sz="2200">
                <a:latin typeface="acumin-pro"/>
              </a:rPr>
              <a:t>The introduction, which is the first paragraph, should walk the reader into your argument (relevant definitions and plot summary).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422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3013C-670A-75FB-C606-577B8DE3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Group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CD1F-C57A-195C-0572-1656C717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500"/>
              <a:t>Groups of 3 (may be one group of 4)</a:t>
            </a:r>
          </a:p>
          <a:p>
            <a:pPr marL="0" indent="0">
              <a:buNone/>
            </a:pPr>
            <a:endParaRPr lang="en-US" sz="1500"/>
          </a:p>
          <a:p>
            <a:pPr marL="0" indent="0">
              <a:buNone/>
            </a:pPr>
            <a:r>
              <a:rPr lang="en-US" sz="1500"/>
              <a:t>1</a:t>
            </a:r>
            <a:r>
              <a:rPr lang="en-US" sz="1500" baseline="30000"/>
              <a:t>st</a:t>
            </a:r>
            <a:r>
              <a:rPr lang="en-US" sz="1500"/>
              <a:t> explain your paper to your peers. A very quick pitch.</a:t>
            </a:r>
          </a:p>
          <a:p>
            <a:pPr marL="0" indent="0">
              <a:buNone/>
            </a:pPr>
            <a:r>
              <a:rPr lang="en-US" sz="1500"/>
              <a:t>2</a:t>
            </a:r>
            <a:r>
              <a:rPr lang="en-US" sz="1500" baseline="30000"/>
              <a:t>nd</a:t>
            </a:r>
            <a:r>
              <a:rPr lang="en-US" sz="1500"/>
              <a:t> read the thesis statement as written.</a:t>
            </a:r>
          </a:p>
          <a:p>
            <a:pPr marL="0" indent="0">
              <a:buNone/>
            </a:pPr>
            <a:r>
              <a:rPr lang="en-US" sz="1500"/>
              <a:t>3</a:t>
            </a:r>
            <a:r>
              <a:rPr lang="en-US" sz="1500" baseline="30000"/>
              <a:t>rd</a:t>
            </a:r>
            <a:r>
              <a:rPr lang="en-US" sz="1500"/>
              <a:t> As a group work to strengthen the thesis statement. </a:t>
            </a:r>
          </a:p>
          <a:p>
            <a:pPr marL="0" indent="0">
              <a:buNone/>
            </a:pPr>
            <a:r>
              <a:rPr lang="en-US" sz="1500"/>
              <a:t>	Is it clear what the subject it?</a:t>
            </a:r>
          </a:p>
          <a:p>
            <a:pPr marL="0" indent="0">
              <a:buNone/>
            </a:pPr>
            <a:r>
              <a:rPr lang="en-US" sz="1500"/>
              <a:t>	Is it clear what the claim is?</a:t>
            </a:r>
          </a:p>
          <a:p>
            <a:pPr marL="0" indent="0">
              <a:buNone/>
            </a:pPr>
            <a:r>
              <a:rPr lang="en-US" sz="1500"/>
              <a:t>	Is it clear why it matters, making it easier to deepen the analysis 	throughout?</a:t>
            </a:r>
          </a:p>
          <a:p>
            <a:pPr marL="0" indent="0">
              <a:buNone/>
            </a:pPr>
            <a:r>
              <a:rPr lang="en-US" sz="1500"/>
              <a:t>	Is it specific enough?</a:t>
            </a:r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1AA936BC-AAA6-EC27-AE75-250E9937A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r="15379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80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467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acumin-pro</vt:lpstr>
      <vt:lpstr>Arial</vt:lpstr>
      <vt:lpstr>Calibri</vt:lpstr>
      <vt:lpstr>Calibri Light</vt:lpstr>
      <vt:lpstr>Office Theme</vt:lpstr>
      <vt:lpstr>Frankenstein Day 4</vt:lpstr>
      <vt:lpstr>Free  Writing</vt:lpstr>
      <vt:lpstr>Discussion </vt:lpstr>
      <vt:lpstr>Discussion</vt:lpstr>
      <vt:lpstr>Discussion</vt:lpstr>
      <vt:lpstr>Thesis Workshop</vt:lpstr>
      <vt:lpstr>Be specific &amp; relevant</vt:lpstr>
      <vt:lpstr>Where does the thesis statement go?</vt:lpstr>
      <vt:lpstr>Group Work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Frankenstein Day 4</dc:title>
  <dc:creator>Stephanie Harper</dc:creator>
  <cp:lastModifiedBy>Stephanie Harper</cp:lastModifiedBy>
  <cp:revision>3</cp:revision>
  <dcterms:created xsi:type="dcterms:W3CDTF">2022-09-22T01:15:11Z</dcterms:created>
  <dcterms:modified xsi:type="dcterms:W3CDTF">2022-09-22T01:53:46Z</dcterms:modified>
</cp:coreProperties>
</file>