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419" r:id="rId2"/>
    <p:sldId id="420" r:id="rId3"/>
    <p:sldId id="421" r:id="rId4"/>
    <p:sldId id="422" r:id="rId5"/>
    <p:sldId id="423" r:id="rId6"/>
    <p:sldId id="424" r:id="rId7"/>
    <p:sldId id="426" r:id="rId8"/>
    <p:sldId id="42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FA6"/>
    <a:srgbClr val="77B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D1B22D-F73F-AE4B-B194-203800B53A72}" v="1" dt="2022-09-23T01:24:00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40"/>
    <p:restoredTop sz="63423"/>
  </p:normalViewPr>
  <p:slideViewPr>
    <p:cSldViewPr snapToGrid="0">
      <p:cViewPr varScale="1">
        <p:scale>
          <a:sx n="75" d="100"/>
          <a:sy n="75" d="100"/>
        </p:scale>
        <p:origin x="1016" y="168"/>
      </p:cViewPr>
      <p:guideLst/>
    </p:cSldViewPr>
  </p:slideViewPr>
  <p:outlineViewPr>
    <p:cViewPr>
      <p:scale>
        <a:sx n="33" d="100"/>
        <a:sy n="33" d="100"/>
      </p:scale>
      <p:origin x="0" y="-18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ABFD0-53F7-6845-B4D2-8114C040B348}" type="datetimeFigureOut">
              <a:rPr lang="en-US" smtClean="0"/>
              <a:t>9/22/22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24EC9-048E-1545-B6C0-3019CB4BA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24EC9-048E-1545-B6C0-3019CB4BAB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3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24EC9-048E-1545-B6C0-3019CB4BAB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34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24EC9-048E-1545-B6C0-3019CB4BAB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2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24EC9-048E-1545-B6C0-3019CB4BAB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39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24EC9-048E-1545-B6C0-3019CB4BAB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07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24EC9-048E-1545-B6C0-3019CB4BAB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75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24EC9-048E-1545-B6C0-3019CB4BAB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34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24EC9-048E-1545-B6C0-3019CB4BAB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5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C00BD7-0B7E-154B-93C8-EDD68A9DF63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186A60-4BED-F84F-A055-5F9456E2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6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C00BD7-0B7E-154B-93C8-EDD68A9DF63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186A60-4BED-F84F-A055-5F9456E2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7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C00BD7-0B7E-154B-93C8-EDD68A9DF63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186A60-4BED-F84F-A055-5F9456E2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7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C00BD7-0B7E-154B-93C8-EDD68A9DF63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186A60-4BED-F84F-A055-5F9456E2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9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C00BD7-0B7E-154B-93C8-EDD68A9DF63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186A60-4BED-F84F-A055-5F9456E2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C00BD7-0B7E-154B-93C8-EDD68A9DF63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186A60-4BED-F84F-A055-5F9456E2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6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C00BD7-0B7E-154B-93C8-EDD68A9DF63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186A60-4BED-F84F-A055-5F9456E2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6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C00BD7-0B7E-154B-93C8-EDD68A9DF63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186A60-4BED-F84F-A055-5F9456E2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6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C00BD7-0B7E-154B-93C8-EDD68A9DF63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186A60-4BED-F84F-A055-5F9456E2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2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C00BD7-0B7E-154B-93C8-EDD68A9DF63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186A60-4BED-F84F-A055-5F9456E2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4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C00BD7-0B7E-154B-93C8-EDD68A9DF631}" type="datetimeFigureOut">
              <a:rPr lang="en-US" smtClean="0"/>
              <a:t>9/22/22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D186A60-4BED-F84F-A055-5F9456E2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9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8256"/>
            <a:ext cx="9144000" cy="866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1" y="976000"/>
            <a:ext cx="9143999" cy="5863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669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D:\Manjubharkavi\Production\October\6-Oct\Campbell%2011E%20Ch%2009\JPEG%20FILES\Unlabeled\09_17aFermentation-U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D:\Manjubharkavi\Production\October\6-Oct\Campbell%2011E%20Ch%2009\JPEG%20FILES\Unlabeled\09_17bFermentation-U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D1ED6-B517-BDF5-3444-A2EBB1324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Schedule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74912-82C2-B21C-846C-54C4B8D74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90250"/>
            <a:ext cx="8886824" cy="6149494"/>
          </a:xfrm>
        </p:spPr>
        <p:txBody>
          <a:bodyPr>
            <a:normAutofit/>
          </a:bodyPr>
          <a:lstStyle/>
          <a:p>
            <a:r>
              <a:rPr lang="en-US" dirty="0"/>
              <a:t>Week 4 (Sept 19 – 23)</a:t>
            </a:r>
          </a:p>
          <a:p>
            <a:pPr lvl="1"/>
            <a:r>
              <a:rPr lang="en-US" dirty="0"/>
              <a:t>Cell Respiration &amp; Fermentation</a:t>
            </a:r>
          </a:p>
          <a:p>
            <a:pPr lvl="2"/>
            <a:r>
              <a:rPr lang="en-US" dirty="0"/>
              <a:t>Chapter 9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Quiz 4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Week 5 (Sept 26-30)</a:t>
            </a:r>
          </a:p>
          <a:p>
            <a:pPr lvl="1"/>
            <a:r>
              <a:rPr lang="en-US" dirty="0"/>
              <a:t>Monday Review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Mendelian genetics and concepts of dominance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Chapter 14, see syllabus for exact pages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Pedigrees, transmission patters and probabilities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Chapter 15, see syllabus for exact pages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Exam 1</a:t>
            </a:r>
          </a:p>
          <a:p>
            <a:pPr lvl="2"/>
            <a:r>
              <a:rPr lang="en-US" dirty="0"/>
              <a:t>Available Friday September 30 – Wednesday October 5</a:t>
            </a:r>
            <a:r>
              <a:rPr lang="en-US" baseline="30000" dirty="0"/>
              <a:t>th</a:t>
            </a:r>
          </a:p>
          <a:p>
            <a:pPr lvl="2"/>
            <a:r>
              <a:rPr lang="en-US" dirty="0"/>
              <a:t>Material </a:t>
            </a:r>
            <a:r>
              <a:rPr lang="en-US"/>
              <a:t>through Monday </a:t>
            </a:r>
            <a:r>
              <a:rPr lang="en-US" dirty="0"/>
              <a:t>September 26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37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2367F-C5D4-62C3-33AA-4D31A886D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Anerobic Respiration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41DA9-2274-76DF-A1F4-1DFC29B67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Anaerobic Respiration</a:t>
            </a:r>
          </a:p>
          <a:p>
            <a:pPr lvl="1"/>
            <a:r>
              <a:rPr lang="en-US" dirty="0"/>
              <a:t>A catabolic pathway in which inorganic molecules other than oxygen accept electrons at the end of electron transport chains.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2" descr="http://courtneystanifer.edublogs.org/files/2010/05/c9x6cell-respiration.jpg">
            <a:extLst>
              <a:ext uri="{FF2B5EF4-FFF2-40B4-BE49-F238E27FC236}">
                <a16:creationId xmlns:a16="http://schemas.microsoft.com/office/drawing/2014/main" id="{C8B201E0-6080-3E76-258A-6F2CE33EF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015" y="3102571"/>
            <a:ext cx="4610100" cy="3419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xplosion 1 4">
            <a:extLst>
              <a:ext uri="{FF2B5EF4-FFF2-40B4-BE49-F238E27FC236}">
                <a16:creationId xmlns:a16="http://schemas.microsoft.com/office/drawing/2014/main" id="{1F02140B-3C47-6637-812F-200AD91CB064}"/>
              </a:ext>
            </a:extLst>
          </p:cNvPr>
          <p:cNvSpPr/>
          <p:nvPr/>
        </p:nvSpPr>
        <p:spPr>
          <a:xfrm>
            <a:off x="6144986" y="5388428"/>
            <a:ext cx="1371600" cy="68580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Not O</a:t>
            </a:r>
            <a:r>
              <a:rPr lang="en-US" sz="1100" baseline="-25000" dirty="0"/>
              <a:t>2</a:t>
            </a:r>
            <a:r>
              <a:rPr lang="en-US" sz="1100" dirty="0"/>
              <a:t> acceptor</a:t>
            </a:r>
          </a:p>
        </p:txBody>
      </p:sp>
    </p:spTree>
    <p:extLst>
      <p:ext uri="{BB962C8B-B14F-4D97-AF65-F5344CB8AC3E}">
        <p14:creationId xmlns:p14="http://schemas.microsoft.com/office/powerpoint/2010/main" val="3475671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01EB-B88A-C6A9-E859-5F63B45AD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41933-10D0-5D8E-C413-F79195D25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Fermentation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catabolic process that makes a limited amount of ATP from organic molecules with out an electron transport chain </a:t>
            </a:r>
          </a:p>
        </p:txBody>
      </p:sp>
      <p:grpSp>
        <p:nvGrpSpPr>
          <p:cNvPr id="4" name="Google Shape;702;p36">
            <a:extLst>
              <a:ext uri="{FF2B5EF4-FFF2-40B4-BE49-F238E27FC236}">
                <a16:creationId xmlns:a16="http://schemas.microsoft.com/office/drawing/2014/main" id="{D6ED19D9-EF00-8389-40CB-5CB33240412C}"/>
              </a:ext>
            </a:extLst>
          </p:cNvPr>
          <p:cNvGrpSpPr/>
          <p:nvPr/>
        </p:nvGrpSpPr>
        <p:grpSpPr>
          <a:xfrm>
            <a:off x="2377691" y="2512672"/>
            <a:ext cx="4388614" cy="4327072"/>
            <a:chOff x="1038225" y="136525"/>
            <a:chExt cx="7189468" cy="6584950"/>
          </a:xfrm>
        </p:grpSpPr>
        <p:pic>
          <p:nvPicPr>
            <p:cNvPr id="5" name="Google Shape;703;p36" descr="09_18PyruvateCatabolism-U">
              <a:extLst>
                <a:ext uri="{FF2B5EF4-FFF2-40B4-BE49-F238E27FC236}">
                  <a16:creationId xmlns:a16="http://schemas.microsoft.com/office/drawing/2014/main" id="{DCCF3E4A-33CA-CE31-184E-174C49CB7750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38225" y="136525"/>
              <a:ext cx="7065963" cy="65849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Google Shape;704;p36">
              <a:extLst>
                <a:ext uri="{FF2B5EF4-FFF2-40B4-BE49-F238E27FC236}">
                  <a16:creationId xmlns:a16="http://schemas.microsoft.com/office/drawing/2014/main" id="{186503E3-8A12-8EDD-B48F-08524E61B5A7}"/>
                </a:ext>
              </a:extLst>
            </p:cNvPr>
            <p:cNvSpPr txBox="1"/>
            <p:nvPr/>
          </p:nvSpPr>
          <p:spPr>
            <a:xfrm>
              <a:off x="3700462" y="157164"/>
              <a:ext cx="1378987" cy="2841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Glucose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705;p36">
              <a:extLst>
                <a:ext uri="{FF2B5EF4-FFF2-40B4-BE49-F238E27FC236}">
                  <a16:creationId xmlns:a16="http://schemas.microsoft.com/office/drawing/2014/main" id="{ECAD2953-1228-C668-4F84-39EFCB971AA1}"/>
                </a:ext>
              </a:extLst>
            </p:cNvPr>
            <p:cNvSpPr txBox="1"/>
            <p:nvPr/>
          </p:nvSpPr>
          <p:spPr>
            <a:xfrm>
              <a:off x="1920874" y="998538"/>
              <a:ext cx="1681161" cy="2841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CYTOSOL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706;p36">
              <a:extLst>
                <a:ext uri="{FF2B5EF4-FFF2-40B4-BE49-F238E27FC236}">
                  <a16:creationId xmlns:a16="http://schemas.microsoft.com/office/drawing/2014/main" id="{E81E245C-12E7-95F1-DC08-FF6EEE3268C3}"/>
                </a:ext>
              </a:extLst>
            </p:cNvPr>
            <p:cNvSpPr txBox="1"/>
            <p:nvPr/>
          </p:nvSpPr>
          <p:spPr>
            <a:xfrm>
              <a:off x="4394198" y="852488"/>
              <a:ext cx="1739901" cy="2841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Glycolysis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707;p36">
              <a:extLst>
                <a:ext uri="{FF2B5EF4-FFF2-40B4-BE49-F238E27FC236}">
                  <a16:creationId xmlns:a16="http://schemas.microsoft.com/office/drawing/2014/main" id="{4861BBA1-5172-572E-919C-02F24B3A4F1D}"/>
                </a:ext>
              </a:extLst>
            </p:cNvPr>
            <p:cNvSpPr txBox="1"/>
            <p:nvPr/>
          </p:nvSpPr>
          <p:spPr>
            <a:xfrm>
              <a:off x="3511446" y="1513285"/>
              <a:ext cx="1338261" cy="2984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Pyruvate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708;p36">
              <a:extLst>
                <a:ext uri="{FF2B5EF4-FFF2-40B4-BE49-F238E27FC236}">
                  <a16:creationId xmlns:a16="http://schemas.microsoft.com/office/drawing/2014/main" id="{95F8A635-115A-B8E3-0FAD-AFFDE0D0B264}"/>
                </a:ext>
              </a:extLst>
            </p:cNvPr>
            <p:cNvSpPr txBox="1"/>
            <p:nvPr/>
          </p:nvSpPr>
          <p:spPr>
            <a:xfrm>
              <a:off x="1463674" y="2042318"/>
              <a:ext cx="1919288" cy="695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No O</a:t>
              </a:r>
              <a:r>
                <a:rPr lang="en-US" sz="1400" b="1" baseline="-250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present: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Fermentation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709;p36">
              <a:extLst>
                <a:ext uri="{FF2B5EF4-FFF2-40B4-BE49-F238E27FC236}">
                  <a16:creationId xmlns:a16="http://schemas.microsoft.com/office/drawing/2014/main" id="{8EDB3E84-DC9B-137A-DA74-FE8D8D56CF83}"/>
                </a:ext>
              </a:extLst>
            </p:cNvPr>
            <p:cNvSpPr txBox="1"/>
            <p:nvPr/>
          </p:nvSpPr>
          <p:spPr>
            <a:xfrm>
              <a:off x="4961837" y="1552573"/>
              <a:ext cx="2981113" cy="8334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r>
                <a:rPr lang="en-US" sz="1400" b="1" baseline="-250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present: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Aerobic cellular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respiration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710;p36">
              <a:extLst>
                <a:ext uri="{FF2B5EF4-FFF2-40B4-BE49-F238E27FC236}">
                  <a16:creationId xmlns:a16="http://schemas.microsoft.com/office/drawing/2014/main" id="{8931BDA2-4D27-D06F-0841-83C800E65A56}"/>
                </a:ext>
              </a:extLst>
            </p:cNvPr>
            <p:cNvSpPr txBox="1"/>
            <p:nvPr/>
          </p:nvSpPr>
          <p:spPr>
            <a:xfrm>
              <a:off x="1198563" y="3861837"/>
              <a:ext cx="2236788" cy="1078406"/>
            </a:xfrm>
            <a:prstGeom prst="rect">
              <a:avLst/>
            </a:prstGeom>
            <a:solidFill>
              <a:srgbClr val="77B4D1"/>
            </a:solidFill>
            <a:ln>
              <a:solidFill>
                <a:schemeClr val="tx1"/>
              </a:solidFill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Ethanol,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lactate, or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other products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711;p36">
              <a:extLst>
                <a:ext uri="{FF2B5EF4-FFF2-40B4-BE49-F238E27FC236}">
                  <a16:creationId xmlns:a16="http://schemas.microsoft.com/office/drawing/2014/main" id="{E50848D1-15A5-E7DD-C6DD-CB819C18905D}"/>
                </a:ext>
              </a:extLst>
            </p:cNvPr>
            <p:cNvSpPr txBox="1"/>
            <p:nvPr/>
          </p:nvSpPr>
          <p:spPr>
            <a:xfrm>
              <a:off x="4517703" y="3844682"/>
              <a:ext cx="1712915" cy="543932"/>
            </a:xfrm>
            <a:prstGeom prst="rect">
              <a:avLst/>
            </a:prstGeom>
            <a:solidFill>
              <a:srgbClr val="FABFA6"/>
            </a:solidFill>
            <a:ln>
              <a:solidFill>
                <a:schemeClr val="tx1"/>
              </a:solidFill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Acetyl CoA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712;p36">
              <a:extLst>
                <a:ext uri="{FF2B5EF4-FFF2-40B4-BE49-F238E27FC236}">
                  <a16:creationId xmlns:a16="http://schemas.microsoft.com/office/drawing/2014/main" id="{AEEF5DC6-1D13-E334-6596-6A4767458553}"/>
                </a:ext>
              </a:extLst>
            </p:cNvPr>
            <p:cNvSpPr txBox="1"/>
            <p:nvPr/>
          </p:nvSpPr>
          <p:spPr>
            <a:xfrm>
              <a:off x="5374160" y="3382772"/>
              <a:ext cx="2853533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MITOCHONDRION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713;p36">
              <a:extLst>
                <a:ext uri="{FF2B5EF4-FFF2-40B4-BE49-F238E27FC236}">
                  <a16:creationId xmlns:a16="http://schemas.microsoft.com/office/drawing/2014/main" id="{402124B9-6DB1-A90A-AD2B-25536BAAD88F}"/>
                </a:ext>
              </a:extLst>
            </p:cNvPr>
            <p:cNvSpPr txBox="1"/>
            <p:nvPr/>
          </p:nvSpPr>
          <p:spPr>
            <a:xfrm>
              <a:off x="5823311" y="4661753"/>
              <a:ext cx="1258163" cy="8731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Citric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acid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cycle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707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49A62-C448-CA8A-90A6-2158C2550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10959-365C-17AA-5595-C570FCEE1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types of Fermentation</a:t>
            </a:r>
          </a:p>
          <a:p>
            <a:pPr lvl="1"/>
            <a:r>
              <a:rPr lang="en-US" dirty="0"/>
              <a:t>Alcohol Fermentation</a:t>
            </a:r>
          </a:p>
          <a:p>
            <a:pPr lvl="1"/>
            <a:r>
              <a:rPr lang="en-US" dirty="0"/>
              <a:t>Lactic Acid Fermentation</a:t>
            </a:r>
          </a:p>
        </p:txBody>
      </p:sp>
      <p:pic>
        <p:nvPicPr>
          <p:cNvPr id="4" name="Picture 2" descr="Cells and Energy">
            <a:extLst>
              <a:ext uri="{FF2B5EF4-FFF2-40B4-BE49-F238E27FC236}">
                <a16:creationId xmlns:a16="http://schemas.microsoft.com/office/drawing/2014/main" id="{0FC274F0-48D4-0A41-728A-BC0B4565B8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78"/>
          <a:stretch/>
        </p:blipFill>
        <p:spPr bwMode="auto">
          <a:xfrm>
            <a:off x="1740661" y="2694214"/>
            <a:ext cx="5662674" cy="330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69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0C959-F504-9451-D2B4-32ABE1257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6CACD-5A3E-7CB6-0BBB-EAC30FFC6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Alcohol fermentation:</a:t>
            </a:r>
          </a:p>
          <a:p>
            <a:pPr lvl="1"/>
            <a:r>
              <a:rPr lang="en-US" dirty="0"/>
              <a:t>Breaks down: Pyruvic Acid and NADH</a:t>
            </a:r>
          </a:p>
          <a:p>
            <a:pPr lvl="1"/>
            <a:r>
              <a:rPr lang="en-US" dirty="0"/>
              <a:t>Produces: Alcohol, CO</a:t>
            </a:r>
            <a:r>
              <a:rPr lang="en-US" baseline="-25000" dirty="0"/>
              <a:t>2</a:t>
            </a:r>
            <a:r>
              <a:rPr lang="en-US" dirty="0"/>
              <a:t>, and NAD</a:t>
            </a:r>
            <a:r>
              <a:rPr lang="en-US" baseline="30000" dirty="0"/>
              <a:t>+</a:t>
            </a:r>
          </a:p>
          <a:p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3E6984B-81F1-C632-0F26-EBC43A6DDD8E}"/>
              </a:ext>
            </a:extLst>
          </p:cNvPr>
          <p:cNvGrpSpPr/>
          <p:nvPr/>
        </p:nvGrpSpPr>
        <p:grpSpPr>
          <a:xfrm>
            <a:off x="2076995" y="2317819"/>
            <a:ext cx="5422024" cy="4521925"/>
            <a:chOff x="2240280" y="213360"/>
            <a:chExt cx="7711440" cy="643128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88DEA5F-80E4-60AD-0C91-7D4FA8AFB5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15"/>
            <a:stretch>
              <a:fillRect/>
            </a:stretch>
          </p:blipFill>
          <p:spPr>
            <a:xfrm>
              <a:off x="2240280" y="213360"/>
              <a:ext cx="7711440" cy="643128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565BD15-FBB6-ADDD-A947-504D036D7F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7242" y="1837193"/>
              <a:ext cx="910506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>
                  <a:solidFill>
                    <a:srgbClr val="000000"/>
                  </a:solidFill>
                  <a:latin typeface="Arial"/>
                </a:rPr>
                <a:t>Glucose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DD0BB40-0868-4314-8EFB-743D55955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9893" y="1837193"/>
              <a:ext cx="1445267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>
                  <a:solidFill>
                    <a:srgbClr val="FFFFFF"/>
                  </a:solidFill>
                  <a:latin typeface="Arial"/>
                </a:rPr>
                <a:t>GLYCOLYSIS</a:t>
              </a:r>
            </a:p>
          </p:txBody>
        </p:sp>
        <p:sp>
          <p:nvSpPr>
            <p:cNvPr id="8" name="TextBox 18">
              <a:extLst>
                <a:ext uri="{FF2B5EF4-FFF2-40B4-BE49-F238E27FC236}">
                  <a16:creationId xmlns:a16="http://schemas.microsoft.com/office/drawing/2014/main" id="{82430849-3662-A2D5-6B0C-FA1F9FE83B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867" y="2653168"/>
              <a:ext cx="1166986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>
                  <a:solidFill>
                    <a:srgbClr val="000000"/>
                  </a:solidFill>
                  <a:latin typeface="Arial"/>
                </a:rPr>
                <a:t>2 Pyruvate</a:t>
              </a:r>
            </a:p>
          </p:txBody>
        </p:sp>
        <p:sp>
          <p:nvSpPr>
            <p:cNvPr id="9" name="TextBox 19">
              <a:extLst>
                <a:ext uri="{FF2B5EF4-FFF2-40B4-BE49-F238E27FC236}">
                  <a16:creationId xmlns:a16="http://schemas.microsoft.com/office/drawing/2014/main" id="{8679A1B5-8127-5DA1-7451-1EE323532B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4236" y="3299280"/>
              <a:ext cx="128240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</a:t>
              </a:r>
            </a:p>
          </p:txBody>
        </p:sp>
        <p:sp>
          <p:nvSpPr>
            <p:cNvPr id="10" name="TextBox 25">
              <a:extLst>
                <a:ext uri="{FF2B5EF4-FFF2-40B4-BE49-F238E27FC236}">
                  <a16:creationId xmlns:a16="http://schemas.microsoft.com/office/drawing/2014/main" id="{11DE696C-7545-A9FC-AF97-5ACEA7F76B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43426" y="3300390"/>
              <a:ext cx="666849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NADH</a:t>
              </a:r>
            </a:p>
          </p:txBody>
        </p:sp>
        <p:sp>
          <p:nvSpPr>
            <p:cNvPr id="11" name="TextBox 26">
              <a:extLst>
                <a:ext uri="{FF2B5EF4-FFF2-40B4-BE49-F238E27FC236}">
                  <a16:creationId xmlns:a16="http://schemas.microsoft.com/office/drawing/2014/main" id="{4F26559D-9271-26CB-04FE-0AD9334171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6718" y="3696154"/>
              <a:ext cx="642805" cy="303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b="1" dirty="0">
                  <a:solidFill>
                    <a:srgbClr val="000000"/>
                  </a:solidFill>
                  <a:latin typeface="Arial"/>
                </a:rPr>
                <a:t> 2 H</a:t>
              </a:r>
              <a:r>
                <a:rPr lang="en-US" b="1" baseline="30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12" name="TextBox 42">
              <a:extLst>
                <a:ext uri="{FF2B5EF4-FFF2-40B4-BE49-F238E27FC236}">
                  <a16:creationId xmlns:a16="http://schemas.microsoft.com/office/drawing/2014/main" id="{4EE331F8-D7C2-B018-DD51-FB3ECCDF00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7692" y="5596393"/>
              <a:ext cx="1038746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>
                  <a:solidFill>
                    <a:srgbClr val="000000"/>
                  </a:solidFill>
                  <a:latin typeface="Arial"/>
                </a:rPr>
                <a:t>2 Ethanol</a:t>
              </a:r>
            </a:p>
          </p:txBody>
        </p:sp>
        <p:sp>
          <p:nvSpPr>
            <p:cNvPr id="13" name="TextBox 43">
              <a:extLst>
                <a:ext uri="{FF2B5EF4-FFF2-40B4-BE49-F238E27FC236}">
                  <a16:creationId xmlns:a16="http://schemas.microsoft.com/office/drawing/2014/main" id="{7BC0116D-E7D3-F704-30FC-0D3C14B2D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8155" y="6237743"/>
              <a:ext cx="2645981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(a) Alcohol fermentation</a:t>
              </a:r>
            </a:p>
          </p:txBody>
        </p:sp>
        <p:sp>
          <p:nvSpPr>
            <p:cNvPr id="14" name="TextBox 45">
              <a:extLst>
                <a:ext uri="{FF2B5EF4-FFF2-40B4-BE49-F238E27FC236}">
                  <a16:creationId xmlns:a16="http://schemas.microsoft.com/office/drawing/2014/main" id="{4F6D897D-F1F3-0385-41F3-B10A50E924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10992" y="5596394"/>
              <a:ext cx="2645981" cy="430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 Acetaldehyde</a:t>
              </a:r>
            </a:p>
          </p:txBody>
        </p:sp>
        <p:sp>
          <p:nvSpPr>
            <p:cNvPr id="15" name="TextBox 19">
              <a:extLst>
                <a:ext uri="{FF2B5EF4-FFF2-40B4-BE49-F238E27FC236}">
                  <a16:creationId xmlns:a16="http://schemas.microsoft.com/office/drawing/2014/main" id="{E8F23856-ED91-A6DF-1C16-1ADD1FD6A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3783" y="3300390"/>
              <a:ext cx="588303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NAD</a:t>
              </a:r>
              <a:r>
                <a:rPr lang="en-US" b="1" baseline="30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16" name="TextBox 19">
              <a:extLst>
                <a:ext uri="{FF2B5EF4-FFF2-40B4-BE49-F238E27FC236}">
                  <a16:creationId xmlns:a16="http://schemas.microsoft.com/office/drawing/2014/main" id="{382BC200-FC41-826E-4BA1-D18B25839A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4533" y="3300075"/>
              <a:ext cx="128240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</a:t>
              </a:r>
            </a:p>
          </p:txBody>
        </p:sp>
        <p:sp>
          <p:nvSpPr>
            <p:cNvPr id="17" name="TextBox 19">
              <a:extLst>
                <a:ext uri="{FF2B5EF4-FFF2-40B4-BE49-F238E27FC236}">
                  <a16:creationId xmlns:a16="http://schemas.microsoft.com/office/drawing/2014/main" id="{FEAE1CBD-806E-6C3E-D647-3D21139031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0460" y="4759001"/>
              <a:ext cx="588303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NAD</a:t>
              </a:r>
              <a:r>
                <a:rPr lang="en-US" b="1" baseline="30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56F8FEA-9305-F141-9D29-808619E2E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4859" y="4763766"/>
              <a:ext cx="1842364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REGENERATION</a:t>
              </a:r>
              <a:endParaRPr lang="en-US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2">
              <a:extLst>
                <a:ext uri="{FF2B5EF4-FFF2-40B4-BE49-F238E27FC236}">
                  <a16:creationId xmlns:a16="http://schemas.microsoft.com/office/drawing/2014/main" id="{118BB240-6FE5-C1B2-D6BA-185136D18A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6228" y="461985"/>
              <a:ext cx="671081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 ADP</a:t>
              </a:r>
              <a:endParaRPr lang="en-US" sz="2200" b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" name="TextBox 3">
              <a:extLst>
                <a:ext uri="{FF2B5EF4-FFF2-40B4-BE49-F238E27FC236}">
                  <a16:creationId xmlns:a16="http://schemas.microsoft.com/office/drawing/2014/main" id="{4562510E-E6F5-E6C2-F32D-1CB41C9A14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7109" y="515960"/>
              <a:ext cx="444545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ATP</a:t>
              </a:r>
            </a:p>
          </p:txBody>
        </p:sp>
        <p:sp>
          <p:nvSpPr>
            <p:cNvPr id="21" name="TextBox 2">
              <a:extLst>
                <a:ext uri="{FF2B5EF4-FFF2-40B4-BE49-F238E27FC236}">
                  <a16:creationId xmlns:a16="http://schemas.microsoft.com/office/drawing/2014/main" id="{6B0BB062-1FF1-AF01-FA88-A7AEEA277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7778" y="452454"/>
              <a:ext cx="131446" cy="303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sz="2200" b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" name="TextBox 2">
              <a:extLst>
                <a:ext uri="{FF2B5EF4-FFF2-40B4-BE49-F238E27FC236}">
                  <a16:creationId xmlns:a16="http://schemas.microsoft.com/office/drawing/2014/main" id="{0A589E1E-A609-F69D-5A93-32CFF50392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2577" y="471508"/>
              <a:ext cx="128240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</a:t>
              </a:r>
              <a:endParaRPr lang="en-US" sz="2200" b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" name="TextBox 2">
              <a:extLst>
                <a:ext uri="{FF2B5EF4-FFF2-40B4-BE49-F238E27FC236}">
                  <a16:creationId xmlns:a16="http://schemas.microsoft.com/office/drawing/2014/main" id="{C9E2DF17-E396-95A6-7A3B-8293B0EB13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7852" y="459601"/>
              <a:ext cx="257122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P </a:t>
              </a:r>
              <a:r>
                <a:rPr lang="en-US" b="1" baseline="-25000" dirty="0">
                  <a:solidFill>
                    <a:srgbClr val="000000"/>
                  </a:solidFill>
                  <a:latin typeface="Arial"/>
                </a:rPr>
                <a:t>i</a:t>
              </a:r>
            </a:p>
          </p:txBody>
        </p:sp>
        <p:sp>
          <p:nvSpPr>
            <p:cNvPr id="24" name="TextBox 2">
              <a:extLst>
                <a:ext uri="{FF2B5EF4-FFF2-40B4-BE49-F238E27FC236}">
                  <a16:creationId xmlns:a16="http://schemas.microsoft.com/office/drawing/2014/main" id="{486E6C88-6DAA-FB73-344A-5AE266E262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0814" y="481032"/>
              <a:ext cx="128240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</a:t>
              </a:r>
              <a:endParaRPr lang="en-US" sz="2200" b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" name="TextBox 25">
              <a:extLst>
                <a:ext uri="{FF2B5EF4-FFF2-40B4-BE49-F238E27FC236}">
                  <a16:creationId xmlns:a16="http://schemas.microsoft.com/office/drawing/2014/main" id="{5502E8FB-45C7-6DDC-1595-7D4FDC4DD6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46276" y="3346814"/>
              <a:ext cx="431208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FFFFFF"/>
                  </a:solidFill>
                  <a:latin typeface="Arial"/>
                </a:rPr>
                <a:t>CO</a:t>
              </a:r>
              <a:r>
                <a:rPr lang="en-US" b="1" baseline="-25000" dirty="0">
                  <a:solidFill>
                    <a:srgbClr val="FFFFFF"/>
                  </a:solidFill>
                  <a:latin typeface="Arial"/>
                </a:rPr>
                <a:t>2</a:t>
              </a:r>
            </a:p>
          </p:txBody>
        </p:sp>
        <p:sp>
          <p:nvSpPr>
            <p:cNvPr id="26" name="TextBox 19">
              <a:extLst>
                <a:ext uri="{FF2B5EF4-FFF2-40B4-BE49-F238E27FC236}">
                  <a16:creationId xmlns:a16="http://schemas.microsoft.com/office/drawing/2014/main" id="{7C8AFC45-F0B0-119D-67EF-846BCBB057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6092" y="3349990"/>
              <a:ext cx="128240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898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F557B-B412-3F61-7EEC-655940B45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514E5-F770-496F-BE62-61CA8B7FD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Latic Acid Fermentation:</a:t>
            </a:r>
          </a:p>
          <a:p>
            <a:pPr lvl="1"/>
            <a:r>
              <a:rPr lang="en-US" dirty="0"/>
              <a:t>Breaks down: Pyruvate </a:t>
            </a:r>
          </a:p>
          <a:p>
            <a:pPr lvl="1"/>
            <a:r>
              <a:rPr lang="en-US" dirty="0"/>
              <a:t>Produces: Lactate and NAD</a:t>
            </a:r>
            <a:r>
              <a:rPr lang="en-US" baseline="30000" dirty="0"/>
              <a:t>+</a:t>
            </a:r>
          </a:p>
          <a:p>
            <a:pPr lvl="1"/>
            <a:endParaRPr lang="en-US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0EDD45F-7AB0-4E7E-0299-BA50C10B3F29}"/>
              </a:ext>
            </a:extLst>
          </p:cNvPr>
          <p:cNvGrpSpPr/>
          <p:nvPr/>
        </p:nvGrpSpPr>
        <p:grpSpPr>
          <a:xfrm>
            <a:off x="2105664" y="2334147"/>
            <a:ext cx="4932668" cy="4505597"/>
            <a:chOff x="2575560" y="213360"/>
            <a:chExt cx="7040880" cy="6431280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2877DE2-EAD6-2E0A-4806-476E2042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15"/>
            <a:stretch>
              <a:fillRect/>
            </a:stretch>
          </p:blipFill>
          <p:spPr>
            <a:xfrm>
              <a:off x="2575560" y="213360"/>
              <a:ext cx="7040880" cy="6431280"/>
            </a:xfrm>
            <a:prstGeom prst="rect">
              <a:avLst/>
            </a:prstGeom>
          </p:spPr>
        </p:pic>
        <p:sp>
          <p:nvSpPr>
            <p:cNvPr id="23" name="TextBox 2">
              <a:extLst>
                <a:ext uri="{FF2B5EF4-FFF2-40B4-BE49-F238E27FC236}">
                  <a16:creationId xmlns:a16="http://schemas.microsoft.com/office/drawing/2014/main" id="{06896D7D-2A15-7C43-0CBD-00858345F9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8978" y="471510"/>
              <a:ext cx="671081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 ADP</a:t>
              </a:r>
              <a:endParaRPr lang="en-US" sz="2200" b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" name="TextBox 3">
              <a:extLst>
                <a:ext uri="{FF2B5EF4-FFF2-40B4-BE49-F238E27FC236}">
                  <a16:creationId xmlns:a16="http://schemas.microsoft.com/office/drawing/2014/main" id="{C89C8D84-A604-A0C9-AA25-9A9DE2B41A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4134" y="455635"/>
              <a:ext cx="444545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ATP</a:t>
              </a:r>
            </a:p>
          </p:txBody>
        </p:sp>
        <p:sp>
          <p:nvSpPr>
            <p:cNvPr id="25" name="TextBox 4">
              <a:extLst>
                <a:ext uri="{FF2B5EF4-FFF2-40B4-BE49-F238E27FC236}">
                  <a16:creationId xmlns:a16="http://schemas.microsoft.com/office/drawing/2014/main" id="{7B59183F-53D0-139E-2E0A-9F78968BE4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2334" y="1836760"/>
              <a:ext cx="910506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>
                  <a:solidFill>
                    <a:srgbClr val="000000"/>
                  </a:solidFill>
                  <a:latin typeface="Arial"/>
                </a:rPr>
                <a:t>Glucose</a:t>
              </a:r>
            </a:p>
          </p:txBody>
        </p:sp>
        <p:sp>
          <p:nvSpPr>
            <p:cNvPr id="26" name="TextBox 5">
              <a:extLst>
                <a:ext uri="{FF2B5EF4-FFF2-40B4-BE49-F238E27FC236}">
                  <a16:creationId xmlns:a16="http://schemas.microsoft.com/office/drawing/2014/main" id="{873934FF-6B43-045A-C92E-D977D92863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94985" y="1836760"/>
              <a:ext cx="1445267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FFFFFF"/>
                  </a:solidFill>
                  <a:latin typeface="Arial"/>
                </a:rPr>
                <a:t>GLYCOLYSIS</a:t>
              </a:r>
            </a:p>
          </p:txBody>
        </p:sp>
        <p:sp>
          <p:nvSpPr>
            <p:cNvPr id="27" name="TextBox 29">
              <a:extLst>
                <a:ext uri="{FF2B5EF4-FFF2-40B4-BE49-F238E27FC236}">
                  <a16:creationId xmlns:a16="http://schemas.microsoft.com/office/drawing/2014/main" id="{0EF66C05-327C-558A-4538-898A9F3A23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0046" y="3281864"/>
              <a:ext cx="607539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NAD</a:t>
              </a:r>
              <a:r>
                <a:rPr lang="en-US" sz="2200" b="1" baseline="30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28" name="TextBox 32">
              <a:extLst>
                <a:ext uri="{FF2B5EF4-FFF2-40B4-BE49-F238E27FC236}">
                  <a16:creationId xmlns:a16="http://schemas.microsoft.com/office/drawing/2014/main" id="{C28943DB-23C2-A251-3EF2-4B64C1F23A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67475" y="3281864"/>
              <a:ext cx="666849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NADH</a:t>
              </a:r>
            </a:p>
          </p:txBody>
        </p:sp>
        <p:sp>
          <p:nvSpPr>
            <p:cNvPr id="29" name="TextBox 33">
              <a:extLst>
                <a:ext uri="{FF2B5EF4-FFF2-40B4-BE49-F238E27FC236}">
                  <a16:creationId xmlns:a16="http://schemas.microsoft.com/office/drawing/2014/main" id="{E3E0873F-B2E6-0692-7810-501F63094D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76086" y="3719536"/>
              <a:ext cx="642805" cy="303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US" b="1" dirty="0">
                  <a:solidFill>
                    <a:srgbClr val="000000"/>
                  </a:solidFill>
                  <a:latin typeface="Arial"/>
                </a:rPr>
                <a:t> 2 H</a:t>
              </a:r>
              <a:r>
                <a:rPr lang="en-US" b="1" baseline="30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30" name="TextBox 36">
              <a:extLst>
                <a:ext uri="{FF2B5EF4-FFF2-40B4-BE49-F238E27FC236}">
                  <a16:creationId xmlns:a16="http://schemas.microsoft.com/office/drawing/2014/main" id="{EEB6AF63-D0FC-234C-CA27-74C7F66949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36622" y="4252935"/>
              <a:ext cx="1166986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 Pyruvate</a:t>
              </a:r>
            </a:p>
          </p:txBody>
        </p:sp>
        <p:sp>
          <p:nvSpPr>
            <p:cNvPr id="31" name="TextBox 37">
              <a:extLst>
                <a:ext uri="{FF2B5EF4-FFF2-40B4-BE49-F238E27FC236}">
                  <a16:creationId xmlns:a16="http://schemas.microsoft.com/office/drawing/2014/main" id="{C7B76FD0-9975-0E25-562E-B4AF5E7BAD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9853" y="4757714"/>
              <a:ext cx="588303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NAD</a:t>
              </a:r>
              <a:r>
                <a:rPr lang="en-US" b="1" baseline="30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TextBox 39">
              <a:extLst>
                <a:ext uri="{FF2B5EF4-FFF2-40B4-BE49-F238E27FC236}">
                  <a16:creationId xmlns:a16="http://schemas.microsoft.com/office/drawing/2014/main" id="{DD04C4E5-BBD0-A862-BAE6-87FCB9FFE9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8184" y="5637235"/>
              <a:ext cx="1000274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>
                  <a:solidFill>
                    <a:srgbClr val="000000"/>
                  </a:solidFill>
                  <a:latin typeface="Arial"/>
                </a:rPr>
                <a:t>2 Lactate</a:t>
              </a:r>
            </a:p>
          </p:txBody>
        </p:sp>
        <p:sp>
          <p:nvSpPr>
            <p:cNvPr id="33" name="TextBox 40">
              <a:extLst>
                <a:ext uri="{FF2B5EF4-FFF2-40B4-BE49-F238E27FC236}">
                  <a16:creationId xmlns:a16="http://schemas.microsoft.com/office/drawing/2014/main" id="{87305F1D-35D9-091B-EACE-07C876C1D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3247" y="6235723"/>
              <a:ext cx="3013646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(b) Lactic acid fermentation</a:t>
              </a:r>
            </a:p>
          </p:txBody>
        </p:sp>
        <p:sp>
          <p:nvSpPr>
            <p:cNvPr id="34" name="TextBox 2">
              <a:extLst>
                <a:ext uri="{FF2B5EF4-FFF2-40B4-BE49-F238E27FC236}">
                  <a16:creationId xmlns:a16="http://schemas.microsoft.com/office/drawing/2014/main" id="{A9ED6F91-4BC4-650C-325A-FC143A53A4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0528" y="461979"/>
              <a:ext cx="131446" cy="303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sz="2200" b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" name="TextBox 2">
              <a:extLst>
                <a:ext uri="{FF2B5EF4-FFF2-40B4-BE49-F238E27FC236}">
                  <a16:creationId xmlns:a16="http://schemas.microsoft.com/office/drawing/2014/main" id="{01EB9136-444D-E5B2-C576-64D94B875F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05327" y="471508"/>
              <a:ext cx="128240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</a:t>
              </a:r>
              <a:endParaRPr lang="en-US" sz="2200" b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TextBox 2">
              <a:extLst>
                <a:ext uri="{FF2B5EF4-FFF2-40B4-BE49-F238E27FC236}">
                  <a16:creationId xmlns:a16="http://schemas.microsoft.com/office/drawing/2014/main" id="{FDBA5046-E5A4-2FF5-391A-262F2406C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00602" y="459601"/>
              <a:ext cx="257122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P </a:t>
              </a:r>
              <a:r>
                <a:rPr lang="en-US" b="1" baseline="-25000" dirty="0">
                  <a:solidFill>
                    <a:srgbClr val="000000"/>
                  </a:solidFill>
                  <a:latin typeface="Arial"/>
                </a:rPr>
                <a:t>i</a:t>
              </a:r>
            </a:p>
          </p:txBody>
        </p:sp>
        <p:sp>
          <p:nvSpPr>
            <p:cNvPr id="37" name="TextBox 2">
              <a:extLst>
                <a:ext uri="{FF2B5EF4-FFF2-40B4-BE49-F238E27FC236}">
                  <a16:creationId xmlns:a16="http://schemas.microsoft.com/office/drawing/2014/main" id="{8E28D46F-8965-F194-EB82-CC3F747A6F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67364" y="452457"/>
              <a:ext cx="128240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</a:t>
              </a:r>
              <a:endParaRPr lang="en-US" sz="2200" b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60F5DF2-22AB-6898-A19C-4139AAD011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9486" y="4757714"/>
              <a:ext cx="1842364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REGENERATION</a:t>
              </a:r>
            </a:p>
          </p:txBody>
        </p:sp>
        <p:sp>
          <p:nvSpPr>
            <p:cNvPr id="39" name="TextBox 2">
              <a:extLst>
                <a:ext uri="{FF2B5EF4-FFF2-40B4-BE49-F238E27FC236}">
                  <a16:creationId xmlns:a16="http://schemas.microsoft.com/office/drawing/2014/main" id="{1B430A4A-D03C-C524-3483-93E02FFA33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7107" y="3282702"/>
              <a:ext cx="128240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</a:t>
              </a:r>
              <a:endParaRPr lang="en-US" sz="2200" b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0" name="TextBox 2">
              <a:extLst>
                <a:ext uri="{FF2B5EF4-FFF2-40B4-BE49-F238E27FC236}">
                  <a16:creationId xmlns:a16="http://schemas.microsoft.com/office/drawing/2014/main" id="{B5720E91-0248-FD89-B692-DF90D4DDA1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6920" y="3280321"/>
              <a:ext cx="128240" cy="302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ts val="2600"/>
                </a:lnSpc>
              </a:pPr>
              <a:r>
                <a:rPr lang="en-US" b="1" dirty="0">
                  <a:solidFill>
                    <a:srgbClr val="000000"/>
                  </a:solidFill>
                  <a:latin typeface="Arial"/>
                </a:rPr>
                <a:t>2</a:t>
              </a:r>
              <a:endParaRPr lang="en-US" sz="2200" b="1" dirty="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88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99E6-C678-F3B6-CCF7-C9C252018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Anerobic Respiration and Fermentation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A3C19-25E3-F5B7-DA8A-11271F0E4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6000"/>
            <a:ext cx="4784272" cy="5863744"/>
          </a:xfrm>
        </p:spPr>
        <p:txBody>
          <a:bodyPr/>
          <a:lstStyle/>
          <a:p>
            <a:r>
              <a:rPr lang="en-US" b="1" dirty="0"/>
              <a:t>Obligate anaerobes:</a:t>
            </a:r>
          </a:p>
          <a:p>
            <a:pPr lvl="1"/>
            <a:r>
              <a:rPr lang="en-US" dirty="0"/>
              <a:t>An organism that carries out only fermentation or anerobic respiration.</a:t>
            </a:r>
          </a:p>
          <a:p>
            <a:pPr lvl="2"/>
            <a:r>
              <a:rPr lang="en-US" dirty="0"/>
              <a:t>Cannot survive in the presence of oxygen</a:t>
            </a:r>
          </a:p>
          <a:p>
            <a:pPr lvl="1"/>
            <a:r>
              <a:rPr lang="en-US" b="1" dirty="0"/>
              <a:t> Facultative anaerobes:</a:t>
            </a:r>
          </a:p>
          <a:p>
            <a:pPr lvl="2"/>
            <a:r>
              <a:rPr lang="en-US" dirty="0"/>
              <a:t>An organism that makes ATP by aerobic respiration if oxygen is present but switches to anaerobic respiration and fermentation of oxygen is not present. </a:t>
            </a:r>
          </a:p>
          <a:p>
            <a:pPr lvl="1"/>
            <a:endParaRPr lang="en-US" dirty="0"/>
          </a:p>
        </p:txBody>
      </p:sp>
      <p:grpSp>
        <p:nvGrpSpPr>
          <p:cNvPr id="4" name="Google Shape;702;p36">
            <a:extLst>
              <a:ext uri="{FF2B5EF4-FFF2-40B4-BE49-F238E27FC236}">
                <a16:creationId xmlns:a16="http://schemas.microsoft.com/office/drawing/2014/main" id="{25F2A174-7840-80E6-05A2-A5E0ADC505FD}"/>
              </a:ext>
            </a:extLst>
          </p:cNvPr>
          <p:cNvGrpSpPr/>
          <p:nvPr/>
        </p:nvGrpSpPr>
        <p:grpSpPr>
          <a:xfrm>
            <a:off x="4788044" y="1554928"/>
            <a:ext cx="4388614" cy="4327072"/>
            <a:chOff x="1038225" y="136525"/>
            <a:chExt cx="7189468" cy="6584950"/>
          </a:xfrm>
        </p:grpSpPr>
        <p:pic>
          <p:nvPicPr>
            <p:cNvPr id="5" name="Google Shape;703;p36" descr="09_18PyruvateCatabolism-U">
              <a:extLst>
                <a:ext uri="{FF2B5EF4-FFF2-40B4-BE49-F238E27FC236}">
                  <a16:creationId xmlns:a16="http://schemas.microsoft.com/office/drawing/2014/main" id="{A4E4F675-1B2E-E2F0-859B-F45CB0BCE610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38225" y="136525"/>
              <a:ext cx="7065963" cy="65849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Google Shape;704;p36">
              <a:extLst>
                <a:ext uri="{FF2B5EF4-FFF2-40B4-BE49-F238E27FC236}">
                  <a16:creationId xmlns:a16="http://schemas.microsoft.com/office/drawing/2014/main" id="{92B2A0E7-E77E-8129-61C3-F222EB415FAE}"/>
                </a:ext>
              </a:extLst>
            </p:cNvPr>
            <p:cNvSpPr txBox="1"/>
            <p:nvPr/>
          </p:nvSpPr>
          <p:spPr>
            <a:xfrm>
              <a:off x="3700462" y="157164"/>
              <a:ext cx="1378987" cy="2841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Glucose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705;p36">
              <a:extLst>
                <a:ext uri="{FF2B5EF4-FFF2-40B4-BE49-F238E27FC236}">
                  <a16:creationId xmlns:a16="http://schemas.microsoft.com/office/drawing/2014/main" id="{D0F2AA98-CCDA-6C81-7B3D-129C7816A921}"/>
                </a:ext>
              </a:extLst>
            </p:cNvPr>
            <p:cNvSpPr txBox="1"/>
            <p:nvPr/>
          </p:nvSpPr>
          <p:spPr>
            <a:xfrm>
              <a:off x="1920874" y="998538"/>
              <a:ext cx="1681161" cy="2841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CYTOSOL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706;p36">
              <a:extLst>
                <a:ext uri="{FF2B5EF4-FFF2-40B4-BE49-F238E27FC236}">
                  <a16:creationId xmlns:a16="http://schemas.microsoft.com/office/drawing/2014/main" id="{AD565E75-F319-1918-90D1-3A7A161B4E2D}"/>
                </a:ext>
              </a:extLst>
            </p:cNvPr>
            <p:cNvSpPr txBox="1"/>
            <p:nvPr/>
          </p:nvSpPr>
          <p:spPr>
            <a:xfrm>
              <a:off x="4394198" y="852488"/>
              <a:ext cx="1739901" cy="2841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Glycolysis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707;p36">
              <a:extLst>
                <a:ext uri="{FF2B5EF4-FFF2-40B4-BE49-F238E27FC236}">
                  <a16:creationId xmlns:a16="http://schemas.microsoft.com/office/drawing/2014/main" id="{E40AF36B-2489-09CA-7237-679571FE273A}"/>
                </a:ext>
              </a:extLst>
            </p:cNvPr>
            <p:cNvSpPr txBox="1"/>
            <p:nvPr/>
          </p:nvSpPr>
          <p:spPr>
            <a:xfrm>
              <a:off x="3511446" y="1513285"/>
              <a:ext cx="1338261" cy="2984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Pyruvate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708;p36">
              <a:extLst>
                <a:ext uri="{FF2B5EF4-FFF2-40B4-BE49-F238E27FC236}">
                  <a16:creationId xmlns:a16="http://schemas.microsoft.com/office/drawing/2014/main" id="{12454D92-D42E-DB7C-D4CA-6A240C37B487}"/>
                </a:ext>
              </a:extLst>
            </p:cNvPr>
            <p:cNvSpPr txBox="1"/>
            <p:nvPr/>
          </p:nvSpPr>
          <p:spPr>
            <a:xfrm>
              <a:off x="1463674" y="2042318"/>
              <a:ext cx="1919288" cy="695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No O</a:t>
              </a:r>
              <a:r>
                <a:rPr lang="en-US" sz="1400" b="1" baseline="-250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present: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Fermentation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709;p36">
              <a:extLst>
                <a:ext uri="{FF2B5EF4-FFF2-40B4-BE49-F238E27FC236}">
                  <a16:creationId xmlns:a16="http://schemas.microsoft.com/office/drawing/2014/main" id="{C2603D42-7495-3A36-C190-B75F5B699B7F}"/>
                </a:ext>
              </a:extLst>
            </p:cNvPr>
            <p:cNvSpPr txBox="1"/>
            <p:nvPr/>
          </p:nvSpPr>
          <p:spPr>
            <a:xfrm>
              <a:off x="4961837" y="1552573"/>
              <a:ext cx="2981113" cy="8334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r>
                <a:rPr lang="en-US" sz="1400" b="1" baseline="-250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present: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Aerobic cellular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respiration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710;p36">
              <a:extLst>
                <a:ext uri="{FF2B5EF4-FFF2-40B4-BE49-F238E27FC236}">
                  <a16:creationId xmlns:a16="http://schemas.microsoft.com/office/drawing/2014/main" id="{D1B90028-FA6C-35E7-BF42-B8DA93E23989}"/>
                </a:ext>
              </a:extLst>
            </p:cNvPr>
            <p:cNvSpPr txBox="1"/>
            <p:nvPr/>
          </p:nvSpPr>
          <p:spPr>
            <a:xfrm>
              <a:off x="1198563" y="3861837"/>
              <a:ext cx="2236788" cy="1078406"/>
            </a:xfrm>
            <a:prstGeom prst="rect">
              <a:avLst/>
            </a:prstGeom>
            <a:solidFill>
              <a:srgbClr val="77B4D1"/>
            </a:solidFill>
            <a:ln>
              <a:solidFill>
                <a:schemeClr val="tx1"/>
              </a:solidFill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Ethanol,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lactate, or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other products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711;p36">
              <a:extLst>
                <a:ext uri="{FF2B5EF4-FFF2-40B4-BE49-F238E27FC236}">
                  <a16:creationId xmlns:a16="http://schemas.microsoft.com/office/drawing/2014/main" id="{B9FB2982-7AA0-8371-8427-7FF82935227B}"/>
                </a:ext>
              </a:extLst>
            </p:cNvPr>
            <p:cNvSpPr txBox="1"/>
            <p:nvPr/>
          </p:nvSpPr>
          <p:spPr>
            <a:xfrm>
              <a:off x="4517703" y="3844682"/>
              <a:ext cx="1712915" cy="543932"/>
            </a:xfrm>
            <a:prstGeom prst="rect">
              <a:avLst/>
            </a:prstGeom>
            <a:solidFill>
              <a:srgbClr val="FABFA6"/>
            </a:solidFill>
            <a:ln>
              <a:solidFill>
                <a:schemeClr val="tx1"/>
              </a:solidFill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Acetyl CoA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712;p36">
              <a:extLst>
                <a:ext uri="{FF2B5EF4-FFF2-40B4-BE49-F238E27FC236}">
                  <a16:creationId xmlns:a16="http://schemas.microsoft.com/office/drawing/2014/main" id="{DC491F6E-B174-D5B0-88D2-4877BA14195F}"/>
                </a:ext>
              </a:extLst>
            </p:cNvPr>
            <p:cNvSpPr txBox="1"/>
            <p:nvPr/>
          </p:nvSpPr>
          <p:spPr>
            <a:xfrm>
              <a:off x="5374160" y="3382772"/>
              <a:ext cx="2853533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MITOCHONDRION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713;p36">
              <a:extLst>
                <a:ext uri="{FF2B5EF4-FFF2-40B4-BE49-F238E27FC236}">
                  <a16:creationId xmlns:a16="http://schemas.microsoft.com/office/drawing/2014/main" id="{A81439C9-2DF1-DB35-8BB5-0549632B2A5F}"/>
                </a:ext>
              </a:extLst>
            </p:cNvPr>
            <p:cNvSpPr txBox="1"/>
            <p:nvPr/>
          </p:nvSpPr>
          <p:spPr>
            <a:xfrm>
              <a:off x="5823311" y="4661753"/>
              <a:ext cx="1258163" cy="8731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Citric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acid</a:t>
              </a:r>
              <a:b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4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cycle</a:t>
              </a:r>
              <a:endParaRPr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6936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3839D-5FDB-C534-B808-0F62893C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Evolutionary Significance of Glycolysis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A708A-F387-A23A-5AB7-22027BFCD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976000"/>
            <a:ext cx="5535387" cy="5863744"/>
          </a:xfrm>
        </p:spPr>
        <p:txBody>
          <a:bodyPr/>
          <a:lstStyle/>
          <a:p>
            <a:r>
              <a:rPr lang="en-US" dirty="0"/>
              <a:t>Utilized by all three pathways for producing ATP</a:t>
            </a:r>
          </a:p>
          <a:p>
            <a:r>
              <a:rPr lang="en-US" dirty="0"/>
              <a:t>Occurs in the cytosol</a:t>
            </a:r>
          </a:p>
          <a:p>
            <a:r>
              <a:rPr lang="en-US" dirty="0"/>
              <a:t>Evolutionarily Ancient Process</a:t>
            </a:r>
          </a:p>
          <a:p>
            <a:r>
              <a:rPr lang="en-US" dirty="0"/>
              <a:t>Low ATP Yield</a:t>
            </a:r>
          </a:p>
          <a:p>
            <a:r>
              <a:rPr lang="en-US" dirty="0"/>
              <a:t>Rapid Process</a:t>
            </a:r>
          </a:p>
          <a:p>
            <a:r>
              <a:rPr lang="en-US" dirty="0"/>
              <a:t>Does not require oxygen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Glycolysis (Cellular Respiration) — Summary &amp; Steps - Expii">
            <a:extLst>
              <a:ext uri="{FF2B5EF4-FFF2-40B4-BE49-F238E27FC236}">
                <a16:creationId xmlns:a16="http://schemas.microsoft.com/office/drawing/2014/main" id="{994877B0-A1B5-0953-8EE5-E04FED117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132" y="976000"/>
            <a:ext cx="3722871" cy="558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73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29857</TotalTime>
  <Words>395</Words>
  <Application>Microsoft Macintosh PowerPoint</Application>
  <PresentationFormat>On-screen Show (4:3)</PresentationFormat>
  <Paragraphs>114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Schedule Reminder</vt:lpstr>
      <vt:lpstr>Anerobic Respiration</vt:lpstr>
      <vt:lpstr>Fermentation</vt:lpstr>
      <vt:lpstr>Fermentation</vt:lpstr>
      <vt:lpstr>Fermentation</vt:lpstr>
      <vt:lpstr>Fermentation</vt:lpstr>
      <vt:lpstr>Anerobic Respiration and Fermentation</vt:lpstr>
      <vt:lpstr>Evolutionary Significance of Glycolysis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Kanther</dc:creator>
  <cp:lastModifiedBy>Michelle Kanther</cp:lastModifiedBy>
  <cp:revision>6</cp:revision>
  <dcterms:created xsi:type="dcterms:W3CDTF">2022-07-27T18:25:14Z</dcterms:created>
  <dcterms:modified xsi:type="dcterms:W3CDTF">2022-09-23T01:24:32Z</dcterms:modified>
</cp:coreProperties>
</file>