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0" autoAdjust="0"/>
    <p:restoredTop sz="94660"/>
  </p:normalViewPr>
  <p:slideViewPr>
    <p:cSldViewPr snapToGrid="0">
      <p:cViewPr varScale="1">
        <p:scale>
          <a:sx n="93" d="100"/>
          <a:sy n="93" d="100"/>
        </p:scale>
        <p:origin x="92"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D8F83-BF0C-7C97-18AD-71B47852B2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4B6A67-AA31-022D-AD9E-07C4995AB2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F19AA74-7E5F-3861-84D1-A07E3A139D12}"/>
              </a:ext>
            </a:extLst>
          </p:cNvPr>
          <p:cNvSpPr>
            <a:spLocks noGrp="1"/>
          </p:cNvSpPr>
          <p:nvPr>
            <p:ph type="dt" sz="half" idx="10"/>
          </p:nvPr>
        </p:nvSpPr>
        <p:spPr/>
        <p:txBody>
          <a:bodyPr/>
          <a:lstStyle/>
          <a:p>
            <a:fld id="{87774233-C674-43B6-A54A-31EF8810A465}" type="datetimeFigureOut">
              <a:rPr lang="en-US" smtClean="0"/>
              <a:t>10/2/2022</a:t>
            </a:fld>
            <a:endParaRPr lang="en-US"/>
          </a:p>
        </p:txBody>
      </p:sp>
      <p:sp>
        <p:nvSpPr>
          <p:cNvPr id="5" name="Footer Placeholder 4">
            <a:extLst>
              <a:ext uri="{FF2B5EF4-FFF2-40B4-BE49-F238E27FC236}">
                <a16:creationId xmlns:a16="http://schemas.microsoft.com/office/drawing/2014/main" id="{E28C119B-722F-3F14-7F43-42944C4B60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D1A3C1-2392-4FC6-BA68-20B716627D8C}"/>
              </a:ext>
            </a:extLst>
          </p:cNvPr>
          <p:cNvSpPr>
            <a:spLocks noGrp="1"/>
          </p:cNvSpPr>
          <p:nvPr>
            <p:ph type="sldNum" sz="quarter" idx="12"/>
          </p:nvPr>
        </p:nvSpPr>
        <p:spPr/>
        <p:txBody>
          <a:bodyPr/>
          <a:lstStyle/>
          <a:p>
            <a:fld id="{5A98730B-1F8E-4343-87D6-1DA7FF8F5928}" type="slidenum">
              <a:rPr lang="en-US" smtClean="0"/>
              <a:t>‹#›</a:t>
            </a:fld>
            <a:endParaRPr lang="en-US"/>
          </a:p>
        </p:txBody>
      </p:sp>
    </p:spTree>
    <p:extLst>
      <p:ext uri="{BB962C8B-B14F-4D97-AF65-F5344CB8AC3E}">
        <p14:creationId xmlns:p14="http://schemas.microsoft.com/office/powerpoint/2010/main" val="3740357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DDFE9-8BC6-C2CB-1DBC-59550F7840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6495F5F-173C-5D8B-39CA-47E9238FAB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20769-6333-E8FC-08FD-5879EBD9B429}"/>
              </a:ext>
            </a:extLst>
          </p:cNvPr>
          <p:cNvSpPr>
            <a:spLocks noGrp="1"/>
          </p:cNvSpPr>
          <p:nvPr>
            <p:ph type="dt" sz="half" idx="10"/>
          </p:nvPr>
        </p:nvSpPr>
        <p:spPr/>
        <p:txBody>
          <a:bodyPr/>
          <a:lstStyle/>
          <a:p>
            <a:fld id="{87774233-C674-43B6-A54A-31EF8810A465}" type="datetimeFigureOut">
              <a:rPr lang="en-US" smtClean="0"/>
              <a:t>10/2/2022</a:t>
            </a:fld>
            <a:endParaRPr lang="en-US"/>
          </a:p>
        </p:txBody>
      </p:sp>
      <p:sp>
        <p:nvSpPr>
          <p:cNvPr id="5" name="Footer Placeholder 4">
            <a:extLst>
              <a:ext uri="{FF2B5EF4-FFF2-40B4-BE49-F238E27FC236}">
                <a16:creationId xmlns:a16="http://schemas.microsoft.com/office/drawing/2014/main" id="{F5B28CC6-2ED0-DEE5-7E7A-88137689F4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F1C3E6-37CB-A860-14EA-AECC26B69F57}"/>
              </a:ext>
            </a:extLst>
          </p:cNvPr>
          <p:cNvSpPr>
            <a:spLocks noGrp="1"/>
          </p:cNvSpPr>
          <p:nvPr>
            <p:ph type="sldNum" sz="quarter" idx="12"/>
          </p:nvPr>
        </p:nvSpPr>
        <p:spPr/>
        <p:txBody>
          <a:bodyPr/>
          <a:lstStyle/>
          <a:p>
            <a:fld id="{5A98730B-1F8E-4343-87D6-1DA7FF8F5928}" type="slidenum">
              <a:rPr lang="en-US" smtClean="0"/>
              <a:t>‹#›</a:t>
            </a:fld>
            <a:endParaRPr lang="en-US"/>
          </a:p>
        </p:txBody>
      </p:sp>
    </p:spTree>
    <p:extLst>
      <p:ext uri="{BB962C8B-B14F-4D97-AF65-F5344CB8AC3E}">
        <p14:creationId xmlns:p14="http://schemas.microsoft.com/office/powerpoint/2010/main" val="2539922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3D3B37-D82F-EFA2-3040-F7A0580B08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A376E6-CD33-83FE-47A3-AA380B08F1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A65B72-74E7-9004-798A-A566A052D748}"/>
              </a:ext>
            </a:extLst>
          </p:cNvPr>
          <p:cNvSpPr>
            <a:spLocks noGrp="1"/>
          </p:cNvSpPr>
          <p:nvPr>
            <p:ph type="dt" sz="half" idx="10"/>
          </p:nvPr>
        </p:nvSpPr>
        <p:spPr/>
        <p:txBody>
          <a:bodyPr/>
          <a:lstStyle/>
          <a:p>
            <a:fld id="{87774233-C674-43B6-A54A-31EF8810A465}" type="datetimeFigureOut">
              <a:rPr lang="en-US" smtClean="0"/>
              <a:t>10/2/2022</a:t>
            </a:fld>
            <a:endParaRPr lang="en-US"/>
          </a:p>
        </p:txBody>
      </p:sp>
      <p:sp>
        <p:nvSpPr>
          <p:cNvPr id="5" name="Footer Placeholder 4">
            <a:extLst>
              <a:ext uri="{FF2B5EF4-FFF2-40B4-BE49-F238E27FC236}">
                <a16:creationId xmlns:a16="http://schemas.microsoft.com/office/drawing/2014/main" id="{FA725258-4A50-FCEF-AC5E-A2E55C0D86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A3C925-CC52-2681-50DC-CE7DEE6C9E65}"/>
              </a:ext>
            </a:extLst>
          </p:cNvPr>
          <p:cNvSpPr>
            <a:spLocks noGrp="1"/>
          </p:cNvSpPr>
          <p:nvPr>
            <p:ph type="sldNum" sz="quarter" idx="12"/>
          </p:nvPr>
        </p:nvSpPr>
        <p:spPr/>
        <p:txBody>
          <a:bodyPr/>
          <a:lstStyle/>
          <a:p>
            <a:fld id="{5A98730B-1F8E-4343-87D6-1DA7FF8F5928}" type="slidenum">
              <a:rPr lang="en-US" smtClean="0"/>
              <a:t>‹#›</a:t>
            </a:fld>
            <a:endParaRPr lang="en-US"/>
          </a:p>
        </p:txBody>
      </p:sp>
    </p:spTree>
    <p:extLst>
      <p:ext uri="{BB962C8B-B14F-4D97-AF65-F5344CB8AC3E}">
        <p14:creationId xmlns:p14="http://schemas.microsoft.com/office/powerpoint/2010/main" val="3766204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C9872-24CF-C0EA-8700-3B48BAFBB1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9C91DC-A778-4D5B-C1A4-C8C28B0217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7667C6-136D-AD4E-B343-C1CCCCFD9367}"/>
              </a:ext>
            </a:extLst>
          </p:cNvPr>
          <p:cNvSpPr>
            <a:spLocks noGrp="1"/>
          </p:cNvSpPr>
          <p:nvPr>
            <p:ph type="dt" sz="half" idx="10"/>
          </p:nvPr>
        </p:nvSpPr>
        <p:spPr/>
        <p:txBody>
          <a:bodyPr/>
          <a:lstStyle/>
          <a:p>
            <a:fld id="{87774233-C674-43B6-A54A-31EF8810A465}" type="datetimeFigureOut">
              <a:rPr lang="en-US" smtClean="0"/>
              <a:t>10/2/2022</a:t>
            </a:fld>
            <a:endParaRPr lang="en-US"/>
          </a:p>
        </p:txBody>
      </p:sp>
      <p:sp>
        <p:nvSpPr>
          <p:cNvPr id="5" name="Footer Placeholder 4">
            <a:extLst>
              <a:ext uri="{FF2B5EF4-FFF2-40B4-BE49-F238E27FC236}">
                <a16:creationId xmlns:a16="http://schemas.microsoft.com/office/drawing/2014/main" id="{935C3786-0C47-72EC-C8EA-A0486D626C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2D5594-0758-767C-F6E1-A48C7458DA11}"/>
              </a:ext>
            </a:extLst>
          </p:cNvPr>
          <p:cNvSpPr>
            <a:spLocks noGrp="1"/>
          </p:cNvSpPr>
          <p:nvPr>
            <p:ph type="sldNum" sz="quarter" idx="12"/>
          </p:nvPr>
        </p:nvSpPr>
        <p:spPr/>
        <p:txBody>
          <a:bodyPr/>
          <a:lstStyle/>
          <a:p>
            <a:fld id="{5A98730B-1F8E-4343-87D6-1DA7FF8F5928}" type="slidenum">
              <a:rPr lang="en-US" smtClean="0"/>
              <a:t>‹#›</a:t>
            </a:fld>
            <a:endParaRPr lang="en-US"/>
          </a:p>
        </p:txBody>
      </p:sp>
    </p:spTree>
    <p:extLst>
      <p:ext uri="{BB962C8B-B14F-4D97-AF65-F5344CB8AC3E}">
        <p14:creationId xmlns:p14="http://schemas.microsoft.com/office/powerpoint/2010/main" val="1911653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64F9E-3334-F20D-0E3D-15738426EE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857158-5D2E-3DF4-1D45-2BE8E5B02D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D8C252-9FCD-7093-D4A6-2D73F0CB0759}"/>
              </a:ext>
            </a:extLst>
          </p:cNvPr>
          <p:cNvSpPr>
            <a:spLocks noGrp="1"/>
          </p:cNvSpPr>
          <p:nvPr>
            <p:ph type="dt" sz="half" idx="10"/>
          </p:nvPr>
        </p:nvSpPr>
        <p:spPr/>
        <p:txBody>
          <a:bodyPr/>
          <a:lstStyle/>
          <a:p>
            <a:fld id="{87774233-C674-43B6-A54A-31EF8810A465}" type="datetimeFigureOut">
              <a:rPr lang="en-US" smtClean="0"/>
              <a:t>10/2/2022</a:t>
            </a:fld>
            <a:endParaRPr lang="en-US"/>
          </a:p>
        </p:txBody>
      </p:sp>
      <p:sp>
        <p:nvSpPr>
          <p:cNvPr id="5" name="Footer Placeholder 4">
            <a:extLst>
              <a:ext uri="{FF2B5EF4-FFF2-40B4-BE49-F238E27FC236}">
                <a16:creationId xmlns:a16="http://schemas.microsoft.com/office/drawing/2014/main" id="{DB8C7058-7540-F2B0-43F3-12B5D56F3D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D1BA54-87E6-B6A6-8EC3-51058EAF60B1}"/>
              </a:ext>
            </a:extLst>
          </p:cNvPr>
          <p:cNvSpPr>
            <a:spLocks noGrp="1"/>
          </p:cNvSpPr>
          <p:nvPr>
            <p:ph type="sldNum" sz="quarter" idx="12"/>
          </p:nvPr>
        </p:nvSpPr>
        <p:spPr/>
        <p:txBody>
          <a:bodyPr/>
          <a:lstStyle/>
          <a:p>
            <a:fld id="{5A98730B-1F8E-4343-87D6-1DA7FF8F5928}" type="slidenum">
              <a:rPr lang="en-US" smtClean="0"/>
              <a:t>‹#›</a:t>
            </a:fld>
            <a:endParaRPr lang="en-US"/>
          </a:p>
        </p:txBody>
      </p:sp>
    </p:spTree>
    <p:extLst>
      <p:ext uri="{BB962C8B-B14F-4D97-AF65-F5344CB8AC3E}">
        <p14:creationId xmlns:p14="http://schemas.microsoft.com/office/powerpoint/2010/main" val="933490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F520E-4470-FF04-0AE1-1D37D3D1EF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260E4C-8364-01CE-11D4-4BB2341745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6E84E5F-8A84-5432-788F-706564A107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E6B067-79D7-8464-ECEA-01439263205E}"/>
              </a:ext>
            </a:extLst>
          </p:cNvPr>
          <p:cNvSpPr>
            <a:spLocks noGrp="1"/>
          </p:cNvSpPr>
          <p:nvPr>
            <p:ph type="dt" sz="half" idx="10"/>
          </p:nvPr>
        </p:nvSpPr>
        <p:spPr/>
        <p:txBody>
          <a:bodyPr/>
          <a:lstStyle/>
          <a:p>
            <a:fld id="{87774233-C674-43B6-A54A-31EF8810A465}" type="datetimeFigureOut">
              <a:rPr lang="en-US" smtClean="0"/>
              <a:t>10/2/2022</a:t>
            </a:fld>
            <a:endParaRPr lang="en-US"/>
          </a:p>
        </p:txBody>
      </p:sp>
      <p:sp>
        <p:nvSpPr>
          <p:cNvPr id="6" name="Footer Placeholder 5">
            <a:extLst>
              <a:ext uri="{FF2B5EF4-FFF2-40B4-BE49-F238E27FC236}">
                <a16:creationId xmlns:a16="http://schemas.microsoft.com/office/drawing/2014/main" id="{56F25E37-1F48-EA2C-6CC4-9B1E1E6465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345400-849A-D249-BAD9-18C29E52804B}"/>
              </a:ext>
            </a:extLst>
          </p:cNvPr>
          <p:cNvSpPr>
            <a:spLocks noGrp="1"/>
          </p:cNvSpPr>
          <p:nvPr>
            <p:ph type="sldNum" sz="quarter" idx="12"/>
          </p:nvPr>
        </p:nvSpPr>
        <p:spPr/>
        <p:txBody>
          <a:bodyPr/>
          <a:lstStyle/>
          <a:p>
            <a:fld id="{5A98730B-1F8E-4343-87D6-1DA7FF8F5928}" type="slidenum">
              <a:rPr lang="en-US" smtClean="0"/>
              <a:t>‹#›</a:t>
            </a:fld>
            <a:endParaRPr lang="en-US"/>
          </a:p>
        </p:txBody>
      </p:sp>
    </p:spTree>
    <p:extLst>
      <p:ext uri="{BB962C8B-B14F-4D97-AF65-F5344CB8AC3E}">
        <p14:creationId xmlns:p14="http://schemas.microsoft.com/office/powerpoint/2010/main" val="1864563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08918-BE5F-9687-BFF6-03C445B7921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FC1DB4-9996-4713-CB4E-0F05D57EFF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FE3C98-66D0-3985-644D-ABD90AD7DB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D9BDB5-8A4C-D809-A35F-5CFD286C5E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6C0352-91E1-7E57-8B10-30B183ACDD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3EE691-BC31-49FC-5737-EEDA88E76CCE}"/>
              </a:ext>
            </a:extLst>
          </p:cNvPr>
          <p:cNvSpPr>
            <a:spLocks noGrp="1"/>
          </p:cNvSpPr>
          <p:nvPr>
            <p:ph type="dt" sz="half" idx="10"/>
          </p:nvPr>
        </p:nvSpPr>
        <p:spPr/>
        <p:txBody>
          <a:bodyPr/>
          <a:lstStyle/>
          <a:p>
            <a:fld id="{87774233-C674-43B6-A54A-31EF8810A465}" type="datetimeFigureOut">
              <a:rPr lang="en-US" smtClean="0"/>
              <a:t>10/2/2022</a:t>
            </a:fld>
            <a:endParaRPr lang="en-US"/>
          </a:p>
        </p:txBody>
      </p:sp>
      <p:sp>
        <p:nvSpPr>
          <p:cNvPr id="8" name="Footer Placeholder 7">
            <a:extLst>
              <a:ext uri="{FF2B5EF4-FFF2-40B4-BE49-F238E27FC236}">
                <a16:creationId xmlns:a16="http://schemas.microsoft.com/office/drawing/2014/main" id="{E1903C0B-3563-8310-A24A-664340D01C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827328-8F67-8F5F-0E40-6EA7E7B6B060}"/>
              </a:ext>
            </a:extLst>
          </p:cNvPr>
          <p:cNvSpPr>
            <a:spLocks noGrp="1"/>
          </p:cNvSpPr>
          <p:nvPr>
            <p:ph type="sldNum" sz="quarter" idx="12"/>
          </p:nvPr>
        </p:nvSpPr>
        <p:spPr/>
        <p:txBody>
          <a:bodyPr/>
          <a:lstStyle/>
          <a:p>
            <a:fld id="{5A98730B-1F8E-4343-87D6-1DA7FF8F5928}" type="slidenum">
              <a:rPr lang="en-US" smtClean="0"/>
              <a:t>‹#›</a:t>
            </a:fld>
            <a:endParaRPr lang="en-US"/>
          </a:p>
        </p:txBody>
      </p:sp>
    </p:spTree>
    <p:extLst>
      <p:ext uri="{BB962C8B-B14F-4D97-AF65-F5344CB8AC3E}">
        <p14:creationId xmlns:p14="http://schemas.microsoft.com/office/powerpoint/2010/main" val="4020727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75A63-60F3-32E2-7EC6-5D897D52DB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8CC9C2-736E-F103-ACC1-65AA22C98B10}"/>
              </a:ext>
            </a:extLst>
          </p:cNvPr>
          <p:cNvSpPr>
            <a:spLocks noGrp="1"/>
          </p:cNvSpPr>
          <p:nvPr>
            <p:ph type="dt" sz="half" idx="10"/>
          </p:nvPr>
        </p:nvSpPr>
        <p:spPr/>
        <p:txBody>
          <a:bodyPr/>
          <a:lstStyle/>
          <a:p>
            <a:fld id="{87774233-C674-43B6-A54A-31EF8810A465}" type="datetimeFigureOut">
              <a:rPr lang="en-US" smtClean="0"/>
              <a:t>10/2/2022</a:t>
            </a:fld>
            <a:endParaRPr lang="en-US"/>
          </a:p>
        </p:txBody>
      </p:sp>
      <p:sp>
        <p:nvSpPr>
          <p:cNvPr id="4" name="Footer Placeholder 3">
            <a:extLst>
              <a:ext uri="{FF2B5EF4-FFF2-40B4-BE49-F238E27FC236}">
                <a16:creationId xmlns:a16="http://schemas.microsoft.com/office/drawing/2014/main" id="{1D17F77B-63AF-CED6-F4F2-E6E81765FF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D14A487-3A63-09E6-B3B6-17A5477755FF}"/>
              </a:ext>
            </a:extLst>
          </p:cNvPr>
          <p:cNvSpPr>
            <a:spLocks noGrp="1"/>
          </p:cNvSpPr>
          <p:nvPr>
            <p:ph type="sldNum" sz="quarter" idx="12"/>
          </p:nvPr>
        </p:nvSpPr>
        <p:spPr/>
        <p:txBody>
          <a:bodyPr/>
          <a:lstStyle/>
          <a:p>
            <a:fld id="{5A98730B-1F8E-4343-87D6-1DA7FF8F5928}" type="slidenum">
              <a:rPr lang="en-US" smtClean="0"/>
              <a:t>‹#›</a:t>
            </a:fld>
            <a:endParaRPr lang="en-US"/>
          </a:p>
        </p:txBody>
      </p:sp>
    </p:spTree>
    <p:extLst>
      <p:ext uri="{BB962C8B-B14F-4D97-AF65-F5344CB8AC3E}">
        <p14:creationId xmlns:p14="http://schemas.microsoft.com/office/powerpoint/2010/main" val="1845191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18FC0A-314D-DAD3-8054-BAF28D5BDB57}"/>
              </a:ext>
            </a:extLst>
          </p:cNvPr>
          <p:cNvSpPr>
            <a:spLocks noGrp="1"/>
          </p:cNvSpPr>
          <p:nvPr>
            <p:ph type="dt" sz="half" idx="10"/>
          </p:nvPr>
        </p:nvSpPr>
        <p:spPr/>
        <p:txBody>
          <a:bodyPr/>
          <a:lstStyle/>
          <a:p>
            <a:fld id="{87774233-C674-43B6-A54A-31EF8810A465}" type="datetimeFigureOut">
              <a:rPr lang="en-US" smtClean="0"/>
              <a:t>10/2/2022</a:t>
            </a:fld>
            <a:endParaRPr lang="en-US"/>
          </a:p>
        </p:txBody>
      </p:sp>
      <p:sp>
        <p:nvSpPr>
          <p:cNvPr id="3" name="Footer Placeholder 2">
            <a:extLst>
              <a:ext uri="{FF2B5EF4-FFF2-40B4-BE49-F238E27FC236}">
                <a16:creationId xmlns:a16="http://schemas.microsoft.com/office/drawing/2014/main" id="{8C47DA5A-2506-CD3E-8600-7651EB4D64F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1C3152C-7FE4-1E75-7C45-CC6D697B41D8}"/>
              </a:ext>
            </a:extLst>
          </p:cNvPr>
          <p:cNvSpPr>
            <a:spLocks noGrp="1"/>
          </p:cNvSpPr>
          <p:nvPr>
            <p:ph type="sldNum" sz="quarter" idx="12"/>
          </p:nvPr>
        </p:nvSpPr>
        <p:spPr/>
        <p:txBody>
          <a:bodyPr/>
          <a:lstStyle/>
          <a:p>
            <a:fld id="{5A98730B-1F8E-4343-87D6-1DA7FF8F5928}" type="slidenum">
              <a:rPr lang="en-US" smtClean="0"/>
              <a:t>‹#›</a:t>
            </a:fld>
            <a:endParaRPr lang="en-US"/>
          </a:p>
        </p:txBody>
      </p:sp>
    </p:spTree>
    <p:extLst>
      <p:ext uri="{BB962C8B-B14F-4D97-AF65-F5344CB8AC3E}">
        <p14:creationId xmlns:p14="http://schemas.microsoft.com/office/powerpoint/2010/main" val="3611155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4111E-211B-F4C2-DB39-808A444662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417565-2262-22E6-8FFC-DFE3024991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B86865-3658-EB10-BBA2-870894FEA8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F69E18-B1CE-413A-F449-7D73BDAC273D}"/>
              </a:ext>
            </a:extLst>
          </p:cNvPr>
          <p:cNvSpPr>
            <a:spLocks noGrp="1"/>
          </p:cNvSpPr>
          <p:nvPr>
            <p:ph type="dt" sz="half" idx="10"/>
          </p:nvPr>
        </p:nvSpPr>
        <p:spPr/>
        <p:txBody>
          <a:bodyPr/>
          <a:lstStyle/>
          <a:p>
            <a:fld id="{87774233-C674-43B6-A54A-31EF8810A465}" type="datetimeFigureOut">
              <a:rPr lang="en-US" smtClean="0"/>
              <a:t>10/2/2022</a:t>
            </a:fld>
            <a:endParaRPr lang="en-US"/>
          </a:p>
        </p:txBody>
      </p:sp>
      <p:sp>
        <p:nvSpPr>
          <p:cNvPr id="6" name="Footer Placeholder 5">
            <a:extLst>
              <a:ext uri="{FF2B5EF4-FFF2-40B4-BE49-F238E27FC236}">
                <a16:creationId xmlns:a16="http://schemas.microsoft.com/office/drawing/2014/main" id="{395ADCF6-8EED-9883-B2B4-0E752BE34B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CCB7E0-D284-32CE-3720-7FABA3D3B132}"/>
              </a:ext>
            </a:extLst>
          </p:cNvPr>
          <p:cNvSpPr>
            <a:spLocks noGrp="1"/>
          </p:cNvSpPr>
          <p:nvPr>
            <p:ph type="sldNum" sz="quarter" idx="12"/>
          </p:nvPr>
        </p:nvSpPr>
        <p:spPr/>
        <p:txBody>
          <a:bodyPr/>
          <a:lstStyle/>
          <a:p>
            <a:fld id="{5A98730B-1F8E-4343-87D6-1DA7FF8F5928}" type="slidenum">
              <a:rPr lang="en-US" smtClean="0"/>
              <a:t>‹#›</a:t>
            </a:fld>
            <a:endParaRPr lang="en-US"/>
          </a:p>
        </p:txBody>
      </p:sp>
    </p:spTree>
    <p:extLst>
      <p:ext uri="{BB962C8B-B14F-4D97-AF65-F5344CB8AC3E}">
        <p14:creationId xmlns:p14="http://schemas.microsoft.com/office/powerpoint/2010/main" val="3237433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7CC65-BB5D-449D-8316-8190BBCAED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73C185-7776-B9F2-0B7A-7EB1118A3D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B9A1E44-AAD6-2281-3003-FB8453F139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E88916-3F8F-7A29-E8C8-37F5BEFFB58A}"/>
              </a:ext>
            </a:extLst>
          </p:cNvPr>
          <p:cNvSpPr>
            <a:spLocks noGrp="1"/>
          </p:cNvSpPr>
          <p:nvPr>
            <p:ph type="dt" sz="half" idx="10"/>
          </p:nvPr>
        </p:nvSpPr>
        <p:spPr/>
        <p:txBody>
          <a:bodyPr/>
          <a:lstStyle/>
          <a:p>
            <a:fld id="{87774233-C674-43B6-A54A-31EF8810A465}" type="datetimeFigureOut">
              <a:rPr lang="en-US" smtClean="0"/>
              <a:t>10/2/2022</a:t>
            </a:fld>
            <a:endParaRPr lang="en-US"/>
          </a:p>
        </p:txBody>
      </p:sp>
      <p:sp>
        <p:nvSpPr>
          <p:cNvPr id="6" name="Footer Placeholder 5">
            <a:extLst>
              <a:ext uri="{FF2B5EF4-FFF2-40B4-BE49-F238E27FC236}">
                <a16:creationId xmlns:a16="http://schemas.microsoft.com/office/drawing/2014/main" id="{4185E9EA-8FB4-171D-E5AC-97158B94D3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1DD6B8-77B6-9BAD-6D18-4467CA753673}"/>
              </a:ext>
            </a:extLst>
          </p:cNvPr>
          <p:cNvSpPr>
            <a:spLocks noGrp="1"/>
          </p:cNvSpPr>
          <p:nvPr>
            <p:ph type="sldNum" sz="quarter" idx="12"/>
          </p:nvPr>
        </p:nvSpPr>
        <p:spPr/>
        <p:txBody>
          <a:bodyPr/>
          <a:lstStyle/>
          <a:p>
            <a:fld id="{5A98730B-1F8E-4343-87D6-1DA7FF8F5928}" type="slidenum">
              <a:rPr lang="en-US" smtClean="0"/>
              <a:t>‹#›</a:t>
            </a:fld>
            <a:endParaRPr lang="en-US"/>
          </a:p>
        </p:txBody>
      </p:sp>
    </p:spTree>
    <p:extLst>
      <p:ext uri="{BB962C8B-B14F-4D97-AF65-F5344CB8AC3E}">
        <p14:creationId xmlns:p14="http://schemas.microsoft.com/office/powerpoint/2010/main" val="2867709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B4714C-5E8B-ECF7-0151-6860B82AE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E5D2FA-C436-AD36-BCAA-05A761C021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13CC85-2021-2A60-1FF5-B9AB144EF8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774233-C674-43B6-A54A-31EF8810A465}" type="datetimeFigureOut">
              <a:rPr lang="en-US" smtClean="0"/>
              <a:t>10/2/2022</a:t>
            </a:fld>
            <a:endParaRPr lang="en-US"/>
          </a:p>
        </p:txBody>
      </p:sp>
      <p:sp>
        <p:nvSpPr>
          <p:cNvPr id="5" name="Footer Placeholder 4">
            <a:extLst>
              <a:ext uri="{FF2B5EF4-FFF2-40B4-BE49-F238E27FC236}">
                <a16:creationId xmlns:a16="http://schemas.microsoft.com/office/drawing/2014/main" id="{E6B56736-CE0F-86C8-E34F-B8483F1EF8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FF18749-B14E-F8F3-C10F-904ACCC613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98730B-1F8E-4343-87D6-1DA7FF8F5928}" type="slidenum">
              <a:rPr lang="en-US" smtClean="0"/>
              <a:t>‹#›</a:t>
            </a:fld>
            <a:endParaRPr lang="en-US"/>
          </a:p>
        </p:txBody>
      </p:sp>
    </p:spTree>
    <p:extLst>
      <p:ext uri="{BB962C8B-B14F-4D97-AF65-F5344CB8AC3E}">
        <p14:creationId xmlns:p14="http://schemas.microsoft.com/office/powerpoint/2010/main" val="34448583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uploads.knightlab.com/storymapjs/b2925168b9a3deca018d1b1dfc90467b/frankenstein-map/draft.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uploads.knightlab.com/storymapjs/b2925168b9a3deca018d1b1dfc90467b/frankenstein-map/draft.html" TargetMode="External"/><Relationship Id="rId2" Type="http://schemas.openxmlformats.org/officeDocument/2006/relationships/hyperlink" Target="https://www.theguardian.com/books/gallery/2018/jan/13/mary-shelleys-frankenstein-in-chart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A4E7906-2E97-41E3-B042-F13FD1D64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827E77-C0E5-D28A-A5BE-398B641D4831}"/>
              </a:ext>
            </a:extLst>
          </p:cNvPr>
          <p:cNvSpPr>
            <a:spLocks noGrp="1"/>
          </p:cNvSpPr>
          <p:nvPr>
            <p:ph type="ctrTitle"/>
          </p:nvPr>
        </p:nvSpPr>
        <p:spPr>
          <a:xfrm>
            <a:off x="793935" y="854168"/>
            <a:ext cx="3527117" cy="2665681"/>
          </a:xfrm>
        </p:spPr>
        <p:txBody>
          <a:bodyPr>
            <a:normAutofit/>
          </a:bodyPr>
          <a:lstStyle/>
          <a:p>
            <a:r>
              <a:rPr lang="en-US" sz="3200"/>
              <a:t>Frankenstein</a:t>
            </a:r>
          </a:p>
        </p:txBody>
      </p:sp>
      <p:sp>
        <p:nvSpPr>
          <p:cNvPr id="3" name="Subtitle 2">
            <a:extLst>
              <a:ext uri="{FF2B5EF4-FFF2-40B4-BE49-F238E27FC236}">
                <a16:creationId xmlns:a16="http://schemas.microsoft.com/office/drawing/2014/main" id="{418F948D-B48D-4560-58FD-87325ABCEB3D}"/>
              </a:ext>
            </a:extLst>
          </p:cNvPr>
          <p:cNvSpPr>
            <a:spLocks noGrp="1"/>
          </p:cNvSpPr>
          <p:nvPr>
            <p:ph type="subTitle" idx="1"/>
          </p:nvPr>
        </p:nvSpPr>
        <p:spPr>
          <a:xfrm>
            <a:off x="793935" y="3611925"/>
            <a:ext cx="3527117" cy="2411067"/>
          </a:xfrm>
        </p:spPr>
        <p:txBody>
          <a:bodyPr>
            <a:normAutofit/>
          </a:bodyPr>
          <a:lstStyle/>
          <a:p>
            <a:r>
              <a:rPr lang="en-US" sz="1600"/>
              <a:t>Wrapping up the Novel</a:t>
            </a:r>
          </a:p>
        </p:txBody>
      </p:sp>
      <p:sp>
        <p:nvSpPr>
          <p:cNvPr id="19" name="Rectangle 18">
            <a:extLst>
              <a:ext uri="{FF2B5EF4-FFF2-40B4-BE49-F238E27FC236}">
                <a16:creationId xmlns:a16="http://schemas.microsoft.com/office/drawing/2014/main" id="{3276E0C7-D588-440B-8F4A-876392DB71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43658" y="3396997"/>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book&#10;&#10;Description automatically generated">
            <a:extLst>
              <a:ext uri="{FF2B5EF4-FFF2-40B4-BE49-F238E27FC236}">
                <a16:creationId xmlns:a16="http://schemas.microsoft.com/office/drawing/2014/main" id="{DA855B62-670A-0651-BA0D-5C4B8908FE27}"/>
              </a:ext>
            </a:extLst>
          </p:cNvPr>
          <p:cNvPicPr>
            <a:picLocks noChangeAspect="1"/>
          </p:cNvPicPr>
          <p:nvPr/>
        </p:nvPicPr>
        <p:blipFill rotWithShape="1">
          <a:blip r:embed="rId2">
            <a:extLst>
              <a:ext uri="{28A0092B-C50C-407E-A947-70E740481C1C}">
                <a14:useLocalDpi xmlns:a14="http://schemas.microsoft.com/office/drawing/2010/main" val="0"/>
              </a:ext>
            </a:extLst>
          </a:blip>
          <a:srcRect l="7308" r="2265" b="-1"/>
          <a:stretch/>
        </p:blipFill>
        <p:spPr>
          <a:xfrm>
            <a:off x="5104663" y="10"/>
            <a:ext cx="7087337" cy="6857990"/>
          </a:xfrm>
          <a:prstGeom prst="rect">
            <a:avLst/>
          </a:prstGeom>
        </p:spPr>
      </p:pic>
    </p:spTree>
    <p:extLst>
      <p:ext uri="{BB962C8B-B14F-4D97-AF65-F5344CB8AC3E}">
        <p14:creationId xmlns:p14="http://schemas.microsoft.com/office/powerpoint/2010/main" val="2848570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33">
            <a:extLst>
              <a:ext uri="{FF2B5EF4-FFF2-40B4-BE49-F238E27FC236}">
                <a16:creationId xmlns:a16="http://schemas.microsoft.com/office/drawing/2014/main" id="{0C095D6B-AF5D-487C-AC74-2783686D1D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923D32-1945-E1CE-A8FE-52B20B901C84}"/>
              </a:ext>
            </a:extLst>
          </p:cNvPr>
          <p:cNvSpPr>
            <a:spLocks noGrp="1"/>
          </p:cNvSpPr>
          <p:nvPr>
            <p:ph type="title"/>
          </p:nvPr>
        </p:nvSpPr>
        <p:spPr>
          <a:xfrm>
            <a:off x="545590" y="3514531"/>
            <a:ext cx="3319114" cy="2607311"/>
          </a:xfrm>
        </p:spPr>
        <p:txBody>
          <a:bodyPr>
            <a:normAutofit/>
          </a:bodyPr>
          <a:lstStyle/>
          <a:p>
            <a:pPr algn="ctr"/>
            <a:r>
              <a:rPr lang="en-US" sz="2800" b="1" dirty="0"/>
              <a:t>Final Plot Points</a:t>
            </a:r>
          </a:p>
        </p:txBody>
      </p:sp>
      <p:pic>
        <p:nvPicPr>
          <p:cNvPr id="7" name="Picture 6" descr="A picture containing indoor, old&#10;&#10;Description automatically generated">
            <a:extLst>
              <a:ext uri="{FF2B5EF4-FFF2-40B4-BE49-F238E27FC236}">
                <a16:creationId xmlns:a16="http://schemas.microsoft.com/office/drawing/2014/main" id="{4A96A4CC-2635-8C71-13D1-6AFCE87DC5EA}"/>
              </a:ext>
            </a:extLst>
          </p:cNvPr>
          <p:cNvPicPr>
            <a:picLocks noChangeAspect="1"/>
          </p:cNvPicPr>
          <p:nvPr/>
        </p:nvPicPr>
        <p:blipFill rotWithShape="1">
          <a:blip r:embed="rId2">
            <a:extLst>
              <a:ext uri="{28A0092B-C50C-407E-A947-70E740481C1C}">
                <a14:useLocalDpi xmlns:a14="http://schemas.microsoft.com/office/drawing/2010/main" val="0"/>
              </a:ext>
            </a:extLst>
          </a:blip>
          <a:srcRect r="3043" b="1"/>
          <a:stretch/>
        </p:blipFill>
        <p:spPr>
          <a:xfrm>
            <a:off x="-1" y="2"/>
            <a:ext cx="4317491" cy="2962720"/>
          </a:xfrm>
          <a:prstGeom prst="rect">
            <a:avLst/>
          </a:prstGeom>
        </p:spPr>
      </p:pic>
      <p:sp>
        <p:nvSpPr>
          <p:cNvPr id="43" name="Rectangle 35">
            <a:extLst>
              <a:ext uri="{FF2B5EF4-FFF2-40B4-BE49-F238E27FC236}">
                <a16:creationId xmlns:a16="http://schemas.microsoft.com/office/drawing/2014/main" id="{A2CDF4EC-7B47-436E-927B-5754042585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56502"/>
            <a:ext cx="4349494"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37">
            <a:extLst>
              <a:ext uri="{FF2B5EF4-FFF2-40B4-BE49-F238E27FC236}">
                <a16:creationId xmlns:a16="http://schemas.microsoft.com/office/drawing/2014/main" id="{EF273D9E-5BEA-459A-918F-AF5ACA258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20494" y="3396997"/>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26B8B31-02E0-CE23-C9BC-17CBC6DCE3CC}"/>
              </a:ext>
            </a:extLst>
          </p:cNvPr>
          <p:cNvSpPr>
            <a:spLocks noGrp="1"/>
          </p:cNvSpPr>
          <p:nvPr>
            <p:ph idx="1"/>
          </p:nvPr>
        </p:nvSpPr>
        <p:spPr>
          <a:xfrm>
            <a:off x="4892919" y="734271"/>
            <a:ext cx="3452345" cy="5389454"/>
          </a:xfrm>
        </p:spPr>
        <p:txBody>
          <a:bodyPr anchor="ctr">
            <a:normAutofit/>
          </a:bodyPr>
          <a:lstStyle/>
          <a:p>
            <a:r>
              <a:rPr lang="en-US" sz="2000" dirty="0"/>
              <a:t>What does Victor do after the creature visits him?</a:t>
            </a:r>
          </a:p>
          <a:p>
            <a:r>
              <a:rPr lang="en-US" sz="2000" dirty="0"/>
              <a:t>Unpack “choice” in Victor’s decision. (Victor’s, The creature’s, The potential choices of the creature’s potential “mate”)</a:t>
            </a:r>
          </a:p>
          <a:p>
            <a:r>
              <a:rPr lang="en-US" sz="2000" dirty="0"/>
              <a:t>Whose murder is Victor accused of?</a:t>
            </a:r>
          </a:p>
          <a:p>
            <a:r>
              <a:rPr lang="en-US" sz="2000" dirty="0"/>
              <a:t>And how does Victor react to this most recent trauma?</a:t>
            </a:r>
          </a:p>
          <a:p>
            <a:r>
              <a:rPr lang="en-US" sz="2000" dirty="0"/>
              <a:t>How does Victor’s experience with the justice system differ from Justine’s?</a:t>
            </a:r>
          </a:p>
          <a:p>
            <a:endParaRPr lang="en-US" sz="2000" dirty="0"/>
          </a:p>
          <a:p>
            <a:pPr marL="0" indent="0">
              <a:buNone/>
            </a:pPr>
            <a:endParaRPr lang="en-US" sz="2000" dirty="0"/>
          </a:p>
        </p:txBody>
      </p:sp>
      <p:pic>
        <p:nvPicPr>
          <p:cNvPr id="5" name="Picture 4" descr="A picture containing text, outdoor&#10;&#10;Description automatically generated">
            <a:extLst>
              <a:ext uri="{FF2B5EF4-FFF2-40B4-BE49-F238E27FC236}">
                <a16:creationId xmlns:a16="http://schemas.microsoft.com/office/drawing/2014/main" id="{25B2A6A9-8906-D6DB-924E-7CC17DF4B0BF}"/>
              </a:ext>
            </a:extLst>
          </p:cNvPr>
          <p:cNvPicPr>
            <a:picLocks noChangeAspect="1"/>
          </p:cNvPicPr>
          <p:nvPr/>
        </p:nvPicPr>
        <p:blipFill rotWithShape="1">
          <a:blip r:embed="rId3">
            <a:extLst>
              <a:ext uri="{28A0092B-C50C-407E-A947-70E740481C1C}">
                <a14:useLocalDpi xmlns:a14="http://schemas.microsoft.com/office/drawing/2010/main" val="0"/>
              </a:ext>
            </a:extLst>
          </a:blip>
          <a:srcRect l="14619" r="16196"/>
          <a:stretch/>
        </p:blipFill>
        <p:spPr>
          <a:xfrm>
            <a:off x="8775834" y="-2"/>
            <a:ext cx="3416166" cy="6858000"/>
          </a:xfrm>
          <a:prstGeom prst="rect">
            <a:avLst/>
          </a:prstGeom>
        </p:spPr>
      </p:pic>
      <p:sp>
        <p:nvSpPr>
          <p:cNvPr id="45" name="Rectangle 39">
            <a:extLst>
              <a:ext uri="{FF2B5EF4-FFF2-40B4-BE49-F238E27FC236}">
                <a16:creationId xmlns:a16="http://schemas.microsoft.com/office/drawing/2014/main" id="{5DFA5EF5-56B1-49EE-B0BB-69B6399FA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46833"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4859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37">
            <a:extLst>
              <a:ext uri="{FF2B5EF4-FFF2-40B4-BE49-F238E27FC236}">
                <a16:creationId xmlns:a16="http://schemas.microsoft.com/office/drawing/2014/main" id="{13844EE9-2895-4B7B-A445-00BA91721B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8DD7741E-1D51-FE2C-D3A3-1C6C1F785643}"/>
              </a:ext>
            </a:extLst>
          </p:cNvPr>
          <p:cNvSpPr>
            <a:spLocks noGrp="1"/>
          </p:cNvSpPr>
          <p:nvPr>
            <p:ph type="title"/>
          </p:nvPr>
        </p:nvSpPr>
        <p:spPr>
          <a:xfrm>
            <a:off x="5506019" y="1107860"/>
            <a:ext cx="5847781" cy="1046671"/>
          </a:xfrm>
        </p:spPr>
        <p:txBody>
          <a:bodyPr>
            <a:normAutofit/>
          </a:bodyPr>
          <a:lstStyle/>
          <a:p>
            <a:r>
              <a:rPr lang="en-US" sz="2800" b="1" dirty="0"/>
              <a:t>Plot Points (cont.)</a:t>
            </a:r>
            <a:endParaRPr lang="en-US" sz="2800" b="1"/>
          </a:p>
        </p:txBody>
      </p:sp>
      <p:sp>
        <p:nvSpPr>
          <p:cNvPr id="47" name="Rectangle 39">
            <a:extLst>
              <a:ext uri="{FF2B5EF4-FFF2-40B4-BE49-F238E27FC236}">
                <a16:creationId xmlns:a16="http://schemas.microsoft.com/office/drawing/2014/main" id="{97B03642-7722-4B15-897F-76918F86B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39937"/>
            <a:ext cx="4525605" cy="577812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1">
            <a:extLst>
              <a:ext uri="{FF2B5EF4-FFF2-40B4-BE49-F238E27FC236}">
                <a16:creationId xmlns:a16="http://schemas.microsoft.com/office/drawing/2014/main" id="{6068EAC2-2623-4156-A990-D776FF9BF4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9937"/>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5" name="Picture 4" descr="A picture containing text, mammal&#10;&#10;Description automatically generated">
            <a:extLst>
              <a:ext uri="{FF2B5EF4-FFF2-40B4-BE49-F238E27FC236}">
                <a16:creationId xmlns:a16="http://schemas.microsoft.com/office/drawing/2014/main" id="{91F23940-AEA2-DD2A-EE82-4926248C78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158" y="1856919"/>
            <a:ext cx="3891290" cy="3144162"/>
          </a:xfrm>
          <a:prstGeom prst="rect">
            <a:avLst/>
          </a:prstGeom>
        </p:spPr>
      </p:pic>
      <p:sp>
        <p:nvSpPr>
          <p:cNvPr id="3" name="Content Placeholder 2">
            <a:extLst>
              <a:ext uri="{FF2B5EF4-FFF2-40B4-BE49-F238E27FC236}">
                <a16:creationId xmlns:a16="http://schemas.microsoft.com/office/drawing/2014/main" id="{2D162F24-061E-614E-4465-5EB740BADF72}"/>
              </a:ext>
            </a:extLst>
          </p:cNvPr>
          <p:cNvSpPr>
            <a:spLocks noGrp="1"/>
          </p:cNvSpPr>
          <p:nvPr>
            <p:ph idx="1"/>
          </p:nvPr>
        </p:nvSpPr>
        <p:spPr>
          <a:xfrm>
            <a:off x="5506020" y="2402260"/>
            <a:ext cx="5847780" cy="3347879"/>
          </a:xfrm>
        </p:spPr>
        <p:txBody>
          <a:bodyPr anchor="ctr">
            <a:normAutofit/>
          </a:bodyPr>
          <a:lstStyle/>
          <a:p>
            <a:r>
              <a:rPr lang="en-US" sz="1800"/>
              <a:t>Who is the monster’s final victim?</a:t>
            </a:r>
          </a:p>
          <a:p>
            <a:r>
              <a:rPr lang="en-US" sz="1800"/>
              <a:t>Should Victor have seen this coming?(Does the reader? How? What does Shelley do to warn the reader?) Does this play into choice again?</a:t>
            </a:r>
          </a:p>
          <a:p>
            <a:r>
              <a:rPr lang="en-US" sz="1800"/>
              <a:t>Victor goes home and tells his father. His father dies of grief. And Victor vows to follow or hunt the creature. Exeunt one of the frame narratives…</a:t>
            </a:r>
          </a:p>
          <a:p>
            <a:r>
              <a:rPr lang="en-US" sz="1800"/>
              <a:t>Why end Victor’s life on a ship trapped in ice?</a:t>
            </a:r>
          </a:p>
          <a:p>
            <a:endParaRPr lang="en-US" sz="1800"/>
          </a:p>
          <a:p>
            <a:endParaRPr lang="en-US" sz="1800"/>
          </a:p>
        </p:txBody>
      </p:sp>
      <p:sp>
        <p:nvSpPr>
          <p:cNvPr id="44" name="Rectangle 43">
            <a:extLst>
              <a:ext uri="{FF2B5EF4-FFF2-40B4-BE49-F238E27FC236}">
                <a16:creationId xmlns:a16="http://schemas.microsoft.com/office/drawing/2014/main" id="{4C707BC9-731A-490A-AF25-6F349FD9B0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254055"/>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46" name="Rectangle 45">
            <a:extLst>
              <a:ext uri="{FF2B5EF4-FFF2-40B4-BE49-F238E27FC236}">
                <a16:creationId xmlns:a16="http://schemas.microsoft.com/office/drawing/2014/main" id="{3FD7C480-AC7D-4FEE-BB95-EEE23BB3E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64601" y="3396997"/>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3502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D909724-2FAC-4941-A743-AB97A8A67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7FBA8ADC-7823-A9E8-2A0C-43ADF5AEA005}"/>
              </a:ext>
            </a:extLst>
          </p:cNvPr>
          <p:cNvSpPr>
            <a:spLocks noGrp="1"/>
          </p:cNvSpPr>
          <p:nvPr>
            <p:ph type="title"/>
          </p:nvPr>
        </p:nvSpPr>
        <p:spPr>
          <a:xfrm>
            <a:off x="1265120" y="1107860"/>
            <a:ext cx="5847781" cy="1046671"/>
          </a:xfrm>
        </p:spPr>
        <p:txBody>
          <a:bodyPr>
            <a:normAutofit/>
          </a:bodyPr>
          <a:lstStyle/>
          <a:p>
            <a:r>
              <a:rPr lang="en-US" sz="2800" b="1" dirty="0"/>
              <a:t>Plot Points (Cont.)</a:t>
            </a:r>
          </a:p>
        </p:txBody>
      </p:sp>
      <p:sp>
        <p:nvSpPr>
          <p:cNvPr id="3" name="Content Placeholder 2">
            <a:extLst>
              <a:ext uri="{FF2B5EF4-FFF2-40B4-BE49-F238E27FC236}">
                <a16:creationId xmlns:a16="http://schemas.microsoft.com/office/drawing/2014/main" id="{8765EBBA-4D01-23A9-A33F-A6FC6AE25C2A}"/>
              </a:ext>
            </a:extLst>
          </p:cNvPr>
          <p:cNvSpPr>
            <a:spLocks noGrp="1"/>
          </p:cNvSpPr>
          <p:nvPr>
            <p:ph idx="1"/>
          </p:nvPr>
        </p:nvSpPr>
        <p:spPr>
          <a:xfrm>
            <a:off x="1265121" y="2402260"/>
            <a:ext cx="5847780" cy="3347879"/>
          </a:xfrm>
        </p:spPr>
        <p:txBody>
          <a:bodyPr anchor="ctr">
            <a:normAutofit/>
          </a:bodyPr>
          <a:lstStyle/>
          <a:p>
            <a:r>
              <a:rPr lang="en-US" sz="1800"/>
              <a:t>Unpack the final interaction between Walton and the creature.</a:t>
            </a:r>
          </a:p>
          <a:p>
            <a:r>
              <a:rPr lang="en-US" sz="1800"/>
              <a:t>What characters in the novel showed compassion?</a:t>
            </a:r>
          </a:p>
          <a:p>
            <a:r>
              <a:rPr lang="en-US" sz="1800"/>
              <a:t>What characters does the reader tend to sympathize with?</a:t>
            </a:r>
          </a:p>
          <a:p>
            <a:r>
              <a:rPr lang="en-US" sz="1800"/>
              <a:t>Why might Shelley’s choices in her portrayal of compassion matter?</a:t>
            </a:r>
          </a:p>
          <a:p>
            <a:r>
              <a:rPr lang="en-US" sz="1800"/>
              <a:t>What sacrifices does Victor make? In the end, is Victor a hero? </a:t>
            </a:r>
          </a:p>
          <a:p>
            <a:r>
              <a:rPr lang="en-US" sz="1800"/>
              <a:t>Final thoughts on who the main protagonist is?</a:t>
            </a:r>
          </a:p>
          <a:p>
            <a:endParaRPr lang="en-US" sz="1800"/>
          </a:p>
        </p:txBody>
      </p:sp>
      <p:sp>
        <p:nvSpPr>
          <p:cNvPr id="25" name="Rectangle 24">
            <a:extLst>
              <a:ext uri="{FF2B5EF4-FFF2-40B4-BE49-F238E27FC236}">
                <a16:creationId xmlns:a16="http://schemas.microsoft.com/office/drawing/2014/main" id="{97B03642-7722-4B15-897F-76918F86B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66395" y="539937"/>
            <a:ext cx="4525605" cy="577812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068EAC2-2623-4156-A990-D776FF9BF4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9937"/>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9" name="Rectangle 28">
            <a:extLst>
              <a:ext uri="{FF2B5EF4-FFF2-40B4-BE49-F238E27FC236}">
                <a16:creationId xmlns:a16="http://schemas.microsoft.com/office/drawing/2014/main" id="{4C707BC9-731A-490A-AF25-6F349FD9B0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254055"/>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1" name="Rectangle 30">
            <a:extLst>
              <a:ext uri="{FF2B5EF4-FFF2-40B4-BE49-F238E27FC236}">
                <a16:creationId xmlns:a16="http://schemas.microsoft.com/office/drawing/2014/main" id="{3FD7C480-AC7D-4FEE-BB95-EEE23BB3E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749379" y="3396997"/>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outdoor, mountain, nature&#10;&#10;Description automatically generated">
            <a:extLst>
              <a:ext uri="{FF2B5EF4-FFF2-40B4-BE49-F238E27FC236}">
                <a16:creationId xmlns:a16="http://schemas.microsoft.com/office/drawing/2014/main" id="{40160272-5D63-F20D-5B34-953C26523CC9}"/>
              </a:ext>
            </a:extLst>
          </p:cNvPr>
          <p:cNvPicPr>
            <a:picLocks noChangeAspect="1"/>
          </p:cNvPicPr>
          <p:nvPr/>
        </p:nvPicPr>
        <p:blipFill rotWithShape="1">
          <a:blip r:embed="rId2">
            <a:extLst>
              <a:ext uri="{28A0092B-C50C-407E-A947-70E740481C1C}">
                <a14:useLocalDpi xmlns:a14="http://schemas.microsoft.com/office/drawing/2010/main" val="0"/>
              </a:ext>
            </a:extLst>
          </a:blip>
          <a:srcRect l="9385" r="4504"/>
          <a:stretch/>
        </p:blipFill>
        <p:spPr>
          <a:xfrm>
            <a:off x="8319234" y="832282"/>
            <a:ext cx="3219926" cy="5193437"/>
          </a:xfrm>
          <a:prstGeom prst="rect">
            <a:avLst/>
          </a:prstGeom>
        </p:spPr>
      </p:pic>
    </p:spTree>
    <p:extLst>
      <p:ext uri="{BB962C8B-B14F-4D97-AF65-F5344CB8AC3E}">
        <p14:creationId xmlns:p14="http://schemas.microsoft.com/office/powerpoint/2010/main" val="3107701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D53FD70-6228-6465-2EC9-FCD80274E504}"/>
              </a:ext>
            </a:extLst>
          </p:cNvPr>
          <p:cNvSpPr>
            <a:spLocks noGrp="1"/>
          </p:cNvSpPr>
          <p:nvPr>
            <p:ph type="title"/>
          </p:nvPr>
        </p:nvSpPr>
        <p:spPr>
          <a:xfrm>
            <a:off x="371094" y="1161288"/>
            <a:ext cx="3438144" cy="1239012"/>
          </a:xfrm>
        </p:spPr>
        <p:txBody>
          <a:bodyPr anchor="ctr">
            <a:normAutofit/>
          </a:bodyPr>
          <a:lstStyle/>
          <a:p>
            <a:r>
              <a:rPr lang="en-US" sz="2400" dirty="0"/>
              <a:t>Travel Literature:</a:t>
            </a:r>
          </a:p>
        </p:txBody>
      </p:sp>
      <p:sp>
        <p:nvSpPr>
          <p:cNvPr id="15" name="Rectangle 14">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2F795D1-19EB-858A-4042-8B7627EA245E}"/>
              </a:ext>
            </a:extLst>
          </p:cNvPr>
          <p:cNvSpPr>
            <a:spLocks noGrp="1"/>
          </p:cNvSpPr>
          <p:nvPr>
            <p:ph idx="1"/>
          </p:nvPr>
        </p:nvSpPr>
        <p:spPr>
          <a:xfrm>
            <a:off x="406775" y="3429000"/>
            <a:ext cx="3197129" cy="770382"/>
          </a:xfrm>
        </p:spPr>
        <p:txBody>
          <a:bodyPr anchor="t">
            <a:normAutofit/>
          </a:bodyPr>
          <a:lstStyle/>
          <a:p>
            <a:pPr marL="0" indent="0">
              <a:buNone/>
            </a:pPr>
            <a:r>
              <a:rPr lang="en-US" sz="1800" dirty="0"/>
              <a:t>Mapping Time and Space</a:t>
            </a:r>
            <a:endParaRPr lang="en-US" sz="1700" dirty="0">
              <a:hlinkClick r:id="rId2"/>
            </a:endParaRPr>
          </a:p>
          <a:p>
            <a:pPr marL="0" indent="0">
              <a:buNone/>
            </a:pPr>
            <a:r>
              <a:rPr lang="en-US" sz="1700" dirty="0">
                <a:hlinkClick r:id="rId2"/>
              </a:rPr>
              <a:t>Map Project</a:t>
            </a:r>
            <a:endParaRPr lang="en-US" sz="1700" dirty="0"/>
          </a:p>
        </p:txBody>
      </p:sp>
      <p:pic>
        <p:nvPicPr>
          <p:cNvPr id="4" name="Picture 3" descr="Diagram, map&#10;&#10;Description automatically generated">
            <a:extLst>
              <a:ext uri="{FF2B5EF4-FFF2-40B4-BE49-F238E27FC236}">
                <a16:creationId xmlns:a16="http://schemas.microsoft.com/office/drawing/2014/main" id="{BDDCE3C0-1CDE-CF6A-1DBF-E35AF22FF968}"/>
              </a:ext>
            </a:extLst>
          </p:cNvPr>
          <p:cNvPicPr>
            <a:picLocks noChangeAspect="1"/>
          </p:cNvPicPr>
          <p:nvPr/>
        </p:nvPicPr>
        <p:blipFill>
          <a:blip r:embed="rId3"/>
          <a:stretch>
            <a:fillRect/>
          </a:stretch>
        </p:blipFill>
        <p:spPr>
          <a:xfrm>
            <a:off x="3162587" y="629543"/>
            <a:ext cx="8749983" cy="5840613"/>
          </a:xfrm>
          <a:prstGeom prst="rect">
            <a:avLst/>
          </a:prstGeom>
        </p:spPr>
      </p:pic>
    </p:spTree>
    <p:extLst>
      <p:ext uri="{BB962C8B-B14F-4D97-AF65-F5344CB8AC3E}">
        <p14:creationId xmlns:p14="http://schemas.microsoft.com/office/powerpoint/2010/main" val="1475840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1A50B-7DEF-7254-4D02-F029A8A445DA}"/>
              </a:ext>
            </a:extLst>
          </p:cNvPr>
          <p:cNvSpPr>
            <a:spLocks noGrp="1"/>
          </p:cNvSpPr>
          <p:nvPr>
            <p:ph type="title"/>
          </p:nvPr>
        </p:nvSpPr>
        <p:spPr/>
        <p:txBody>
          <a:bodyPr/>
          <a:lstStyle/>
          <a:p>
            <a:r>
              <a:rPr lang="en-US" dirty="0"/>
              <a:t>Freewriting: Porous Boundaries</a:t>
            </a:r>
          </a:p>
        </p:txBody>
      </p:sp>
      <p:sp>
        <p:nvSpPr>
          <p:cNvPr id="3" name="Content Placeholder 2">
            <a:extLst>
              <a:ext uri="{FF2B5EF4-FFF2-40B4-BE49-F238E27FC236}">
                <a16:creationId xmlns:a16="http://schemas.microsoft.com/office/drawing/2014/main" id="{A17E5F78-D0B1-D0F0-2F56-47BF3C6F15B4}"/>
              </a:ext>
            </a:extLst>
          </p:cNvPr>
          <p:cNvSpPr>
            <a:spLocks noGrp="1"/>
          </p:cNvSpPr>
          <p:nvPr>
            <p:ph idx="1"/>
          </p:nvPr>
        </p:nvSpPr>
        <p:spPr/>
        <p:txBody>
          <a:bodyPr>
            <a:normAutofit fontScale="92500" lnSpcReduction="10000"/>
          </a:bodyPr>
          <a:lstStyle/>
          <a:p>
            <a:pPr marL="0" indent="0">
              <a:buNone/>
            </a:pPr>
            <a:r>
              <a:rPr lang="en-US" dirty="0"/>
              <a:t>Consider the external and internal explorations Shelley presents in the novel, the way the pushing of boundaries (scientific, familial, geographical) resonates with human nature. The creature is made of animal and human parts. Victor aspires to be godlike but is unfailingly imperfect and human in his flaws. Both characters, in their hybridity, challenge the boundaries of</a:t>
            </a:r>
          </a:p>
          <a:p>
            <a:pPr marL="0" indent="0" algn="ctr">
              <a:buNone/>
            </a:pPr>
            <a:r>
              <a:rPr lang="en-US" dirty="0"/>
              <a:t>Animal-Human-Divine</a:t>
            </a:r>
          </a:p>
          <a:p>
            <a:pPr marL="0" indent="0">
              <a:buNone/>
            </a:pPr>
            <a:r>
              <a:rPr lang="en-US" b="0" i="0" dirty="0">
                <a:solidFill>
                  <a:srgbClr val="07272D"/>
                </a:solidFill>
                <a:effectLst/>
                <a:latin typeface="clarendon-text-pro"/>
              </a:rPr>
              <a:t>New developments in science and technology can blur the lines between human and machine, natural and artificial, and can even shift humankind’s place in the universe. </a:t>
            </a:r>
          </a:p>
          <a:p>
            <a:pPr marL="0" indent="0">
              <a:buNone/>
            </a:pPr>
            <a:r>
              <a:rPr lang="en-US" b="0" i="0" dirty="0">
                <a:solidFill>
                  <a:srgbClr val="07272D"/>
                </a:solidFill>
                <a:effectLst/>
                <a:latin typeface="clarendon-text-pro"/>
              </a:rPr>
              <a:t>How does </a:t>
            </a:r>
            <a:r>
              <a:rPr lang="en-US" dirty="0">
                <a:solidFill>
                  <a:srgbClr val="07272D"/>
                </a:solidFill>
                <a:latin typeface="clarendon-text-pro"/>
              </a:rPr>
              <a:t>Shelley navigate these boundaries?</a:t>
            </a:r>
          </a:p>
          <a:p>
            <a:pPr marL="0" indent="0">
              <a:buNone/>
            </a:pPr>
            <a:r>
              <a:rPr lang="en-US" dirty="0">
                <a:solidFill>
                  <a:srgbClr val="07272D"/>
                </a:solidFill>
                <a:latin typeface="clarendon-text-pro"/>
              </a:rPr>
              <a:t>How </a:t>
            </a:r>
            <a:r>
              <a:rPr lang="en-US" b="0" i="0" dirty="0">
                <a:solidFill>
                  <a:srgbClr val="07272D"/>
                </a:solidFill>
                <a:effectLst/>
                <a:latin typeface="clarendon-text-pro"/>
              </a:rPr>
              <a:t>should we navigate these changing, increasingly porous boundaries?</a:t>
            </a:r>
          </a:p>
          <a:p>
            <a:pPr marL="0" indent="0">
              <a:buNone/>
            </a:pPr>
            <a:endParaRPr lang="en-US" dirty="0"/>
          </a:p>
        </p:txBody>
      </p:sp>
    </p:spTree>
    <p:extLst>
      <p:ext uri="{BB962C8B-B14F-4D97-AF65-F5344CB8AC3E}">
        <p14:creationId xmlns:p14="http://schemas.microsoft.com/office/powerpoint/2010/main" val="3179258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CF38D-46AB-130E-9875-9AC6AEFC4D46}"/>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026B9E0E-40A0-E91E-EEA2-EACFDD20D22A}"/>
              </a:ext>
            </a:extLst>
          </p:cNvPr>
          <p:cNvSpPr>
            <a:spLocks noGrp="1"/>
          </p:cNvSpPr>
          <p:nvPr>
            <p:ph idx="1"/>
          </p:nvPr>
        </p:nvSpPr>
        <p:spPr/>
        <p:txBody>
          <a:bodyPr/>
          <a:lstStyle/>
          <a:p>
            <a:pPr marL="0" indent="0">
              <a:buNone/>
            </a:pPr>
            <a:r>
              <a:rPr lang="en-US" dirty="0"/>
              <a:t>The Guardian 200 Years (Map Image):</a:t>
            </a:r>
            <a:endParaRPr lang="en-US" dirty="0">
              <a:hlinkClick r:id="rId2"/>
            </a:endParaRPr>
          </a:p>
          <a:p>
            <a:pPr marL="0" indent="0">
              <a:buNone/>
            </a:pPr>
            <a:r>
              <a:rPr lang="en-US" dirty="0">
                <a:hlinkClick r:id="rId2"/>
              </a:rPr>
              <a:t>https://www.theguardian.com/books/gallery/2018/jan/13/mary-shelleys-frankenstein-in-charts</a:t>
            </a:r>
            <a:endParaRPr lang="en-US" dirty="0"/>
          </a:p>
          <a:p>
            <a:pPr marL="0" indent="0">
              <a:buNone/>
            </a:pPr>
            <a:r>
              <a:rPr lang="en-US" dirty="0"/>
              <a:t>Map Project:</a:t>
            </a:r>
          </a:p>
          <a:p>
            <a:pPr marL="0" indent="0">
              <a:buNone/>
            </a:pPr>
            <a:r>
              <a:rPr lang="en-US" dirty="0">
                <a:hlinkClick r:id="rId3"/>
              </a:rPr>
              <a:t>https://uploads.knightlab.com/storymapjs/b2925168b9a3deca018d1b1dfc90467b/frankenstein-map/draft.html</a:t>
            </a:r>
            <a:endParaRPr lang="en-US" dirty="0"/>
          </a:p>
          <a:p>
            <a:pPr marL="0" indent="0">
              <a:buNone/>
            </a:pPr>
            <a:endParaRPr lang="en-US" dirty="0"/>
          </a:p>
        </p:txBody>
      </p:sp>
    </p:spTree>
    <p:extLst>
      <p:ext uri="{BB962C8B-B14F-4D97-AF65-F5344CB8AC3E}">
        <p14:creationId xmlns:p14="http://schemas.microsoft.com/office/powerpoint/2010/main" val="29695046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398</Words>
  <Application>Microsoft Office PowerPoint</Application>
  <PresentationFormat>Widescreen</PresentationFormat>
  <Paragraphs>34</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clarendon-text-pro</vt:lpstr>
      <vt:lpstr>Office Theme</vt:lpstr>
      <vt:lpstr>Frankenstein</vt:lpstr>
      <vt:lpstr>Final Plot Points</vt:lpstr>
      <vt:lpstr>Plot Points (cont.)</vt:lpstr>
      <vt:lpstr>Plot Points (Cont.)</vt:lpstr>
      <vt:lpstr>Travel Literature:</vt:lpstr>
      <vt:lpstr>Freewriting: Porous Boundaries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Frankenstein</dc:title>
  <dc:creator>Stephanie Harper</dc:creator>
  <cp:lastModifiedBy>Stephanie Harper</cp:lastModifiedBy>
  <cp:revision>3</cp:revision>
  <dcterms:created xsi:type="dcterms:W3CDTF">2022-10-02T16:33:45Z</dcterms:created>
  <dcterms:modified xsi:type="dcterms:W3CDTF">2022-10-02T17:31:16Z</dcterms:modified>
</cp:coreProperties>
</file>