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1" r:id="rId2"/>
    <p:sldId id="313" r:id="rId3"/>
    <p:sldId id="317" r:id="rId4"/>
    <p:sldId id="265" r:id="rId5"/>
    <p:sldId id="314" r:id="rId6"/>
    <p:sldId id="289" r:id="rId7"/>
    <p:sldId id="274" r:id="rId8"/>
    <p:sldId id="275" r:id="rId9"/>
    <p:sldId id="316" r:id="rId10"/>
    <p:sldId id="315" r:id="rId11"/>
    <p:sldId id="258" r:id="rId12"/>
    <p:sldId id="290" r:id="rId13"/>
    <p:sldId id="256" r:id="rId14"/>
    <p:sldId id="277" r:id="rId15"/>
    <p:sldId id="319" r:id="rId16"/>
    <p:sldId id="320" r:id="rId17"/>
    <p:sldId id="276" r:id="rId18"/>
    <p:sldId id="266" r:id="rId19"/>
    <p:sldId id="308" r:id="rId20"/>
    <p:sldId id="267" r:id="rId21"/>
    <p:sldId id="323" r:id="rId22"/>
    <p:sldId id="278" r:id="rId23"/>
    <p:sldId id="324" r:id="rId24"/>
    <p:sldId id="304" r:id="rId25"/>
    <p:sldId id="310" r:id="rId26"/>
    <p:sldId id="325" r:id="rId27"/>
    <p:sldId id="280" r:id="rId28"/>
    <p:sldId id="303" r:id="rId29"/>
    <p:sldId id="27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991"/>
    <p:restoredTop sz="96569"/>
  </p:normalViewPr>
  <p:slideViewPr>
    <p:cSldViewPr>
      <p:cViewPr varScale="1">
        <p:scale>
          <a:sx n="111" d="100"/>
          <a:sy n="111" d="100"/>
        </p:scale>
        <p:origin x="24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4F81D-D26C-724F-9D54-725E451CAE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E7039-FC12-2C4C-B855-5228F900DD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6041E081-B7FD-514A-8290-5DAA5634F40E}" type="datetimeFigureOut">
              <a:rPr lang="en-US"/>
              <a:pPr>
                <a:defRPr/>
              </a:pPr>
              <a:t>10/19/22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70ABD-3125-554D-BC3B-42D02D834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A20DC-37F6-9A4E-9C02-87475A8858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BE19B5B3-649A-234F-A09F-6B642693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82F428D-19DB-2145-885B-2EE069D383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1541BF2-C062-2F42-AB1A-92C2A53E13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DF0C82A-FB64-0542-80CF-3813F7723E4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BBBA6E8-2C6A-FD4C-83F0-D432931BDA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91B18F3-2179-BD4A-B021-D8AE53631B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8D938CA-CEDE-EF43-8A52-8AA5F0F00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9951AE56-240E-6C46-9957-EBFBF535A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2CDBD6A7-046E-0A44-A34E-C5EF20278A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5514F8F-7A5F-EF43-A3B7-436BB832C64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E90DE74-DA32-484E-9F48-928C3E81D9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1A4BB04-ED50-E641-AC07-AA62B4AE0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3A360358-3A06-834E-B421-C64FD01D2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E67E79C-866D-3F4C-A0B5-D695FAACAFE9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51202" name="Rectangle 7">
            <a:extLst>
              <a:ext uri="{FF2B5EF4-FFF2-40B4-BE49-F238E27FC236}">
                <a16:creationId xmlns:a16="http://schemas.microsoft.com/office/drawing/2014/main" id="{5B5984B7-9E9B-8443-BB41-3BDB06F042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F6D162C-08CA-954C-95C1-75C73F91F41F}" type="slidenum">
              <a:rPr lang="en-US" altLang="en-US" sz="1200">
                <a:solidFill>
                  <a:schemeClr val="tx2"/>
                </a:solidFill>
              </a:rPr>
              <a:pPr algn="r"/>
              <a:t>29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F15722F-B5D5-9D4F-9337-3B50C9E3D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B4568DF-D79C-5747-9C08-8CE87D297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CD667329-9129-FF44-94CE-4676587EC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99A9DE4-C27D-2547-808A-AE22D084AD6E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20482" name="Rectangle 7">
            <a:extLst>
              <a:ext uri="{FF2B5EF4-FFF2-40B4-BE49-F238E27FC236}">
                <a16:creationId xmlns:a16="http://schemas.microsoft.com/office/drawing/2014/main" id="{EE7F0D55-1E16-6140-95BD-F52D76A2F0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0628C1C-9D04-FF44-9F1E-6E71D9A8EE5E}" type="slidenum">
              <a:rPr lang="en-US" altLang="en-US" sz="1200">
                <a:solidFill>
                  <a:schemeClr val="tx2"/>
                </a:solidFill>
              </a:rPr>
              <a:pPr algn="r"/>
              <a:t>4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CAEE898-8981-9D42-88D8-DA64A71C8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FC24D8E-BF04-8149-9D7A-E6EA7BAD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F82716EA-551D-C24D-A022-95A7037AE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60366CF-B55C-E945-94F0-6D3C9C2EC5F1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8674" name="Rectangle 7">
            <a:extLst>
              <a:ext uri="{FF2B5EF4-FFF2-40B4-BE49-F238E27FC236}">
                <a16:creationId xmlns:a16="http://schemas.microsoft.com/office/drawing/2014/main" id="{98AC4071-1D3C-1B49-A67B-57673BB0E72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C029F8B-A782-E54F-A2B9-4059C19A56AA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A66504F-51B8-8E42-A681-6096518C99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F3A28E0-8A27-E54C-A5A4-7F676439B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E57DB96D-BE4F-5A42-9491-A925A8A9E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91282CD-09D2-334A-904A-1E93189439E2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30722" name="Rectangle 7">
            <a:extLst>
              <a:ext uri="{FF2B5EF4-FFF2-40B4-BE49-F238E27FC236}">
                <a16:creationId xmlns:a16="http://schemas.microsoft.com/office/drawing/2014/main" id="{7F334E8C-CFB4-F842-BF20-93B5972EF6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7DB5ACF-388A-ED4C-BE03-10E02E6877F0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5CD5F49-F8C5-7B42-9A2E-A2F15C7C52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114ED79-A56B-B144-8B5E-DACD5272A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14FCDF8-F1EF-754B-A947-97AA839C7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5FCA4E7-C307-D44E-8BC6-2D6A9F100D8C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83CD1A69-C899-9B49-80A6-9C153840F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3A538D9-A696-2C4D-AE20-02641BEEB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F10C7642-DD0A-8045-8156-3E56AC519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CA8223F-E1D3-714B-A923-32C0AD858236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7890" name="Rectangle 7">
            <a:extLst>
              <a:ext uri="{FF2B5EF4-FFF2-40B4-BE49-F238E27FC236}">
                <a16:creationId xmlns:a16="http://schemas.microsoft.com/office/drawing/2014/main" id="{2DB82A83-BA46-9245-813B-9F6356FC66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25F7EF4-79B4-2849-B993-5A6952A5BCDC}" type="slidenum">
              <a:rPr lang="en-US" altLang="en-US" sz="1200">
                <a:solidFill>
                  <a:schemeClr val="tx2"/>
                </a:solidFill>
              </a:rPr>
              <a:pPr algn="r"/>
              <a:t>17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FFFCBFD-7BA3-D745-AF4C-C9C3CE907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546AFF8-2C2C-844C-B1CD-86E788F53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30684F86-DA42-A943-895A-283350554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7AE062D-6479-F744-A844-485A188D6FCD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9938" name="Rectangle 7">
            <a:extLst>
              <a:ext uri="{FF2B5EF4-FFF2-40B4-BE49-F238E27FC236}">
                <a16:creationId xmlns:a16="http://schemas.microsoft.com/office/drawing/2014/main" id="{0DBB7970-1ACC-6B45-91CA-13746DC495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E11651-E5EC-5541-9B0F-59FC33EBDA9B}" type="slidenum">
              <a:rPr lang="en-US" altLang="en-US" sz="1200">
                <a:solidFill>
                  <a:schemeClr val="tx2"/>
                </a:solidFill>
              </a:rPr>
              <a:pPr algn="r"/>
              <a:t>18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5D06E7E-5A03-F442-9E70-D8CB416FF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02E3C5F-A662-D441-ACDD-5EC3813E6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E8CE673-0000-0F45-81F5-A400C664CD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671518B-7969-1D4A-A2DF-89BE57CBE55F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41986" name="Rectangle 7">
            <a:extLst>
              <a:ext uri="{FF2B5EF4-FFF2-40B4-BE49-F238E27FC236}">
                <a16:creationId xmlns:a16="http://schemas.microsoft.com/office/drawing/2014/main" id="{62BEA96A-A322-8048-893E-A9EF7E076D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6553689-16A1-3F4E-8BF7-2B6B6FC82FF3}" type="slidenum">
              <a:rPr lang="en-US" altLang="en-US" sz="1200">
                <a:solidFill>
                  <a:schemeClr val="tx2"/>
                </a:solidFill>
              </a:rPr>
              <a:pPr algn="r"/>
              <a:t>19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3573E24-A53C-7C42-8B58-955EBCBB8C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B92BB6F-16BA-3A4F-A0A1-C5ADC20AB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37070E40-5A0D-DA4A-8E79-439573990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0710CFF-F3B6-944A-B012-CE9AA3153602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44034" name="Rectangle 7">
            <a:extLst>
              <a:ext uri="{FF2B5EF4-FFF2-40B4-BE49-F238E27FC236}">
                <a16:creationId xmlns:a16="http://schemas.microsoft.com/office/drawing/2014/main" id="{03C0B1CB-2F05-CD48-B9F2-9C8D889E3C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E9B1035-1D47-044C-85AF-40753134E426}" type="slidenum">
              <a:rPr lang="en-US" altLang="en-US" sz="1200">
                <a:solidFill>
                  <a:schemeClr val="tx2"/>
                </a:solidFill>
              </a:rPr>
              <a:pPr algn="r"/>
              <a:t>20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42D2A1D-A8E9-6A40-A30F-ECC6D8A97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20988C8-F442-7441-A033-0143DE974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855C7E-F07B-244F-98EE-B967DDA03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9B275F-9F06-DA4F-BC38-BC503BF01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AEA211-396E-4D4B-BA91-C35555B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07C9-E820-3E43-ADBB-D2752D4DE7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30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177904-8293-7D4E-806A-C6A58BB68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E4CCC8-D0AB-934A-BD23-4C4D05443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9615F9-437B-F34E-B96B-14B8BBD1D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38049-53E7-4D4F-9553-EADA40E04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12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74B65F-53F7-C04C-8BFE-3B7B8397C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B9ABA1-9C12-6B4C-891E-D3CCF48EB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BD66B3-8D56-894D-95BA-70FD79B4A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EFBFD-F010-1942-9119-89F21F654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7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A2FBFE-F491-F145-A309-DA90D6D0A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08B0E2-69B3-3146-B175-66A5861A2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E97F83-5834-554C-AAAC-AC623740D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2C3D-4E74-384A-A9BA-A181A66DD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8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92A6E-6023-4140-BC85-F70829378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F9363E-4888-8E4F-97B0-318B42153D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14EB52-4B5A-734D-B265-897FF3AEB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A7B31-5D5F-9243-8DA0-41C35821C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41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E197D-1081-B244-99C9-BF6120C1B4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8C5D23-2060-9C4F-A23B-50AD5DA49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2C16F-CB7A-8741-A56C-14E584322B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0CC61-96B1-DB4A-BF95-74E5D294F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98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707B24-FB0C-2D40-9A0D-C39D0357D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449073-F3A4-CB4B-B703-29D6990461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63B729-D408-C94D-962B-CA4E1B398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B3682-2A57-D84C-A7D6-B0F71E54E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5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D7F01F-82EC-134D-AFD1-2851E226D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CA24D1-3C14-EE48-852A-C2239E335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11B4DA-6C5E-9A4C-956A-334D90F3E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8DBB-A995-9747-BCA6-B735D91FB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14DB78-01E3-FC47-B2FE-4C51AF3D2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B1A5A9-15A9-7D47-8D13-C9A74FB2B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170353-FAAA-494E-A8E0-24016F4C1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D949-C340-6F47-8361-2F77D4B1B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1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6DDE30-B726-2D42-A17A-6B86E8DB3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428DA1-D63E-CC49-8E1D-72B03EE1C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282271-6E0D-A74F-8B1F-8F8C7BBCC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9C3CA-BABA-4845-88E9-44D84D0FC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2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71BE1-A05E-3249-92BE-E9E26731C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A0F9B-7160-A74A-8C22-4A6604D21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3886EE-C120-594E-BDCA-129B22B0D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3B6A8-EA92-C94A-9BBC-C6BF33D40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14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4E17CE-8E4A-A647-B266-7ABC787A5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C495A4-F551-B04C-A523-30EC379E0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6F5485-62B5-F24D-8C75-D9F58BD851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596EE1-D10D-A643-9143-6D83540158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50698A-DCA5-5240-8860-5FB8E9E65A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1CB821ED-195C-D548-A8A7-9C044F18B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FAD6877A-EAE9-8547-B599-B9694A8ABA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relationship between </a:t>
            </a:r>
            <a:br>
              <a:rPr lang="en-US" altLang="en-US"/>
            </a:br>
            <a:r>
              <a:rPr lang="en-US" altLang="en-US"/>
              <a:t>genes &amp; chromosomes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2AA689B-4161-564D-9ED0-56D4DD823F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/>
              <a:t>Independent assortment &amp; linkage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36470C1-1E8F-DD49-B95C-B8FB72E86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Using the forked-line method to determine phenotype frequencies with multiple genes</a:t>
            </a:r>
          </a:p>
        </p:txBody>
      </p:sp>
      <p:sp>
        <p:nvSpPr>
          <p:cNvPr id="26626" name="TextBox 156">
            <a:extLst>
              <a:ext uri="{FF2B5EF4-FFF2-40B4-BE49-F238E27FC236}">
                <a16:creationId xmlns:a16="http://schemas.microsoft.com/office/drawing/2014/main" id="{0FC4B569-2762-5146-B5B2-312B8287F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7329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notice… this is a somewhat different cross: </a:t>
            </a:r>
            <a:r>
              <a:rPr lang="en-US" altLang="en-US" sz="2000" i="1"/>
              <a:t>e</a:t>
            </a:r>
            <a:r>
              <a:rPr lang="en-US" altLang="en-US" sz="2000" i="1" baseline="30000"/>
              <a:t>+</a:t>
            </a:r>
            <a:r>
              <a:rPr lang="en-US" altLang="en-US" sz="2000" i="1"/>
              <a:t> e; ap</a:t>
            </a:r>
            <a:r>
              <a:rPr lang="en-US" altLang="en-US" sz="2000" i="1" baseline="30000"/>
              <a:t>+</a:t>
            </a:r>
            <a:r>
              <a:rPr lang="en-US" altLang="en-US" sz="2000" i="1"/>
              <a:t> ap</a:t>
            </a:r>
            <a:r>
              <a:rPr lang="en-US" altLang="en-US" sz="2000"/>
              <a:t>  x  </a:t>
            </a:r>
            <a:r>
              <a:rPr lang="en-US" altLang="en-US" sz="2000" i="1"/>
              <a:t>e e; ap ap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971E7B2-E10A-BC4D-AD86-6B467016D9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Using probability to predict outcomes for unlinked genes</a:t>
            </a:r>
          </a:p>
        </p:txBody>
      </p:sp>
      <p:sp>
        <p:nvSpPr>
          <p:cNvPr id="27650" name="Rectangle 5">
            <a:extLst>
              <a:ext uri="{FF2B5EF4-FFF2-40B4-BE49-F238E27FC236}">
                <a16:creationId xmlns:a16="http://schemas.microsoft.com/office/drawing/2014/main" id="{D7BCA10F-7FCE-634C-BE82-D5DBEE408E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If two plants with the genotype Pp Yy Rr are crossed to each other, what is the frequency of offspring with the genotype PP Yy rr?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FCD00817-C436-5F47-9872-A562112AC6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Using probability to predict outcomes for unlinked genes</a:t>
            </a:r>
          </a:p>
        </p:txBody>
      </p:sp>
      <p:sp>
        <p:nvSpPr>
          <p:cNvPr id="29698" name="Rectangle 5">
            <a:extLst>
              <a:ext uri="{FF2B5EF4-FFF2-40B4-BE49-F238E27FC236}">
                <a16:creationId xmlns:a16="http://schemas.microsoft.com/office/drawing/2014/main" id="{B37EAB1B-A343-004D-9B89-C9F1852413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If two plants with the genotype Pp Yy Rr are crossed to each other, what is the frequency of offspring with the genotype PP Yy rr?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If two plants with the genotype Pp Yy Rr are crossed to each other, what is the frequency of offspring with purple flowers and yellow, wrinkled seeds?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957B2AB-2AD3-F045-90A8-6740F0CCC8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Genetic linkage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77FFAF10-D169-3C4D-B363-D4E71E19A1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243EF8F-9E9D-1243-AE3C-8197D9EED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651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A different example of the transmission of two traits in </a:t>
            </a:r>
            <a:r>
              <a:rPr lang="en-US" altLang="en-US" i="1"/>
              <a:t>Drosophila</a:t>
            </a:r>
            <a:endParaRPr lang="en-US" altLang="en-US"/>
          </a:p>
        </p:txBody>
      </p:sp>
      <p:sp>
        <p:nvSpPr>
          <p:cNvPr id="33794" name="TextBox 1">
            <a:extLst>
              <a:ext uri="{FF2B5EF4-FFF2-40B4-BE49-F238E27FC236}">
                <a16:creationId xmlns:a16="http://schemas.microsoft.com/office/drawing/2014/main" id="{402C97A9-A076-2A49-939F-D4408E7BC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25625"/>
            <a:ext cx="6935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/>
              <a:t>b</a:t>
            </a:r>
            <a:r>
              <a:rPr lang="en-US" altLang="en-US" sz="2000" i="1" baseline="30000"/>
              <a:t>+</a:t>
            </a:r>
            <a:r>
              <a:rPr lang="en-US" altLang="en-US" sz="2000"/>
              <a:t> = yellow body (dominant); </a:t>
            </a:r>
            <a:r>
              <a:rPr lang="en-US" altLang="en-US" sz="2000" i="1"/>
              <a:t>b</a:t>
            </a:r>
            <a:r>
              <a:rPr lang="en-US" altLang="en-US" sz="2000"/>
              <a:t> = black body (recessive)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/>
              <a:t>vg</a:t>
            </a:r>
            <a:r>
              <a:rPr lang="en-US" altLang="en-US" sz="2000" i="1" baseline="30000"/>
              <a:t>+</a:t>
            </a:r>
            <a:r>
              <a:rPr lang="en-US" altLang="en-US" sz="2000" i="1"/>
              <a:t> </a:t>
            </a:r>
            <a:r>
              <a:rPr lang="en-US" altLang="en-US" sz="2000"/>
              <a:t>= normal wings (dominant); </a:t>
            </a:r>
            <a:r>
              <a:rPr lang="en-US" altLang="en-US" sz="2000" i="1"/>
              <a:t>vg</a:t>
            </a:r>
            <a:r>
              <a:rPr lang="en-US" altLang="en-US" sz="2000"/>
              <a:t> = shriveled wings (recessive)</a:t>
            </a:r>
            <a:endParaRPr lang="en-US" altLang="en-US" sz="2000" i="1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1AAFF09-BA46-6D48-B777-4B6192D29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51138"/>
            <a:ext cx="564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if these genes are independently assorting…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b</a:t>
            </a:r>
            <a:r>
              <a:rPr lang="en-US" altLang="en-US" sz="2400" i="1" baseline="30000"/>
              <a:t>+</a:t>
            </a:r>
            <a:r>
              <a:rPr lang="en-US" altLang="en-US" sz="2400" i="1"/>
              <a:t> b; vg</a:t>
            </a:r>
            <a:r>
              <a:rPr lang="en-US" altLang="en-US" sz="2400" i="1" baseline="30000"/>
              <a:t>+</a:t>
            </a:r>
            <a:r>
              <a:rPr lang="en-US" altLang="en-US" sz="2400" i="1"/>
              <a:t> vg</a:t>
            </a:r>
            <a:r>
              <a:rPr lang="en-US" altLang="en-US" sz="2400"/>
              <a:t>  x  </a:t>
            </a:r>
            <a:r>
              <a:rPr lang="en-US" altLang="en-US" sz="2400" i="1"/>
              <a:t>b b; vg vg  </a:t>
            </a:r>
            <a:r>
              <a:rPr lang="en-US" altLang="en-US" sz="2400">
                <a:latin typeface="Wingdings" pitchFamily="2" charset="2"/>
                <a:sym typeface="Wingdings" pitchFamily="2" charset="2"/>
              </a:rPr>
              <a:t></a:t>
            </a:r>
            <a:endParaRPr lang="en-US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C12DBF8-DA97-EF4C-BC61-1CFA95BFE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752600"/>
          </a:xfrm>
        </p:spPr>
        <p:txBody>
          <a:bodyPr/>
          <a:lstStyle/>
          <a:p>
            <a:r>
              <a:rPr lang="en-US" altLang="en-US" sz="3600"/>
              <a:t>The observed distribution of flies resulting from the black, vestigial testcross was different from the prediction for independently assorting traits </a:t>
            </a:r>
          </a:p>
        </p:txBody>
      </p:sp>
      <p:sp>
        <p:nvSpPr>
          <p:cNvPr id="34818" name="TextBox 4">
            <a:extLst>
              <a:ext uri="{FF2B5EF4-FFF2-40B4-BE49-F238E27FC236}">
                <a16:creationId xmlns:a16="http://schemas.microsoft.com/office/drawing/2014/main" id="{91C70160-1979-5E45-BE0C-7F8B14865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6321425"/>
            <a:ext cx="1814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15-9</a:t>
            </a:r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277EEDD6-C6E4-0E42-8730-2C69110AE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 r="21133" b="17778"/>
          <a:stretch>
            <a:fillRect/>
          </a:stretch>
        </p:blipFill>
        <p:spPr bwMode="auto">
          <a:xfrm>
            <a:off x="1143000" y="2054225"/>
            <a:ext cx="68199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2">
            <a:extLst>
              <a:ext uri="{FF2B5EF4-FFF2-40B4-BE49-F238E27FC236}">
                <a16:creationId xmlns:a16="http://schemas.microsoft.com/office/drawing/2014/main" id="{72E0176A-5F04-1D43-A19D-77719CAD1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4864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# out of 2300:</a:t>
            </a:r>
          </a:p>
        </p:txBody>
      </p:sp>
      <p:sp>
        <p:nvSpPr>
          <p:cNvPr id="34821" name="TextBox 3">
            <a:extLst>
              <a:ext uri="{FF2B5EF4-FFF2-40B4-BE49-F238E27FC236}">
                <a16:creationId xmlns:a16="http://schemas.microsoft.com/office/drawing/2014/main" id="{2414500E-2D34-F843-81DE-9BB2E353D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5486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575</a:t>
            </a:r>
          </a:p>
        </p:txBody>
      </p:sp>
      <p:sp>
        <p:nvSpPr>
          <p:cNvPr id="34822" name="TextBox 13">
            <a:extLst>
              <a:ext uri="{FF2B5EF4-FFF2-40B4-BE49-F238E27FC236}">
                <a16:creationId xmlns:a16="http://schemas.microsoft.com/office/drawing/2014/main" id="{943599EB-7BBB-5C4F-B392-16125F872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486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575</a:t>
            </a:r>
          </a:p>
        </p:txBody>
      </p:sp>
      <p:sp>
        <p:nvSpPr>
          <p:cNvPr id="34823" name="TextBox 14">
            <a:extLst>
              <a:ext uri="{FF2B5EF4-FFF2-40B4-BE49-F238E27FC236}">
                <a16:creationId xmlns:a16="http://schemas.microsoft.com/office/drawing/2014/main" id="{CBAA19FA-4A54-DF46-B667-C76D45C60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5486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575</a:t>
            </a:r>
          </a:p>
        </p:txBody>
      </p:sp>
      <p:sp>
        <p:nvSpPr>
          <p:cNvPr id="34824" name="TextBox 15">
            <a:extLst>
              <a:ext uri="{FF2B5EF4-FFF2-40B4-BE49-F238E27FC236}">
                <a16:creationId xmlns:a16="http://schemas.microsoft.com/office/drawing/2014/main" id="{B36B7AB9-34CE-6647-BADE-8EAE49750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5486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575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17481A59-A24B-534D-963E-600BBD013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752600"/>
          </a:xfrm>
        </p:spPr>
        <p:txBody>
          <a:bodyPr/>
          <a:lstStyle/>
          <a:p>
            <a:r>
              <a:rPr lang="en-US" altLang="en-US" sz="3600"/>
              <a:t>The observed distribution of flies resulting from the black, vestigial testcross was different from the prediction for independently assorting traits </a:t>
            </a:r>
          </a:p>
        </p:txBody>
      </p:sp>
      <p:sp>
        <p:nvSpPr>
          <p:cNvPr id="35842" name="TextBox 4">
            <a:extLst>
              <a:ext uri="{FF2B5EF4-FFF2-40B4-BE49-F238E27FC236}">
                <a16:creationId xmlns:a16="http://schemas.microsoft.com/office/drawing/2014/main" id="{4AF233BB-BA5C-1444-8B6E-3D186A64F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6321425"/>
            <a:ext cx="1814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15-9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6AA1E818-18BF-0643-8B98-57832E943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 r="21133" b="17778"/>
          <a:stretch>
            <a:fillRect/>
          </a:stretch>
        </p:blipFill>
        <p:spPr bwMode="auto">
          <a:xfrm>
            <a:off x="1143000" y="2054225"/>
            <a:ext cx="68199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2">
            <a:extLst>
              <a:ext uri="{FF2B5EF4-FFF2-40B4-BE49-F238E27FC236}">
                <a16:creationId xmlns:a16="http://schemas.microsoft.com/office/drawing/2014/main" id="{92417A88-8EE3-9F4D-A496-0E98E61D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4864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# out of 2300:</a:t>
            </a:r>
          </a:p>
        </p:txBody>
      </p:sp>
      <p:sp>
        <p:nvSpPr>
          <p:cNvPr id="35845" name="TextBox 3">
            <a:extLst>
              <a:ext uri="{FF2B5EF4-FFF2-40B4-BE49-F238E27FC236}">
                <a16:creationId xmlns:a16="http://schemas.microsoft.com/office/drawing/2014/main" id="{51EFA497-44F1-9343-8FBE-7C8CF893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5486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575</a:t>
            </a:r>
          </a:p>
        </p:txBody>
      </p:sp>
      <p:sp>
        <p:nvSpPr>
          <p:cNvPr id="35846" name="TextBox 13">
            <a:extLst>
              <a:ext uri="{FF2B5EF4-FFF2-40B4-BE49-F238E27FC236}">
                <a16:creationId xmlns:a16="http://schemas.microsoft.com/office/drawing/2014/main" id="{42B31471-FC16-5946-A83C-437649F9D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486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575</a:t>
            </a:r>
          </a:p>
        </p:txBody>
      </p:sp>
      <p:sp>
        <p:nvSpPr>
          <p:cNvPr id="35847" name="TextBox 14">
            <a:extLst>
              <a:ext uri="{FF2B5EF4-FFF2-40B4-BE49-F238E27FC236}">
                <a16:creationId xmlns:a16="http://schemas.microsoft.com/office/drawing/2014/main" id="{DA51D57E-8D0A-A542-BD6F-5F31D4410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5486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575</a:t>
            </a:r>
          </a:p>
        </p:txBody>
      </p:sp>
      <p:sp>
        <p:nvSpPr>
          <p:cNvPr id="35848" name="TextBox 15">
            <a:extLst>
              <a:ext uri="{FF2B5EF4-FFF2-40B4-BE49-F238E27FC236}">
                <a16:creationId xmlns:a16="http://schemas.microsoft.com/office/drawing/2014/main" id="{301DD288-9915-924F-ADAE-3389B7F5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5486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575</a:t>
            </a:r>
          </a:p>
        </p:txBody>
      </p:sp>
      <p:pic>
        <p:nvPicPr>
          <p:cNvPr id="35849" name="Picture 1">
            <a:extLst>
              <a:ext uri="{FF2B5EF4-FFF2-40B4-BE49-F238E27FC236}">
                <a16:creationId xmlns:a16="http://schemas.microsoft.com/office/drawing/2014/main" id="{99DBE04F-B10E-CD4D-B26C-3641B8ADE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88316" r="21133" b="8096"/>
          <a:stretch>
            <a:fillRect/>
          </a:stretch>
        </p:blipFill>
        <p:spPr bwMode="auto">
          <a:xfrm>
            <a:off x="3900488" y="5948363"/>
            <a:ext cx="40624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2">
            <a:extLst>
              <a:ext uri="{FF2B5EF4-FFF2-40B4-BE49-F238E27FC236}">
                <a16:creationId xmlns:a16="http://schemas.microsoft.com/office/drawing/2014/main" id="{70050624-F3EF-7242-9D3A-035F7AEF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5867400"/>
            <a:ext cx="6410325" cy="446088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51" name="TextBox 1">
            <a:extLst>
              <a:ext uri="{FF2B5EF4-FFF2-40B4-BE49-F238E27FC236}">
                <a16:creationId xmlns:a16="http://schemas.microsoft.com/office/drawing/2014/main" id="{B2C58528-EBBF-6441-ACDB-BF15CE827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905500"/>
            <a:ext cx="1747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actual results: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574FAA28-4855-AE4E-AD31-C3357ED2F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/>
              <a:t>Linked genes fail to assort independently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F1D599AA-C734-2943-9C6B-A61CD1C02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"/>
          <a:stretch>
            <a:fillRect/>
          </a:stretch>
        </p:blipFill>
        <p:spPr bwMode="auto">
          <a:xfrm>
            <a:off x="762000" y="1676400"/>
            <a:ext cx="76200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8F9AFA9D-300C-D24E-991D-BB85EAF52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6321425"/>
            <a:ext cx="189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13-11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21DAC9-C169-384E-A54E-FB7C52119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Independent assortment </a:t>
            </a:r>
            <a:r>
              <a:rPr lang="en-US" altLang="en-US" sz="4400" i="1">
                <a:solidFill>
                  <a:schemeClr val="tx2"/>
                </a:solidFill>
              </a:rPr>
              <a:t>vs</a:t>
            </a:r>
            <a:r>
              <a:rPr lang="en-US" altLang="en-US" sz="4400">
                <a:solidFill>
                  <a:schemeClr val="tx2"/>
                </a:solidFill>
              </a:rPr>
              <a:t>. </a:t>
            </a:r>
            <a:br>
              <a:rPr lang="en-US" altLang="en-US" sz="4400">
                <a:solidFill>
                  <a:schemeClr val="tx2"/>
                </a:solidFill>
              </a:rPr>
            </a:br>
            <a:r>
              <a:rPr lang="en-US" altLang="en-US" sz="4400">
                <a:solidFill>
                  <a:schemeClr val="tx2"/>
                </a:solidFill>
              </a:rPr>
              <a:t>gene linkage during meiosis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2B934ADC-0AB6-C94F-ABED-D165484E1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if genes are located on </a:t>
            </a:r>
            <a:r>
              <a:rPr lang="en-US" altLang="en-US">
                <a:solidFill>
                  <a:schemeClr val="accent2"/>
                </a:solidFill>
              </a:rPr>
              <a:t>separate chromosomes</a:t>
            </a:r>
            <a:r>
              <a:rPr lang="en-US" altLang="en-US"/>
              <a:t>, they will </a:t>
            </a:r>
            <a:r>
              <a:rPr lang="en-US" altLang="en-US">
                <a:solidFill>
                  <a:schemeClr val="accent2"/>
                </a:solidFill>
              </a:rPr>
              <a:t>assort independently</a:t>
            </a:r>
            <a:r>
              <a:rPr lang="en-US" altLang="en-US"/>
              <a:t> during meiosis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genes are located on the </a:t>
            </a:r>
            <a:r>
              <a:rPr lang="en-US" altLang="en-US">
                <a:solidFill>
                  <a:schemeClr val="accent2"/>
                </a:solidFill>
              </a:rPr>
              <a:t>same chromosome</a:t>
            </a:r>
            <a:r>
              <a:rPr lang="en-US" altLang="en-US"/>
              <a:t>, they will </a:t>
            </a:r>
            <a:r>
              <a:rPr lang="en-US" altLang="en-US">
                <a:solidFill>
                  <a:schemeClr val="accent2"/>
                </a:solidFill>
              </a:rPr>
              <a:t>segregate together</a:t>
            </a:r>
            <a:r>
              <a:rPr lang="en-US" altLang="en-US"/>
              <a:t> during meiosis…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8ECFE251-71BA-9642-B8BB-75ECF5092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Independent assortment </a:t>
            </a:r>
            <a:r>
              <a:rPr lang="en-US" altLang="en-US" sz="4400" i="1">
                <a:solidFill>
                  <a:schemeClr val="tx2"/>
                </a:solidFill>
              </a:rPr>
              <a:t>vs</a:t>
            </a:r>
            <a:r>
              <a:rPr lang="en-US" altLang="en-US" sz="4400">
                <a:solidFill>
                  <a:schemeClr val="tx2"/>
                </a:solidFill>
              </a:rPr>
              <a:t>. </a:t>
            </a:r>
            <a:br>
              <a:rPr lang="en-US" altLang="en-US" sz="4400">
                <a:solidFill>
                  <a:schemeClr val="tx2"/>
                </a:solidFill>
              </a:rPr>
            </a:br>
            <a:r>
              <a:rPr lang="en-US" altLang="en-US" sz="4400">
                <a:solidFill>
                  <a:schemeClr val="tx2"/>
                </a:solidFill>
              </a:rPr>
              <a:t>gene linkage during meiosis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610DAA9F-D4E8-354F-A3EE-702FFADC9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if genes are located on </a:t>
            </a:r>
            <a:r>
              <a:rPr lang="en-US" altLang="en-US">
                <a:solidFill>
                  <a:schemeClr val="accent2"/>
                </a:solidFill>
              </a:rPr>
              <a:t>separate chromosomes</a:t>
            </a:r>
            <a:r>
              <a:rPr lang="en-US" altLang="en-US"/>
              <a:t>, they will </a:t>
            </a:r>
            <a:r>
              <a:rPr lang="en-US" altLang="en-US">
                <a:solidFill>
                  <a:schemeClr val="accent2"/>
                </a:solidFill>
              </a:rPr>
              <a:t>assort independently</a:t>
            </a:r>
            <a:r>
              <a:rPr lang="en-US" altLang="en-US"/>
              <a:t> during meiosis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genes are located on the </a:t>
            </a:r>
            <a:r>
              <a:rPr lang="en-US" altLang="en-US">
                <a:solidFill>
                  <a:schemeClr val="accent2"/>
                </a:solidFill>
              </a:rPr>
              <a:t>same chromosome</a:t>
            </a:r>
            <a:r>
              <a:rPr lang="en-US" altLang="en-US"/>
              <a:t>, they will </a:t>
            </a:r>
            <a:r>
              <a:rPr lang="en-US" altLang="en-US">
                <a:solidFill>
                  <a:schemeClr val="accent2"/>
                </a:solidFill>
              </a:rPr>
              <a:t>segregate together</a:t>
            </a:r>
            <a:r>
              <a:rPr lang="en-US" altLang="en-US"/>
              <a:t> during meiosis…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76EA57C1-D233-3E43-9D11-0BED7486A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863" y="5410200"/>
            <a:ext cx="29642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SOMETIMES…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>
            <a:extLst>
              <a:ext uri="{FF2B5EF4-FFF2-40B4-BE49-F238E27FC236}">
                <a16:creationId xmlns:a16="http://schemas.microsoft.com/office/drawing/2014/main" id="{15FF36F9-1839-4F4F-9CD4-3074B3202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/>
              <a:t>Transmission patterns associated with multiple genes can vary</a:t>
            </a:r>
          </a:p>
        </p:txBody>
      </p:sp>
      <p:sp>
        <p:nvSpPr>
          <p:cNvPr id="17410" name="Content Placeholder 5">
            <a:extLst>
              <a:ext uri="{FF2B5EF4-FFF2-40B4-BE49-F238E27FC236}">
                <a16:creationId xmlns:a16="http://schemas.microsoft.com/office/drawing/2014/main" id="{E1EF7AA0-CD77-6046-A6C5-1A778AE1AA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/>
          <a:lstStyle/>
          <a:p>
            <a:r>
              <a:rPr lang="en-US" altLang="en-US" sz="2700"/>
              <a:t>independent assortment</a:t>
            </a:r>
          </a:p>
          <a:p>
            <a:pPr lvl="1"/>
            <a:r>
              <a:rPr lang="en-US" altLang="en-US" sz="2200"/>
              <a:t>transmission of multiple genes is independent because the genes are not physically connected</a:t>
            </a:r>
          </a:p>
          <a:p>
            <a:pPr lvl="1"/>
            <a:r>
              <a:rPr lang="en-US" altLang="en-US" sz="2200"/>
              <a:t>frequency of specific outcomes can be predicted based on Mendelian genetics</a:t>
            </a:r>
          </a:p>
          <a:p>
            <a:pPr lvl="1"/>
            <a:endParaRPr lang="en-US" altLang="en-US" sz="1200"/>
          </a:p>
          <a:p>
            <a:r>
              <a:rPr lang="en-US" altLang="en-US" sz="2800"/>
              <a:t>genetic linkage</a:t>
            </a:r>
          </a:p>
          <a:p>
            <a:pPr lvl="1"/>
            <a:r>
              <a:rPr lang="en-US" altLang="en-US" sz="2200"/>
              <a:t>tendency for multiple genes to be transmitted together</a:t>
            </a:r>
          </a:p>
          <a:p>
            <a:pPr lvl="1"/>
            <a:r>
              <a:rPr lang="en-US" altLang="en-US" sz="2200"/>
              <a:t>frequency of specific outcomes is determined by the physical distance between the genes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2BDBB8DB-7F15-764D-AAF8-2D8B7D04D9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100"/>
              <a:t>Recombination generates genetic diversity</a:t>
            </a:r>
            <a:br>
              <a:rPr lang="en-US" altLang="en-US" sz="4100"/>
            </a:br>
            <a:r>
              <a:rPr lang="en-US" altLang="en-US" sz="4100"/>
              <a:t>during prophase of meiosis I</a:t>
            </a:r>
          </a:p>
        </p:txBody>
      </p:sp>
      <p:sp>
        <p:nvSpPr>
          <p:cNvPr id="43010" name="Rectangle 6">
            <a:extLst>
              <a:ext uri="{FF2B5EF4-FFF2-40B4-BE49-F238E27FC236}">
                <a16:creationId xmlns:a16="http://schemas.microsoft.com/office/drawing/2014/main" id="{533C3E01-7413-0445-8BAB-47E4C9E1B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67200"/>
            <a:ext cx="838200" cy="121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C48DF1B0-859B-094E-A985-35E108E3D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90800"/>
            <a:ext cx="690562" cy="1906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43012" name="Rectangle 9">
            <a:extLst>
              <a:ext uri="{FF2B5EF4-FFF2-40B4-BE49-F238E27FC236}">
                <a16:creationId xmlns:a16="http://schemas.microsoft.com/office/drawing/2014/main" id="{3758D1B5-A83C-B14C-85F4-249F7FEB3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625475" cy="1214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43013" name="Rectangle 10">
            <a:extLst>
              <a:ext uri="{FF2B5EF4-FFF2-40B4-BE49-F238E27FC236}">
                <a16:creationId xmlns:a16="http://schemas.microsoft.com/office/drawing/2014/main" id="{918A9C8F-5601-8A44-A85C-B34D8683A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00400"/>
            <a:ext cx="549275" cy="1214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3014" name="Picture 9">
            <a:extLst>
              <a:ext uri="{FF2B5EF4-FFF2-40B4-BE49-F238E27FC236}">
                <a16:creationId xmlns:a16="http://schemas.microsoft.com/office/drawing/2014/main" id="{F2058549-A8F3-1F42-84B8-14EF6D0FB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/>
          <a:stretch>
            <a:fillRect/>
          </a:stretch>
        </p:blipFill>
        <p:spPr bwMode="auto">
          <a:xfrm>
            <a:off x="5281613" y="2224088"/>
            <a:ext cx="375285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">
            <a:extLst>
              <a:ext uri="{FF2B5EF4-FFF2-40B4-BE49-F238E27FC236}">
                <a16:creationId xmlns:a16="http://schemas.microsoft.com/office/drawing/2014/main" id="{9545F1CC-ED14-EA4B-919E-1177A8A12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>
            <a:fillRect/>
          </a:stretch>
        </p:blipFill>
        <p:spPr bwMode="auto">
          <a:xfrm>
            <a:off x="419100" y="1676400"/>
            <a:ext cx="419100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16" name="Straight Connector 4">
            <a:extLst>
              <a:ext uri="{FF2B5EF4-FFF2-40B4-BE49-F238E27FC236}">
                <a16:creationId xmlns:a16="http://schemas.microsoft.com/office/drawing/2014/main" id="{BE6520B0-777C-BA45-8966-6CC368563F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1654175"/>
            <a:ext cx="0" cy="4975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7" name="Text Box 3">
            <a:extLst>
              <a:ext uri="{FF2B5EF4-FFF2-40B4-BE49-F238E27FC236}">
                <a16:creationId xmlns:a16="http://schemas.microsoft.com/office/drawing/2014/main" id="{C1484A25-A30E-BE4F-8AC2-D17C92970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477000"/>
            <a:ext cx="190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13-12</a:t>
            </a:r>
          </a:p>
        </p:txBody>
      </p:sp>
      <p:sp>
        <p:nvSpPr>
          <p:cNvPr id="43018" name="Text Box 3">
            <a:extLst>
              <a:ext uri="{FF2B5EF4-FFF2-40B4-BE49-F238E27FC236}">
                <a16:creationId xmlns:a16="http://schemas.microsoft.com/office/drawing/2014/main" id="{A22EB0FC-E759-9348-9BBE-560C3F251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483350"/>
            <a:ext cx="181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13-9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EAFD-330B-E876-320E-E0653EF0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r>
              <a:rPr lang="en-US" dirty="0"/>
              <a:t>Crossing over only occurs in between two specific genes some of the time</a:t>
            </a:r>
          </a:p>
        </p:txBody>
      </p:sp>
    </p:spTree>
    <p:extLst>
      <p:ext uri="{BB962C8B-B14F-4D97-AF65-F5344CB8AC3E}">
        <p14:creationId xmlns:p14="http://schemas.microsoft.com/office/powerpoint/2010/main" val="2970957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1A2DC2FB-CCFF-8E48-9F92-0C7B0B38A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Assessing linkage using testcrosses and recombination frequencies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3C3C4166-5B51-8B46-B939-9378024AD9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362200"/>
            <a:ext cx="3810000" cy="3505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if genes are unlinked, non-recombinant (NR) and recombinant (R) types of offspring will be produced at similar frequencies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dirty="0"/>
              <a:t># NR ≈ # R ≈ 50%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BAF8B96B-EC66-D946-8453-4BFB0088C82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362200"/>
            <a:ext cx="3886200" cy="3505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if genes are linked, non-recombinant (NR) types of offspring will appear more frequently than recombinant (R) types of offspring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dirty="0"/>
              <a:t>       # NR  &gt;  # 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17481A59-A24B-534D-963E-600BBD013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752600"/>
          </a:xfrm>
        </p:spPr>
        <p:txBody>
          <a:bodyPr/>
          <a:lstStyle/>
          <a:p>
            <a:r>
              <a:rPr lang="en-US" altLang="en-US" sz="3600"/>
              <a:t>The observed distribution of flies resulting from the black, vestigial testcross was different from the prediction for independently assorting traits </a:t>
            </a:r>
          </a:p>
        </p:txBody>
      </p:sp>
      <p:sp>
        <p:nvSpPr>
          <p:cNvPr id="35842" name="TextBox 4">
            <a:extLst>
              <a:ext uri="{FF2B5EF4-FFF2-40B4-BE49-F238E27FC236}">
                <a16:creationId xmlns:a16="http://schemas.microsoft.com/office/drawing/2014/main" id="{4AF233BB-BA5C-1444-8B6E-3D186A64F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6321425"/>
            <a:ext cx="1814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15-9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6AA1E818-18BF-0643-8B98-57832E943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 r="21133" b="17778"/>
          <a:stretch>
            <a:fillRect/>
          </a:stretch>
        </p:blipFill>
        <p:spPr bwMode="auto">
          <a:xfrm>
            <a:off x="1143000" y="2054225"/>
            <a:ext cx="68199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2">
            <a:extLst>
              <a:ext uri="{FF2B5EF4-FFF2-40B4-BE49-F238E27FC236}">
                <a16:creationId xmlns:a16="http://schemas.microsoft.com/office/drawing/2014/main" id="{92417A88-8EE3-9F4D-A496-0E98E61D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4864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# out of 2300:</a:t>
            </a:r>
          </a:p>
        </p:txBody>
      </p:sp>
      <p:sp>
        <p:nvSpPr>
          <p:cNvPr id="35845" name="TextBox 3">
            <a:extLst>
              <a:ext uri="{FF2B5EF4-FFF2-40B4-BE49-F238E27FC236}">
                <a16:creationId xmlns:a16="http://schemas.microsoft.com/office/drawing/2014/main" id="{51EFA497-44F1-9343-8FBE-7C8CF893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5486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575</a:t>
            </a:r>
          </a:p>
        </p:txBody>
      </p:sp>
      <p:sp>
        <p:nvSpPr>
          <p:cNvPr id="35846" name="TextBox 13">
            <a:extLst>
              <a:ext uri="{FF2B5EF4-FFF2-40B4-BE49-F238E27FC236}">
                <a16:creationId xmlns:a16="http://schemas.microsoft.com/office/drawing/2014/main" id="{42B31471-FC16-5946-A83C-437649F9D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486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575</a:t>
            </a:r>
          </a:p>
        </p:txBody>
      </p:sp>
      <p:sp>
        <p:nvSpPr>
          <p:cNvPr id="35847" name="TextBox 14">
            <a:extLst>
              <a:ext uri="{FF2B5EF4-FFF2-40B4-BE49-F238E27FC236}">
                <a16:creationId xmlns:a16="http://schemas.microsoft.com/office/drawing/2014/main" id="{DA51D57E-8D0A-A542-BD6F-5F31D4410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5486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575</a:t>
            </a:r>
          </a:p>
        </p:txBody>
      </p:sp>
      <p:sp>
        <p:nvSpPr>
          <p:cNvPr id="35848" name="TextBox 15">
            <a:extLst>
              <a:ext uri="{FF2B5EF4-FFF2-40B4-BE49-F238E27FC236}">
                <a16:creationId xmlns:a16="http://schemas.microsoft.com/office/drawing/2014/main" id="{301DD288-9915-924F-ADAE-3389B7F5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5486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575</a:t>
            </a:r>
          </a:p>
        </p:txBody>
      </p:sp>
      <p:pic>
        <p:nvPicPr>
          <p:cNvPr id="35849" name="Picture 1">
            <a:extLst>
              <a:ext uri="{FF2B5EF4-FFF2-40B4-BE49-F238E27FC236}">
                <a16:creationId xmlns:a16="http://schemas.microsoft.com/office/drawing/2014/main" id="{99DBE04F-B10E-CD4D-B26C-3641B8ADE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88316" r="21133" b="8096"/>
          <a:stretch>
            <a:fillRect/>
          </a:stretch>
        </p:blipFill>
        <p:spPr bwMode="auto">
          <a:xfrm>
            <a:off x="3900488" y="5948363"/>
            <a:ext cx="40624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2">
            <a:extLst>
              <a:ext uri="{FF2B5EF4-FFF2-40B4-BE49-F238E27FC236}">
                <a16:creationId xmlns:a16="http://schemas.microsoft.com/office/drawing/2014/main" id="{70050624-F3EF-7242-9D3A-035F7AEF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5867400"/>
            <a:ext cx="6410325" cy="446088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51" name="TextBox 1">
            <a:extLst>
              <a:ext uri="{FF2B5EF4-FFF2-40B4-BE49-F238E27FC236}">
                <a16:creationId xmlns:a16="http://schemas.microsoft.com/office/drawing/2014/main" id="{B2C58528-EBBF-6441-ACDB-BF15CE827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905500"/>
            <a:ext cx="1747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actual results:</a:t>
            </a:r>
          </a:p>
        </p:txBody>
      </p:sp>
    </p:spTree>
    <p:extLst>
      <p:ext uri="{BB962C8B-B14F-4D97-AF65-F5344CB8AC3E}">
        <p14:creationId xmlns:p14="http://schemas.microsoft.com/office/powerpoint/2010/main" val="1861233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0A8FC93E-AFAF-304F-DE65-D3EB6332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/>
              <a:t>Using statistical analyses to determine if data fit a model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05242CE-71DA-DCBA-558C-6E8534746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10313"/>
              </p:ext>
            </p:extLst>
          </p:nvPr>
        </p:nvGraphicFramePr>
        <p:xfrm>
          <a:off x="1028700" y="1920240"/>
          <a:ext cx="7086600" cy="4480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92376518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64435010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34449221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4181695921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860835580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r>
                        <a:rPr lang="en-US" dirty="0"/>
                        <a:t>offspring from testcross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wild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vestigial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vestigial, black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724844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r>
                        <a:rPr lang="en-US" dirty="0"/>
                        <a:t>expected ratio if the genes are unlinked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505436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r>
                        <a:rPr lang="en-US" dirty="0"/>
                        <a:t>expected number of offspring (out of 2300)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686576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r>
                        <a:rPr lang="en-US" dirty="0"/>
                        <a:t>observed number of offspring (out of 2300)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6115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A9FDC959-A1AA-EA14-1F5B-A3FCC719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Using statistical analyses to determine if data fit a model</a:t>
            </a:r>
          </a:p>
        </p:txBody>
      </p:sp>
      <p:sp>
        <p:nvSpPr>
          <p:cNvPr id="35862" name="Rectangle 3">
            <a:extLst>
              <a:ext uri="{FF2B5EF4-FFF2-40B4-BE49-F238E27FC236}">
                <a16:creationId xmlns:a16="http://schemas.microsoft.com/office/drawing/2014/main" id="{FE58CED6-DF85-03B5-970C-89648145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59B0372-DD0E-479B-EA11-91A950BC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14836"/>
              </p:ext>
            </p:extLst>
          </p:nvPr>
        </p:nvGraphicFramePr>
        <p:xfrm>
          <a:off x="571500" y="1600200"/>
          <a:ext cx="8001000" cy="2494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6228763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9226426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676712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6369054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805382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00772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offspring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# (e)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observed # (o)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deviation (</a:t>
                      </a:r>
                      <a:r>
                        <a:rPr lang="en-US" i="1" dirty="0"/>
                        <a:t>o – e</a:t>
                      </a:r>
                      <a:r>
                        <a:rPr lang="en-US" i="0" dirty="0"/>
                        <a:t>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i="1" dirty="0"/>
                        <a:t>o – e</a:t>
                      </a:r>
                      <a:r>
                        <a:rPr lang="en-US" i="0" dirty="0"/>
                        <a:t>)</a:t>
                      </a:r>
                      <a:r>
                        <a:rPr lang="en-US" i="0" baseline="30000" dirty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(</a:t>
                      </a:r>
                      <a:r>
                        <a:rPr lang="en-US" i="1" u="sng" dirty="0"/>
                        <a:t>o – e</a:t>
                      </a:r>
                      <a:r>
                        <a:rPr lang="en-US" i="0" u="sng" dirty="0"/>
                        <a:t>)</a:t>
                      </a:r>
                      <a:r>
                        <a:rPr lang="en-US" i="0" u="sng" baseline="30000" dirty="0"/>
                        <a:t>2</a:t>
                      </a:r>
                      <a:endParaRPr lang="en-US" u="sng" dirty="0"/>
                    </a:p>
                    <a:p>
                      <a:pPr algn="ctr"/>
                      <a:r>
                        <a:rPr lang="en-US" i="1" dirty="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0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wild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95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vestigial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51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48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vestigial, 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30881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r"/>
                      <a:r>
                        <a:rPr lang="en-US" dirty="0"/>
                        <a:t>𝑥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 = sum: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6107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A9FDC959-A1AA-EA14-1F5B-A3FCC719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Using statistical analyses to determine if data fit a model</a:t>
            </a:r>
          </a:p>
        </p:txBody>
      </p:sp>
      <p:pic>
        <p:nvPicPr>
          <p:cNvPr id="35843" name="Picture 14" descr="har25316_t0502">
            <a:extLst>
              <a:ext uri="{FF2B5EF4-FFF2-40B4-BE49-F238E27FC236}">
                <a16:creationId xmlns:a16="http://schemas.microsoft.com/office/drawing/2014/main" id="{42711008-CC2D-3670-DE6F-77CE1281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/>
          <a:stretch>
            <a:fillRect/>
          </a:stretch>
        </p:blipFill>
        <p:spPr bwMode="auto">
          <a:xfrm>
            <a:off x="1562100" y="4191000"/>
            <a:ext cx="6019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1">
            <a:extLst>
              <a:ext uri="{FF2B5EF4-FFF2-40B4-BE49-F238E27FC236}">
                <a16:creationId xmlns:a16="http://schemas.microsoft.com/office/drawing/2014/main" id="{FF948D22-D85C-46BF-B8E0-A565BBAFA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6473825"/>
            <a:ext cx="3365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Hartwell, </a:t>
            </a:r>
            <a:r>
              <a:rPr lang="en-US" altLang="en-US" sz="1400" i="1"/>
              <a:t>Genetics: from Genes to Genomes</a:t>
            </a:r>
            <a:endParaRPr lang="en-US" altLang="en-US" sz="1400"/>
          </a:p>
        </p:txBody>
      </p:sp>
      <p:sp>
        <p:nvSpPr>
          <p:cNvPr id="35862" name="Rectangle 3">
            <a:extLst>
              <a:ext uri="{FF2B5EF4-FFF2-40B4-BE49-F238E27FC236}">
                <a16:creationId xmlns:a16="http://schemas.microsoft.com/office/drawing/2014/main" id="{FE58CED6-DF85-03B5-970C-89648145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63" name="Rectangle 23">
            <a:extLst>
              <a:ext uri="{FF2B5EF4-FFF2-40B4-BE49-F238E27FC236}">
                <a16:creationId xmlns:a16="http://schemas.microsoft.com/office/drawing/2014/main" id="{3F4BDA1C-60D4-F8AF-66DF-F9DE35B29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622800"/>
            <a:ext cx="304800" cy="101600"/>
          </a:xfrm>
          <a:prstGeom prst="rect">
            <a:avLst/>
          </a:prstGeom>
          <a:solidFill>
            <a:srgbClr val="FFD48C"/>
          </a:solidFill>
          <a:ln w="9525">
            <a:solidFill>
              <a:srgbClr val="FFD48C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59B0372-DD0E-479B-EA11-91A950BC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02318"/>
              </p:ext>
            </p:extLst>
          </p:nvPr>
        </p:nvGraphicFramePr>
        <p:xfrm>
          <a:off x="571500" y="1600200"/>
          <a:ext cx="8001000" cy="2494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6228763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9226426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676712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6369054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805382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00772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offspring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# (e)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observed # (o)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deviation (</a:t>
                      </a:r>
                      <a:r>
                        <a:rPr lang="en-US" i="1" dirty="0"/>
                        <a:t>o – e</a:t>
                      </a:r>
                      <a:r>
                        <a:rPr lang="en-US" i="0" dirty="0"/>
                        <a:t>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i="1" dirty="0"/>
                        <a:t>o – e</a:t>
                      </a:r>
                      <a:r>
                        <a:rPr lang="en-US" i="0" dirty="0"/>
                        <a:t>)</a:t>
                      </a:r>
                      <a:r>
                        <a:rPr lang="en-US" i="0" baseline="30000" dirty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(</a:t>
                      </a:r>
                      <a:r>
                        <a:rPr lang="en-US" i="1" u="sng" dirty="0"/>
                        <a:t>o – e</a:t>
                      </a:r>
                      <a:r>
                        <a:rPr lang="en-US" i="0" u="sng" dirty="0"/>
                        <a:t>)</a:t>
                      </a:r>
                      <a:r>
                        <a:rPr lang="en-US" i="0" u="sng" baseline="30000" dirty="0"/>
                        <a:t>2</a:t>
                      </a:r>
                      <a:endParaRPr lang="en-US" u="sng" dirty="0"/>
                    </a:p>
                    <a:p>
                      <a:pPr algn="ctr"/>
                      <a:r>
                        <a:rPr lang="en-US" i="1" dirty="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0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wild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152,100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95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vestigial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136,161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51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152,100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48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vestigial, 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136,161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30881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r"/>
                      <a:r>
                        <a:rPr lang="en-US" dirty="0"/>
                        <a:t>𝑥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 = sum: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610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459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6A98236B-387E-344F-A71A-89A5B5DE2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800"/>
              <a:t>Recombination frequencies reflect both genetic and physical distance between genes</a:t>
            </a:r>
          </a:p>
        </p:txBody>
      </p:sp>
      <p:grpSp>
        <p:nvGrpSpPr>
          <p:cNvPr id="47106" name="Group 1">
            <a:extLst>
              <a:ext uri="{FF2B5EF4-FFF2-40B4-BE49-F238E27FC236}">
                <a16:creationId xmlns:a16="http://schemas.microsoft.com/office/drawing/2014/main" id="{72CE75B5-78BA-CB42-A658-F494E0967C4D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1447800"/>
            <a:ext cx="7950200" cy="3381375"/>
            <a:chOff x="596900" y="1981200"/>
            <a:chExt cx="7950200" cy="3381811"/>
          </a:xfrm>
        </p:grpSpPr>
        <p:pic>
          <p:nvPicPr>
            <p:cNvPr id="47111" name="Picture 2">
              <a:extLst>
                <a:ext uri="{FF2B5EF4-FFF2-40B4-BE49-F238E27FC236}">
                  <a16:creationId xmlns:a16="http://schemas.microsoft.com/office/drawing/2014/main" id="{BF9B965A-BD7D-3A47-A462-84FDFF2F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184"/>
            <a:stretch>
              <a:fillRect/>
            </a:stretch>
          </p:blipFill>
          <p:spPr bwMode="auto">
            <a:xfrm>
              <a:off x="596900" y="1981200"/>
              <a:ext cx="7950200" cy="225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3">
              <a:extLst>
                <a:ext uri="{FF2B5EF4-FFF2-40B4-BE49-F238E27FC236}">
                  <a16:creationId xmlns:a16="http://schemas.microsoft.com/office/drawing/2014/main" id="{F9B05AA1-0C4E-C140-9111-2CF841692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557"/>
            <a:stretch>
              <a:fillRect/>
            </a:stretch>
          </p:blipFill>
          <p:spPr bwMode="auto">
            <a:xfrm>
              <a:off x="596900" y="4191000"/>
              <a:ext cx="7950200" cy="117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7" name="TextBox 5">
            <a:extLst>
              <a:ext uri="{FF2B5EF4-FFF2-40B4-BE49-F238E27FC236}">
                <a16:creationId xmlns:a16="http://schemas.microsoft.com/office/drawing/2014/main" id="{4FD3A49D-035B-1343-95F1-2C52FC9EF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276600"/>
            <a:ext cx="1371600" cy="292100"/>
          </a:xfrm>
          <a:prstGeom prst="rect">
            <a:avLst/>
          </a:prstGeom>
          <a:solidFill>
            <a:srgbClr val="D0D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Arial" panose="020B0604020202020204" pitchFamily="34" charset="0"/>
              </a:rPr>
              <a:t>wild-type</a:t>
            </a:r>
          </a:p>
        </p:txBody>
      </p:sp>
      <p:sp>
        <p:nvSpPr>
          <p:cNvPr id="47108" name="TextBox 6">
            <a:extLst>
              <a:ext uri="{FF2B5EF4-FFF2-40B4-BE49-F238E27FC236}">
                <a16:creationId xmlns:a16="http://schemas.microsoft.com/office/drawing/2014/main" id="{1108B244-820C-0345-9CEE-93B6C2FAF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276600"/>
            <a:ext cx="1371600" cy="292100"/>
          </a:xfrm>
          <a:prstGeom prst="rect">
            <a:avLst/>
          </a:prstGeom>
          <a:solidFill>
            <a:srgbClr val="D0D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Arial" panose="020B0604020202020204" pitchFamily="34" charset="0"/>
              </a:rPr>
              <a:t>black, vestigial</a:t>
            </a:r>
          </a:p>
        </p:txBody>
      </p:sp>
      <p:sp>
        <p:nvSpPr>
          <p:cNvPr id="47109" name="TextBox 7">
            <a:extLst>
              <a:ext uri="{FF2B5EF4-FFF2-40B4-BE49-F238E27FC236}">
                <a16:creationId xmlns:a16="http://schemas.microsoft.com/office/drawing/2014/main" id="{32CAC097-EDC6-9342-9D04-5D3F772DD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76600"/>
            <a:ext cx="1371600" cy="292100"/>
          </a:xfrm>
          <a:prstGeom prst="rect">
            <a:avLst/>
          </a:prstGeom>
          <a:solidFill>
            <a:srgbClr val="D0D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Arial" panose="020B0604020202020204" pitchFamily="34" charset="0"/>
              </a:rPr>
              <a:t>black</a:t>
            </a:r>
          </a:p>
        </p:txBody>
      </p:sp>
      <p:sp>
        <p:nvSpPr>
          <p:cNvPr id="47110" name="TextBox 8">
            <a:extLst>
              <a:ext uri="{FF2B5EF4-FFF2-40B4-BE49-F238E27FC236}">
                <a16:creationId xmlns:a16="http://schemas.microsoft.com/office/drawing/2014/main" id="{D621DB21-7E06-F745-B7B0-11E1FB994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76600"/>
            <a:ext cx="1371600" cy="292100"/>
          </a:xfrm>
          <a:prstGeom prst="rect">
            <a:avLst/>
          </a:prstGeom>
          <a:solidFill>
            <a:srgbClr val="D0D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Arial" panose="020B0604020202020204" pitchFamily="34" charset="0"/>
              </a:rPr>
              <a:t>vestigial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008E9092-A26C-1845-ADFB-A6D80A36C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Different gene pairs recombine with different frequencies</a:t>
            </a:r>
          </a:p>
        </p:txBody>
      </p:sp>
      <p:pic>
        <p:nvPicPr>
          <p:cNvPr id="49154" name="Picture 3" descr="Screen Shot 2014-09-27 at 5.15.34 PM.png">
            <a:extLst>
              <a:ext uri="{FF2B5EF4-FFF2-40B4-BE49-F238E27FC236}">
                <a16:creationId xmlns:a16="http://schemas.microsoft.com/office/drawing/2014/main" id="{DE6B7C74-E022-7049-AF48-ADB86357E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14573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 descr="Screen Shot 2014-09-27 at 5.14.29 PM.png">
            <a:extLst>
              <a:ext uri="{FF2B5EF4-FFF2-40B4-BE49-F238E27FC236}">
                <a16:creationId xmlns:a16="http://schemas.microsoft.com/office/drawing/2014/main" id="{DEFDF4B0-FFD4-6340-935D-A56649EE7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828800"/>
            <a:ext cx="145573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Screen Shot 2014-09-27 at 5.15.44 PM.png">
            <a:extLst>
              <a:ext uri="{FF2B5EF4-FFF2-40B4-BE49-F238E27FC236}">
                <a16:creationId xmlns:a16="http://schemas.microsoft.com/office/drawing/2014/main" id="{2FC273F8-8F27-0948-80BF-692584F58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828800"/>
            <a:ext cx="14732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Screen Shot 2014-09-27 at 5.16.57 PM.png">
            <a:extLst>
              <a:ext uri="{FF2B5EF4-FFF2-40B4-BE49-F238E27FC236}">
                <a16:creationId xmlns:a16="http://schemas.microsoft.com/office/drawing/2014/main" id="{62A19F55-714D-2447-BC47-56D11B75F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828800"/>
            <a:ext cx="1590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Box 8">
            <a:extLst>
              <a:ext uri="{FF2B5EF4-FFF2-40B4-BE49-F238E27FC236}">
                <a16:creationId xmlns:a16="http://schemas.microsoft.com/office/drawing/2014/main" id="{BC7F9702-2F2D-324B-88F0-CF97DC53C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429000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wild-type</a:t>
            </a:r>
          </a:p>
        </p:txBody>
      </p:sp>
      <p:sp>
        <p:nvSpPr>
          <p:cNvPr id="49159" name="TextBox 9">
            <a:extLst>
              <a:ext uri="{FF2B5EF4-FFF2-40B4-BE49-F238E27FC236}">
                <a16:creationId xmlns:a16="http://schemas.microsoft.com/office/drawing/2014/main" id="{F1A51794-655E-204A-A1B0-B7457CC8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3429000"/>
            <a:ext cx="173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brown eyes,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vestigial wings</a:t>
            </a:r>
          </a:p>
        </p:txBody>
      </p:sp>
      <p:sp>
        <p:nvSpPr>
          <p:cNvPr id="49160" name="TextBox 10">
            <a:extLst>
              <a:ext uri="{FF2B5EF4-FFF2-40B4-BE49-F238E27FC236}">
                <a16:creationId xmlns:a16="http://schemas.microsoft.com/office/drawing/2014/main" id="{6D6623B8-C131-784E-AC90-CF0C1C642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3429000"/>
            <a:ext cx="173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vestigial wings</a:t>
            </a:r>
          </a:p>
        </p:txBody>
      </p:sp>
      <p:sp>
        <p:nvSpPr>
          <p:cNvPr id="49161" name="TextBox 11">
            <a:extLst>
              <a:ext uri="{FF2B5EF4-FFF2-40B4-BE49-F238E27FC236}">
                <a16:creationId xmlns:a16="http://schemas.microsoft.com/office/drawing/2014/main" id="{550466AF-9133-9643-9A0F-7C87FF59B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150" y="3429000"/>
            <a:ext cx="135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brown eyes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E230F-FF73-E942-89F4-1054A88A39DE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186238"/>
            <a:ext cx="6818312" cy="461962"/>
            <a:chOff x="1258669" y="4415135"/>
            <a:chExt cx="6818531" cy="461665"/>
          </a:xfrm>
        </p:grpSpPr>
        <p:sp>
          <p:nvSpPr>
            <p:cNvPr id="49163" name="TextBox 12">
              <a:extLst>
                <a:ext uri="{FF2B5EF4-FFF2-40B4-BE49-F238E27FC236}">
                  <a16:creationId xmlns:a16="http://schemas.microsoft.com/office/drawing/2014/main" id="{32EAEE2A-0717-8943-9D4E-EC3B3E95B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415135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367</a:t>
              </a:r>
            </a:p>
          </p:txBody>
        </p:sp>
        <p:sp>
          <p:nvSpPr>
            <p:cNvPr id="49164" name="TextBox 13">
              <a:extLst>
                <a:ext uri="{FF2B5EF4-FFF2-40B4-BE49-F238E27FC236}">
                  <a16:creationId xmlns:a16="http://schemas.microsoft.com/office/drawing/2014/main" id="{514BB8EA-FE42-094A-9BB7-6334BB46F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0869" y="4415135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383</a:t>
              </a:r>
            </a:p>
          </p:txBody>
        </p:sp>
        <p:sp>
          <p:nvSpPr>
            <p:cNvPr id="49165" name="TextBox 14">
              <a:extLst>
                <a:ext uri="{FF2B5EF4-FFF2-40B4-BE49-F238E27FC236}">
                  <a16:creationId xmlns:a16="http://schemas.microsoft.com/office/drawing/2014/main" id="{95EB6F0C-E7AB-AE4C-B472-832DCAAD3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669" y="4415135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632</a:t>
              </a:r>
            </a:p>
          </p:txBody>
        </p:sp>
        <p:sp>
          <p:nvSpPr>
            <p:cNvPr id="49166" name="TextBox 15">
              <a:extLst>
                <a:ext uri="{FF2B5EF4-FFF2-40B4-BE49-F238E27FC236}">
                  <a16:creationId xmlns:a16="http://schemas.microsoft.com/office/drawing/2014/main" id="{3381F13B-DE17-3F49-8131-DB94ED8FD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415135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618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>
            <a:extLst>
              <a:ext uri="{FF2B5EF4-FFF2-40B4-BE49-F238E27FC236}">
                <a16:creationId xmlns:a16="http://schemas.microsoft.com/office/drawing/2014/main" id="{FC1DDCC2-596A-8B40-BF8E-CD37FA782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 b="2870"/>
          <a:stretch>
            <a:fillRect/>
          </a:stretch>
        </p:blipFill>
        <p:spPr bwMode="auto">
          <a:xfrm>
            <a:off x="1866900" y="2185988"/>
            <a:ext cx="54102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7">
            <a:extLst>
              <a:ext uri="{FF2B5EF4-FFF2-40B4-BE49-F238E27FC236}">
                <a16:creationId xmlns:a16="http://schemas.microsoft.com/office/drawing/2014/main" id="{DDCBA011-0635-9042-9C07-1EF91BCF4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185988"/>
            <a:ext cx="530225" cy="182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2DCCDFC-838E-CF48-BFF6-EDEEDA213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185988"/>
            <a:ext cx="381000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739EA3B2-F1F0-CC42-939F-D96F3ADE9C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Genetic distances reflect</a:t>
            </a:r>
            <a:br>
              <a:rPr lang="en-US" altLang="en-US"/>
            </a:br>
            <a:r>
              <a:rPr lang="en-US" altLang="en-US"/>
              <a:t>physical distances between genes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B788794D-1F9C-7A4D-85DD-304BE4962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1747838"/>
            <a:ext cx="3556000" cy="461962"/>
          </a:xfrm>
          <a:prstGeom prst="rect">
            <a:avLst/>
          </a:prstGeom>
          <a:noFill/>
          <a:ln w="9525">
            <a:solidFill>
              <a:srgbClr val="8F8AC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Drosophila</a:t>
            </a:r>
            <a:r>
              <a:rPr lang="en-US" altLang="en-US" sz="2400"/>
              <a:t> chromosome 2</a:t>
            </a:r>
            <a:endParaRPr lang="en-US" altLang="en-US" sz="2400" i="1"/>
          </a:p>
        </p:txBody>
      </p:sp>
      <p:sp>
        <p:nvSpPr>
          <p:cNvPr id="50182" name="Text Box 3">
            <a:extLst>
              <a:ext uri="{FF2B5EF4-FFF2-40B4-BE49-F238E27FC236}">
                <a16:creationId xmlns:a16="http://schemas.microsoft.com/office/drawing/2014/main" id="{36023B0A-0914-4B46-9DAC-797DE0A90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438" y="6324600"/>
            <a:ext cx="188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15.12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>
            <a:extLst>
              <a:ext uri="{FF2B5EF4-FFF2-40B4-BE49-F238E27FC236}">
                <a16:creationId xmlns:a16="http://schemas.microsoft.com/office/drawing/2014/main" id="{317BE444-E922-3641-9AA2-A741519654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Independent assortment</a:t>
            </a:r>
          </a:p>
        </p:txBody>
      </p:sp>
      <p:sp>
        <p:nvSpPr>
          <p:cNvPr id="18434" name="Subtitle 3">
            <a:extLst>
              <a:ext uri="{FF2B5EF4-FFF2-40B4-BE49-F238E27FC236}">
                <a16:creationId xmlns:a16="http://schemas.microsoft.com/office/drawing/2014/main" id="{D163D344-F06B-6143-82AD-111113C3F1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E064793-BD18-BC42-A070-BB241F9E3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Genes that are located on different chromosomes assort independently</a:t>
            </a:r>
          </a:p>
        </p:txBody>
      </p:sp>
      <p:sp>
        <p:nvSpPr>
          <p:cNvPr id="19458" name="Text Box 3">
            <a:extLst>
              <a:ext uri="{FF2B5EF4-FFF2-40B4-BE49-F238E27FC236}">
                <a16:creationId xmlns:a16="http://schemas.microsoft.com/office/drawing/2014/main" id="{535C793B-A56E-724D-85E2-9C32ABF8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6321425"/>
            <a:ext cx="189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13-11</a:t>
            </a: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C8CD2E14-0125-BD43-BE23-A87C66A0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"/>
          <a:stretch>
            <a:fillRect/>
          </a:stretch>
        </p:blipFill>
        <p:spPr bwMode="auto">
          <a:xfrm>
            <a:off x="762000" y="1828800"/>
            <a:ext cx="762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9764C675-9AC2-4F45-ACF4-7AB863AC5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0"/>
          <a:stretch>
            <a:fillRect/>
          </a:stretch>
        </p:blipFill>
        <p:spPr bwMode="auto">
          <a:xfrm>
            <a:off x="762000" y="1828800"/>
            <a:ext cx="7620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4C7A26C-5482-E445-BC8F-5C3EDBCD3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en-US" kern="0"/>
              <a:t>Genes that are located on different chromosomes assort independently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F28CB36C-C9BC-554A-A8FE-ABCEB2F0A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6321425"/>
            <a:ext cx="189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13-11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B28F4B19-053D-514D-9ACB-69077E7A2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"/>
          <a:stretch>
            <a:fillRect/>
          </a:stretch>
        </p:blipFill>
        <p:spPr bwMode="auto">
          <a:xfrm>
            <a:off x="762000" y="1828800"/>
            <a:ext cx="76200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CA316C2C-BC76-6442-B7DF-8A1E8AA72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Genes that are located on different chromosomes assort independently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635152CB-574A-3B47-A825-4662BD734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6321425"/>
            <a:ext cx="189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13-11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16898E0-16E1-9040-8203-A96B4E40D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333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Analyzing the segregation of body color &amp; wing alleles into </a:t>
            </a:r>
            <a:r>
              <a:rPr lang="en-US" altLang="en-US" sz="4000" i="1"/>
              <a:t>Drosophila </a:t>
            </a:r>
            <a:r>
              <a:rPr lang="en-US" altLang="en-US" sz="4000"/>
              <a:t>gametes</a:t>
            </a:r>
          </a:p>
        </p:txBody>
      </p:sp>
      <p:grpSp>
        <p:nvGrpSpPr>
          <p:cNvPr id="8192" name="Group 8191">
            <a:extLst>
              <a:ext uri="{FF2B5EF4-FFF2-40B4-BE49-F238E27FC236}">
                <a16:creationId xmlns:a16="http://schemas.microsoft.com/office/drawing/2014/main" id="{E2D3A130-04A2-934B-A2EE-B8724A69FC6C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728788"/>
            <a:ext cx="3048000" cy="1547812"/>
            <a:chOff x="1219200" y="1371600"/>
            <a:chExt cx="3048000" cy="1547575"/>
          </a:xfrm>
        </p:grpSpPr>
        <p:grpSp>
          <p:nvGrpSpPr>
            <p:cNvPr id="23596" name="Group 9">
              <a:extLst>
                <a:ext uri="{FF2B5EF4-FFF2-40B4-BE49-F238E27FC236}">
                  <a16:creationId xmlns:a16="http://schemas.microsoft.com/office/drawing/2014/main" id="{9C40DBB2-FCB5-0544-A906-BCE09C1B8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1909465"/>
              <a:ext cx="864704" cy="685800"/>
              <a:chOff x="912" y="1248"/>
              <a:chExt cx="1392" cy="1104"/>
            </a:xfrm>
          </p:grpSpPr>
          <p:sp>
            <p:nvSpPr>
              <p:cNvPr id="23636" name="Oval 10">
                <a:extLst>
                  <a:ext uri="{FF2B5EF4-FFF2-40B4-BE49-F238E27FC236}">
                    <a16:creationId xmlns:a16="http://schemas.microsoft.com/office/drawing/2014/main" id="{5A5C86F9-3864-7A4D-965B-EBC25A0BB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336" cy="192"/>
              </a:xfrm>
              <a:prstGeom prst="ellipse">
                <a:avLst/>
              </a:prstGeom>
              <a:solidFill>
                <a:srgbClr val="E3E35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637" name="Oval 11">
                <a:extLst>
                  <a:ext uri="{FF2B5EF4-FFF2-40B4-BE49-F238E27FC236}">
                    <a16:creationId xmlns:a16="http://schemas.microsoft.com/office/drawing/2014/main" id="{EFADBE1A-102B-A64C-B612-F14849ED3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296"/>
                <a:ext cx="144" cy="192"/>
              </a:xfrm>
              <a:prstGeom prst="ellipse">
                <a:avLst/>
              </a:prstGeom>
              <a:solidFill>
                <a:srgbClr val="E3020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638" name="Oval 12">
                <a:extLst>
                  <a:ext uri="{FF2B5EF4-FFF2-40B4-BE49-F238E27FC236}">
                    <a16:creationId xmlns:a16="http://schemas.microsoft.com/office/drawing/2014/main" id="{8125CD2C-4C64-8D4F-9A5F-98955614B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296"/>
                <a:ext cx="144" cy="192"/>
              </a:xfrm>
              <a:prstGeom prst="ellipse">
                <a:avLst/>
              </a:prstGeom>
              <a:solidFill>
                <a:srgbClr val="E3020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639" name="Oval 13">
                <a:extLst>
                  <a:ext uri="{FF2B5EF4-FFF2-40B4-BE49-F238E27FC236}">
                    <a16:creationId xmlns:a16="http://schemas.microsoft.com/office/drawing/2014/main" id="{A1C4538D-A78C-CC44-80EC-110192313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" y="1440"/>
                <a:ext cx="288" cy="336"/>
              </a:xfrm>
              <a:prstGeom prst="ellipse">
                <a:avLst/>
              </a:prstGeom>
              <a:solidFill>
                <a:srgbClr val="E3E35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640" name="Oval 14">
                <a:extLst>
                  <a:ext uri="{FF2B5EF4-FFF2-40B4-BE49-F238E27FC236}">
                    <a16:creationId xmlns:a16="http://schemas.microsoft.com/office/drawing/2014/main" id="{C97B6F9B-6FEB-674D-A9E0-59CC3FA52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336" cy="576"/>
              </a:xfrm>
              <a:prstGeom prst="ellipse">
                <a:avLst/>
              </a:prstGeom>
              <a:solidFill>
                <a:srgbClr val="E3E35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641" name="Line 15">
                <a:extLst>
                  <a:ext uri="{FF2B5EF4-FFF2-40B4-BE49-F238E27FC236}">
                    <a16:creationId xmlns:a16="http://schemas.microsoft.com/office/drawing/2014/main" id="{1090529D-E15A-104C-806C-3BD5FE937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1248"/>
                <a:ext cx="192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2" name="Line 16">
                <a:extLst>
                  <a:ext uri="{FF2B5EF4-FFF2-40B4-BE49-F238E27FC236}">
                    <a16:creationId xmlns:a16="http://schemas.microsoft.com/office/drawing/2014/main" id="{86BA6F15-D658-224B-8C3C-75C09B0F4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44" y="1248"/>
                <a:ext cx="192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43" name="Group 17">
                <a:extLst>
                  <a:ext uri="{FF2B5EF4-FFF2-40B4-BE49-F238E27FC236}">
                    <a16:creationId xmlns:a16="http://schemas.microsoft.com/office/drawing/2014/main" id="{B80F8B19-42F8-364C-B888-8326BA36F0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1344"/>
                <a:ext cx="480" cy="192"/>
                <a:chOff x="1728" y="1344"/>
                <a:chExt cx="480" cy="192"/>
              </a:xfrm>
            </p:grpSpPr>
            <p:sp>
              <p:nvSpPr>
                <p:cNvPr id="23670" name="Line 18">
                  <a:extLst>
                    <a:ext uri="{FF2B5EF4-FFF2-40B4-BE49-F238E27FC236}">
                      <a16:creationId xmlns:a16="http://schemas.microsoft.com/office/drawing/2014/main" id="{80B14685-BB45-B448-AA43-540315B09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4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1" name="Line 19">
                  <a:extLst>
                    <a:ext uri="{FF2B5EF4-FFF2-40B4-BE49-F238E27FC236}">
                      <a16:creationId xmlns:a16="http://schemas.microsoft.com/office/drawing/2014/main" id="{3CA181BA-3A24-334F-B340-5EE4322D56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4" y="1344"/>
                  <a:ext cx="384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44" name="Group 20">
                <a:extLst>
                  <a:ext uri="{FF2B5EF4-FFF2-40B4-BE49-F238E27FC236}">
                    <a16:creationId xmlns:a16="http://schemas.microsoft.com/office/drawing/2014/main" id="{221D1E23-572E-EC4F-8986-68CEDB2016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008" y="1344"/>
                <a:ext cx="480" cy="192"/>
                <a:chOff x="1728" y="1344"/>
                <a:chExt cx="480" cy="192"/>
              </a:xfrm>
            </p:grpSpPr>
            <p:sp>
              <p:nvSpPr>
                <p:cNvPr id="23668" name="Line 21">
                  <a:extLst>
                    <a:ext uri="{FF2B5EF4-FFF2-40B4-BE49-F238E27FC236}">
                      <a16:creationId xmlns:a16="http://schemas.microsoft.com/office/drawing/2014/main" id="{3DF85C61-A3FA-B441-814F-02ED0D0E9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4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9" name="Line 22">
                  <a:extLst>
                    <a:ext uri="{FF2B5EF4-FFF2-40B4-BE49-F238E27FC236}">
                      <a16:creationId xmlns:a16="http://schemas.microsoft.com/office/drawing/2014/main" id="{CE968C0E-3E73-0441-BDA4-E5B21CEF78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4" y="1344"/>
                  <a:ext cx="384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45" name="Group 23">
                <a:extLst>
                  <a:ext uri="{FF2B5EF4-FFF2-40B4-BE49-F238E27FC236}">
                    <a16:creationId xmlns:a16="http://schemas.microsoft.com/office/drawing/2014/main" id="{8A185F16-DC13-0F4D-916F-5982FE5352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1536"/>
                <a:ext cx="576" cy="48"/>
                <a:chOff x="1728" y="1536"/>
                <a:chExt cx="576" cy="48"/>
              </a:xfrm>
            </p:grpSpPr>
            <p:sp>
              <p:nvSpPr>
                <p:cNvPr id="23665" name="Line 24">
                  <a:extLst>
                    <a:ext uri="{FF2B5EF4-FFF2-40B4-BE49-F238E27FC236}">
                      <a16:creationId xmlns:a16="http://schemas.microsoft.com/office/drawing/2014/main" id="{6BB55346-2F87-CD4F-855F-EEB0CC1880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1536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6" name="Line 25">
                  <a:extLst>
                    <a:ext uri="{FF2B5EF4-FFF2-40B4-BE49-F238E27FC236}">
                      <a16:creationId xmlns:a16="http://schemas.microsoft.com/office/drawing/2014/main" id="{D1E40AA2-A20E-F34D-B44D-8773D1BB0A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7" name="Line 26">
                  <a:extLst>
                    <a:ext uri="{FF2B5EF4-FFF2-40B4-BE49-F238E27FC236}">
                      <a16:creationId xmlns:a16="http://schemas.microsoft.com/office/drawing/2014/main" id="{34F7A97E-BF9D-8543-AFF8-2C14BD9843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536"/>
                  <a:ext cx="288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46" name="Group 27">
                <a:extLst>
                  <a:ext uri="{FF2B5EF4-FFF2-40B4-BE49-F238E27FC236}">
                    <a16:creationId xmlns:a16="http://schemas.microsoft.com/office/drawing/2014/main" id="{5B016ADB-9E2E-024A-84A4-350AE981C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912" y="1536"/>
                <a:ext cx="576" cy="48"/>
                <a:chOff x="1728" y="1536"/>
                <a:chExt cx="576" cy="48"/>
              </a:xfrm>
            </p:grpSpPr>
            <p:sp>
              <p:nvSpPr>
                <p:cNvPr id="23662" name="Line 28">
                  <a:extLst>
                    <a:ext uri="{FF2B5EF4-FFF2-40B4-BE49-F238E27FC236}">
                      <a16:creationId xmlns:a16="http://schemas.microsoft.com/office/drawing/2014/main" id="{0E073280-63D6-364B-9806-D96B70433B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1536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3" name="Line 29">
                  <a:extLst>
                    <a:ext uri="{FF2B5EF4-FFF2-40B4-BE49-F238E27FC236}">
                      <a16:creationId xmlns:a16="http://schemas.microsoft.com/office/drawing/2014/main" id="{C6C77173-9F0B-F043-9C8C-225ED92F30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4" name="Line 30">
                  <a:extLst>
                    <a:ext uri="{FF2B5EF4-FFF2-40B4-BE49-F238E27FC236}">
                      <a16:creationId xmlns:a16="http://schemas.microsoft.com/office/drawing/2014/main" id="{BD5470DA-420E-A148-88E9-FE1A9F7E7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536"/>
                  <a:ext cx="288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47" name="Group 31">
                <a:extLst>
                  <a:ext uri="{FF2B5EF4-FFF2-40B4-BE49-F238E27FC236}">
                    <a16:creationId xmlns:a16="http://schemas.microsoft.com/office/drawing/2014/main" id="{C80BD627-4693-8946-B228-012029646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1632"/>
                <a:ext cx="528" cy="384"/>
                <a:chOff x="1728" y="1632"/>
                <a:chExt cx="528" cy="384"/>
              </a:xfrm>
            </p:grpSpPr>
            <p:sp>
              <p:nvSpPr>
                <p:cNvPr id="23659" name="Line 32">
                  <a:extLst>
                    <a:ext uri="{FF2B5EF4-FFF2-40B4-BE49-F238E27FC236}">
                      <a16:creationId xmlns:a16="http://schemas.microsoft.com/office/drawing/2014/main" id="{C918BCFE-467E-A547-A4E5-2D619C0CE4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63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0" name="Line 33">
                  <a:extLst>
                    <a:ext uri="{FF2B5EF4-FFF2-40B4-BE49-F238E27FC236}">
                      <a16:creationId xmlns:a16="http://schemas.microsoft.com/office/drawing/2014/main" id="{8CE33B9C-3659-0A4F-BA56-6A182804AA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4" y="1632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1" name="Line 34">
                  <a:extLst>
                    <a:ext uri="{FF2B5EF4-FFF2-40B4-BE49-F238E27FC236}">
                      <a16:creationId xmlns:a16="http://schemas.microsoft.com/office/drawing/2014/main" id="{69B1342C-EF08-0E49-9A13-25FDE56D8E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728"/>
                  <a:ext cx="432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48" name="Group 35">
                <a:extLst>
                  <a:ext uri="{FF2B5EF4-FFF2-40B4-BE49-F238E27FC236}">
                    <a16:creationId xmlns:a16="http://schemas.microsoft.com/office/drawing/2014/main" id="{DE5B9A7B-4A8A-B14F-AF72-E33141B5D0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960" y="1632"/>
                <a:ext cx="528" cy="384"/>
                <a:chOff x="1728" y="1632"/>
                <a:chExt cx="528" cy="384"/>
              </a:xfrm>
            </p:grpSpPr>
            <p:sp>
              <p:nvSpPr>
                <p:cNvPr id="23656" name="Line 36">
                  <a:extLst>
                    <a:ext uri="{FF2B5EF4-FFF2-40B4-BE49-F238E27FC236}">
                      <a16:creationId xmlns:a16="http://schemas.microsoft.com/office/drawing/2014/main" id="{DF7C6518-330A-9543-8E51-365B7108B3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63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7" name="Line 37">
                  <a:extLst>
                    <a:ext uri="{FF2B5EF4-FFF2-40B4-BE49-F238E27FC236}">
                      <a16:creationId xmlns:a16="http://schemas.microsoft.com/office/drawing/2014/main" id="{F38CD826-4F85-BA46-A2B7-A7712B3EF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4" y="1632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8" name="Line 38">
                  <a:extLst>
                    <a:ext uri="{FF2B5EF4-FFF2-40B4-BE49-F238E27FC236}">
                      <a16:creationId xmlns:a16="http://schemas.microsoft.com/office/drawing/2014/main" id="{6B645E6B-5288-F748-9E63-E560F1B81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728"/>
                  <a:ext cx="432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49" name="Line 39">
                <a:extLst>
                  <a:ext uri="{FF2B5EF4-FFF2-40B4-BE49-F238E27FC236}">
                    <a16:creationId xmlns:a16="http://schemas.microsoft.com/office/drawing/2014/main" id="{8F6EC7C4-9F4D-3D49-A239-C43FE6BB8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7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0" name="Line 40">
                <a:extLst>
                  <a:ext uri="{FF2B5EF4-FFF2-40B4-BE49-F238E27FC236}">
                    <a16:creationId xmlns:a16="http://schemas.microsoft.com/office/drawing/2014/main" id="{B7D415E7-8DAD-7745-A748-2C5E8128B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86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1" name="Line 41">
                <a:extLst>
                  <a:ext uri="{FF2B5EF4-FFF2-40B4-BE49-F238E27FC236}">
                    <a16:creationId xmlns:a16="http://schemas.microsoft.com/office/drawing/2014/main" id="{449B876E-1B5E-D146-94D0-E407DAA01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944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2" name="Line 42">
                <a:extLst>
                  <a:ext uri="{FF2B5EF4-FFF2-40B4-BE49-F238E27FC236}">
                    <a16:creationId xmlns:a16="http://schemas.microsoft.com/office/drawing/2014/main" id="{205C9165-8A24-FF41-9289-8FF99456F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028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3" name="Line 43">
                <a:extLst>
                  <a:ext uri="{FF2B5EF4-FFF2-40B4-BE49-F238E27FC236}">
                    <a16:creationId xmlns:a16="http://schemas.microsoft.com/office/drawing/2014/main" id="{5F5D4D23-7D48-0846-91C9-360BB4776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" y="2112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4">
                <a:extLst>
                  <a:ext uri="{FF2B5EF4-FFF2-40B4-BE49-F238E27FC236}">
                    <a16:creationId xmlns:a16="http://schemas.microsoft.com/office/drawing/2014/main" id="{61FBB2BC-2497-194E-92B8-4B46829FD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1931">
                <a:off x="1344" y="1537"/>
                <a:ext cx="240" cy="81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alpha val="48000"/>
                    </a:schemeClr>
                  </a:gs>
                  <a:gs pos="100000">
                    <a:schemeClr val="accent1">
                      <a:gamma/>
                      <a:tint val="27451"/>
                      <a:invGamma/>
                      <a:alpha val="47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2" charset="0"/>
                  <a:ea typeface="+mn-ea"/>
                </a:endParaRPr>
              </a:p>
            </p:txBody>
          </p:sp>
          <p:sp>
            <p:nvSpPr>
              <p:cNvPr id="25" name="Oval 45">
                <a:extLst>
                  <a:ext uri="{FF2B5EF4-FFF2-40B4-BE49-F238E27FC236}">
                    <a16:creationId xmlns:a16="http://schemas.microsoft.com/office/drawing/2014/main" id="{D82F8945-1161-0149-BE25-929A5374B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8069" flipH="1">
                <a:off x="1633" y="1537"/>
                <a:ext cx="240" cy="81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alpha val="48000"/>
                    </a:schemeClr>
                  </a:gs>
                  <a:gs pos="100000">
                    <a:schemeClr val="accent1">
                      <a:gamma/>
                      <a:tint val="27451"/>
                      <a:invGamma/>
                      <a:alpha val="47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2" charset="0"/>
                  <a:ea typeface="+mn-ea"/>
                </a:endParaRPr>
              </a:p>
            </p:txBody>
          </p:sp>
        </p:grpSp>
        <p:grpSp>
          <p:nvGrpSpPr>
            <p:cNvPr id="23597" name="Group 46">
              <a:extLst>
                <a:ext uri="{FF2B5EF4-FFF2-40B4-BE49-F238E27FC236}">
                  <a16:creationId xmlns:a16="http://schemas.microsoft.com/office/drawing/2014/main" id="{8D0B3665-DC83-DD4E-9DB1-EEB83844ED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1909465"/>
              <a:ext cx="864704" cy="626165"/>
              <a:chOff x="2928" y="1248"/>
              <a:chExt cx="1392" cy="1008"/>
            </a:xfrm>
          </p:grpSpPr>
          <p:sp>
            <p:nvSpPr>
              <p:cNvPr id="23602" name="Oval 47">
                <a:extLst>
                  <a:ext uri="{FF2B5EF4-FFF2-40B4-BE49-F238E27FC236}">
                    <a16:creationId xmlns:a16="http://schemas.microsoft.com/office/drawing/2014/main" id="{D5F57BC2-3E71-0C4C-9F02-E798EAC71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336" cy="192"/>
              </a:xfrm>
              <a:prstGeom prst="ellipse">
                <a:avLst/>
              </a:prstGeom>
              <a:solidFill>
                <a:srgbClr val="3D3D1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603" name="Oval 48">
                <a:extLst>
                  <a:ext uri="{FF2B5EF4-FFF2-40B4-BE49-F238E27FC236}">
                    <a16:creationId xmlns:a16="http://schemas.microsoft.com/office/drawing/2014/main" id="{1F165618-FE97-1C44-B571-E3F8E5ABD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296"/>
                <a:ext cx="144" cy="192"/>
              </a:xfrm>
              <a:prstGeom prst="ellipse">
                <a:avLst/>
              </a:prstGeom>
              <a:solidFill>
                <a:srgbClr val="E3020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604" name="Oval 49">
                <a:extLst>
                  <a:ext uri="{FF2B5EF4-FFF2-40B4-BE49-F238E27FC236}">
                    <a16:creationId xmlns:a16="http://schemas.microsoft.com/office/drawing/2014/main" id="{B68D84EB-9867-474D-BD0B-D4D40F97D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296"/>
                <a:ext cx="144" cy="192"/>
              </a:xfrm>
              <a:prstGeom prst="ellipse">
                <a:avLst/>
              </a:prstGeom>
              <a:solidFill>
                <a:srgbClr val="E3020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605" name="Oval 50">
                <a:extLst>
                  <a:ext uri="{FF2B5EF4-FFF2-40B4-BE49-F238E27FC236}">
                    <a16:creationId xmlns:a16="http://schemas.microsoft.com/office/drawing/2014/main" id="{F3BFE64C-8A7B-8046-BDFB-B785D25D9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8" y="1440"/>
                <a:ext cx="288" cy="336"/>
              </a:xfrm>
              <a:prstGeom prst="ellipse">
                <a:avLst/>
              </a:prstGeom>
              <a:solidFill>
                <a:srgbClr val="3D3D1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606" name="Oval 51">
                <a:extLst>
                  <a:ext uri="{FF2B5EF4-FFF2-40B4-BE49-F238E27FC236}">
                    <a16:creationId xmlns:a16="http://schemas.microsoft.com/office/drawing/2014/main" id="{339E5AD9-6248-1D4C-B89D-ED337E5AC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336" cy="576"/>
              </a:xfrm>
              <a:prstGeom prst="ellipse">
                <a:avLst/>
              </a:prstGeom>
              <a:solidFill>
                <a:srgbClr val="3D3D1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607" name="Line 52">
                <a:extLst>
                  <a:ext uri="{FF2B5EF4-FFF2-40B4-BE49-F238E27FC236}">
                    <a16:creationId xmlns:a16="http://schemas.microsoft.com/office/drawing/2014/main" id="{A5C50198-5E23-8040-8A19-F1D2DA209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1248"/>
                <a:ext cx="192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8" name="Line 53">
                <a:extLst>
                  <a:ext uri="{FF2B5EF4-FFF2-40B4-BE49-F238E27FC236}">
                    <a16:creationId xmlns:a16="http://schemas.microsoft.com/office/drawing/2014/main" id="{3D9638BA-46FB-5E43-A212-4C91326F0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60" y="1248"/>
                <a:ext cx="192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09" name="Group 54">
                <a:extLst>
                  <a:ext uri="{FF2B5EF4-FFF2-40B4-BE49-F238E27FC236}">
                    <a16:creationId xmlns:a16="http://schemas.microsoft.com/office/drawing/2014/main" id="{5DE3201D-1844-1D41-8B42-B3E4D5841C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344"/>
                <a:ext cx="480" cy="192"/>
                <a:chOff x="1728" y="1344"/>
                <a:chExt cx="480" cy="192"/>
              </a:xfrm>
            </p:grpSpPr>
            <p:sp>
              <p:nvSpPr>
                <p:cNvPr id="23634" name="Line 55">
                  <a:extLst>
                    <a:ext uri="{FF2B5EF4-FFF2-40B4-BE49-F238E27FC236}">
                      <a16:creationId xmlns:a16="http://schemas.microsoft.com/office/drawing/2014/main" id="{184B07EA-6CD6-4549-BA0B-3D9EFDCBFA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4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5" name="Line 56">
                  <a:extLst>
                    <a:ext uri="{FF2B5EF4-FFF2-40B4-BE49-F238E27FC236}">
                      <a16:creationId xmlns:a16="http://schemas.microsoft.com/office/drawing/2014/main" id="{CE76C6D9-A0F4-CD4E-B671-B92EAFA911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4" y="1344"/>
                  <a:ext cx="384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10" name="Group 57">
                <a:extLst>
                  <a:ext uri="{FF2B5EF4-FFF2-40B4-BE49-F238E27FC236}">
                    <a16:creationId xmlns:a16="http://schemas.microsoft.com/office/drawing/2014/main" id="{03C29BB5-11DE-104B-9538-93BE2B014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024" y="1344"/>
                <a:ext cx="480" cy="192"/>
                <a:chOff x="1728" y="1344"/>
                <a:chExt cx="480" cy="192"/>
              </a:xfrm>
            </p:grpSpPr>
            <p:sp>
              <p:nvSpPr>
                <p:cNvPr id="23632" name="Line 58">
                  <a:extLst>
                    <a:ext uri="{FF2B5EF4-FFF2-40B4-BE49-F238E27FC236}">
                      <a16:creationId xmlns:a16="http://schemas.microsoft.com/office/drawing/2014/main" id="{E1E69774-44A8-0644-8583-1D6386A6DC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4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3" name="Line 59">
                  <a:extLst>
                    <a:ext uri="{FF2B5EF4-FFF2-40B4-BE49-F238E27FC236}">
                      <a16:creationId xmlns:a16="http://schemas.microsoft.com/office/drawing/2014/main" id="{C28A7996-708E-374B-A895-66F391F40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4" y="1344"/>
                  <a:ext cx="384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11" name="Group 60">
                <a:extLst>
                  <a:ext uri="{FF2B5EF4-FFF2-40B4-BE49-F238E27FC236}">
                    <a16:creationId xmlns:a16="http://schemas.microsoft.com/office/drawing/2014/main" id="{EB3E7ABE-558E-A04E-84EB-EB14218522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536"/>
                <a:ext cx="576" cy="48"/>
                <a:chOff x="1728" y="1536"/>
                <a:chExt cx="576" cy="48"/>
              </a:xfrm>
            </p:grpSpPr>
            <p:sp>
              <p:nvSpPr>
                <p:cNvPr id="23629" name="Line 61">
                  <a:extLst>
                    <a:ext uri="{FF2B5EF4-FFF2-40B4-BE49-F238E27FC236}">
                      <a16:creationId xmlns:a16="http://schemas.microsoft.com/office/drawing/2014/main" id="{A9D9B142-5837-6E42-94F9-0BCF6728D1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1536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0" name="Line 62">
                  <a:extLst>
                    <a:ext uri="{FF2B5EF4-FFF2-40B4-BE49-F238E27FC236}">
                      <a16:creationId xmlns:a16="http://schemas.microsoft.com/office/drawing/2014/main" id="{991BEFDC-C816-D543-BFE2-333DAE44AB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1" name="Line 63">
                  <a:extLst>
                    <a:ext uri="{FF2B5EF4-FFF2-40B4-BE49-F238E27FC236}">
                      <a16:creationId xmlns:a16="http://schemas.microsoft.com/office/drawing/2014/main" id="{18F00ED5-D2B4-5041-B3FB-C7451305BA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536"/>
                  <a:ext cx="288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12" name="Group 64">
                <a:extLst>
                  <a:ext uri="{FF2B5EF4-FFF2-40B4-BE49-F238E27FC236}">
                    <a16:creationId xmlns:a16="http://schemas.microsoft.com/office/drawing/2014/main" id="{97D29631-5340-6A47-A0ED-2D74A3D7B1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28" y="1536"/>
                <a:ext cx="576" cy="48"/>
                <a:chOff x="1728" y="1536"/>
                <a:chExt cx="576" cy="48"/>
              </a:xfrm>
            </p:grpSpPr>
            <p:sp>
              <p:nvSpPr>
                <p:cNvPr id="23626" name="Line 65">
                  <a:extLst>
                    <a:ext uri="{FF2B5EF4-FFF2-40B4-BE49-F238E27FC236}">
                      <a16:creationId xmlns:a16="http://schemas.microsoft.com/office/drawing/2014/main" id="{32354637-3AAE-C84A-BC43-14BB2B2E94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1536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7" name="Line 66">
                  <a:extLst>
                    <a:ext uri="{FF2B5EF4-FFF2-40B4-BE49-F238E27FC236}">
                      <a16:creationId xmlns:a16="http://schemas.microsoft.com/office/drawing/2014/main" id="{AAE2FB54-378A-1243-B3CD-5B2805F1D9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8" name="Line 67">
                  <a:extLst>
                    <a:ext uri="{FF2B5EF4-FFF2-40B4-BE49-F238E27FC236}">
                      <a16:creationId xmlns:a16="http://schemas.microsoft.com/office/drawing/2014/main" id="{689798C2-9E2C-B647-B2FF-4121CE734A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536"/>
                  <a:ext cx="288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13" name="Group 68">
                <a:extLst>
                  <a:ext uri="{FF2B5EF4-FFF2-40B4-BE49-F238E27FC236}">
                    <a16:creationId xmlns:a16="http://schemas.microsoft.com/office/drawing/2014/main" id="{42FD6A7A-E7FF-684F-BB66-7102C3DF3D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632"/>
                <a:ext cx="528" cy="384"/>
                <a:chOff x="1728" y="1632"/>
                <a:chExt cx="528" cy="384"/>
              </a:xfrm>
            </p:grpSpPr>
            <p:sp>
              <p:nvSpPr>
                <p:cNvPr id="23623" name="Line 69">
                  <a:extLst>
                    <a:ext uri="{FF2B5EF4-FFF2-40B4-BE49-F238E27FC236}">
                      <a16:creationId xmlns:a16="http://schemas.microsoft.com/office/drawing/2014/main" id="{7D4D8796-2C5A-354D-A27C-228344534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63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4" name="Line 70">
                  <a:extLst>
                    <a:ext uri="{FF2B5EF4-FFF2-40B4-BE49-F238E27FC236}">
                      <a16:creationId xmlns:a16="http://schemas.microsoft.com/office/drawing/2014/main" id="{C1BDF887-FBCC-5548-8EB7-AAA7C50CA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4" y="1632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5" name="Line 71">
                  <a:extLst>
                    <a:ext uri="{FF2B5EF4-FFF2-40B4-BE49-F238E27FC236}">
                      <a16:creationId xmlns:a16="http://schemas.microsoft.com/office/drawing/2014/main" id="{74618A6A-D1EC-3746-9508-AD0F2FB70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728"/>
                  <a:ext cx="432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14" name="Group 72">
                <a:extLst>
                  <a:ext uri="{FF2B5EF4-FFF2-40B4-BE49-F238E27FC236}">
                    <a16:creationId xmlns:a16="http://schemas.microsoft.com/office/drawing/2014/main" id="{9DA74AC8-F852-D24E-AFE1-5579FC1C59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1632"/>
                <a:ext cx="528" cy="384"/>
                <a:chOff x="1728" y="1632"/>
                <a:chExt cx="528" cy="384"/>
              </a:xfrm>
            </p:grpSpPr>
            <p:sp>
              <p:nvSpPr>
                <p:cNvPr id="23620" name="Line 73">
                  <a:extLst>
                    <a:ext uri="{FF2B5EF4-FFF2-40B4-BE49-F238E27FC236}">
                      <a16:creationId xmlns:a16="http://schemas.microsoft.com/office/drawing/2014/main" id="{D1A8839C-E2B4-6749-9CF2-923DA60543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63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1" name="Line 74">
                  <a:extLst>
                    <a:ext uri="{FF2B5EF4-FFF2-40B4-BE49-F238E27FC236}">
                      <a16:creationId xmlns:a16="http://schemas.microsoft.com/office/drawing/2014/main" id="{48674882-127F-154A-9EF8-FC2D0F558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4" y="1632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2" name="Line 75">
                  <a:extLst>
                    <a:ext uri="{FF2B5EF4-FFF2-40B4-BE49-F238E27FC236}">
                      <a16:creationId xmlns:a16="http://schemas.microsoft.com/office/drawing/2014/main" id="{3B189BF2-1E67-6C46-95DA-DA9968F07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728"/>
                  <a:ext cx="432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15" name="Line 76">
                <a:extLst>
                  <a:ext uri="{FF2B5EF4-FFF2-40B4-BE49-F238E27FC236}">
                    <a16:creationId xmlns:a16="http://schemas.microsoft.com/office/drawing/2014/main" id="{1F6EF287-DC95-2040-BA35-B56951E5C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17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6" name="Line 77">
                <a:extLst>
                  <a:ext uri="{FF2B5EF4-FFF2-40B4-BE49-F238E27FC236}">
                    <a16:creationId xmlns:a16="http://schemas.microsoft.com/office/drawing/2014/main" id="{1F53D034-6386-5746-AD01-9E23CB0CA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186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7" name="Line 78">
                <a:extLst>
                  <a:ext uri="{FF2B5EF4-FFF2-40B4-BE49-F238E27FC236}">
                    <a16:creationId xmlns:a16="http://schemas.microsoft.com/office/drawing/2014/main" id="{E75C7FDC-0C36-B248-8E67-BDFFCA8C7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1944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8" name="Line 79">
                <a:extLst>
                  <a:ext uri="{FF2B5EF4-FFF2-40B4-BE49-F238E27FC236}">
                    <a16:creationId xmlns:a16="http://schemas.microsoft.com/office/drawing/2014/main" id="{1B6AE97F-DE12-C242-A895-DC697AD60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028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9" name="Line 80">
                <a:extLst>
                  <a:ext uri="{FF2B5EF4-FFF2-40B4-BE49-F238E27FC236}">
                    <a16:creationId xmlns:a16="http://schemas.microsoft.com/office/drawing/2014/main" id="{6CE3D9C6-1130-F346-9459-BE896905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8" y="2112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98" name="TextBox 1">
              <a:extLst>
                <a:ext uri="{FF2B5EF4-FFF2-40B4-BE49-F238E27FC236}">
                  <a16:creationId xmlns:a16="http://schemas.microsoft.com/office/drawing/2014/main" id="{36CD1D78-506B-994F-8330-29A88CEA4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559" y="1371600"/>
              <a:ext cx="28936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true-breeding parents:</a:t>
              </a:r>
            </a:p>
          </p:txBody>
        </p:sp>
        <p:sp>
          <p:nvSpPr>
            <p:cNvPr id="23599" name="TextBox 2">
              <a:extLst>
                <a:ext uri="{FF2B5EF4-FFF2-40B4-BE49-F238E27FC236}">
                  <a16:creationId xmlns:a16="http://schemas.microsoft.com/office/drawing/2014/main" id="{841016E0-B20A-394C-B760-B528CE39E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19050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x</a:t>
              </a:r>
            </a:p>
          </p:txBody>
        </p:sp>
        <p:sp>
          <p:nvSpPr>
            <p:cNvPr id="23600" name="TextBox 153">
              <a:extLst>
                <a:ext uri="{FF2B5EF4-FFF2-40B4-BE49-F238E27FC236}">
                  <a16:creationId xmlns:a16="http://schemas.microsoft.com/office/drawing/2014/main" id="{F84EB7AA-01FA-5044-94CF-68E188EF1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519065"/>
              <a:ext cx="18506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/>
                <a:t>e</a:t>
              </a:r>
              <a:r>
                <a:rPr lang="en-US" altLang="en-US" sz="2000" i="1" baseline="30000"/>
                <a:t>+</a:t>
              </a:r>
              <a:r>
                <a:rPr lang="en-US" altLang="en-US" sz="2000" i="1"/>
                <a:t>e</a:t>
              </a:r>
              <a:r>
                <a:rPr lang="en-US" altLang="en-US" sz="2000" i="1" baseline="30000"/>
                <a:t>+</a:t>
              </a:r>
              <a:r>
                <a:rPr lang="en-US" altLang="en-US" sz="2000" i="1"/>
                <a:t>; ap</a:t>
              </a:r>
              <a:r>
                <a:rPr lang="en-US" altLang="en-US" sz="2000" i="1" baseline="30000"/>
                <a:t>+</a:t>
              </a:r>
              <a:r>
                <a:rPr lang="en-US" altLang="en-US" sz="2000" i="1"/>
                <a:t>ap</a:t>
              </a:r>
              <a:r>
                <a:rPr lang="en-US" altLang="en-US" sz="2000" i="1" baseline="30000"/>
                <a:t>+</a:t>
              </a:r>
              <a:r>
                <a:rPr lang="en-US" altLang="en-US" sz="2000" i="1"/>
                <a:t>  </a:t>
              </a:r>
              <a:r>
                <a:rPr lang="en-US" altLang="en-US" sz="2000"/>
                <a:t>x</a:t>
              </a:r>
            </a:p>
          </p:txBody>
        </p:sp>
        <p:sp>
          <p:nvSpPr>
            <p:cNvPr id="23601" name="TextBox 156">
              <a:extLst>
                <a:ext uri="{FF2B5EF4-FFF2-40B4-BE49-F238E27FC236}">
                  <a16:creationId xmlns:a16="http://schemas.microsoft.com/office/drawing/2014/main" id="{B4753A46-9CE6-C64E-BB22-2A3FB18F8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372" y="2519065"/>
              <a:ext cx="12718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/>
                <a:t>e e; ap ap</a:t>
              </a:r>
            </a:p>
          </p:txBody>
        </p:sp>
      </p:grpSp>
      <p:grpSp>
        <p:nvGrpSpPr>
          <p:cNvPr id="8196" name="Group 8195">
            <a:extLst>
              <a:ext uri="{FF2B5EF4-FFF2-40B4-BE49-F238E27FC236}">
                <a16:creationId xmlns:a16="http://schemas.microsoft.com/office/drawing/2014/main" id="{3DED1EC5-33EF-FB4C-93DB-91EAE3B47A97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1733550"/>
            <a:ext cx="3614738" cy="1543050"/>
            <a:chOff x="4114800" y="1376065"/>
            <a:chExt cx="3614886" cy="1543110"/>
          </a:xfrm>
        </p:grpSpPr>
        <p:grpSp>
          <p:nvGrpSpPr>
            <p:cNvPr id="23556" name="Group 9">
              <a:extLst>
                <a:ext uri="{FF2B5EF4-FFF2-40B4-BE49-F238E27FC236}">
                  <a16:creationId xmlns:a16="http://schemas.microsoft.com/office/drawing/2014/main" id="{CC9215C5-4704-BD41-B5FB-6EE5A3327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3296" y="1909465"/>
              <a:ext cx="864704" cy="685800"/>
              <a:chOff x="912" y="1248"/>
              <a:chExt cx="1392" cy="1104"/>
            </a:xfrm>
          </p:grpSpPr>
          <p:sp>
            <p:nvSpPr>
              <p:cNvPr id="23560" name="Oval 10">
                <a:extLst>
                  <a:ext uri="{FF2B5EF4-FFF2-40B4-BE49-F238E27FC236}">
                    <a16:creationId xmlns:a16="http://schemas.microsoft.com/office/drawing/2014/main" id="{0D2888C1-8E35-E641-BFDC-E0E71DFD3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336" cy="192"/>
              </a:xfrm>
              <a:prstGeom prst="ellipse">
                <a:avLst/>
              </a:prstGeom>
              <a:solidFill>
                <a:srgbClr val="E3E35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1" name="Oval 11">
                <a:extLst>
                  <a:ext uri="{FF2B5EF4-FFF2-40B4-BE49-F238E27FC236}">
                    <a16:creationId xmlns:a16="http://schemas.microsoft.com/office/drawing/2014/main" id="{71C9D25D-CA41-A541-88B3-2D249DA6B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296"/>
                <a:ext cx="144" cy="192"/>
              </a:xfrm>
              <a:prstGeom prst="ellipse">
                <a:avLst/>
              </a:prstGeom>
              <a:solidFill>
                <a:srgbClr val="E3020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2" name="Oval 12">
                <a:extLst>
                  <a:ext uri="{FF2B5EF4-FFF2-40B4-BE49-F238E27FC236}">
                    <a16:creationId xmlns:a16="http://schemas.microsoft.com/office/drawing/2014/main" id="{A51270DF-B038-364F-9934-A010B2706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296"/>
                <a:ext cx="144" cy="192"/>
              </a:xfrm>
              <a:prstGeom prst="ellipse">
                <a:avLst/>
              </a:prstGeom>
              <a:solidFill>
                <a:srgbClr val="E3020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3" name="Oval 13">
                <a:extLst>
                  <a:ext uri="{FF2B5EF4-FFF2-40B4-BE49-F238E27FC236}">
                    <a16:creationId xmlns:a16="http://schemas.microsoft.com/office/drawing/2014/main" id="{5BCB88A9-0A16-AC4E-B408-12A17A694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" y="1440"/>
                <a:ext cx="288" cy="336"/>
              </a:xfrm>
              <a:prstGeom prst="ellipse">
                <a:avLst/>
              </a:prstGeom>
              <a:solidFill>
                <a:srgbClr val="E3E35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4" name="Oval 14">
                <a:extLst>
                  <a:ext uri="{FF2B5EF4-FFF2-40B4-BE49-F238E27FC236}">
                    <a16:creationId xmlns:a16="http://schemas.microsoft.com/office/drawing/2014/main" id="{5FACF89D-FAED-2B49-9413-C2BA06E09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336" cy="576"/>
              </a:xfrm>
              <a:prstGeom prst="ellipse">
                <a:avLst/>
              </a:prstGeom>
              <a:solidFill>
                <a:srgbClr val="E3E35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5" name="Line 15">
                <a:extLst>
                  <a:ext uri="{FF2B5EF4-FFF2-40B4-BE49-F238E27FC236}">
                    <a16:creationId xmlns:a16="http://schemas.microsoft.com/office/drawing/2014/main" id="{4290651D-5A9E-084F-A497-71CA8F647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1248"/>
                <a:ext cx="192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6" name="Line 16">
                <a:extLst>
                  <a:ext uri="{FF2B5EF4-FFF2-40B4-BE49-F238E27FC236}">
                    <a16:creationId xmlns:a16="http://schemas.microsoft.com/office/drawing/2014/main" id="{F3DB0C5B-02C4-E247-AD03-636ED8CBE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44" y="1248"/>
                <a:ext cx="192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67" name="Group 17">
                <a:extLst>
                  <a:ext uri="{FF2B5EF4-FFF2-40B4-BE49-F238E27FC236}">
                    <a16:creationId xmlns:a16="http://schemas.microsoft.com/office/drawing/2014/main" id="{36CDBD29-3307-6848-B78F-0DC3551CD2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1344"/>
                <a:ext cx="480" cy="192"/>
                <a:chOff x="1728" y="1344"/>
                <a:chExt cx="480" cy="192"/>
              </a:xfrm>
            </p:grpSpPr>
            <p:sp>
              <p:nvSpPr>
                <p:cNvPr id="23594" name="Line 18">
                  <a:extLst>
                    <a:ext uri="{FF2B5EF4-FFF2-40B4-BE49-F238E27FC236}">
                      <a16:creationId xmlns:a16="http://schemas.microsoft.com/office/drawing/2014/main" id="{79A78970-0A20-1747-B092-3C9E44A02A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4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5" name="Line 19">
                  <a:extLst>
                    <a:ext uri="{FF2B5EF4-FFF2-40B4-BE49-F238E27FC236}">
                      <a16:creationId xmlns:a16="http://schemas.microsoft.com/office/drawing/2014/main" id="{856B6F7D-B8C7-CE4B-88B1-BD075155DC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4" y="1344"/>
                  <a:ext cx="384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68" name="Group 20">
                <a:extLst>
                  <a:ext uri="{FF2B5EF4-FFF2-40B4-BE49-F238E27FC236}">
                    <a16:creationId xmlns:a16="http://schemas.microsoft.com/office/drawing/2014/main" id="{540D7C7F-1B15-6743-9B07-05CC9D39E3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008" y="1344"/>
                <a:ext cx="480" cy="192"/>
                <a:chOff x="1728" y="1344"/>
                <a:chExt cx="480" cy="192"/>
              </a:xfrm>
            </p:grpSpPr>
            <p:sp>
              <p:nvSpPr>
                <p:cNvPr id="23592" name="Line 21">
                  <a:extLst>
                    <a:ext uri="{FF2B5EF4-FFF2-40B4-BE49-F238E27FC236}">
                      <a16:creationId xmlns:a16="http://schemas.microsoft.com/office/drawing/2014/main" id="{3A2F3711-BDFB-844E-8BF6-EDC1EA05F2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4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3" name="Line 22">
                  <a:extLst>
                    <a:ext uri="{FF2B5EF4-FFF2-40B4-BE49-F238E27FC236}">
                      <a16:creationId xmlns:a16="http://schemas.microsoft.com/office/drawing/2014/main" id="{484E81F5-2148-7243-8135-2408EB4FF9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4" y="1344"/>
                  <a:ext cx="384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69" name="Group 23">
                <a:extLst>
                  <a:ext uri="{FF2B5EF4-FFF2-40B4-BE49-F238E27FC236}">
                    <a16:creationId xmlns:a16="http://schemas.microsoft.com/office/drawing/2014/main" id="{0D383088-5CE0-5D4E-9964-CAD09688BD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1536"/>
                <a:ext cx="576" cy="48"/>
                <a:chOff x="1728" y="1536"/>
                <a:chExt cx="576" cy="48"/>
              </a:xfrm>
            </p:grpSpPr>
            <p:sp>
              <p:nvSpPr>
                <p:cNvPr id="23589" name="Line 24">
                  <a:extLst>
                    <a:ext uri="{FF2B5EF4-FFF2-40B4-BE49-F238E27FC236}">
                      <a16:creationId xmlns:a16="http://schemas.microsoft.com/office/drawing/2014/main" id="{6836641E-4744-CF4A-A3CB-EF63B85804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1536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0" name="Line 25">
                  <a:extLst>
                    <a:ext uri="{FF2B5EF4-FFF2-40B4-BE49-F238E27FC236}">
                      <a16:creationId xmlns:a16="http://schemas.microsoft.com/office/drawing/2014/main" id="{69D049B8-C1D3-B945-B300-811907EBA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1" name="Line 26">
                  <a:extLst>
                    <a:ext uri="{FF2B5EF4-FFF2-40B4-BE49-F238E27FC236}">
                      <a16:creationId xmlns:a16="http://schemas.microsoft.com/office/drawing/2014/main" id="{BE83AE31-3F2B-964E-965F-6E9B6A33FF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536"/>
                  <a:ext cx="288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70" name="Group 27">
                <a:extLst>
                  <a:ext uri="{FF2B5EF4-FFF2-40B4-BE49-F238E27FC236}">
                    <a16:creationId xmlns:a16="http://schemas.microsoft.com/office/drawing/2014/main" id="{A11A3ABC-47E5-6040-ADE9-B32D2BFEE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912" y="1536"/>
                <a:ext cx="576" cy="48"/>
                <a:chOff x="1728" y="1536"/>
                <a:chExt cx="576" cy="48"/>
              </a:xfrm>
            </p:grpSpPr>
            <p:sp>
              <p:nvSpPr>
                <p:cNvPr id="23586" name="Line 28">
                  <a:extLst>
                    <a:ext uri="{FF2B5EF4-FFF2-40B4-BE49-F238E27FC236}">
                      <a16:creationId xmlns:a16="http://schemas.microsoft.com/office/drawing/2014/main" id="{5CCF2421-3F2B-D24A-9877-DB04E8810F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1536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7" name="Line 29">
                  <a:extLst>
                    <a:ext uri="{FF2B5EF4-FFF2-40B4-BE49-F238E27FC236}">
                      <a16:creationId xmlns:a16="http://schemas.microsoft.com/office/drawing/2014/main" id="{E5E2CF59-CD25-AE43-9F62-24849104D3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8" name="Line 30">
                  <a:extLst>
                    <a:ext uri="{FF2B5EF4-FFF2-40B4-BE49-F238E27FC236}">
                      <a16:creationId xmlns:a16="http://schemas.microsoft.com/office/drawing/2014/main" id="{C91A6546-FA71-DD41-9277-A7671F5151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536"/>
                  <a:ext cx="288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71" name="Group 31">
                <a:extLst>
                  <a:ext uri="{FF2B5EF4-FFF2-40B4-BE49-F238E27FC236}">
                    <a16:creationId xmlns:a16="http://schemas.microsoft.com/office/drawing/2014/main" id="{9D31BCC4-C249-664D-93C2-CFAE5CEB2C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1632"/>
                <a:ext cx="528" cy="384"/>
                <a:chOff x="1728" y="1632"/>
                <a:chExt cx="528" cy="384"/>
              </a:xfrm>
            </p:grpSpPr>
            <p:sp>
              <p:nvSpPr>
                <p:cNvPr id="23583" name="Line 32">
                  <a:extLst>
                    <a:ext uri="{FF2B5EF4-FFF2-40B4-BE49-F238E27FC236}">
                      <a16:creationId xmlns:a16="http://schemas.microsoft.com/office/drawing/2014/main" id="{1D233BF2-FBE3-B14B-BE6A-A756AB52D1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63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4" name="Line 33">
                  <a:extLst>
                    <a:ext uri="{FF2B5EF4-FFF2-40B4-BE49-F238E27FC236}">
                      <a16:creationId xmlns:a16="http://schemas.microsoft.com/office/drawing/2014/main" id="{12FA02D5-7339-9342-A064-429BFF0F6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4" y="1632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5" name="Line 34">
                  <a:extLst>
                    <a:ext uri="{FF2B5EF4-FFF2-40B4-BE49-F238E27FC236}">
                      <a16:creationId xmlns:a16="http://schemas.microsoft.com/office/drawing/2014/main" id="{C0C3C4B0-B7D3-B848-A164-4B1AA458E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728"/>
                  <a:ext cx="432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72" name="Group 35">
                <a:extLst>
                  <a:ext uri="{FF2B5EF4-FFF2-40B4-BE49-F238E27FC236}">
                    <a16:creationId xmlns:a16="http://schemas.microsoft.com/office/drawing/2014/main" id="{31031FCC-AD33-2045-9D8D-D6E5072CF2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960" y="1632"/>
                <a:ext cx="528" cy="384"/>
                <a:chOff x="1728" y="1632"/>
                <a:chExt cx="528" cy="384"/>
              </a:xfrm>
            </p:grpSpPr>
            <p:sp>
              <p:nvSpPr>
                <p:cNvPr id="23580" name="Line 36">
                  <a:extLst>
                    <a:ext uri="{FF2B5EF4-FFF2-40B4-BE49-F238E27FC236}">
                      <a16:creationId xmlns:a16="http://schemas.microsoft.com/office/drawing/2014/main" id="{24EF9CE1-46FE-044B-95EA-3B49E13E1C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63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1" name="Line 37">
                  <a:extLst>
                    <a:ext uri="{FF2B5EF4-FFF2-40B4-BE49-F238E27FC236}">
                      <a16:creationId xmlns:a16="http://schemas.microsoft.com/office/drawing/2014/main" id="{412363B6-DD3E-DA45-A058-0F220669C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4" y="1632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2" name="Line 38">
                  <a:extLst>
                    <a:ext uri="{FF2B5EF4-FFF2-40B4-BE49-F238E27FC236}">
                      <a16:creationId xmlns:a16="http://schemas.microsoft.com/office/drawing/2014/main" id="{157F7150-4AB6-7F46-98DE-CF2B992428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728"/>
                  <a:ext cx="432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73" name="Line 39">
                <a:extLst>
                  <a:ext uri="{FF2B5EF4-FFF2-40B4-BE49-F238E27FC236}">
                    <a16:creationId xmlns:a16="http://schemas.microsoft.com/office/drawing/2014/main" id="{65462D0A-7DB9-DB40-AB6E-89E64FB59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7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40">
                <a:extLst>
                  <a:ext uri="{FF2B5EF4-FFF2-40B4-BE49-F238E27FC236}">
                    <a16:creationId xmlns:a16="http://schemas.microsoft.com/office/drawing/2014/main" id="{A676E21B-D5B5-6F47-98DC-6C382234E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86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41">
                <a:extLst>
                  <a:ext uri="{FF2B5EF4-FFF2-40B4-BE49-F238E27FC236}">
                    <a16:creationId xmlns:a16="http://schemas.microsoft.com/office/drawing/2014/main" id="{6518E596-7AE5-484F-8A52-A8F2CAEB0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944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42">
                <a:extLst>
                  <a:ext uri="{FF2B5EF4-FFF2-40B4-BE49-F238E27FC236}">
                    <a16:creationId xmlns:a16="http://schemas.microsoft.com/office/drawing/2014/main" id="{A3841DFD-370B-C44F-8055-B1C611EB3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028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43">
                <a:extLst>
                  <a:ext uri="{FF2B5EF4-FFF2-40B4-BE49-F238E27FC236}">
                    <a16:creationId xmlns:a16="http://schemas.microsoft.com/office/drawing/2014/main" id="{CEBBD099-27BA-1945-87E3-A16DD165F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" y="2112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44">
                <a:extLst>
                  <a:ext uri="{FF2B5EF4-FFF2-40B4-BE49-F238E27FC236}">
                    <a16:creationId xmlns:a16="http://schemas.microsoft.com/office/drawing/2014/main" id="{E39CF40C-FE19-2047-BE72-5F47FA7B9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1931">
                <a:off x="1343" y="1537"/>
                <a:ext cx="240" cy="81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alpha val="48000"/>
                    </a:schemeClr>
                  </a:gs>
                  <a:gs pos="100000">
                    <a:schemeClr val="accent1">
                      <a:gamma/>
                      <a:tint val="27451"/>
                      <a:invGamma/>
                      <a:alpha val="47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2" charset="0"/>
                  <a:ea typeface="+mn-ea"/>
                </a:endParaRPr>
              </a:p>
            </p:txBody>
          </p:sp>
          <p:sp>
            <p:nvSpPr>
              <p:cNvPr id="97" name="Oval 45">
                <a:extLst>
                  <a:ext uri="{FF2B5EF4-FFF2-40B4-BE49-F238E27FC236}">
                    <a16:creationId xmlns:a16="http://schemas.microsoft.com/office/drawing/2014/main" id="{FBCF9899-91E2-AC4C-91DA-2AFC2D9CA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8069" flipH="1">
                <a:off x="1632" y="1537"/>
                <a:ext cx="240" cy="81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alpha val="48000"/>
                    </a:schemeClr>
                  </a:gs>
                  <a:gs pos="100000">
                    <a:schemeClr val="accent1">
                      <a:gamma/>
                      <a:tint val="27451"/>
                      <a:invGamma/>
                      <a:alpha val="47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-112" charset="0"/>
                  <a:ea typeface="+mn-ea"/>
                </a:endParaRPr>
              </a:p>
            </p:txBody>
          </p:sp>
        </p:grpSp>
        <p:sp>
          <p:nvSpPr>
            <p:cNvPr id="23557" name="TextBox 3">
              <a:extLst>
                <a:ext uri="{FF2B5EF4-FFF2-40B4-BE49-F238E27FC236}">
                  <a16:creationId xmlns:a16="http://schemas.microsoft.com/office/drawing/2014/main" id="{530F6EB4-891F-E64E-8948-B06A3A234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1376065"/>
              <a:ext cx="26242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F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 hybrid offspring:</a:t>
              </a:r>
            </a:p>
          </p:txBody>
        </p:sp>
        <p:cxnSp>
          <p:nvCxnSpPr>
            <p:cNvPr id="23558" name="Straight Arrow Connector 114">
              <a:extLst>
                <a:ext uri="{FF2B5EF4-FFF2-40B4-BE49-F238E27FC236}">
                  <a16:creationId xmlns:a16="http://schemas.microsoft.com/office/drawing/2014/main" id="{5700233D-4CBE-7E42-95C4-3E7E3B6B68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4800" y="2214298"/>
              <a:ext cx="160026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59" name="TextBox 156">
              <a:extLst>
                <a:ext uri="{FF2B5EF4-FFF2-40B4-BE49-F238E27FC236}">
                  <a16:creationId xmlns:a16="http://schemas.microsoft.com/office/drawing/2014/main" id="{9C6418D1-0730-C749-A61F-207999170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519065"/>
              <a:ext cx="1506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/>
                <a:t>e</a:t>
              </a:r>
              <a:r>
                <a:rPr lang="en-US" altLang="en-US" sz="2000" i="1" baseline="30000"/>
                <a:t>+</a:t>
              </a:r>
              <a:r>
                <a:rPr lang="en-US" altLang="en-US" sz="2000" i="1"/>
                <a:t> e; ap</a:t>
              </a:r>
              <a:r>
                <a:rPr lang="en-US" altLang="en-US" sz="2000" i="1" baseline="30000"/>
                <a:t>+</a:t>
              </a:r>
              <a:r>
                <a:rPr lang="en-US" altLang="en-US" sz="2000" i="1"/>
                <a:t> ap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8120ED9-BF7B-264A-818A-E85C47A20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Using the forked-line method to determine genotype frequencies with multiple genes</a:t>
            </a:r>
          </a:p>
        </p:txBody>
      </p:sp>
      <p:sp>
        <p:nvSpPr>
          <p:cNvPr id="24578" name="TextBox 156">
            <a:extLst>
              <a:ext uri="{FF2B5EF4-FFF2-40B4-BE49-F238E27FC236}">
                <a16:creationId xmlns:a16="http://schemas.microsoft.com/office/drawing/2014/main" id="{234FBF87-6B6A-274C-8101-A67AB48D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496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a dihybrid cross:  </a:t>
            </a:r>
            <a:r>
              <a:rPr lang="en-US" altLang="en-US" sz="2000" i="1"/>
              <a:t>e</a:t>
            </a:r>
            <a:r>
              <a:rPr lang="en-US" altLang="en-US" sz="2000" i="1" baseline="30000"/>
              <a:t>+</a:t>
            </a:r>
            <a:r>
              <a:rPr lang="en-US" altLang="en-US" sz="2000" i="1"/>
              <a:t> e; ap</a:t>
            </a:r>
            <a:r>
              <a:rPr lang="en-US" altLang="en-US" sz="2000" i="1" baseline="30000"/>
              <a:t>+</a:t>
            </a:r>
            <a:r>
              <a:rPr lang="en-US" altLang="en-US" sz="2000" i="1"/>
              <a:t> ap</a:t>
            </a:r>
            <a:r>
              <a:rPr lang="en-US" altLang="en-US" sz="2000"/>
              <a:t>  x  </a:t>
            </a:r>
            <a:r>
              <a:rPr lang="en-US" altLang="en-US" sz="2000" i="1"/>
              <a:t>e</a:t>
            </a:r>
            <a:r>
              <a:rPr lang="en-US" altLang="en-US" sz="2000" i="1" baseline="30000"/>
              <a:t>+</a:t>
            </a:r>
            <a:r>
              <a:rPr lang="en-US" altLang="en-US" sz="2000" i="1"/>
              <a:t> e; ap</a:t>
            </a:r>
            <a:r>
              <a:rPr lang="en-US" altLang="en-US" sz="2000" i="1" baseline="30000"/>
              <a:t>+</a:t>
            </a:r>
            <a:r>
              <a:rPr lang="en-US" altLang="en-US" sz="2000" i="1"/>
              <a:t> ap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C519FF24-AFFB-6340-8295-F29258858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Using the forked-line method to determine </a:t>
            </a:r>
            <a:r>
              <a:rPr lang="en-US" altLang="en-US" sz="4000" i="1"/>
              <a:t>phenotype</a:t>
            </a:r>
            <a:r>
              <a:rPr lang="en-US" altLang="en-US" sz="4000"/>
              <a:t> frequencies with multiple genes</a:t>
            </a:r>
          </a:p>
        </p:txBody>
      </p:sp>
      <p:sp>
        <p:nvSpPr>
          <p:cNvPr id="25602" name="TextBox 156">
            <a:extLst>
              <a:ext uri="{FF2B5EF4-FFF2-40B4-BE49-F238E27FC236}">
                <a16:creationId xmlns:a16="http://schemas.microsoft.com/office/drawing/2014/main" id="{F3B11681-5800-5541-A154-477C32F0D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496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a dihybrid cross:  </a:t>
            </a:r>
            <a:r>
              <a:rPr lang="en-US" altLang="en-US" sz="2000" i="1"/>
              <a:t>e</a:t>
            </a:r>
            <a:r>
              <a:rPr lang="en-US" altLang="en-US" sz="2000" i="1" baseline="30000"/>
              <a:t>+</a:t>
            </a:r>
            <a:r>
              <a:rPr lang="en-US" altLang="en-US" sz="2000" i="1"/>
              <a:t> e; ap</a:t>
            </a:r>
            <a:r>
              <a:rPr lang="en-US" altLang="en-US" sz="2000" i="1" baseline="30000"/>
              <a:t>+</a:t>
            </a:r>
            <a:r>
              <a:rPr lang="en-US" altLang="en-US" sz="2000" i="1"/>
              <a:t> ap</a:t>
            </a:r>
            <a:r>
              <a:rPr lang="en-US" altLang="en-US" sz="2000"/>
              <a:t>  x  </a:t>
            </a:r>
            <a:r>
              <a:rPr lang="en-US" altLang="en-US" sz="2000" i="1"/>
              <a:t>e</a:t>
            </a:r>
            <a:r>
              <a:rPr lang="en-US" altLang="en-US" sz="2000" i="1" baseline="30000"/>
              <a:t>+</a:t>
            </a:r>
            <a:r>
              <a:rPr lang="en-US" altLang="en-US" sz="2000" i="1"/>
              <a:t> e; ap</a:t>
            </a:r>
            <a:r>
              <a:rPr lang="en-US" altLang="en-US" sz="2000" i="1" baseline="30000"/>
              <a:t>+</a:t>
            </a:r>
            <a:r>
              <a:rPr lang="en-US" altLang="en-US" sz="2000" i="1"/>
              <a:t> ap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974</Words>
  <Application>Microsoft Macintosh PowerPoint</Application>
  <PresentationFormat>On-screen Show (4:3)</PresentationFormat>
  <Paragraphs>202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Times</vt:lpstr>
      <vt:lpstr>Wingdings</vt:lpstr>
      <vt:lpstr>Blank Presentation</vt:lpstr>
      <vt:lpstr>The relationship between  genes &amp; chromosomes</vt:lpstr>
      <vt:lpstr>Transmission patterns associated with multiple genes can vary</vt:lpstr>
      <vt:lpstr>Independent assortment</vt:lpstr>
      <vt:lpstr>Genes that are located on different chromosomes assort independently</vt:lpstr>
      <vt:lpstr>PowerPoint Presentation</vt:lpstr>
      <vt:lpstr>Genes that are located on different chromosomes assort independently</vt:lpstr>
      <vt:lpstr>Analyzing the segregation of body color &amp; wing alleles into Drosophila gametes</vt:lpstr>
      <vt:lpstr>Using the forked-line method to determine genotype frequencies with multiple genes</vt:lpstr>
      <vt:lpstr>Using the forked-line method to determine phenotype frequencies with multiple genes</vt:lpstr>
      <vt:lpstr>Using the forked-line method to determine phenotype frequencies with multiple genes</vt:lpstr>
      <vt:lpstr>Using probability to predict outcomes for unlinked genes</vt:lpstr>
      <vt:lpstr>Using probability to predict outcomes for unlinked genes</vt:lpstr>
      <vt:lpstr>Genetic linkage</vt:lpstr>
      <vt:lpstr>A different example of the transmission of two traits in Drosophila</vt:lpstr>
      <vt:lpstr>The observed distribution of flies resulting from the black, vestigial testcross was different from the prediction for independently assorting traits </vt:lpstr>
      <vt:lpstr>The observed distribution of flies resulting from the black, vestigial testcross was different from the prediction for independently assorting traits </vt:lpstr>
      <vt:lpstr>Linked genes fail to assort independently</vt:lpstr>
      <vt:lpstr>PowerPoint Presentation</vt:lpstr>
      <vt:lpstr>PowerPoint Presentation</vt:lpstr>
      <vt:lpstr>Recombination generates genetic diversity during prophase of meiosis I</vt:lpstr>
      <vt:lpstr>Crossing over only occurs in between two specific genes some of the time</vt:lpstr>
      <vt:lpstr>Assessing linkage using testcrosses and recombination frequencies</vt:lpstr>
      <vt:lpstr>The observed distribution of flies resulting from the black, vestigial testcross was different from the prediction for independently assorting traits </vt:lpstr>
      <vt:lpstr>Using statistical analyses to determine if data fit a model</vt:lpstr>
      <vt:lpstr>Using statistical analyses to determine if data fit a model</vt:lpstr>
      <vt:lpstr>Using statistical analyses to determine if data fit a model</vt:lpstr>
      <vt:lpstr>Recombination frequencies reflect both genetic and physical distance between genes</vt:lpstr>
      <vt:lpstr>Different gene pairs recombine with different frequencies</vt:lpstr>
      <vt:lpstr>Genetic distances reflect physical distances between genes</vt:lpstr>
    </vt:vector>
  </TitlesOfParts>
  <Company>Tamara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of two genes: independent assortment vs. linkage</dc:title>
  <dc:creator>Tamara Davis</dc:creator>
  <cp:lastModifiedBy>Tamara Davis</cp:lastModifiedBy>
  <cp:revision>69</cp:revision>
  <dcterms:created xsi:type="dcterms:W3CDTF">2009-11-03T00:46:27Z</dcterms:created>
  <dcterms:modified xsi:type="dcterms:W3CDTF">2022-10-19T21:31:49Z</dcterms:modified>
</cp:coreProperties>
</file>