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9" r:id="rId5"/>
    <p:sldId id="261" r:id="rId6"/>
    <p:sldId id="263"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p:cViewPr varScale="1">
        <p:scale>
          <a:sx n="93" d="100"/>
          <a:sy n="93" d="100"/>
        </p:scale>
        <p:origin x="9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4FC09-2720-8BD2-7CD9-B90293C4A0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789412-EDA7-3B7F-F974-F4171DFB8B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DDF817-B00D-8F1A-0DCF-397FF64DB8D0}"/>
              </a:ext>
            </a:extLst>
          </p:cNvPr>
          <p:cNvSpPr>
            <a:spLocks noGrp="1"/>
          </p:cNvSpPr>
          <p:nvPr>
            <p:ph type="dt" sz="half" idx="10"/>
          </p:nvPr>
        </p:nvSpPr>
        <p:spPr/>
        <p:txBody>
          <a:bodyPr/>
          <a:lstStyle/>
          <a:p>
            <a:fld id="{B2035502-59A6-4891-90CC-A3C915130249}" type="datetimeFigureOut">
              <a:rPr lang="en-US" smtClean="0"/>
              <a:t>10/4/2022</a:t>
            </a:fld>
            <a:endParaRPr lang="en-US"/>
          </a:p>
        </p:txBody>
      </p:sp>
      <p:sp>
        <p:nvSpPr>
          <p:cNvPr id="5" name="Footer Placeholder 4">
            <a:extLst>
              <a:ext uri="{FF2B5EF4-FFF2-40B4-BE49-F238E27FC236}">
                <a16:creationId xmlns:a16="http://schemas.microsoft.com/office/drawing/2014/main" id="{73C91889-F826-3544-3533-BEA2F8F9A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AA4CE-8075-BD65-3564-F606A241A5A4}"/>
              </a:ext>
            </a:extLst>
          </p:cNvPr>
          <p:cNvSpPr>
            <a:spLocks noGrp="1"/>
          </p:cNvSpPr>
          <p:nvPr>
            <p:ph type="sldNum" sz="quarter" idx="12"/>
          </p:nvPr>
        </p:nvSpPr>
        <p:spPr/>
        <p:txBody>
          <a:bodyPr/>
          <a:lstStyle/>
          <a:p>
            <a:fld id="{3B886B22-4117-4D48-A023-CEB53E5A21C9}" type="slidenum">
              <a:rPr lang="en-US" smtClean="0"/>
              <a:t>‹#›</a:t>
            </a:fld>
            <a:endParaRPr lang="en-US"/>
          </a:p>
        </p:txBody>
      </p:sp>
    </p:spTree>
    <p:extLst>
      <p:ext uri="{BB962C8B-B14F-4D97-AF65-F5344CB8AC3E}">
        <p14:creationId xmlns:p14="http://schemas.microsoft.com/office/powerpoint/2010/main" val="2823793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A4E8-35EC-3CF5-96D1-1DCCD5724C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66593E-0DBF-092A-B414-8FD35A14EA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8A087-7593-A213-C4D3-4E3E42818F26}"/>
              </a:ext>
            </a:extLst>
          </p:cNvPr>
          <p:cNvSpPr>
            <a:spLocks noGrp="1"/>
          </p:cNvSpPr>
          <p:nvPr>
            <p:ph type="dt" sz="half" idx="10"/>
          </p:nvPr>
        </p:nvSpPr>
        <p:spPr/>
        <p:txBody>
          <a:bodyPr/>
          <a:lstStyle/>
          <a:p>
            <a:fld id="{B2035502-59A6-4891-90CC-A3C915130249}" type="datetimeFigureOut">
              <a:rPr lang="en-US" smtClean="0"/>
              <a:t>10/4/2022</a:t>
            </a:fld>
            <a:endParaRPr lang="en-US"/>
          </a:p>
        </p:txBody>
      </p:sp>
      <p:sp>
        <p:nvSpPr>
          <p:cNvPr id="5" name="Footer Placeholder 4">
            <a:extLst>
              <a:ext uri="{FF2B5EF4-FFF2-40B4-BE49-F238E27FC236}">
                <a16:creationId xmlns:a16="http://schemas.microsoft.com/office/drawing/2014/main" id="{ECB40323-C65E-E937-46BD-7E89297CF3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8D684-7D7E-3271-55EF-C77C94DA972D}"/>
              </a:ext>
            </a:extLst>
          </p:cNvPr>
          <p:cNvSpPr>
            <a:spLocks noGrp="1"/>
          </p:cNvSpPr>
          <p:nvPr>
            <p:ph type="sldNum" sz="quarter" idx="12"/>
          </p:nvPr>
        </p:nvSpPr>
        <p:spPr/>
        <p:txBody>
          <a:bodyPr/>
          <a:lstStyle/>
          <a:p>
            <a:fld id="{3B886B22-4117-4D48-A023-CEB53E5A21C9}" type="slidenum">
              <a:rPr lang="en-US" smtClean="0"/>
              <a:t>‹#›</a:t>
            </a:fld>
            <a:endParaRPr lang="en-US"/>
          </a:p>
        </p:txBody>
      </p:sp>
    </p:spTree>
    <p:extLst>
      <p:ext uri="{BB962C8B-B14F-4D97-AF65-F5344CB8AC3E}">
        <p14:creationId xmlns:p14="http://schemas.microsoft.com/office/powerpoint/2010/main" val="287289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036F31-2F70-DF89-1DFF-BF16479511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42EEAE-C27C-CCE8-3F6D-75CB75D925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32731-ADAF-C445-215F-5E0BFD298A71}"/>
              </a:ext>
            </a:extLst>
          </p:cNvPr>
          <p:cNvSpPr>
            <a:spLocks noGrp="1"/>
          </p:cNvSpPr>
          <p:nvPr>
            <p:ph type="dt" sz="half" idx="10"/>
          </p:nvPr>
        </p:nvSpPr>
        <p:spPr/>
        <p:txBody>
          <a:bodyPr/>
          <a:lstStyle/>
          <a:p>
            <a:fld id="{B2035502-59A6-4891-90CC-A3C915130249}" type="datetimeFigureOut">
              <a:rPr lang="en-US" smtClean="0"/>
              <a:t>10/4/2022</a:t>
            </a:fld>
            <a:endParaRPr lang="en-US"/>
          </a:p>
        </p:txBody>
      </p:sp>
      <p:sp>
        <p:nvSpPr>
          <p:cNvPr id="5" name="Footer Placeholder 4">
            <a:extLst>
              <a:ext uri="{FF2B5EF4-FFF2-40B4-BE49-F238E27FC236}">
                <a16:creationId xmlns:a16="http://schemas.microsoft.com/office/drawing/2014/main" id="{65DF614C-6888-C586-5D28-4AF624030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4C362-F48F-05A3-F1A4-63299443BCAB}"/>
              </a:ext>
            </a:extLst>
          </p:cNvPr>
          <p:cNvSpPr>
            <a:spLocks noGrp="1"/>
          </p:cNvSpPr>
          <p:nvPr>
            <p:ph type="sldNum" sz="quarter" idx="12"/>
          </p:nvPr>
        </p:nvSpPr>
        <p:spPr/>
        <p:txBody>
          <a:bodyPr/>
          <a:lstStyle/>
          <a:p>
            <a:fld id="{3B886B22-4117-4D48-A023-CEB53E5A21C9}" type="slidenum">
              <a:rPr lang="en-US" smtClean="0"/>
              <a:t>‹#›</a:t>
            </a:fld>
            <a:endParaRPr lang="en-US"/>
          </a:p>
        </p:txBody>
      </p:sp>
    </p:spTree>
    <p:extLst>
      <p:ext uri="{BB962C8B-B14F-4D97-AF65-F5344CB8AC3E}">
        <p14:creationId xmlns:p14="http://schemas.microsoft.com/office/powerpoint/2010/main" val="287621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CBEB6-302B-7F45-175D-F91D92EE4D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B1F1D-F86D-5561-718F-05501DA154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8066C-6C2B-1B76-C81F-0EA53605B2BD}"/>
              </a:ext>
            </a:extLst>
          </p:cNvPr>
          <p:cNvSpPr>
            <a:spLocks noGrp="1"/>
          </p:cNvSpPr>
          <p:nvPr>
            <p:ph type="dt" sz="half" idx="10"/>
          </p:nvPr>
        </p:nvSpPr>
        <p:spPr/>
        <p:txBody>
          <a:bodyPr/>
          <a:lstStyle/>
          <a:p>
            <a:fld id="{B2035502-59A6-4891-90CC-A3C915130249}" type="datetimeFigureOut">
              <a:rPr lang="en-US" smtClean="0"/>
              <a:t>10/4/2022</a:t>
            </a:fld>
            <a:endParaRPr lang="en-US"/>
          </a:p>
        </p:txBody>
      </p:sp>
      <p:sp>
        <p:nvSpPr>
          <p:cNvPr id="5" name="Footer Placeholder 4">
            <a:extLst>
              <a:ext uri="{FF2B5EF4-FFF2-40B4-BE49-F238E27FC236}">
                <a16:creationId xmlns:a16="http://schemas.microsoft.com/office/drawing/2014/main" id="{492B8F6A-9519-9F09-264F-C6CA7A0EEB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D20137-BB61-BEA6-3CFD-4F7BEFC093F4}"/>
              </a:ext>
            </a:extLst>
          </p:cNvPr>
          <p:cNvSpPr>
            <a:spLocks noGrp="1"/>
          </p:cNvSpPr>
          <p:nvPr>
            <p:ph type="sldNum" sz="quarter" idx="12"/>
          </p:nvPr>
        </p:nvSpPr>
        <p:spPr/>
        <p:txBody>
          <a:bodyPr/>
          <a:lstStyle/>
          <a:p>
            <a:fld id="{3B886B22-4117-4D48-A023-CEB53E5A21C9}" type="slidenum">
              <a:rPr lang="en-US" smtClean="0"/>
              <a:t>‹#›</a:t>
            </a:fld>
            <a:endParaRPr lang="en-US"/>
          </a:p>
        </p:txBody>
      </p:sp>
    </p:spTree>
    <p:extLst>
      <p:ext uri="{BB962C8B-B14F-4D97-AF65-F5344CB8AC3E}">
        <p14:creationId xmlns:p14="http://schemas.microsoft.com/office/powerpoint/2010/main" val="4470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0993-1905-56F8-EF02-4E1C3A57EC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042E1A-DE1C-216F-9027-9420F209D7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DA1A12-3C8E-7DE6-0B33-E9C848246C0E}"/>
              </a:ext>
            </a:extLst>
          </p:cNvPr>
          <p:cNvSpPr>
            <a:spLocks noGrp="1"/>
          </p:cNvSpPr>
          <p:nvPr>
            <p:ph type="dt" sz="half" idx="10"/>
          </p:nvPr>
        </p:nvSpPr>
        <p:spPr/>
        <p:txBody>
          <a:bodyPr/>
          <a:lstStyle/>
          <a:p>
            <a:fld id="{B2035502-59A6-4891-90CC-A3C915130249}" type="datetimeFigureOut">
              <a:rPr lang="en-US" smtClean="0"/>
              <a:t>10/4/2022</a:t>
            </a:fld>
            <a:endParaRPr lang="en-US"/>
          </a:p>
        </p:txBody>
      </p:sp>
      <p:sp>
        <p:nvSpPr>
          <p:cNvPr id="5" name="Footer Placeholder 4">
            <a:extLst>
              <a:ext uri="{FF2B5EF4-FFF2-40B4-BE49-F238E27FC236}">
                <a16:creationId xmlns:a16="http://schemas.microsoft.com/office/drawing/2014/main" id="{9C6B1ABB-51E5-832C-19F8-1D51039E1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03AB33-060F-2C7C-F620-67C3D8EC9927}"/>
              </a:ext>
            </a:extLst>
          </p:cNvPr>
          <p:cNvSpPr>
            <a:spLocks noGrp="1"/>
          </p:cNvSpPr>
          <p:nvPr>
            <p:ph type="sldNum" sz="quarter" idx="12"/>
          </p:nvPr>
        </p:nvSpPr>
        <p:spPr/>
        <p:txBody>
          <a:bodyPr/>
          <a:lstStyle/>
          <a:p>
            <a:fld id="{3B886B22-4117-4D48-A023-CEB53E5A21C9}" type="slidenum">
              <a:rPr lang="en-US" smtClean="0"/>
              <a:t>‹#›</a:t>
            </a:fld>
            <a:endParaRPr lang="en-US"/>
          </a:p>
        </p:txBody>
      </p:sp>
    </p:spTree>
    <p:extLst>
      <p:ext uri="{BB962C8B-B14F-4D97-AF65-F5344CB8AC3E}">
        <p14:creationId xmlns:p14="http://schemas.microsoft.com/office/powerpoint/2010/main" val="209428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CEF5-F372-7B97-0BA3-06C1D9CC85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C64DE5-FBDC-B6A7-E415-3F1A2E12DE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DF01C4-D5CA-FD36-26E9-CE484D3041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127B20-DC59-7B2F-07B0-8E3C89770F3F}"/>
              </a:ext>
            </a:extLst>
          </p:cNvPr>
          <p:cNvSpPr>
            <a:spLocks noGrp="1"/>
          </p:cNvSpPr>
          <p:nvPr>
            <p:ph type="dt" sz="half" idx="10"/>
          </p:nvPr>
        </p:nvSpPr>
        <p:spPr/>
        <p:txBody>
          <a:bodyPr/>
          <a:lstStyle/>
          <a:p>
            <a:fld id="{B2035502-59A6-4891-90CC-A3C915130249}" type="datetimeFigureOut">
              <a:rPr lang="en-US" smtClean="0"/>
              <a:t>10/4/2022</a:t>
            </a:fld>
            <a:endParaRPr lang="en-US"/>
          </a:p>
        </p:txBody>
      </p:sp>
      <p:sp>
        <p:nvSpPr>
          <p:cNvPr id="6" name="Footer Placeholder 5">
            <a:extLst>
              <a:ext uri="{FF2B5EF4-FFF2-40B4-BE49-F238E27FC236}">
                <a16:creationId xmlns:a16="http://schemas.microsoft.com/office/drawing/2014/main" id="{692012EE-CADA-9707-74C8-B5A2625392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EA05CC-6B91-9692-E219-B873E1D68194}"/>
              </a:ext>
            </a:extLst>
          </p:cNvPr>
          <p:cNvSpPr>
            <a:spLocks noGrp="1"/>
          </p:cNvSpPr>
          <p:nvPr>
            <p:ph type="sldNum" sz="quarter" idx="12"/>
          </p:nvPr>
        </p:nvSpPr>
        <p:spPr/>
        <p:txBody>
          <a:bodyPr/>
          <a:lstStyle/>
          <a:p>
            <a:fld id="{3B886B22-4117-4D48-A023-CEB53E5A21C9}" type="slidenum">
              <a:rPr lang="en-US" smtClean="0"/>
              <a:t>‹#›</a:t>
            </a:fld>
            <a:endParaRPr lang="en-US"/>
          </a:p>
        </p:txBody>
      </p:sp>
    </p:spTree>
    <p:extLst>
      <p:ext uri="{BB962C8B-B14F-4D97-AF65-F5344CB8AC3E}">
        <p14:creationId xmlns:p14="http://schemas.microsoft.com/office/powerpoint/2010/main" val="167737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0FBCE-BE71-23C7-EEDF-71FD981856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42F0B7-44C5-4008-6ADD-9F2048AAE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031B6E-B45F-7EC5-9D69-4E31053F88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30CCA3-3BAC-7589-FD7A-BCD768E339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ED6493-DF7C-1000-D7EF-5750C80370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B577AB-6A9B-53A3-AFB2-8D3A3630AC01}"/>
              </a:ext>
            </a:extLst>
          </p:cNvPr>
          <p:cNvSpPr>
            <a:spLocks noGrp="1"/>
          </p:cNvSpPr>
          <p:nvPr>
            <p:ph type="dt" sz="half" idx="10"/>
          </p:nvPr>
        </p:nvSpPr>
        <p:spPr/>
        <p:txBody>
          <a:bodyPr/>
          <a:lstStyle/>
          <a:p>
            <a:fld id="{B2035502-59A6-4891-90CC-A3C915130249}" type="datetimeFigureOut">
              <a:rPr lang="en-US" smtClean="0"/>
              <a:t>10/4/2022</a:t>
            </a:fld>
            <a:endParaRPr lang="en-US"/>
          </a:p>
        </p:txBody>
      </p:sp>
      <p:sp>
        <p:nvSpPr>
          <p:cNvPr id="8" name="Footer Placeholder 7">
            <a:extLst>
              <a:ext uri="{FF2B5EF4-FFF2-40B4-BE49-F238E27FC236}">
                <a16:creationId xmlns:a16="http://schemas.microsoft.com/office/drawing/2014/main" id="{06F098BF-8514-9065-3A50-1AD3D08016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1F2AC3-307E-9430-E665-072E1C08A008}"/>
              </a:ext>
            </a:extLst>
          </p:cNvPr>
          <p:cNvSpPr>
            <a:spLocks noGrp="1"/>
          </p:cNvSpPr>
          <p:nvPr>
            <p:ph type="sldNum" sz="quarter" idx="12"/>
          </p:nvPr>
        </p:nvSpPr>
        <p:spPr/>
        <p:txBody>
          <a:bodyPr/>
          <a:lstStyle/>
          <a:p>
            <a:fld id="{3B886B22-4117-4D48-A023-CEB53E5A21C9}" type="slidenum">
              <a:rPr lang="en-US" smtClean="0"/>
              <a:t>‹#›</a:t>
            </a:fld>
            <a:endParaRPr lang="en-US"/>
          </a:p>
        </p:txBody>
      </p:sp>
    </p:spTree>
    <p:extLst>
      <p:ext uri="{BB962C8B-B14F-4D97-AF65-F5344CB8AC3E}">
        <p14:creationId xmlns:p14="http://schemas.microsoft.com/office/powerpoint/2010/main" val="2942481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BA5A-0B55-6FB9-3C38-1F6CC919A1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4F522B-919A-674C-A4A9-5E7209D2D661}"/>
              </a:ext>
            </a:extLst>
          </p:cNvPr>
          <p:cNvSpPr>
            <a:spLocks noGrp="1"/>
          </p:cNvSpPr>
          <p:nvPr>
            <p:ph type="dt" sz="half" idx="10"/>
          </p:nvPr>
        </p:nvSpPr>
        <p:spPr/>
        <p:txBody>
          <a:bodyPr/>
          <a:lstStyle/>
          <a:p>
            <a:fld id="{B2035502-59A6-4891-90CC-A3C915130249}" type="datetimeFigureOut">
              <a:rPr lang="en-US" smtClean="0"/>
              <a:t>10/4/2022</a:t>
            </a:fld>
            <a:endParaRPr lang="en-US"/>
          </a:p>
        </p:txBody>
      </p:sp>
      <p:sp>
        <p:nvSpPr>
          <p:cNvPr id="4" name="Footer Placeholder 3">
            <a:extLst>
              <a:ext uri="{FF2B5EF4-FFF2-40B4-BE49-F238E27FC236}">
                <a16:creationId xmlns:a16="http://schemas.microsoft.com/office/drawing/2014/main" id="{EF63E710-B617-19C9-2474-59B50A74E2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357167-137A-D7C7-B207-114B82329B69}"/>
              </a:ext>
            </a:extLst>
          </p:cNvPr>
          <p:cNvSpPr>
            <a:spLocks noGrp="1"/>
          </p:cNvSpPr>
          <p:nvPr>
            <p:ph type="sldNum" sz="quarter" idx="12"/>
          </p:nvPr>
        </p:nvSpPr>
        <p:spPr/>
        <p:txBody>
          <a:bodyPr/>
          <a:lstStyle/>
          <a:p>
            <a:fld id="{3B886B22-4117-4D48-A023-CEB53E5A21C9}" type="slidenum">
              <a:rPr lang="en-US" smtClean="0"/>
              <a:t>‹#›</a:t>
            </a:fld>
            <a:endParaRPr lang="en-US"/>
          </a:p>
        </p:txBody>
      </p:sp>
    </p:spTree>
    <p:extLst>
      <p:ext uri="{BB962C8B-B14F-4D97-AF65-F5344CB8AC3E}">
        <p14:creationId xmlns:p14="http://schemas.microsoft.com/office/powerpoint/2010/main" val="366770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D6BCBE-51C1-D24F-2046-D5752BCA42CA}"/>
              </a:ext>
            </a:extLst>
          </p:cNvPr>
          <p:cNvSpPr>
            <a:spLocks noGrp="1"/>
          </p:cNvSpPr>
          <p:nvPr>
            <p:ph type="dt" sz="half" idx="10"/>
          </p:nvPr>
        </p:nvSpPr>
        <p:spPr/>
        <p:txBody>
          <a:bodyPr/>
          <a:lstStyle/>
          <a:p>
            <a:fld id="{B2035502-59A6-4891-90CC-A3C915130249}" type="datetimeFigureOut">
              <a:rPr lang="en-US" smtClean="0"/>
              <a:t>10/4/2022</a:t>
            </a:fld>
            <a:endParaRPr lang="en-US"/>
          </a:p>
        </p:txBody>
      </p:sp>
      <p:sp>
        <p:nvSpPr>
          <p:cNvPr id="3" name="Footer Placeholder 2">
            <a:extLst>
              <a:ext uri="{FF2B5EF4-FFF2-40B4-BE49-F238E27FC236}">
                <a16:creationId xmlns:a16="http://schemas.microsoft.com/office/drawing/2014/main" id="{33D97956-A2E1-3AB0-574E-2EE3219B5F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A8F14C-FD4B-19C4-6DFA-083DFB09D99B}"/>
              </a:ext>
            </a:extLst>
          </p:cNvPr>
          <p:cNvSpPr>
            <a:spLocks noGrp="1"/>
          </p:cNvSpPr>
          <p:nvPr>
            <p:ph type="sldNum" sz="quarter" idx="12"/>
          </p:nvPr>
        </p:nvSpPr>
        <p:spPr/>
        <p:txBody>
          <a:bodyPr/>
          <a:lstStyle/>
          <a:p>
            <a:fld id="{3B886B22-4117-4D48-A023-CEB53E5A21C9}" type="slidenum">
              <a:rPr lang="en-US" smtClean="0"/>
              <a:t>‹#›</a:t>
            </a:fld>
            <a:endParaRPr lang="en-US"/>
          </a:p>
        </p:txBody>
      </p:sp>
    </p:spTree>
    <p:extLst>
      <p:ext uri="{BB962C8B-B14F-4D97-AF65-F5344CB8AC3E}">
        <p14:creationId xmlns:p14="http://schemas.microsoft.com/office/powerpoint/2010/main" val="186954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180E-EC8E-BE22-87AA-A848B0BC22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333EA9-86D6-5E7E-A5AD-1DC9F70C63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AFB395-216F-8FEA-B4C4-DE2E0CAA95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E4681C-66B6-6BFD-C39B-0270DF0989B7}"/>
              </a:ext>
            </a:extLst>
          </p:cNvPr>
          <p:cNvSpPr>
            <a:spLocks noGrp="1"/>
          </p:cNvSpPr>
          <p:nvPr>
            <p:ph type="dt" sz="half" idx="10"/>
          </p:nvPr>
        </p:nvSpPr>
        <p:spPr/>
        <p:txBody>
          <a:bodyPr/>
          <a:lstStyle/>
          <a:p>
            <a:fld id="{B2035502-59A6-4891-90CC-A3C915130249}" type="datetimeFigureOut">
              <a:rPr lang="en-US" smtClean="0"/>
              <a:t>10/4/2022</a:t>
            </a:fld>
            <a:endParaRPr lang="en-US"/>
          </a:p>
        </p:txBody>
      </p:sp>
      <p:sp>
        <p:nvSpPr>
          <p:cNvPr id="6" name="Footer Placeholder 5">
            <a:extLst>
              <a:ext uri="{FF2B5EF4-FFF2-40B4-BE49-F238E27FC236}">
                <a16:creationId xmlns:a16="http://schemas.microsoft.com/office/drawing/2014/main" id="{4164C2F0-3077-9BAF-3A29-6A2A24E20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7A5C24-564B-06F5-9381-154C66EB68EE}"/>
              </a:ext>
            </a:extLst>
          </p:cNvPr>
          <p:cNvSpPr>
            <a:spLocks noGrp="1"/>
          </p:cNvSpPr>
          <p:nvPr>
            <p:ph type="sldNum" sz="quarter" idx="12"/>
          </p:nvPr>
        </p:nvSpPr>
        <p:spPr/>
        <p:txBody>
          <a:bodyPr/>
          <a:lstStyle/>
          <a:p>
            <a:fld id="{3B886B22-4117-4D48-A023-CEB53E5A21C9}" type="slidenum">
              <a:rPr lang="en-US" smtClean="0"/>
              <a:t>‹#›</a:t>
            </a:fld>
            <a:endParaRPr lang="en-US"/>
          </a:p>
        </p:txBody>
      </p:sp>
    </p:spTree>
    <p:extLst>
      <p:ext uri="{BB962C8B-B14F-4D97-AF65-F5344CB8AC3E}">
        <p14:creationId xmlns:p14="http://schemas.microsoft.com/office/powerpoint/2010/main" val="188441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0EF4A-2B17-AC9B-3CAA-35AAB03EA0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B08D73-5E71-BC88-A40F-F65459C131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6DA542-8F90-6B75-CDE5-545F9F957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8D9B08-7FD1-E939-45C8-29ACB7DB1DDF}"/>
              </a:ext>
            </a:extLst>
          </p:cNvPr>
          <p:cNvSpPr>
            <a:spLocks noGrp="1"/>
          </p:cNvSpPr>
          <p:nvPr>
            <p:ph type="dt" sz="half" idx="10"/>
          </p:nvPr>
        </p:nvSpPr>
        <p:spPr/>
        <p:txBody>
          <a:bodyPr/>
          <a:lstStyle/>
          <a:p>
            <a:fld id="{B2035502-59A6-4891-90CC-A3C915130249}" type="datetimeFigureOut">
              <a:rPr lang="en-US" smtClean="0"/>
              <a:t>10/4/2022</a:t>
            </a:fld>
            <a:endParaRPr lang="en-US"/>
          </a:p>
        </p:txBody>
      </p:sp>
      <p:sp>
        <p:nvSpPr>
          <p:cNvPr id="6" name="Footer Placeholder 5">
            <a:extLst>
              <a:ext uri="{FF2B5EF4-FFF2-40B4-BE49-F238E27FC236}">
                <a16:creationId xmlns:a16="http://schemas.microsoft.com/office/drawing/2014/main" id="{669C37FE-83DF-7CD1-54D2-B4714BAC9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FA09F-F017-AB69-D5CC-706F1DE90756}"/>
              </a:ext>
            </a:extLst>
          </p:cNvPr>
          <p:cNvSpPr>
            <a:spLocks noGrp="1"/>
          </p:cNvSpPr>
          <p:nvPr>
            <p:ph type="sldNum" sz="quarter" idx="12"/>
          </p:nvPr>
        </p:nvSpPr>
        <p:spPr/>
        <p:txBody>
          <a:bodyPr/>
          <a:lstStyle/>
          <a:p>
            <a:fld id="{3B886B22-4117-4D48-A023-CEB53E5A21C9}" type="slidenum">
              <a:rPr lang="en-US" smtClean="0"/>
              <a:t>‹#›</a:t>
            </a:fld>
            <a:endParaRPr lang="en-US"/>
          </a:p>
        </p:txBody>
      </p:sp>
    </p:spTree>
    <p:extLst>
      <p:ext uri="{BB962C8B-B14F-4D97-AF65-F5344CB8AC3E}">
        <p14:creationId xmlns:p14="http://schemas.microsoft.com/office/powerpoint/2010/main" val="78313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C1F33D-FD78-0E6C-17A8-37BE98B244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980CE5-B84F-0A5C-84F2-01E9FEDA6D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908CF-43CD-8178-9DED-28A547DA44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35502-59A6-4891-90CC-A3C915130249}" type="datetimeFigureOut">
              <a:rPr lang="en-US" smtClean="0"/>
              <a:t>10/4/2022</a:t>
            </a:fld>
            <a:endParaRPr lang="en-US"/>
          </a:p>
        </p:txBody>
      </p:sp>
      <p:sp>
        <p:nvSpPr>
          <p:cNvPr id="5" name="Footer Placeholder 4">
            <a:extLst>
              <a:ext uri="{FF2B5EF4-FFF2-40B4-BE49-F238E27FC236}">
                <a16:creationId xmlns:a16="http://schemas.microsoft.com/office/drawing/2014/main" id="{45801527-375A-6FBB-EE93-C5F61696C7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3E1D0A-4CAD-E253-A706-90DAA00B80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86B22-4117-4D48-A023-CEB53E5A21C9}" type="slidenum">
              <a:rPr lang="en-US" smtClean="0"/>
              <a:t>‹#›</a:t>
            </a:fld>
            <a:endParaRPr lang="en-US"/>
          </a:p>
        </p:txBody>
      </p:sp>
    </p:spTree>
    <p:extLst>
      <p:ext uri="{BB962C8B-B14F-4D97-AF65-F5344CB8AC3E}">
        <p14:creationId xmlns:p14="http://schemas.microsoft.com/office/powerpoint/2010/main" val="1198744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LCNQvm61_78?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29398BB-6F62-472B-88B2-8D942FEB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5">
            <a:extLst>
              <a:ext uri="{FF2B5EF4-FFF2-40B4-BE49-F238E27FC236}">
                <a16:creationId xmlns:a16="http://schemas.microsoft.com/office/drawing/2014/main" id="{01F1CEA4-5DA0-41E1-A743-4F227AE62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76856" y="1645694"/>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Shape 76">
            <a:extLst>
              <a:ext uri="{FF2B5EF4-FFF2-40B4-BE49-F238E27FC236}">
                <a16:creationId xmlns:a16="http://schemas.microsoft.com/office/drawing/2014/main" id="{07D1A722-B699-4DA0-B7AC-F06CC81A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2343" y="643383"/>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9" name="Group 78">
            <a:extLst>
              <a:ext uri="{FF2B5EF4-FFF2-40B4-BE49-F238E27FC236}">
                <a16:creationId xmlns:a16="http://schemas.microsoft.com/office/drawing/2014/main" id="{A3C0D298-47AC-4912-8022-B969E5732C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385730"/>
            <a:ext cx="1128382" cy="847206"/>
            <a:chOff x="5307830" y="325570"/>
            <a:chExt cx="1128382" cy="847206"/>
          </a:xfrm>
        </p:grpSpPr>
        <p:sp>
          <p:nvSpPr>
            <p:cNvPr id="80" name="Freeform 5">
              <a:extLst>
                <a:ext uri="{FF2B5EF4-FFF2-40B4-BE49-F238E27FC236}">
                  <a16:creationId xmlns:a16="http://schemas.microsoft.com/office/drawing/2014/main" id="{F8ED9F95-2ADE-4C89-BD97-AF7DB8DB36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81" name="Freeform 5">
              <a:extLst>
                <a:ext uri="{FF2B5EF4-FFF2-40B4-BE49-F238E27FC236}">
                  <a16:creationId xmlns:a16="http://schemas.microsoft.com/office/drawing/2014/main" id="{1DD52534-E915-42C0-890A-5B19A15B5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83" name="Freeform: Shape 82">
            <a:extLst>
              <a:ext uri="{FF2B5EF4-FFF2-40B4-BE49-F238E27FC236}">
                <a16:creationId xmlns:a16="http://schemas.microsoft.com/office/drawing/2014/main" id="{91E9AE86-E5FF-46E4-BE50-58DD19A224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071858"/>
            <a:ext cx="8109718" cy="4786143"/>
          </a:xfrm>
          <a:custGeom>
            <a:avLst/>
            <a:gdLst>
              <a:gd name="connsiteX0" fmla="*/ 7381313 w 8109718"/>
              <a:gd name="connsiteY0" fmla="*/ 1839459 h 4786143"/>
              <a:gd name="connsiteX1" fmla="*/ 7381313 w 8109718"/>
              <a:gd name="connsiteY1" fmla="*/ 1853646 h 4786143"/>
              <a:gd name="connsiteX2" fmla="*/ 7379359 w 8109718"/>
              <a:gd name="connsiteY2" fmla="*/ 1846552 h 4786143"/>
              <a:gd name="connsiteX3" fmla="*/ 1321854 w 8109718"/>
              <a:gd name="connsiteY3" fmla="*/ 0 h 4786143"/>
              <a:gd name="connsiteX4" fmla="*/ 5365317 w 8109718"/>
              <a:gd name="connsiteY4" fmla="*/ 0 h 4786143"/>
              <a:gd name="connsiteX5" fmla="*/ 5985373 w 8109718"/>
              <a:gd name="connsiteY5" fmla="*/ 365439 h 4786143"/>
              <a:gd name="connsiteX6" fmla="*/ 8011470 w 8109718"/>
              <a:gd name="connsiteY6" fmla="*/ 3854515 h 4786143"/>
              <a:gd name="connsiteX7" fmla="*/ 8011470 w 8109718"/>
              <a:gd name="connsiteY7" fmla="*/ 4567993 h 4786143"/>
              <a:gd name="connsiteX8" fmla="*/ 7904625 w 8109718"/>
              <a:gd name="connsiteY8" fmla="*/ 4751987 h 4786143"/>
              <a:gd name="connsiteX9" fmla="*/ 7884791 w 8109718"/>
              <a:gd name="connsiteY9" fmla="*/ 4786143 h 4786143"/>
              <a:gd name="connsiteX10" fmla="*/ 0 w 8109718"/>
              <a:gd name="connsiteY10" fmla="*/ 4786143 h 4786143"/>
              <a:gd name="connsiteX11" fmla="*/ 0 w 8109718"/>
              <a:gd name="connsiteY11" fmla="*/ 1564110 h 4786143"/>
              <a:gd name="connsiteX12" fmla="*/ 27177 w 8109718"/>
              <a:gd name="connsiteY12" fmla="*/ 1517107 h 4786143"/>
              <a:gd name="connsiteX13" fmla="*/ 693065 w 8109718"/>
              <a:gd name="connsiteY13" fmla="*/ 365439 h 4786143"/>
              <a:gd name="connsiteX14" fmla="*/ 1321854 w 8109718"/>
              <a:gd name="connsiteY14" fmla="*/ 0 h 478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786143">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04625" y="4751987"/>
                </a:cubicBezTo>
                <a:lnTo>
                  <a:pt x="7884791" y="4786143"/>
                </a:lnTo>
                <a:lnTo>
                  <a:pt x="0" y="4786143"/>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A452CB-4E5B-4D45-9BF2-7B558714B9CC}"/>
              </a:ext>
            </a:extLst>
          </p:cNvPr>
          <p:cNvSpPr>
            <a:spLocks noGrp="1"/>
          </p:cNvSpPr>
          <p:nvPr>
            <p:ph type="ctrTitle"/>
          </p:nvPr>
        </p:nvSpPr>
        <p:spPr>
          <a:xfrm>
            <a:off x="966430" y="3495470"/>
            <a:ext cx="5386661" cy="2650888"/>
          </a:xfrm>
        </p:spPr>
        <p:txBody>
          <a:bodyPr anchor="ctr">
            <a:normAutofit/>
          </a:bodyPr>
          <a:lstStyle/>
          <a:p>
            <a:pPr algn="l"/>
            <a:r>
              <a:rPr lang="en-US" sz="5400">
                <a:solidFill>
                  <a:schemeClr val="bg1"/>
                </a:solidFill>
              </a:rPr>
              <a:t>Goss &amp; Riquelme</a:t>
            </a:r>
          </a:p>
        </p:txBody>
      </p:sp>
      <p:sp>
        <p:nvSpPr>
          <p:cNvPr id="3" name="Subtitle 2">
            <a:extLst>
              <a:ext uri="{FF2B5EF4-FFF2-40B4-BE49-F238E27FC236}">
                <a16:creationId xmlns:a16="http://schemas.microsoft.com/office/drawing/2014/main" id="{45A41850-BE81-AB39-1389-88B8907FA621}"/>
              </a:ext>
            </a:extLst>
          </p:cNvPr>
          <p:cNvSpPr>
            <a:spLocks noGrp="1"/>
          </p:cNvSpPr>
          <p:nvPr>
            <p:ph type="subTitle" idx="1"/>
          </p:nvPr>
        </p:nvSpPr>
        <p:spPr>
          <a:xfrm>
            <a:off x="6346387" y="1309942"/>
            <a:ext cx="2138900" cy="1261316"/>
          </a:xfrm>
        </p:spPr>
        <p:txBody>
          <a:bodyPr anchor="ctr">
            <a:normAutofit/>
          </a:bodyPr>
          <a:lstStyle/>
          <a:p>
            <a:r>
              <a:rPr lang="en-US" sz="1700">
                <a:solidFill>
                  <a:schemeClr val="bg1"/>
                </a:solidFill>
              </a:rPr>
              <a:t>Superhuman to Posthuman in Shelley’s </a:t>
            </a:r>
            <a:r>
              <a:rPr lang="en-US" sz="1700" i="1">
                <a:solidFill>
                  <a:schemeClr val="bg1"/>
                </a:solidFill>
              </a:rPr>
              <a:t>Frankenstein </a:t>
            </a:r>
            <a:r>
              <a:rPr lang="en-US" sz="1700">
                <a:solidFill>
                  <a:schemeClr val="bg1"/>
                </a:solidFill>
              </a:rPr>
              <a:t>&amp; Butler’s </a:t>
            </a:r>
            <a:r>
              <a:rPr lang="en-US" sz="1700" i="1">
                <a:solidFill>
                  <a:schemeClr val="bg1"/>
                </a:solidFill>
              </a:rPr>
              <a:t>Xenogenesis</a:t>
            </a:r>
          </a:p>
        </p:txBody>
      </p:sp>
      <p:pic>
        <p:nvPicPr>
          <p:cNvPr id="4" name="Online Media 3" title="Maillardet Automaton Demonstration">
            <a:hlinkClick r:id="" action="ppaction://media"/>
            <a:extLst>
              <a:ext uri="{FF2B5EF4-FFF2-40B4-BE49-F238E27FC236}">
                <a16:creationId xmlns:a16="http://schemas.microsoft.com/office/drawing/2014/main" id="{A478985E-407C-1500-8424-2E397997BFAF}"/>
              </a:ext>
            </a:extLst>
          </p:cNvPr>
          <p:cNvPicPr>
            <a:picLocks noRot="1" noChangeAspect="1"/>
          </p:cNvPicPr>
          <p:nvPr>
            <a:videoFile r:link="rId1"/>
          </p:nvPr>
        </p:nvPicPr>
        <p:blipFill>
          <a:blip r:embed="rId3"/>
          <a:stretch>
            <a:fillRect/>
          </a:stretch>
        </p:blipFill>
        <p:spPr>
          <a:xfrm>
            <a:off x="8367569" y="3247451"/>
            <a:ext cx="2493913" cy="1409060"/>
          </a:xfrm>
          <a:prstGeom prst="rect">
            <a:avLst/>
          </a:prstGeom>
        </p:spPr>
      </p:pic>
      <p:sp>
        <p:nvSpPr>
          <p:cNvPr id="5" name="TextBox 4">
            <a:extLst>
              <a:ext uri="{FF2B5EF4-FFF2-40B4-BE49-F238E27FC236}">
                <a16:creationId xmlns:a16="http://schemas.microsoft.com/office/drawing/2014/main" id="{DB41363D-335C-03EC-208F-406104CA77D0}"/>
              </a:ext>
            </a:extLst>
          </p:cNvPr>
          <p:cNvSpPr txBox="1"/>
          <p:nvPr/>
        </p:nvSpPr>
        <p:spPr>
          <a:xfrm>
            <a:off x="8629677" y="4705498"/>
            <a:ext cx="2379134" cy="230832"/>
          </a:xfrm>
          <a:prstGeom prst="rect">
            <a:avLst/>
          </a:prstGeom>
          <a:noFill/>
        </p:spPr>
        <p:txBody>
          <a:bodyPr wrap="square" rtlCol="0">
            <a:spAutoFit/>
          </a:bodyPr>
          <a:lstStyle/>
          <a:p>
            <a:r>
              <a:rPr lang="en-US" sz="900" i="0" dirty="0">
                <a:solidFill>
                  <a:srgbClr val="202122"/>
                </a:solidFill>
                <a:effectLst/>
                <a:latin typeface="Arial" panose="020B0604020202020204" pitchFamily="34" charset="0"/>
              </a:rPr>
              <a:t>Henri </a:t>
            </a:r>
            <a:r>
              <a:rPr lang="en-US" sz="900" i="0" dirty="0" err="1">
                <a:solidFill>
                  <a:srgbClr val="202122"/>
                </a:solidFill>
                <a:effectLst/>
                <a:latin typeface="Arial" panose="020B0604020202020204" pitchFamily="34" charset="0"/>
              </a:rPr>
              <a:t>Maillardet’s</a:t>
            </a:r>
            <a:r>
              <a:rPr lang="en-US" sz="900" i="0" dirty="0">
                <a:solidFill>
                  <a:srgbClr val="202122"/>
                </a:solidFill>
                <a:effectLst/>
                <a:latin typeface="Arial" panose="020B0604020202020204" pitchFamily="34" charset="0"/>
              </a:rPr>
              <a:t> Automaton c. 1800</a:t>
            </a:r>
            <a:endParaRPr lang="en-US" sz="900" dirty="0"/>
          </a:p>
        </p:txBody>
      </p:sp>
    </p:spTree>
    <p:extLst>
      <p:ext uri="{BB962C8B-B14F-4D97-AF65-F5344CB8AC3E}">
        <p14:creationId xmlns:p14="http://schemas.microsoft.com/office/powerpoint/2010/main" val="2488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378A6-A1E2-4AFD-7628-3F77D5F6A43D}"/>
              </a:ext>
            </a:extLst>
          </p:cNvPr>
          <p:cNvSpPr>
            <a:spLocks noGrp="1"/>
          </p:cNvSpPr>
          <p:nvPr>
            <p:ph type="title"/>
          </p:nvPr>
        </p:nvSpPr>
        <p:spPr/>
        <p:txBody>
          <a:bodyPr/>
          <a:lstStyle/>
          <a:p>
            <a:r>
              <a:rPr lang="en-US" dirty="0"/>
              <a:t>Annotation Exercise</a:t>
            </a:r>
          </a:p>
        </p:txBody>
      </p:sp>
      <p:sp>
        <p:nvSpPr>
          <p:cNvPr id="3" name="Content Placeholder 2">
            <a:extLst>
              <a:ext uri="{FF2B5EF4-FFF2-40B4-BE49-F238E27FC236}">
                <a16:creationId xmlns:a16="http://schemas.microsoft.com/office/drawing/2014/main" id="{2099FCB7-35E0-6B20-68DA-4D1D1D7EFF53}"/>
              </a:ext>
            </a:extLst>
          </p:cNvPr>
          <p:cNvSpPr>
            <a:spLocks noGrp="1"/>
          </p:cNvSpPr>
          <p:nvPr>
            <p:ph idx="1"/>
          </p:nvPr>
        </p:nvSpPr>
        <p:spPr/>
        <p:txBody>
          <a:bodyPr>
            <a:normAutofit/>
          </a:bodyPr>
          <a:lstStyle/>
          <a:p>
            <a:r>
              <a:rPr lang="en-US" dirty="0"/>
              <a:t>Locate what you think is the thesis of the essay.</a:t>
            </a:r>
          </a:p>
          <a:p>
            <a:r>
              <a:rPr lang="en-US" dirty="0"/>
              <a:t>Note 3 of the main ideas you think are really important. Consider why you think they matter.</a:t>
            </a:r>
          </a:p>
          <a:p>
            <a:r>
              <a:rPr lang="en-US" dirty="0"/>
              <a:t>Locate a word you don’t know the definition of and look it up.</a:t>
            </a:r>
          </a:p>
          <a:p>
            <a:r>
              <a:rPr lang="en-US" dirty="0"/>
              <a:t>Jot down 3 questions you have regarding the article.</a:t>
            </a:r>
          </a:p>
          <a:p>
            <a:pPr marL="0" indent="0">
              <a:buNone/>
            </a:pPr>
            <a:r>
              <a:rPr lang="en-US" dirty="0"/>
              <a:t>	The questions can be:</a:t>
            </a:r>
          </a:p>
          <a:p>
            <a:pPr marL="1428750" lvl="2" indent="-514350">
              <a:buAutoNum type="arabicParenR"/>
            </a:pPr>
            <a:r>
              <a:rPr lang="en-US" dirty="0"/>
              <a:t>Clarification</a:t>
            </a:r>
          </a:p>
          <a:p>
            <a:pPr marL="1428750" lvl="2" indent="-514350">
              <a:buAutoNum type="arabicParenR"/>
            </a:pPr>
            <a:r>
              <a:rPr lang="en-US" dirty="0"/>
              <a:t>Analytical</a:t>
            </a:r>
          </a:p>
          <a:p>
            <a:pPr marL="1428750" lvl="2" indent="-514350">
              <a:buAutoNum type="arabicParenR"/>
            </a:pPr>
            <a:r>
              <a:rPr lang="en-US" dirty="0"/>
              <a:t>Challenging the ideas in the article</a:t>
            </a:r>
          </a:p>
          <a:p>
            <a:endParaRPr lang="en-US" dirty="0"/>
          </a:p>
        </p:txBody>
      </p:sp>
    </p:spTree>
    <p:extLst>
      <p:ext uri="{BB962C8B-B14F-4D97-AF65-F5344CB8AC3E}">
        <p14:creationId xmlns:p14="http://schemas.microsoft.com/office/powerpoint/2010/main" val="220293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25CD98-7656-B857-B847-C54F75D5606A}"/>
              </a:ext>
            </a:extLst>
          </p:cNvPr>
          <p:cNvSpPr>
            <a:spLocks noGrp="1"/>
          </p:cNvSpPr>
          <p:nvPr>
            <p:ph type="title"/>
          </p:nvPr>
        </p:nvSpPr>
        <p:spPr>
          <a:xfrm>
            <a:off x="838201" y="365125"/>
            <a:ext cx="5251316" cy="1807305"/>
          </a:xfrm>
        </p:spPr>
        <p:txBody>
          <a:bodyPr>
            <a:normAutofit/>
          </a:bodyPr>
          <a:lstStyle/>
          <a:p>
            <a:r>
              <a:rPr lang="en-US" dirty="0"/>
              <a:t>Freewriting Prompt</a:t>
            </a:r>
          </a:p>
        </p:txBody>
      </p:sp>
      <p:sp>
        <p:nvSpPr>
          <p:cNvPr id="3" name="Content Placeholder 2">
            <a:extLst>
              <a:ext uri="{FF2B5EF4-FFF2-40B4-BE49-F238E27FC236}">
                <a16:creationId xmlns:a16="http://schemas.microsoft.com/office/drawing/2014/main" id="{10857209-3EC7-3D43-2022-AC44AB4F2945}"/>
              </a:ext>
            </a:extLst>
          </p:cNvPr>
          <p:cNvSpPr>
            <a:spLocks noGrp="1"/>
          </p:cNvSpPr>
          <p:nvPr>
            <p:ph idx="1"/>
          </p:nvPr>
        </p:nvSpPr>
        <p:spPr>
          <a:xfrm>
            <a:off x="838200" y="2333297"/>
            <a:ext cx="4619621" cy="3843666"/>
          </a:xfrm>
        </p:spPr>
        <p:txBody>
          <a:bodyPr>
            <a:normAutofit/>
          </a:bodyPr>
          <a:lstStyle/>
          <a:p>
            <a:pPr marL="0" indent="0">
              <a:buNone/>
            </a:pPr>
            <a:r>
              <a:rPr lang="en-US" sz="2000" dirty="0"/>
              <a:t>What idea of Goss &amp; </a:t>
            </a:r>
            <a:r>
              <a:rPr lang="en-US" sz="2000" dirty="0" err="1"/>
              <a:t>Riquelme</a:t>
            </a:r>
            <a:r>
              <a:rPr lang="en-US" sz="2000" dirty="0"/>
              <a:t> from this article most impacted your interpretation of </a:t>
            </a:r>
            <a:r>
              <a:rPr lang="en-US" sz="2000" i="1" dirty="0"/>
              <a:t>Frankenstein</a:t>
            </a:r>
            <a:r>
              <a:rPr lang="en-US" sz="2000" dirty="0"/>
              <a:t>?</a:t>
            </a:r>
            <a:endParaRPr lang="en-US" sz="2000" i="1" dirty="0"/>
          </a:p>
          <a:p>
            <a:pPr marL="0" indent="0">
              <a:buNone/>
            </a:pPr>
            <a:r>
              <a:rPr lang="en-US" sz="2000" dirty="0"/>
              <a:t>How? In other words, what is one interpretation you have and did this article enhance or shift it? How are your ideas in conversation with the ideas in the article?</a:t>
            </a:r>
          </a:p>
          <a:p>
            <a:pPr marL="0" indent="0">
              <a:buNone/>
            </a:pPr>
            <a:r>
              <a:rPr lang="en-US" sz="2000" dirty="0"/>
              <a:t>Use evidence—note a passage in the article and a passage in the novel.</a:t>
            </a:r>
          </a:p>
        </p:txBody>
      </p:sp>
      <p:pic>
        <p:nvPicPr>
          <p:cNvPr id="5" name="Picture 4" descr="Wood human figure">
            <a:extLst>
              <a:ext uri="{FF2B5EF4-FFF2-40B4-BE49-F238E27FC236}">
                <a16:creationId xmlns:a16="http://schemas.microsoft.com/office/drawing/2014/main" id="{368F8EE9-4F2A-E6D3-3753-41A0D1A08D84}"/>
              </a:ext>
            </a:extLst>
          </p:cNvPr>
          <p:cNvPicPr>
            <a:picLocks noChangeAspect="1"/>
          </p:cNvPicPr>
          <p:nvPr/>
        </p:nvPicPr>
        <p:blipFill rotWithShape="1">
          <a:blip r:embed="rId2"/>
          <a:srcRect r="4196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74881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1253B45-4F30-E84C-9567-0B27BA1143B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Hierarchical Power Structures</a:t>
            </a:r>
          </a:p>
        </p:txBody>
      </p:sp>
      <p:sp>
        <p:nvSpPr>
          <p:cNvPr id="3" name="Content Placeholder 2">
            <a:extLst>
              <a:ext uri="{FF2B5EF4-FFF2-40B4-BE49-F238E27FC236}">
                <a16:creationId xmlns:a16="http://schemas.microsoft.com/office/drawing/2014/main" id="{84455A45-7EBF-1840-9799-5D6D661570A6}"/>
              </a:ext>
            </a:extLst>
          </p:cNvPr>
          <p:cNvSpPr>
            <a:spLocks noGrp="1"/>
          </p:cNvSpPr>
          <p:nvPr>
            <p:ph idx="1"/>
          </p:nvPr>
        </p:nvSpPr>
        <p:spPr>
          <a:xfrm>
            <a:off x="838200" y="2010833"/>
            <a:ext cx="5096934" cy="4166130"/>
          </a:xfrm>
        </p:spPr>
        <p:txBody>
          <a:bodyPr vert="horz" lIns="91440" tIns="45720" rIns="91440" bIns="45720" rtlCol="0">
            <a:normAutofit/>
          </a:bodyPr>
          <a:lstStyle/>
          <a:p>
            <a:pPr marL="0" indent="0">
              <a:buNone/>
            </a:pPr>
            <a:r>
              <a:rPr lang="en-US" sz="2000" dirty="0"/>
              <a:t>Goss argues that “in its hierarchical tendencies, the technological ambition central to Frankenstein is related to the social hierarchies that characterize earlier gothic writing. […] Frankenstein, an intellectual aristocrat expects to exercise power over his creature and other people” (435).</a:t>
            </a:r>
          </a:p>
        </p:txBody>
      </p:sp>
      <p:sp>
        <p:nvSpPr>
          <p:cNvPr id="4" name="TextBox 3">
            <a:extLst>
              <a:ext uri="{FF2B5EF4-FFF2-40B4-BE49-F238E27FC236}">
                <a16:creationId xmlns:a16="http://schemas.microsoft.com/office/drawing/2014/main" id="{D0BCEAB3-539F-53D6-7ADB-3AF786F67AE7}"/>
              </a:ext>
            </a:extLst>
          </p:cNvPr>
          <p:cNvSpPr txBox="1"/>
          <p:nvPr/>
        </p:nvSpPr>
        <p:spPr>
          <a:xfrm>
            <a:off x="6256866" y="2010833"/>
            <a:ext cx="5096933" cy="4166130"/>
          </a:xfrm>
          <a:prstGeom prst="rect">
            <a:avLst/>
          </a:prstGeom>
        </p:spPr>
        <p:txBody>
          <a:bodyPr vert="horz" lIns="91440" tIns="45720" rIns="91440" bIns="45720" rtlCol="0">
            <a:normAutofit/>
          </a:bodyPr>
          <a:lstStyle/>
          <a:p>
            <a:pPr>
              <a:lnSpc>
                <a:spcPct val="90000"/>
              </a:lnSpc>
              <a:spcAft>
                <a:spcPts val="600"/>
              </a:spcAft>
            </a:pPr>
            <a:r>
              <a:rPr lang="en-US" sz="2000" b="1" dirty="0"/>
              <a:t>What different social hierarchies do we encounter?</a:t>
            </a:r>
          </a:p>
          <a:p>
            <a:pPr indent="-228600">
              <a:lnSpc>
                <a:spcPct val="90000"/>
              </a:lnSpc>
              <a:spcAft>
                <a:spcPts val="600"/>
              </a:spcAft>
              <a:buFont typeface="Arial" panose="020B0604020202020204" pitchFamily="34" charset="0"/>
              <a:buChar char="•"/>
            </a:pPr>
            <a:r>
              <a:rPr lang="en-US" sz="2000" dirty="0"/>
              <a:t>Familial</a:t>
            </a:r>
          </a:p>
          <a:p>
            <a:pPr indent="-228600">
              <a:lnSpc>
                <a:spcPct val="90000"/>
              </a:lnSpc>
              <a:spcAft>
                <a:spcPts val="600"/>
              </a:spcAft>
              <a:buFont typeface="Arial" panose="020B0604020202020204" pitchFamily="34" charset="0"/>
              <a:buChar char="•"/>
            </a:pPr>
            <a:r>
              <a:rPr lang="en-US" sz="2000" dirty="0"/>
              <a:t>Gendered</a:t>
            </a:r>
          </a:p>
          <a:p>
            <a:pPr indent="-228600">
              <a:lnSpc>
                <a:spcPct val="90000"/>
              </a:lnSpc>
              <a:spcAft>
                <a:spcPts val="600"/>
              </a:spcAft>
              <a:buFont typeface="Arial" panose="020B0604020202020204" pitchFamily="34" charset="0"/>
              <a:buChar char="•"/>
            </a:pPr>
            <a:r>
              <a:rPr lang="en-US" sz="2000" dirty="0"/>
              <a:t>Class </a:t>
            </a:r>
          </a:p>
          <a:p>
            <a:pPr indent="-228600">
              <a:lnSpc>
                <a:spcPct val="90000"/>
              </a:lnSpc>
              <a:spcAft>
                <a:spcPts val="600"/>
              </a:spcAft>
              <a:buFont typeface="Arial" panose="020B0604020202020204" pitchFamily="34" charset="0"/>
              <a:buChar char="•"/>
            </a:pPr>
            <a:r>
              <a:rPr lang="en-US" sz="2000" dirty="0"/>
              <a:t>Captain and crew</a:t>
            </a:r>
          </a:p>
          <a:p>
            <a:pPr indent="-228600">
              <a:lnSpc>
                <a:spcPct val="90000"/>
              </a:lnSpc>
              <a:spcAft>
                <a:spcPts val="600"/>
              </a:spcAft>
              <a:buFont typeface="Arial" panose="020B0604020202020204" pitchFamily="34" charset="0"/>
              <a:buChar char="•"/>
            </a:pPr>
            <a:r>
              <a:rPr lang="en-US" sz="2000" dirty="0"/>
              <a:t>Juridical</a:t>
            </a:r>
          </a:p>
          <a:p>
            <a:pPr indent="-228600">
              <a:lnSpc>
                <a:spcPct val="90000"/>
              </a:lnSpc>
              <a:spcAft>
                <a:spcPts val="600"/>
              </a:spcAft>
              <a:buFont typeface="Arial" panose="020B0604020202020204" pitchFamily="34" charset="0"/>
              <a:buChar char="•"/>
            </a:pPr>
            <a:r>
              <a:rPr lang="en-US" sz="2000" dirty="0"/>
              <a:t>Creator/Creation</a:t>
            </a:r>
          </a:p>
          <a:p>
            <a:pPr indent="-228600">
              <a:lnSpc>
                <a:spcPct val="90000"/>
              </a:lnSpc>
              <a:spcAft>
                <a:spcPts val="600"/>
              </a:spcAft>
              <a:buFont typeface="Arial" panose="020B0604020202020204" pitchFamily="34" charset="0"/>
              <a:buChar char="•"/>
            </a:pPr>
            <a:r>
              <a:rPr lang="en-US" sz="2000" dirty="0"/>
              <a:t>Human and non-human</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2538126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611459-014D-05EE-36C3-8AC381CFCF3B}"/>
              </a:ext>
            </a:extLst>
          </p:cNvPr>
          <p:cNvSpPr>
            <a:spLocks noGrp="1"/>
          </p:cNvSpPr>
          <p:nvPr>
            <p:ph type="title"/>
          </p:nvPr>
        </p:nvSpPr>
        <p:spPr>
          <a:xfrm>
            <a:off x="836679" y="723898"/>
            <a:ext cx="6002110" cy="1495425"/>
          </a:xfrm>
        </p:spPr>
        <p:txBody>
          <a:bodyPr>
            <a:normAutofit/>
          </a:bodyPr>
          <a:lstStyle/>
          <a:p>
            <a:r>
              <a:rPr lang="en-US" sz="4000"/>
              <a:t>Levels of Awakening</a:t>
            </a:r>
          </a:p>
        </p:txBody>
      </p:sp>
      <p:sp>
        <p:nvSpPr>
          <p:cNvPr id="3" name="Content Placeholder 2">
            <a:extLst>
              <a:ext uri="{FF2B5EF4-FFF2-40B4-BE49-F238E27FC236}">
                <a16:creationId xmlns:a16="http://schemas.microsoft.com/office/drawing/2014/main" id="{4F2EF4E5-45B6-C318-F5B1-6DBBE27414FA}"/>
              </a:ext>
            </a:extLst>
          </p:cNvPr>
          <p:cNvSpPr>
            <a:spLocks noGrp="1"/>
          </p:cNvSpPr>
          <p:nvPr>
            <p:ph idx="1"/>
          </p:nvPr>
        </p:nvSpPr>
        <p:spPr>
          <a:xfrm>
            <a:off x="836680" y="2405067"/>
            <a:ext cx="6002110" cy="3729034"/>
          </a:xfrm>
        </p:spPr>
        <p:txBody>
          <a:bodyPr>
            <a:normAutofit/>
          </a:bodyPr>
          <a:lstStyle/>
          <a:p>
            <a:pPr marL="0" indent="0">
              <a:buNone/>
            </a:pPr>
            <a:r>
              <a:rPr lang="en-US" sz="1700"/>
              <a:t>Goss contends that, “because awake is both transitive and intransitive, when we encounter the word “awakening,” we are not sure whether the character is waking up on her own or whether someone is causing her to wake up” (437). Goss further notes that in Butler’s series the being experiencing “awakening” is human and the scientist is alien, or Other and argues that because of this that there is a reversal that does not occur in </a:t>
            </a:r>
            <a:r>
              <a:rPr lang="en-US" sz="1700" i="1"/>
              <a:t>Frankenstein.</a:t>
            </a:r>
          </a:p>
          <a:p>
            <a:pPr marL="0" indent="0">
              <a:buNone/>
            </a:pPr>
            <a:r>
              <a:rPr lang="en-US" sz="1700"/>
              <a:t>What levels of awakening are there in </a:t>
            </a:r>
            <a:r>
              <a:rPr lang="en-US" sz="1700" i="1"/>
              <a:t>Frankenstein</a:t>
            </a:r>
            <a:r>
              <a:rPr lang="en-US" sz="1700"/>
              <a:t>?</a:t>
            </a:r>
          </a:p>
          <a:p>
            <a:pPr marL="0" indent="0">
              <a:buNone/>
            </a:pPr>
            <a:r>
              <a:rPr lang="en-US" sz="1700"/>
              <a:t>Many of you argued that the creature is also human, but others would disagree as he was not born or even cloned. Given that we are arguing “Adam” is human, with his humanity in his conscious awakening (Emotion, Self Reflection, Rational Choices), is Victor de-humanized, or less awake?</a:t>
            </a:r>
          </a:p>
          <a:p>
            <a:pPr marL="0" indent="0">
              <a:buNone/>
            </a:pPr>
            <a:endParaRPr lang="en-US" sz="1700"/>
          </a:p>
        </p:txBody>
      </p:sp>
      <p:pic>
        <p:nvPicPr>
          <p:cNvPr id="5" name="Picture 4" descr="A picture containing text, book&#10;&#10;Description automatically generated">
            <a:extLst>
              <a:ext uri="{FF2B5EF4-FFF2-40B4-BE49-F238E27FC236}">
                <a16:creationId xmlns:a16="http://schemas.microsoft.com/office/drawing/2014/main" id="{315E9012-F17B-48DD-D651-FC6AEBD4DC64}"/>
              </a:ext>
            </a:extLst>
          </p:cNvPr>
          <p:cNvPicPr>
            <a:picLocks noChangeAspect="1"/>
          </p:cNvPicPr>
          <p:nvPr/>
        </p:nvPicPr>
        <p:blipFill rotWithShape="1">
          <a:blip r:embed="rId2">
            <a:extLst>
              <a:ext uri="{28A0092B-C50C-407E-A947-70E740481C1C}">
                <a14:useLocalDpi xmlns:a14="http://schemas.microsoft.com/office/drawing/2010/main" val="0"/>
              </a:ext>
            </a:extLst>
          </a:blip>
          <a:srcRect t="3158" r="-1" b="-1"/>
          <a:stretch/>
        </p:blipFill>
        <p:spPr>
          <a:xfrm>
            <a:off x="7199440" y="10"/>
            <a:ext cx="4992560" cy="6857990"/>
          </a:xfrm>
          <a:prstGeom prst="rect">
            <a:avLst/>
          </a:prstGeom>
          <a:effectLst/>
        </p:spPr>
      </p:pic>
    </p:spTree>
    <p:extLst>
      <p:ext uri="{BB962C8B-B14F-4D97-AF65-F5344CB8AC3E}">
        <p14:creationId xmlns:p14="http://schemas.microsoft.com/office/powerpoint/2010/main" val="161158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8E1E0-9BA8-56F8-4863-9FE1F5FFB77A}"/>
              </a:ext>
            </a:extLst>
          </p:cNvPr>
          <p:cNvSpPr>
            <a:spLocks noGrp="1"/>
          </p:cNvSpPr>
          <p:nvPr>
            <p:ph type="title"/>
          </p:nvPr>
        </p:nvSpPr>
        <p:spPr/>
        <p:txBody>
          <a:bodyPr/>
          <a:lstStyle/>
          <a:p>
            <a:r>
              <a:rPr lang="en-US" dirty="0"/>
              <a:t>Human/Non-Human</a:t>
            </a:r>
          </a:p>
        </p:txBody>
      </p:sp>
      <p:sp>
        <p:nvSpPr>
          <p:cNvPr id="3" name="Content Placeholder 2">
            <a:extLst>
              <a:ext uri="{FF2B5EF4-FFF2-40B4-BE49-F238E27FC236}">
                <a16:creationId xmlns:a16="http://schemas.microsoft.com/office/drawing/2014/main" id="{8006DF23-3DFF-D88A-C26A-2E3EC8E75E06}"/>
              </a:ext>
            </a:extLst>
          </p:cNvPr>
          <p:cNvSpPr>
            <a:spLocks noGrp="1"/>
          </p:cNvSpPr>
          <p:nvPr>
            <p:ph idx="1"/>
          </p:nvPr>
        </p:nvSpPr>
        <p:spPr/>
        <p:txBody>
          <a:bodyPr/>
          <a:lstStyle/>
          <a:p>
            <a:pPr marL="0" indent="0">
              <a:buNone/>
            </a:pPr>
            <a:r>
              <a:rPr lang="en-US" dirty="0"/>
              <a:t>Does Shelley address the danger of de-humanizing?</a:t>
            </a:r>
          </a:p>
          <a:p>
            <a:pPr marL="0" indent="0">
              <a:buNone/>
            </a:pPr>
            <a:endParaRPr lang="en-US" dirty="0"/>
          </a:p>
        </p:txBody>
      </p:sp>
    </p:spTree>
    <p:extLst>
      <p:ext uri="{BB962C8B-B14F-4D97-AF65-F5344CB8AC3E}">
        <p14:creationId xmlns:p14="http://schemas.microsoft.com/office/powerpoint/2010/main" val="3054936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F8DD-74B7-E43D-C959-7A8E965445D8}"/>
              </a:ext>
            </a:extLst>
          </p:cNvPr>
          <p:cNvSpPr>
            <a:spLocks noGrp="1"/>
          </p:cNvSpPr>
          <p:nvPr>
            <p:ph type="title"/>
          </p:nvPr>
        </p:nvSpPr>
        <p:spPr/>
        <p:txBody>
          <a:bodyPr/>
          <a:lstStyle/>
          <a:p>
            <a:r>
              <a:rPr lang="en-US" dirty="0"/>
              <a:t>Binary Oppositional Structures</a:t>
            </a:r>
          </a:p>
        </p:txBody>
      </p:sp>
      <p:sp>
        <p:nvSpPr>
          <p:cNvPr id="3" name="Content Placeholder 2">
            <a:extLst>
              <a:ext uri="{FF2B5EF4-FFF2-40B4-BE49-F238E27FC236}">
                <a16:creationId xmlns:a16="http://schemas.microsoft.com/office/drawing/2014/main" id="{AC50E83C-D8F4-7AF7-66A2-EFB63E230E82}"/>
              </a:ext>
            </a:extLst>
          </p:cNvPr>
          <p:cNvSpPr>
            <a:spLocks noGrp="1"/>
          </p:cNvSpPr>
          <p:nvPr>
            <p:ph idx="1"/>
          </p:nvPr>
        </p:nvSpPr>
        <p:spPr/>
        <p:txBody>
          <a:bodyPr/>
          <a:lstStyle/>
          <a:p>
            <a:pPr marL="0" indent="0">
              <a:buNone/>
            </a:pPr>
            <a:r>
              <a:rPr lang="en-US" dirty="0"/>
              <a:t>Goss notes that binary structures exists in both </a:t>
            </a:r>
            <a:r>
              <a:rPr lang="en-US" i="1" dirty="0"/>
              <a:t>Frankenstein</a:t>
            </a:r>
            <a:r>
              <a:rPr lang="en-US" dirty="0"/>
              <a:t> and </a:t>
            </a:r>
            <a:r>
              <a:rPr lang="en-US" i="1" dirty="0"/>
              <a:t>Xenogenesis</a:t>
            </a:r>
            <a:r>
              <a:rPr lang="en-US" dirty="0"/>
              <a:t>, but argues that “Butler’s narrative goes further […] in its transvaluation of values through the undoing of binary oppositional structures”(438).</a:t>
            </a:r>
          </a:p>
          <a:p>
            <a:pPr marL="0" indent="0">
              <a:buNone/>
            </a:pPr>
            <a:r>
              <a:rPr lang="en-US" dirty="0"/>
              <a:t>What binary structures do we encounter in </a:t>
            </a:r>
            <a:r>
              <a:rPr lang="en-US" i="1" dirty="0"/>
              <a:t>Frankenstein</a:t>
            </a:r>
            <a:r>
              <a:rPr lang="en-US" dirty="0"/>
              <a:t>?</a:t>
            </a:r>
          </a:p>
          <a:p>
            <a:pPr marL="0" indent="0">
              <a:buNone/>
            </a:pPr>
            <a:r>
              <a:rPr lang="en-US" dirty="0"/>
              <a:t>How are they reinforced in the novel?</a:t>
            </a:r>
          </a:p>
          <a:p>
            <a:pPr marL="0" indent="0">
              <a:buNone/>
            </a:pPr>
            <a:r>
              <a:rPr lang="en-US" dirty="0"/>
              <a:t>How are they challenged or even undone?</a:t>
            </a:r>
          </a:p>
          <a:p>
            <a:pPr marL="0" indent="0">
              <a:buNone/>
            </a:pPr>
            <a:r>
              <a:rPr lang="en-US" dirty="0"/>
              <a:t>How would you state your disagreement with Goss in a thesis?</a:t>
            </a:r>
          </a:p>
        </p:txBody>
      </p:sp>
    </p:spTree>
    <p:extLst>
      <p:ext uri="{BB962C8B-B14F-4D97-AF65-F5344CB8AC3E}">
        <p14:creationId xmlns:p14="http://schemas.microsoft.com/office/powerpoint/2010/main" val="39477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473</Words>
  <Application>Microsoft Office PowerPoint</Application>
  <PresentationFormat>Widescreen</PresentationFormat>
  <Paragraphs>38</Paragraphs>
  <Slides>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Goss &amp; Riquelme</vt:lpstr>
      <vt:lpstr>Annotation Exercise</vt:lpstr>
      <vt:lpstr>Freewriting Prompt</vt:lpstr>
      <vt:lpstr>Hierarchical Power Structures</vt:lpstr>
      <vt:lpstr>Levels of Awakening</vt:lpstr>
      <vt:lpstr>Human/Non-Human</vt:lpstr>
      <vt:lpstr>Binary Oppositional Structures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Goss &amp; Riquelme</dc:title>
  <dc:creator>Stephanie Harper</dc:creator>
  <cp:lastModifiedBy>Stephanie Harper</cp:lastModifiedBy>
  <cp:revision>7</cp:revision>
  <dcterms:created xsi:type="dcterms:W3CDTF">2022-10-02T21:35:39Z</dcterms:created>
  <dcterms:modified xsi:type="dcterms:W3CDTF">2022-10-05T01:31:16Z</dcterms:modified>
</cp:coreProperties>
</file>