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7" r:id="rId4"/>
    <p:sldId id="304" r:id="rId5"/>
    <p:sldId id="278" r:id="rId6"/>
    <p:sldId id="279" r:id="rId7"/>
    <p:sldId id="262" r:id="rId8"/>
    <p:sldId id="308" r:id="rId9"/>
    <p:sldId id="311" r:id="rId10"/>
    <p:sldId id="314" r:id="rId11"/>
    <p:sldId id="306" r:id="rId1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43A881-3975-AE68-88E7-22F04480864B}" name="Leslie L Castrejon" initials="LLC" userId="S::lcastrejon@brynmawr.edu::e582dfde-bea3-4c33-97a6-f33b8874ff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A53CCD-030D-EBE7-8853-EE534D26C8D8}" v="519" dt="2022-10-17T16:10:03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6D1D152-6709-44A1-9853-FB669104E2D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C784D88-0B00-4944-B9AF-F18201A9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6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6E0C7D5A-6EEF-41C5-91A5-49067DF7CD9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6A2A7C8D-9686-4050-93C5-53843F9D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A7C8D-9686-4050-93C5-53843F9DCD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1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Share Resume Makeover Handout. (Moodle)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A7C8D-9686-4050-93C5-53843F9DCD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4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People often downplay these experiences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BUT, employers as well as your future clients really value these!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Consider what you learned, developed, gained in terms of knowledge, skill, experience, confidence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A7C8D-9686-4050-93C5-53843F9DCD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0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991-E818-894B-B9A8-B8A60FB4867A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02E4-94E5-6C4F-9011-FF5889292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991-E818-894B-B9A8-B8A60FB4867A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02E4-94E5-6C4F-9011-FF5889292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991-E818-894B-B9A8-B8A60FB4867A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02E4-94E5-6C4F-9011-FF5889292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991-E818-894B-B9A8-B8A60FB4867A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02E4-94E5-6C4F-9011-FF5889292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991-E818-894B-B9A8-B8A60FB4867A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02E4-94E5-6C4F-9011-FF5889292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991-E818-894B-B9A8-B8A60FB4867A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02E4-94E5-6C4F-9011-FF5889292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991-E818-894B-B9A8-B8A60FB4867A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02E4-94E5-6C4F-9011-FF5889292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991-E818-894B-B9A8-B8A60FB4867A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02E4-94E5-6C4F-9011-FF5889292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991-E818-894B-B9A8-B8A60FB4867A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02E4-94E5-6C4F-9011-FF5889292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991-E818-894B-B9A8-B8A60FB4867A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02E4-94E5-6C4F-9011-FF5889292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991-E818-894B-B9A8-B8A60FB4867A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02E4-94E5-6C4F-9011-FF5889292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4991-E818-894B-B9A8-B8A60FB4867A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02E4-94E5-6C4F-9011-FF5889292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intcareers.com/action_skill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63070" y="315774"/>
            <a:ext cx="7772400" cy="2743112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Resume &amp; Cover Letter:</a:t>
            </a:r>
            <a:br>
              <a:rPr lang="en-US">
                <a:ea typeface="+mj-lt"/>
                <a:cs typeface="+mj-lt"/>
              </a:rPr>
            </a:br>
            <a:r>
              <a:rPr lang="en-US"/>
              <a:t>Highlighting </a:t>
            </a:r>
            <a:br>
              <a:rPr lang="en-US"/>
            </a:br>
            <a:r>
              <a:rPr lang="en-US"/>
              <a:t>Skills &amp; Experiences  </a:t>
            </a:r>
            <a:r>
              <a:rPr lang="en-US" b="1"/>
              <a:t> </a:t>
            </a:r>
            <a:r>
              <a:rPr lang="en-US"/>
              <a:t>	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66691" y="5712723"/>
            <a:ext cx="7335560" cy="80174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b="1" i="1" err="1">
                <a:solidFill>
                  <a:schemeClr val="tx2">
                    <a:lumMod val="75000"/>
                  </a:schemeClr>
                </a:solidFill>
              </a:rPr>
              <a:t>Pensby</a:t>
            </a:r>
            <a:r>
              <a:rPr lang="en-US" b="1" i="1">
                <a:solidFill>
                  <a:schemeClr val="tx2">
                    <a:lumMod val="75000"/>
                  </a:schemeClr>
                </a:solidFill>
              </a:rPr>
              <a:t> Center for Community Development &amp; Inclusion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i="1">
                <a:solidFill>
                  <a:schemeClr val="tx2">
                    <a:lumMod val="75000"/>
                  </a:schemeClr>
                </a:solidFill>
              </a:rPr>
              <a:t>Career &amp; Civic Engagement Center 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935A0B0-ED96-A5CF-1FA7-2CB529799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04" y="3069438"/>
            <a:ext cx="2743200" cy="2270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66AC2D-991A-CA07-D390-B4353FCD5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2" b="92782" l="9596" r="91414">
                        <a14:foregroundMark x1="23861" y1="16224" x2="24102" y2="16373"/>
                        <a14:foregroundMark x1="15152" y1="10827" x2="18706" y2="13030"/>
                        <a14:foregroundMark x1="35846" y1="9895" x2="50505" y2="9774"/>
                        <a14:foregroundMark x1="16496" y1="10054" x2="25572" y2="9979"/>
                        <a14:foregroundMark x1="13889" y1="10075" x2="16419" y2="10054"/>
                        <a14:foregroundMark x1="71111" y1="10992" x2="83586" y2="11729"/>
                        <a14:foregroundMark x1="50505" y1="9774" x2="62383" y2="10476"/>
                        <a14:foregroundMark x1="83586" y1="11729" x2="80299" y2="14067"/>
                        <a14:foregroundMark x1="43572" y1="17579" x2="53535" y2="20150"/>
                        <a14:foregroundMark x1="33748" y1="15045" x2="43485" y2="17557"/>
                        <a14:foregroundMark x1="26526" y1="13181" x2="28788" y2="13765"/>
                        <a14:foregroundMark x1="20161" y1="11538" x2="23162" y2="12312"/>
                        <a14:foregroundMark x1="15657" y1="10376" x2="16921" y2="10702"/>
                        <a14:foregroundMark x1="78743" y1="13618" x2="80808" y2="13083"/>
                        <a14:foregroundMark x1="53535" y1="20150" x2="56222" y2="19454"/>
                        <a14:foregroundMark x1="45407" y1="12632" x2="57294" y2="12632"/>
                        <a14:foregroundMark x1="42682" y1="20741" x2="53030" y2="23910"/>
                        <a14:foregroundMark x1="24783" y1="15259" x2="25861" y2="15589"/>
                        <a14:foregroundMark x1="17677" y1="13083" x2="18838" y2="13438"/>
                        <a14:foregroundMark x1="53030" y1="23910" x2="54040" y2="27068"/>
                        <a14:foregroundMark x1="18319" y1="17684" x2="14394" y2="16391"/>
                        <a14:foregroundMark x1="31296" y1="21955" x2="26115" y2="20249"/>
                        <a14:foregroundMark x1="36109" y1="23540" x2="31670" y2="22078"/>
                        <a14:foregroundMark x1="45455" y1="26617" x2="44699" y2="26368"/>
                        <a14:foregroundMark x1="53535" y1="24060" x2="53535" y2="26316"/>
                        <a14:foregroundMark x1="57662" y1="21396" x2="54040" y2="21805"/>
                        <a14:foregroundMark x1="42474" y1="11363" x2="42929" y2="11128"/>
                        <a14:foregroundMark x1="76636" y1="18557" x2="84848" y2="20451"/>
                        <a14:foregroundMark x1="17677" y1="4962" x2="68888" y2="16771"/>
                        <a14:foregroundMark x1="84848" y1="20451" x2="75830" y2="18748"/>
                        <a14:foregroundMark x1="81313" y1="12632" x2="50505" y2="20752"/>
                        <a14:foregroundMark x1="22970" y1="12491" x2="17424" y2="10827"/>
                        <a14:foregroundMark x1="28277" y1="14083" x2="26221" y2="13466"/>
                        <a14:foregroundMark x1="50505" y1="20752" x2="45213" y2="19164"/>
                        <a14:foregroundMark x1="23451" y1="16057" x2="23875" y2="16425"/>
                        <a14:foregroundMark x1="17424" y1="10827" x2="21224" y2="14125"/>
                        <a14:foregroundMark x1="39783" y1="56119" x2="40759" y2="57159"/>
                        <a14:foregroundMark x1="31404" y1="47198" x2="31927" y2="47755"/>
                        <a14:foregroundMark x1="23232" y1="38496" x2="23831" y2="39134"/>
                        <a14:foregroundMark x1="59559" y1="55479" x2="65114" y2="53284"/>
                        <a14:foregroundMark x1="38113" y1="45283" x2="36869" y2="45113"/>
                        <a14:foregroundMark x1="67395" y1="49278" x2="55197" y2="47614"/>
                        <a14:foregroundMark x1="36869" y1="45113" x2="35606" y2="45564"/>
                        <a14:foregroundMark x1="76535" y1="42105" x2="76169" y2="42637"/>
                        <a14:foregroundMark x1="76949" y1="41504" x2="76535" y2="42105"/>
                        <a14:foregroundMark x1="77778" y1="40301" x2="76949" y2="41504"/>
                        <a14:foregroundMark x1="69770" y1="42105" x2="74495" y2="38496"/>
                        <a14:foregroundMark x1="67780" y1="43625" x2="69770" y2="42105"/>
                        <a14:foregroundMark x1="55007" y1="66165" x2="55303" y2="66466"/>
                        <a14:foregroundMark x1="35606" y1="87218" x2="66414" y2="92782"/>
                        <a14:foregroundMark x1="67677" y1="90827" x2="67677" y2="89774"/>
                        <a14:foregroundMark x1="91414" y1="41504" x2="90657" y2="61353"/>
                        <a14:foregroundMark x1="10101" y1="57744" x2="10101" y2="44812"/>
                        <a14:foregroundMark x1="34343" y1="20150" x2="25505" y2="18647"/>
                        <a14:foregroundMark x1="26768" y1="26316" x2="25505" y2="20150"/>
                        <a14:foregroundMark x1="67677" y1="21504" x2="75253" y2="19699"/>
                        <a14:foregroundMark x1="75253" y1="18195" x2="67677" y2="21203"/>
                        <a14:foregroundMark x1="24495" y1="19398" x2="23232" y2="25564"/>
                        <a14:foregroundMark x1="26263" y1="18947" x2="33081" y2="21504"/>
                        <a14:foregroundMark x1="36869" y1="21203" x2="28788" y2="16842"/>
                        <a14:foregroundMark x1="74495" y1="19699" x2="70960" y2="23759"/>
                        <a14:foregroundMark x1="33586" y1="23759" x2="26263" y2="19398"/>
                        <a14:backgroundMark x1="33075" y1="11112" x2="25000" y2="9323"/>
                        <a14:backgroundMark x1="61498" y1="12467" x2="72727" y2="9023"/>
                        <a14:backgroundMark x1="40404" y1="23308" x2="42153" y2="19975"/>
                        <a14:backgroundMark x1="20707" y1="18947" x2="20582" y2="18078"/>
                        <a14:backgroundMark x1="79545" y1="15772" x2="79545" y2="16629"/>
                        <a14:backgroundMark x1="49242" y1="54286" x2="67172" y2="61654"/>
                        <a14:backgroundMark x1="39141" y1="58045" x2="49747" y2="62857"/>
                        <a14:backgroundMark x1="47980" y1="59850" x2="58586" y2="62406"/>
                        <a14:backgroundMark x1="54040" y1="60301" x2="54040" y2="66165"/>
                        <a14:backgroundMark x1="38636" y1="44812" x2="68434" y2="45865"/>
                        <a14:backgroundMark x1="75758" y1="42556" x2="65909" y2="59850"/>
                        <a14:backgroundMark x1="33081" y1="47368" x2="41667" y2="55489"/>
                        <a14:backgroundMark x1="42929" y1="57594" x2="27525" y2="40752"/>
                        <a14:backgroundMark x1="77020" y1="41504" x2="77020" y2="41504"/>
                        <a14:backgroundMark x1="72222" y1="42105" x2="72222" y2="42105"/>
                        <a14:backgroundMark x1="74495" y1="42105" x2="75253" y2="40301"/>
                        <a14:backgroundMark x1="25505" y1="38797" x2="30556" y2="47368"/>
                        <a14:backgroundMark x1="18687" y1="14586" x2="18687" y2="14586"/>
                        <a14:backgroundMark x1="21212" y1="14135" x2="25505" y2="14135"/>
                        <a14:backgroundMark x1="32834" y1="17600" x2="42424" y2="20902"/>
                        <a14:backgroundMark x1="26263" y1="15338" x2="28172" y2="15995"/>
                        <a14:backgroundMark x1="73888" y1="17397" x2="82576" y2="15338"/>
                        <a14:backgroundMark x1="57828" y1="21203" x2="64839" y2="19542"/>
                        <a14:backgroundMark x1="38636" y1="25263" x2="37374" y2="30376"/>
                        <a14:backgroundMark x1="40404" y1="23459" x2="40404" y2="33083"/>
                        <a14:backgroundMark x1="20707" y1="17143" x2="22106" y2="192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5884" y="3058886"/>
            <a:ext cx="1432368" cy="2405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</a:rPr>
              <a:t>Write it – a fresh start each time</a:t>
            </a:r>
          </a:p>
          <a:p>
            <a:r>
              <a:rPr lang="en-US">
                <a:latin typeface="Calibri" panose="020F0502020204030204" pitchFamily="34" charset="0"/>
              </a:rPr>
              <a:t>Focus on what you have to offer them</a:t>
            </a:r>
          </a:p>
          <a:p>
            <a:r>
              <a:rPr lang="en-US">
                <a:latin typeface="Calibri" panose="020F0502020204030204" pitchFamily="34" charset="0"/>
              </a:rPr>
              <a:t>Read it out loud</a:t>
            </a:r>
          </a:p>
          <a:p>
            <a:r>
              <a:rPr lang="en-US">
                <a:latin typeface="Calibri" panose="020F0502020204030204" pitchFamily="34" charset="0"/>
              </a:rPr>
              <a:t>Double check spelling grammar and format</a:t>
            </a:r>
          </a:p>
        </p:txBody>
      </p:sp>
    </p:spTree>
    <p:extLst>
      <p:ext uri="{BB962C8B-B14F-4D97-AF65-F5344CB8AC3E}">
        <p14:creationId xmlns:p14="http://schemas.microsoft.com/office/powerpoint/2010/main" val="353525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Career &amp; Civic Engagement Center Resume &amp; CL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72" y="1936718"/>
            <a:ext cx="7387839" cy="39921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 panose="020F0502020204030204" pitchFamily="34" charset="0"/>
              </a:rPr>
              <a:t>Handouts/website samples</a:t>
            </a:r>
          </a:p>
          <a:p>
            <a:pPr lvl="1"/>
            <a:r>
              <a:rPr lang="en-US">
                <a:latin typeface="Calibri" panose="020F0502020204030204" pitchFamily="34" charset="0"/>
              </a:rPr>
              <a:t>www.brynmawr.edu/cpd</a:t>
            </a:r>
          </a:p>
          <a:p>
            <a:r>
              <a:rPr lang="en-US">
                <a:latin typeface="Calibri"/>
                <a:cs typeface="Calibri"/>
              </a:rPr>
              <a:t>15 min Drop-ins Daily: Monday-Friday</a:t>
            </a:r>
          </a:p>
          <a:p>
            <a:r>
              <a:rPr lang="en-US">
                <a:latin typeface="Calibri"/>
                <a:cs typeface="Calibri"/>
              </a:rPr>
              <a:t>30 minute appointments</a:t>
            </a:r>
          </a:p>
          <a:p>
            <a:pPr lvl="1"/>
            <a:r>
              <a:rPr lang="en-US">
                <a:latin typeface="Calibri"/>
                <a:cs typeface="Calibri"/>
              </a:rPr>
              <a:t>Find us on Handshake!</a:t>
            </a:r>
          </a:p>
          <a:p>
            <a:pPr lvl="2"/>
            <a:r>
              <a:rPr lang="en-US" i="1">
                <a:latin typeface="Calibri"/>
                <a:cs typeface="Calibri"/>
              </a:rPr>
              <a:t>https://brynmawr.joinhandshake.com</a:t>
            </a:r>
          </a:p>
        </p:txBody>
      </p:sp>
    </p:spTree>
    <p:extLst>
      <p:ext uri="{BB962C8B-B14F-4D97-AF65-F5344CB8AC3E}">
        <p14:creationId xmlns:p14="http://schemas.microsoft.com/office/powerpoint/2010/main" val="300120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cs typeface="Calibri"/>
              </a:rPr>
              <a:t>Resume Highlights:</a:t>
            </a:r>
            <a:endParaRPr lang="en-US">
              <a:latin typeface="Times New Roman"/>
              <a:cs typeface="Times New Roman"/>
            </a:endParaRPr>
          </a:p>
          <a:p>
            <a:pPr lvl="1"/>
            <a:r>
              <a:rPr lang="en-US">
                <a:latin typeface="Calibri"/>
                <a:cs typeface="Calibri"/>
              </a:rPr>
              <a:t>Effective Descriptions</a:t>
            </a:r>
            <a:endParaRPr lang="en-US">
              <a:cs typeface="Times New Roman"/>
            </a:endParaRPr>
          </a:p>
          <a:p>
            <a:pPr lvl="1"/>
            <a:r>
              <a:rPr lang="en-US">
                <a:latin typeface="Calibri"/>
                <a:cs typeface="Calibri"/>
              </a:rPr>
              <a:t>"Unrelated" positions</a:t>
            </a:r>
          </a:p>
          <a:p>
            <a:pPr lvl="1"/>
            <a:r>
              <a:rPr lang="en-US">
                <a:latin typeface="Calibri"/>
                <a:cs typeface="Calibri"/>
              </a:rPr>
              <a:t>College Life &amp; Leadership</a:t>
            </a:r>
          </a:p>
          <a:p>
            <a:r>
              <a:rPr lang="en-US">
                <a:latin typeface="Calibri"/>
                <a:cs typeface="Calibri"/>
              </a:rPr>
              <a:t>Cover Letter Highlights:</a:t>
            </a:r>
          </a:p>
          <a:p>
            <a:pPr lvl="1"/>
            <a:r>
              <a:rPr lang="en-US">
                <a:latin typeface="Calibri"/>
                <a:cs typeface="Calibri"/>
              </a:rPr>
              <a:t>Purpose</a:t>
            </a:r>
          </a:p>
          <a:p>
            <a:pPr lvl="1"/>
            <a:r>
              <a:rPr lang="en-US">
                <a:latin typeface="Calibri"/>
                <a:cs typeface="Calibri"/>
              </a:rPr>
              <a:t>Identify skills</a:t>
            </a:r>
          </a:p>
          <a:p>
            <a:pPr lvl="1"/>
            <a:r>
              <a:rPr lang="en-US">
                <a:latin typeface="Calibri"/>
                <a:cs typeface="Calibri"/>
              </a:rPr>
              <a:t>Writing tips</a:t>
            </a:r>
          </a:p>
          <a:p>
            <a:pPr lvl="1"/>
            <a:endParaRPr lang="en-US">
              <a:latin typeface="Calibri"/>
              <a:cs typeface="Calibri"/>
            </a:endParaRPr>
          </a:p>
          <a:p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301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79293" cy="4525963"/>
          </a:xfrm>
        </p:spPr>
        <p:txBody>
          <a:bodyPr>
            <a:normAutofit/>
          </a:bodyPr>
          <a:lstStyle/>
          <a:p>
            <a:r>
              <a:rPr lang="en-US" sz="2800">
                <a:latin typeface="Calibri" panose="020F0502020204030204" pitchFamily="34" charset="0"/>
              </a:rPr>
              <a:t>Action verbs first </a:t>
            </a:r>
          </a:p>
          <a:p>
            <a:pPr lvl="1"/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(google ‘Resume Action Verb’)</a:t>
            </a:r>
          </a:p>
          <a:p>
            <a:pPr lvl="1"/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hlinkClick r:id="rId2"/>
              </a:rPr>
              <a:t>http://www.quintcareers.com/action_skills.html</a:t>
            </a:r>
            <a:endParaRPr lang="en-US" sz="240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800">
                <a:latin typeface="Calibri" panose="020F0502020204030204" pitchFamily="34" charset="0"/>
              </a:rPr>
              <a:t>Duties, accomplishments</a:t>
            </a:r>
          </a:p>
          <a:p>
            <a:r>
              <a:rPr lang="en-US" sz="2800">
                <a:latin typeface="Calibri" panose="020F0502020204030204" pitchFamily="34" charset="0"/>
              </a:rPr>
              <a:t>Quantify when you can</a:t>
            </a:r>
          </a:p>
          <a:p>
            <a:r>
              <a:rPr lang="en-US" sz="2800">
                <a:latin typeface="Calibri" panose="020F0502020204030204" pitchFamily="34" charset="0"/>
              </a:rPr>
              <a:t>Industry language</a:t>
            </a:r>
          </a:p>
          <a:p>
            <a:r>
              <a:rPr lang="en-US" sz="2800">
                <a:latin typeface="Calibri" panose="020F0502020204030204" pitchFamily="34" charset="0"/>
              </a:rPr>
              <a:t>Context (what does the organization do)</a:t>
            </a:r>
          </a:p>
        </p:txBody>
      </p:sp>
    </p:spTree>
    <p:extLst>
      <p:ext uri="{BB962C8B-B14F-4D97-AF65-F5344CB8AC3E}">
        <p14:creationId xmlns:p14="http://schemas.microsoft.com/office/powerpoint/2010/main" val="340283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Descriptions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22776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latin typeface="Calibri"/>
                <a:cs typeface="Calibri"/>
              </a:rPr>
              <a:t>2 examples for describing the same experience: </a:t>
            </a:r>
            <a:br>
              <a:rPr lang="en-US" sz="2400">
                <a:latin typeface="Calibri"/>
                <a:cs typeface="Calibri"/>
              </a:rPr>
            </a:br>
            <a:endParaRPr lang="en-US" sz="2400">
              <a:latin typeface="Calibri"/>
              <a:cs typeface="Calibri"/>
            </a:endParaRPr>
          </a:p>
          <a:p>
            <a:r>
              <a:rPr lang="en-US" sz="2400">
                <a:latin typeface="Calibri"/>
                <a:cs typeface="Calibri"/>
              </a:rPr>
              <a:t>Showed freshmen and their parents around campus and answered questions (less effective)</a:t>
            </a:r>
            <a:endParaRPr lang="en-US" sz="2400">
              <a:latin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r>
              <a:rPr lang="en-US" sz="2400">
                <a:latin typeface="Calibri" panose="020F0502020204030204" pitchFamily="34" charset="0"/>
              </a:rPr>
              <a:t>                                    OR</a:t>
            </a:r>
          </a:p>
          <a:p>
            <a:r>
              <a:rPr lang="en-US" sz="2400">
                <a:latin typeface="Calibri"/>
                <a:cs typeface="Calibri"/>
              </a:rPr>
              <a:t>Developed relationships with first-year students and parents while advising them on academic and personal questions and concerns (more effective)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8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‘Unrelated’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0493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i="1">
                <a:latin typeface="Calibri" panose="020F0502020204030204" pitchFamily="34" charset="0"/>
              </a:rPr>
              <a:t>Wait staff</a:t>
            </a:r>
            <a:r>
              <a:rPr lang="en-US" sz="1800">
                <a:latin typeface="Calibri" panose="020F0502020204030204" pitchFamily="34" charset="0"/>
              </a:rPr>
              <a:t>, Clam Shack, Martha’s Vineyard, MA,  Summer 2013</a:t>
            </a:r>
          </a:p>
          <a:p>
            <a:pPr lvl="1"/>
            <a:r>
              <a:rPr lang="en-US" sz="1800">
                <a:latin typeface="Calibri"/>
                <a:cs typeface="Calibri"/>
              </a:rPr>
              <a:t>Developed strong customer service skills in high volume tourist restaurant.  Worked long hours in pressured environment.</a:t>
            </a:r>
          </a:p>
          <a:p>
            <a:pPr lvl="1"/>
            <a:endParaRPr lang="en-US" sz="1800">
              <a:latin typeface="Calibri" panose="020F0502020204030204" pitchFamily="34" charset="0"/>
            </a:endParaRPr>
          </a:p>
          <a:p>
            <a:pPr lvl="1"/>
            <a:endParaRPr lang="en-US" sz="1800">
              <a:latin typeface="Calibri" panose="020F0502020204030204" pitchFamily="34" charset="0"/>
            </a:endParaRPr>
          </a:p>
          <a:p>
            <a:r>
              <a:rPr lang="en-US" sz="2400">
                <a:latin typeface="Calibri" panose="020F0502020204030204" pitchFamily="34" charset="0"/>
              </a:rPr>
              <a:t>Make them related… think skills/attributes/enthusiasm </a:t>
            </a:r>
          </a:p>
          <a:p>
            <a:r>
              <a:rPr lang="en-US" sz="2400">
                <a:latin typeface="Calibri"/>
                <a:cs typeface="Calibri"/>
              </a:rPr>
              <a:t>These skills are transferable to any field you choose to go into. </a:t>
            </a:r>
            <a:endParaRPr lang="en-US" sz="2400"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86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56206" cy="1143000"/>
          </a:xfrm>
        </p:spPr>
        <p:txBody>
          <a:bodyPr/>
          <a:lstStyle/>
          <a:p>
            <a:r>
              <a:rPr lang="en-US"/>
              <a:t>College Life &amp;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21071" cy="4525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>
                <a:latin typeface="Calibri"/>
                <a:cs typeface="Calibri"/>
              </a:rPr>
              <a:t>Translate &amp; make it transferable </a:t>
            </a:r>
            <a:endParaRPr lang="en-US" sz="2800">
              <a:latin typeface="Calibri" panose="020F0502020204030204" pitchFamily="34" charset="0"/>
            </a:endParaRPr>
          </a:p>
          <a:p>
            <a:pPr lvl="1"/>
            <a:r>
              <a:rPr lang="en-US" sz="2400">
                <a:latin typeface="Calibri" panose="020F0502020204030204" pitchFamily="34" charset="0"/>
              </a:rPr>
              <a:t>(what is traditions??)</a:t>
            </a:r>
          </a:p>
          <a:p>
            <a:r>
              <a:rPr lang="en-US" sz="2800">
                <a:latin typeface="Calibri"/>
                <a:cs typeface="Calibri"/>
              </a:rPr>
              <a:t>Skills you’ve gained</a:t>
            </a:r>
          </a:p>
          <a:p>
            <a:r>
              <a:rPr lang="en-US" sz="2800">
                <a:latin typeface="Calibri"/>
                <a:cs typeface="Calibri"/>
              </a:rPr>
              <a:t>Think Transferrable</a:t>
            </a:r>
          </a:p>
          <a:p>
            <a:pPr lvl="1"/>
            <a:r>
              <a:rPr lang="en-US" sz="2400">
                <a:latin typeface="Calibri"/>
                <a:cs typeface="Calibri"/>
              </a:rPr>
              <a:t>It is in the description and connect the dots</a:t>
            </a:r>
          </a:p>
          <a:p>
            <a:r>
              <a:rPr lang="en-US" sz="2800">
                <a:latin typeface="Calibri" panose="020F0502020204030204" pitchFamily="34" charset="0"/>
              </a:rPr>
              <a:t>Common Mistakes</a:t>
            </a:r>
          </a:p>
          <a:p>
            <a:pPr lvl="1"/>
            <a:r>
              <a:rPr lang="en-US" sz="2400">
                <a:latin typeface="Calibri" panose="020F0502020204030204" pitchFamily="34" charset="0"/>
              </a:rPr>
              <a:t>Downplaying</a:t>
            </a:r>
          </a:p>
          <a:p>
            <a:pPr lvl="1"/>
            <a:r>
              <a:rPr lang="en-US" sz="2400">
                <a:latin typeface="Calibri" panose="020F0502020204030204" pitchFamily="34" charset="0"/>
              </a:rPr>
              <a:t>Including every detail (balance)</a:t>
            </a:r>
          </a:p>
          <a:p>
            <a:endParaRPr lang="en-US" sz="2800">
              <a:latin typeface="Calibri" panose="020F0502020204030204" pitchFamily="34" charset="0"/>
            </a:endParaRPr>
          </a:p>
          <a:p>
            <a:r>
              <a:rPr lang="en-US" sz="1800" b="1" cap="small">
                <a:latin typeface="Calibri"/>
                <a:cs typeface="Calibri"/>
              </a:rPr>
              <a:t>Co-Head</a:t>
            </a:r>
            <a:r>
              <a:rPr lang="en-US" sz="1800">
                <a:latin typeface="Calibri"/>
                <a:cs typeface="Calibri"/>
              </a:rPr>
              <a:t>, Bryn Mawr College Traditions, 2021</a:t>
            </a:r>
            <a:endParaRPr lang="en-US" sz="1800">
              <a:latin typeface="Calibri" panose="020F0502020204030204" pitchFamily="34" charset="0"/>
              <a:cs typeface="Calibri"/>
            </a:endParaRPr>
          </a:p>
          <a:p>
            <a:pPr lvl="1"/>
            <a:r>
              <a:rPr lang="en-US" sz="1800">
                <a:latin typeface="Calibri" panose="020F0502020204030204" pitchFamily="34" charset="0"/>
              </a:rPr>
              <a:t>Organized and publicized the college’s four annual campus-wide events that  builds community and camaraderie. Oversaw the planning and publicizing of events, managed over 20 volunteers and administered a $75,000 budget.</a:t>
            </a:r>
          </a:p>
        </p:txBody>
      </p:sp>
    </p:spTree>
    <p:extLst>
      <p:ext uri="{BB962C8B-B14F-4D97-AF65-F5344CB8AC3E}">
        <p14:creationId xmlns:p14="http://schemas.microsoft.com/office/powerpoint/2010/main" val="318698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370748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bg2">
                    <a:lumMod val="50000"/>
                  </a:schemeClr>
                </a:solidFill>
              </a:rPr>
              <a:t>Activities/Interests/Volunteer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3" y="1573306"/>
            <a:ext cx="7964100" cy="47762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sz="1800" i="1" kern="0">
                <a:solidFill>
                  <a:srgbClr val="000000"/>
                </a:solidFill>
                <a:latin typeface="Calibri"/>
                <a:cs typeface="Times New Roman"/>
              </a:rPr>
              <a:t>Participant</a:t>
            </a:r>
            <a:r>
              <a:rPr lang="en-US" sz="1800" kern="0">
                <a:solidFill>
                  <a:srgbClr val="000000"/>
                </a:solidFill>
                <a:latin typeface="Calibri"/>
                <a:cs typeface="Times New Roman"/>
              </a:rPr>
              <a:t>, </a:t>
            </a:r>
            <a:r>
              <a:rPr lang="en-US" sz="1800" kern="0" cap="small">
                <a:solidFill>
                  <a:srgbClr val="000000"/>
                </a:solidFill>
                <a:latin typeface="Calibri"/>
                <a:cs typeface="Times New Roman"/>
              </a:rPr>
              <a:t>Leadership Empowerment Advancement Program</a:t>
            </a:r>
            <a:r>
              <a:rPr lang="en-US" sz="1800" b="1" kern="0">
                <a:solidFill>
                  <a:srgbClr val="000000"/>
                </a:solidFill>
                <a:latin typeface="Calibri"/>
                <a:cs typeface="Times New Roman"/>
              </a:rPr>
              <a:t>,</a:t>
            </a:r>
            <a:r>
              <a:rPr lang="en-US" sz="1800" i="1" kern="0">
                <a:solidFill>
                  <a:srgbClr val="000000"/>
                </a:solidFill>
                <a:latin typeface="Calibri"/>
                <a:cs typeface="Times New Roman"/>
              </a:rPr>
              <a:t> </a:t>
            </a:r>
            <a:r>
              <a:rPr lang="en-US" sz="1800" kern="0">
                <a:solidFill>
                  <a:srgbClr val="000000"/>
                </a:solidFill>
                <a:latin typeface="Calibri"/>
                <a:cs typeface="Times New Roman"/>
              </a:rPr>
              <a:t>BMC, PA</a:t>
            </a:r>
            <a:r>
              <a:rPr lang="en-US" sz="1800" i="1" kern="0">
                <a:solidFill>
                  <a:srgbClr val="000000"/>
                </a:solidFill>
                <a:latin typeface="Calibri"/>
                <a:cs typeface="Times New Roman"/>
              </a:rPr>
              <a:t>  </a:t>
            </a:r>
            <a:r>
              <a:rPr lang="en-US" sz="1800" kern="0">
                <a:solidFill>
                  <a:srgbClr val="000000"/>
                </a:solidFill>
                <a:latin typeface="Calibri"/>
                <a:cs typeface="Times New Roman"/>
              </a:rPr>
              <a:t>2019</a:t>
            </a:r>
            <a:r>
              <a:rPr lang="en-US" sz="1800" kern="0">
                <a:solidFill>
                  <a:srgbClr val="000000"/>
                </a:solidFill>
                <a:latin typeface="Calibri"/>
                <a:cs typeface="Arial"/>
              </a:rPr>
              <a:t>     </a:t>
            </a:r>
            <a:r>
              <a:rPr lang="en-US" sz="1800" kern="0">
                <a:solidFill>
                  <a:srgbClr val="000000"/>
                </a:solidFill>
                <a:latin typeface="Calibri"/>
                <a:cs typeface="Times New Roman"/>
              </a:rPr>
              <a:t>Selected for 45 hours of intensive experiential instruction in group development, interpersonal communication, group facilitation, and team building.</a:t>
            </a:r>
          </a:p>
          <a:p>
            <a:pPr lvl="0" defTabSz="914400" eaLnBrk="0" fontAlgn="base" hangingPunct="0">
              <a:spcAft>
                <a:spcPct val="0"/>
              </a:spcAft>
              <a:buNone/>
            </a:pPr>
            <a:endParaRPr lang="en-US" sz="1800" kern="0">
              <a:solidFill>
                <a:srgbClr val="000000"/>
              </a:solidFill>
              <a:latin typeface="Calibri" panose="020F0502020204030204" pitchFamily="34" charset="0"/>
              <a:cs typeface="Arial"/>
            </a:endParaRPr>
          </a:p>
          <a:p>
            <a:pPr defTabSz="9144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sz="1800" i="1" kern="0">
                <a:solidFill>
                  <a:srgbClr val="000000"/>
                </a:solidFill>
                <a:latin typeface="Calibri"/>
                <a:cs typeface="Arial"/>
              </a:rPr>
              <a:t>Summer Science Research</a:t>
            </a:r>
            <a:r>
              <a:rPr lang="en-US" sz="1800" kern="0">
                <a:solidFill>
                  <a:srgbClr val="000000"/>
                </a:solidFill>
                <a:latin typeface="Calibri"/>
                <a:cs typeface="Arial"/>
              </a:rPr>
              <a:t>, </a:t>
            </a:r>
            <a:r>
              <a:rPr lang="en-US" sz="1800" kern="0" cap="small">
                <a:solidFill>
                  <a:srgbClr val="000000"/>
                </a:solidFill>
                <a:latin typeface="Calibri"/>
                <a:cs typeface="Arial"/>
              </a:rPr>
              <a:t>Bryn Mawr College</a:t>
            </a:r>
            <a:r>
              <a:rPr lang="en-US" sz="1800" kern="0">
                <a:solidFill>
                  <a:srgbClr val="000000"/>
                </a:solidFill>
                <a:latin typeface="Calibri"/>
                <a:cs typeface="Arial"/>
              </a:rPr>
              <a:t>, Bryn Mawr, PA              2022</a:t>
            </a:r>
            <a:endParaRPr lang="en-US" sz="1800" kern="0">
              <a:solidFill>
                <a:srgbClr val="000000"/>
              </a:solidFill>
              <a:latin typeface="Calibri" panose="020F0502020204030204" pitchFamily="34" charset="0"/>
              <a:cs typeface="Arial"/>
            </a:endParaRPr>
          </a:p>
          <a:p>
            <a:pPr defTabSz="91440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sz="1800" kern="0">
                <a:solidFill>
                  <a:srgbClr val="000000"/>
                </a:solidFill>
                <a:latin typeface="Calibri"/>
                <a:cs typeface="Arial"/>
              </a:rPr>
              <a:t>     Assisted faculty member in Biology department to examine specimens. Develop skills in critical analysis. Trained in PCR and Spectrometry.</a:t>
            </a:r>
            <a:br>
              <a:rPr lang="en-US" sz="1800" kern="0">
                <a:solidFill>
                  <a:srgbClr val="000000"/>
                </a:solidFill>
                <a:latin typeface="Calibri"/>
                <a:cs typeface="Arial"/>
              </a:rPr>
            </a:br>
            <a:br>
              <a:rPr lang="en-US" sz="1800" kern="0">
                <a:latin typeface="Calibri"/>
                <a:cs typeface="Arial"/>
              </a:rPr>
            </a:br>
            <a:endParaRPr lang="en-US" sz="1800" kern="0">
              <a:solidFill>
                <a:srgbClr val="000000"/>
              </a:solidFill>
              <a:latin typeface="Calibri"/>
              <a:cs typeface="Arial"/>
            </a:endParaRPr>
          </a:p>
          <a:p>
            <a:pPr defTabSz="914400">
              <a:lnSpc>
                <a:spcPct val="90000"/>
              </a:lnSpc>
              <a:spcAft>
                <a:spcPct val="0"/>
              </a:spcAft>
              <a:buNone/>
            </a:pPr>
            <a:r>
              <a:rPr lang="en-US" sz="1800" i="1" kern="0">
                <a:solidFill>
                  <a:srgbClr val="000000"/>
                </a:solidFill>
                <a:latin typeface="Calibri"/>
                <a:cs typeface="Calibri"/>
              </a:rPr>
              <a:t>President</a:t>
            </a:r>
            <a:r>
              <a:rPr lang="en-US" sz="1800" kern="0">
                <a:solidFill>
                  <a:srgbClr val="000000"/>
                </a:solidFill>
                <a:latin typeface="Calibri"/>
                <a:cs typeface="Calibri"/>
              </a:rPr>
              <a:t>, </a:t>
            </a:r>
            <a:r>
              <a:rPr lang="en-US" sz="1800" kern="0" cap="small" err="1">
                <a:solidFill>
                  <a:srgbClr val="000000"/>
                </a:solidFill>
                <a:latin typeface="Calibri"/>
                <a:cs typeface="Calibri"/>
              </a:rPr>
              <a:t>Mawrters</a:t>
            </a:r>
            <a:r>
              <a:rPr lang="en-US" sz="1800" kern="0" cap="small">
                <a:solidFill>
                  <a:srgbClr val="000000"/>
                </a:solidFill>
                <a:latin typeface="Calibri"/>
                <a:cs typeface="Calibri"/>
              </a:rPr>
              <a:t> for Immigrant Justice</a:t>
            </a:r>
            <a:r>
              <a:rPr lang="en-US" sz="1800" b="1" ker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en-US" sz="1800" i="1" kern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en-US" sz="1800" kern="0">
                <a:solidFill>
                  <a:srgbClr val="000000"/>
                </a:solidFill>
                <a:latin typeface="Calibri"/>
                <a:cs typeface="Calibri"/>
              </a:rPr>
              <a:t>BMC, PA</a:t>
            </a:r>
            <a:r>
              <a:rPr lang="en-US" sz="1800" i="1" kern="0">
                <a:solidFill>
                  <a:srgbClr val="000000"/>
                </a:solidFill>
                <a:latin typeface="Calibri"/>
                <a:cs typeface="Calibri"/>
              </a:rPr>
              <a:t>  </a:t>
            </a:r>
            <a:r>
              <a:rPr lang="en-US" sz="1800" kern="0">
                <a:solidFill>
                  <a:srgbClr val="000000"/>
                </a:solidFill>
                <a:latin typeface="Calibri"/>
                <a:cs typeface="Calibri"/>
              </a:rPr>
              <a:t>2021     </a:t>
            </a:r>
            <a:br>
              <a:rPr lang="en-US" sz="1800" ker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1800" kern="0">
                <a:solidFill>
                  <a:srgbClr val="000000"/>
                </a:solidFill>
                <a:latin typeface="Calibri"/>
                <a:cs typeface="Calibri"/>
              </a:rPr>
              <a:t>Selected for 45 hours of intensive experiential instruction in group development, interpersonal communication, group facilitation, and team building.</a:t>
            </a:r>
            <a:endParaRPr lang="en-US">
              <a:cs typeface="Calibri"/>
            </a:endParaRPr>
          </a:p>
          <a:p>
            <a:pPr defTabSz="914400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sz="1800" kern="0">
              <a:solidFill>
                <a:srgbClr val="000000"/>
              </a:solidFill>
              <a:latin typeface="Calibri" panose="020F0502020204030204" pitchFamily="34" charset="0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3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 Letter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911"/>
            <a:ext cx="8229600" cy="51989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cs typeface="Calibri"/>
              </a:rPr>
              <a:t>Matching: your skills to their needs</a:t>
            </a:r>
            <a:endParaRPr lang="en-US">
              <a:latin typeface="Calibri" panose="020F0502020204030204" pitchFamily="34" charset="0"/>
            </a:endParaRPr>
          </a:p>
          <a:p>
            <a:r>
              <a:rPr lang="en-US">
                <a:latin typeface="Calibri"/>
                <a:cs typeface="Calibri"/>
              </a:rPr>
              <a:t>Answers ‘why' - how do your interests connect with what they're about (mission/purpose)?</a:t>
            </a:r>
            <a:endParaRPr lang="en-US">
              <a:latin typeface="Calibri" panose="020F0502020204030204" pitchFamily="34" charset="0"/>
              <a:cs typeface="Calibri"/>
            </a:endParaRPr>
          </a:p>
          <a:p>
            <a:r>
              <a:rPr lang="en-US">
                <a:latin typeface="Calibri" panose="020F0502020204030204" pitchFamily="34" charset="0"/>
              </a:rPr>
              <a:t>Demonstrates your </a:t>
            </a:r>
          </a:p>
          <a:p>
            <a:pPr lvl="1"/>
            <a:r>
              <a:rPr lang="en-US">
                <a:latin typeface="Calibri" panose="020F0502020204030204" pitchFamily="34" charset="0"/>
              </a:rPr>
              <a:t>abilities </a:t>
            </a:r>
          </a:p>
          <a:p>
            <a:pPr lvl="1"/>
            <a:r>
              <a:rPr lang="en-US">
                <a:latin typeface="Calibri" panose="020F0502020204030204" pitchFamily="34" charset="0"/>
              </a:rPr>
              <a:t>credibility</a:t>
            </a:r>
          </a:p>
          <a:p>
            <a:pPr lvl="1"/>
            <a:r>
              <a:rPr lang="en-US">
                <a:latin typeface="Calibri" panose="020F0502020204030204" pitchFamily="34" charset="0"/>
              </a:rPr>
              <a:t>understanding of employers needs </a:t>
            </a:r>
          </a:p>
          <a:p>
            <a:pPr lvl="1"/>
            <a:r>
              <a:rPr lang="en-US">
                <a:latin typeface="Calibri" panose="020F0502020204030204" pitchFamily="34" charset="0"/>
              </a:rPr>
              <a:t>writing ability</a:t>
            </a:r>
          </a:p>
          <a:p>
            <a:r>
              <a:rPr lang="en-US">
                <a:latin typeface="Calibri"/>
                <a:cs typeface="Calibri"/>
              </a:rPr>
              <a:t>What it is/what it is not</a:t>
            </a:r>
          </a:p>
          <a:p>
            <a:endParaRPr lang="en-US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>
              <a:latin typeface="Calibri"/>
              <a:cs typeface="Calibri"/>
            </a:endParaRPr>
          </a:p>
          <a:p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101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2243271" cy="2049818"/>
          </a:xfrm>
        </p:spPr>
        <p:txBody>
          <a:bodyPr>
            <a:normAutofit/>
          </a:bodyPr>
          <a:lstStyle/>
          <a:p>
            <a:r>
              <a:rPr lang="en-US"/>
              <a:t>Identify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8849" y="2162085"/>
            <a:ext cx="1269050" cy="1895995"/>
          </a:xfrm>
        </p:spPr>
        <p:txBody>
          <a:bodyPr>
            <a:normAutofit fontScale="40000" lnSpcReduction="20000"/>
          </a:bodyPr>
          <a:lstStyle/>
          <a:p>
            <a:r>
              <a:rPr lang="en-US">
                <a:latin typeface="Calibri" panose="020F0502020204030204" pitchFamily="34" charset="0"/>
              </a:rPr>
              <a:t>Liberal arts skills</a:t>
            </a:r>
          </a:p>
          <a:p>
            <a:r>
              <a:rPr lang="en-US">
                <a:latin typeface="Calibri" panose="020F0502020204030204" pitchFamily="34" charset="0"/>
              </a:rPr>
              <a:t>Extracurricular</a:t>
            </a:r>
          </a:p>
          <a:p>
            <a:r>
              <a:rPr lang="en-US">
                <a:latin typeface="Calibri" panose="020F0502020204030204" pitchFamily="34" charset="0"/>
              </a:rPr>
              <a:t>Time/self management</a:t>
            </a:r>
          </a:p>
          <a:p>
            <a:r>
              <a:rPr lang="en-US">
                <a:latin typeface="Calibri" panose="020F0502020204030204" pitchFamily="34" charset="0"/>
              </a:rPr>
              <a:t>Integrity</a:t>
            </a:r>
          </a:p>
          <a:p>
            <a:r>
              <a:rPr lang="en-US">
                <a:latin typeface="Calibri" panose="020F0502020204030204" pitchFamily="34" charset="0"/>
              </a:rPr>
              <a:t>Creativity</a:t>
            </a:r>
          </a:p>
          <a:p>
            <a:r>
              <a:rPr lang="en-US">
                <a:latin typeface="Calibri" panose="020F0502020204030204" pitchFamily="34" charset="0"/>
              </a:rPr>
              <a:t>(NACE)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42" y="393671"/>
            <a:ext cx="4292600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832683"/>
      </p:ext>
    </p:extLst>
  </p:cSld>
  <p:clrMapOvr>
    <a:masterClrMapping/>
  </p:clrMapOvr>
</p:sld>
</file>

<file path=ppt/theme/theme1.xml><?xml version="1.0" encoding="utf-8"?>
<a:theme xmlns:a="http://schemas.openxmlformats.org/drawingml/2006/main" name="BMC_YELLOW_TEMPLATE-1">
  <a:themeElements>
    <a:clrScheme name="BRYN MAWR">
      <a:dk1>
        <a:srgbClr val="3F5056"/>
      </a:dk1>
      <a:lt1>
        <a:srgbClr val="FFECAD"/>
      </a:lt1>
      <a:dk2>
        <a:srgbClr val="0092D2"/>
      </a:dk2>
      <a:lt2>
        <a:srgbClr val="A5A6A5"/>
      </a:lt2>
      <a:accent1>
        <a:srgbClr val="FFE222"/>
      </a:accent1>
      <a:accent2>
        <a:srgbClr val="008E6C"/>
      </a:accent2>
      <a:accent3>
        <a:srgbClr val="D1282B"/>
      </a:accent3>
      <a:accent4>
        <a:srgbClr val="00396D"/>
      </a:accent4>
      <a:accent5>
        <a:srgbClr val="141313"/>
      </a:accent5>
      <a:accent6>
        <a:srgbClr val="3F5056"/>
      </a:accent6>
      <a:hlink>
        <a:srgbClr val="0092D2"/>
      </a:hlink>
      <a:folHlink>
        <a:srgbClr val="A5A6A5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BMC_YELLOW_TEMPLATE-1</Template>
  <TotalTime>0</TotalTime>
  <Words>561</Words>
  <Application>Microsoft Office PowerPoint</Application>
  <PresentationFormat>On-screen Show (4:3)</PresentationFormat>
  <Paragraphs>86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BMC_YELLOW_TEMPLATE-1</vt:lpstr>
      <vt:lpstr>Resume &amp; Cover Letter: Highlighting  Skills &amp; Experiences    </vt:lpstr>
      <vt:lpstr>Agenda</vt:lpstr>
      <vt:lpstr>Descriptions</vt:lpstr>
      <vt:lpstr>Effective Descriptions</vt:lpstr>
      <vt:lpstr>‘Unrelated’ Positions</vt:lpstr>
      <vt:lpstr>College Life &amp; Leadership</vt:lpstr>
      <vt:lpstr>Activities/Interests/Volunteer</vt:lpstr>
      <vt:lpstr>Cover Letter purpose</vt:lpstr>
      <vt:lpstr>Identify skills</vt:lpstr>
      <vt:lpstr>Writing tips</vt:lpstr>
      <vt:lpstr>Career &amp; Civic Engagement Center Resume &amp; CL Services</vt:lpstr>
    </vt:vector>
  </TitlesOfParts>
  <Company>Bryn Mawr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Michaile E. Rainey</dc:creator>
  <cp:lastModifiedBy>Leslie L Castrejon</cp:lastModifiedBy>
  <cp:revision>3</cp:revision>
  <cp:lastPrinted>2017-09-01T14:35:51Z</cp:lastPrinted>
  <dcterms:created xsi:type="dcterms:W3CDTF">2013-08-28T13:25:08Z</dcterms:created>
  <dcterms:modified xsi:type="dcterms:W3CDTF">2022-10-17T17:13:44Z</dcterms:modified>
</cp:coreProperties>
</file>