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71" r:id="rId6"/>
    <p:sldId id="272" r:id="rId7"/>
    <p:sldId id="273" r:id="rId8"/>
    <p:sldId id="274" r:id="rId9"/>
    <p:sldId id="265" r:id="rId10"/>
    <p:sldId id="283" r:id="rId11"/>
    <p:sldId id="275" r:id="rId12"/>
    <p:sldId id="261" r:id="rId13"/>
    <p:sldId id="266" r:id="rId14"/>
    <p:sldId id="276" r:id="rId15"/>
    <p:sldId id="277" r:id="rId16"/>
    <p:sldId id="278" r:id="rId17"/>
    <p:sldId id="279" r:id="rId18"/>
    <p:sldId id="280" r:id="rId19"/>
    <p:sldId id="281" r:id="rId20"/>
    <p:sldId id="282" r:id="rId21"/>
    <p:sldId id="284" r:id="rId22"/>
    <p:sldId id="268" r:id="rId23"/>
    <p:sldId id="267" r:id="rId24"/>
    <p:sldId id="262" r:id="rId25"/>
    <p:sldId id="263" r:id="rId26"/>
    <p:sldId id="2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2" autoAdjust="0"/>
    <p:restoredTop sz="94660"/>
  </p:normalViewPr>
  <p:slideViewPr>
    <p:cSldViewPr snapToGrid="0">
      <p:cViewPr varScale="1">
        <p:scale>
          <a:sx n="93" d="100"/>
          <a:sy n="93" d="100"/>
        </p:scale>
        <p:origin x="82" y="9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5D0F3C-9415-4FFD-9C86-A88A82E34F2B}"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6C4DBDEB-ECF2-4EBB-A988-9F0382CF4E21}">
      <dgm:prSet/>
      <dgm:spPr/>
      <dgm:t>
        <a:bodyPr/>
        <a:lstStyle/>
        <a:p>
          <a:r>
            <a:rPr lang="en-US" b="0" i="0"/>
            <a:t>Feminists, (like Adrienne Rich) advocated for a “goddess” model of feminism &amp; wanted to find a common language that women could speak</a:t>
          </a:r>
          <a:endParaRPr lang="en-US"/>
        </a:p>
      </dgm:t>
    </dgm:pt>
    <dgm:pt modelId="{82DC898B-233E-4BFF-A931-250A29E28CFC}" type="parTrans" cxnId="{006E4E6D-FF02-4966-A153-EAAD20A0497C}">
      <dgm:prSet/>
      <dgm:spPr/>
      <dgm:t>
        <a:bodyPr/>
        <a:lstStyle/>
        <a:p>
          <a:endParaRPr lang="en-US"/>
        </a:p>
      </dgm:t>
    </dgm:pt>
    <dgm:pt modelId="{954FDFCC-D15B-44B5-83DF-B4171776AE0B}" type="sibTrans" cxnId="{006E4E6D-FF02-4966-A153-EAAD20A0497C}">
      <dgm:prSet/>
      <dgm:spPr/>
      <dgm:t>
        <a:bodyPr/>
        <a:lstStyle/>
        <a:p>
          <a:endParaRPr lang="en-US"/>
        </a:p>
      </dgm:t>
    </dgm:pt>
    <dgm:pt modelId="{24C3A0E0-520B-4967-B8D6-EF53BFC1478C}">
      <dgm:prSet/>
      <dgm:spPr/>
      <dgm:t>
        <a:bodyPr/>
        <a:lstStyle/>
        <a:p>
          <a:r>
            <a:rPr lang="en-US"/>
            <a:t>A</a:t>
          </a:r>
          <a:r>
            <a:rPr lang="en-US" b="0" i="0"/>
            <a:t> language allowing women to speak in one voice, to understand one another perfectly.</a:t>
          </a:r>
          <a:endParaRPr lang="en-US"/>
        </a:p>
      </dgm:t>
    </dgm:pt>
    <dgm:pt modelId="{D51C0131-EDC6-4ED9-933C-4D12C9EB2A10}" type="parTrans" cxnId="{F88E7AEC-ED3C-4CC3-AD36-4F56B166A303}">
      <dgm:prSet/>
      <dgm:spPr/>
      <dgm:t>
        <a:bodyPr/>
        <a:lstStyle/>
        <a:p>
          <a:endParaRPr lang="en-US"/>
        </a:p>
      </dgm:t>
    </dgm:pt>
    <dgm:pt modelId="{14B99AF2-E4DC-4BAF-B1CE-81F611721F88}" type="sibTrans" cxnId="{F88E7AEC-ED3C-4CC3-AD36-4F56B166A303}">
      <dgm:prSet/>
      <dgm:spPr/>
      <dgm:t>
        <a:bodyPr/>
        <a:lstStyle/>
        <a:p>
          <a:endParaRPr lang="en-US"/>
        </a:p>
      </dgm:t>
    </dgm:pt>
    <dgm:pt modelId="{82500930-9BBD-41A6-BF88-946E2F6D3A54}">
      <dgm:prSet/>
      <dgm:spPr/>
      <dgm:t>
        <a:bodyPr/>
        <a:lstStyle/>
        <a:p>
          <a:r>
            <a:rPr lang="en-US"/>
            <a:t>Haraway, also a feminist, is criticizing this, why might that be?</a:t>
          </a:r>
        </a:p>
      </dgm:t>
    </dgm:pt>
    <dgm:pt modelId="{E90AFA32-B612-4195-8B3E-F8AF7BFDF388}" type="parTrans" cxnId="{A205EC67-5C4C-4496-AA46-980CF7F79C80}">
      <dgm:prSet/>
      <dgm:spPr/>
      <dgm:t>
        <a:bodyPr/>
        <a:lstStyle/>
        <a:p>
          <a:endParaRPr lang="en-US"/>
        </a:p>
      </dgm:t>
    </dgm:pt>
    <dgm:pt modelId="{F439C420-B28A-431E-AF2B-09DB50B994D4}" type="sibTrans" cxnId="{A205EC67-5C4C-4496-AA46-980CF7F79C80}">
      <dgm:prSet/>
      <dgm:spPr/>
      <dgm:t>
        <a:bodyPr/>
        <a:lstStyle/>
        <a:p>
          <a:endParaRPr lang="en-US"/>
        </a:p>
      </dgm:t>
    </dgm:pt>
    <dgm:pt modelId="{AE78E9F7-2AE2-4523-9D4C-ADCF413CC579}" type="pres">
      <dgm:prSet presAssocID="{5E5D0F3C-9415-4FFD-9C86-A88A82E34F2B}" presName="hierChild1" presStyleCnt="0">
        <dgm:presLayoutVars>
          <dgm:chPref val="1"/>
          <dgm:dir/>
          <dgm:animOne val="branch"/>
          <dgm:animLvl val="lvl"/>
          <dgm:resizeHandles/>
        </dgm:presLayoutVars>
      </dgm:prSet>
      <dgm:spPr/>
    </dgm:pt>
    <dgm:pt modelId="{FDBE9A4E-017C-4860-BE94-BFD06A34FF54}" type="pres">
      <dgm:prSet presAssocID="{6C4DBDEB-ECF2-4EBB-A988-9F0382CF4E21}" presName="hierRoot1" presStyleCnt="0"/>
      <dgm:spPr/>
    </dgm:pt>
    <dgm:pt modelId="{988CFF98-69D2-482B-B91E-A73C8F7FD696}" type="pres">
      <dgm:prSet presAssocID="{6C4DBDEB-ECF2-4EBB-A988-9F0382CF4E21}" presName="composite" presStyleCnt="0"/>
      <dgm:spPr/>
    </dgm:pt>
    <dgm:pt modelId="{D175EE8D-793C-4FA0-A419-3FA47302ED7C}" type="pres">
      <dgm:prSet presAssocID="{6C4DBDEB-ECF2-4EBB-A988-9F0382CF4E21}" presName="background" presStyleLbl="node0" presStyleIdx="0" presStyleCnt="3"/>
      <dgm:spPr/>
    </dgm:pt>
    <dgm:pt modelId="{086E5FF2-9A70-4357-9557-4A5CD46A44A9}" type="pres">
      <dgm:prSet presAssocID="{6C4DBDEB-ECF2-4EBB-A988-9F0382CF4E21}" presName="text" presStyleLbl="fgAcc0" presStyleIdx="0" presStyleCnt="3">
        <dgm:presLayoutVars>
          <dgm:chPref val="3"/>
        </dgm:presLayoutVars>
      </dgm:prSet>
      <dgm:spPr/>
    </dgm:pt>
    <dgm:pt modelId="{CE3E5C38-3AC8-4608-8372-40E544BBF490}" type="pres">
      <dgm:prSet presAssocID="{6C4DBDEB-ECF2-4EBB-A988-9F0382CF4E21}" presName="hierChild2" presStyleCnt="0"/>
      <dgm:spPr/>
    </dgm:pt>
    <dgm:pt modelId="{CA2285F3-DD2B-46FB-B5FA-4E9538695E11}" type="pres">
      <dgm:prSet presAssocID="{24C3A0E0-520B-4967-B8D6-EF53BFC1478C}" presName="hierRoot1" presStyleCnt="0"/>
      <dgm:spPr/>
    </dgm:pt>
    <dgm:pt modelId="{832DCCF1-B5E1-4736-8F07-CCEC6C65DD96}" type="pres">
      <dgm:prSet presAssocID="{24C3A0E0-520B-4967-B8D6-EF53BFC1478C}" presName="composite" presStyleCnt="0"/>
      <dgm:spPr/>
    </dgm:pt>
    <dgm:pt modelId="{9DBC0DD0-15CA-4702-957F-4DB02CA48454}" type="pres">
      <dgm:prSet presAssocID="{24C3A0E0-520B-4967-B8D6-EF53BFC1478C}" presName="background" presStyleLbl="node0" presStyleIdx="1" presStyleCnt="3"/>
      <dgm:spPr/>
    </dgm:pt>
    <dgm:pt modelId="{676C1BF8-9DA2-4589-88AA-DD2FA060F9F0}" type="pres">
      <dgm:prSet presAssocID="{24C3A0E0-520B-4967-B8D6-EF53BFC1478C}" presName="text" presStyleLbl="fgAcc0" presStyleIdx="1" presStyleCnt="3">
        <dgm:presLayoutVars>
          <dgm:chPref val="3"/>
        </dgm:presLayoutVars>
      </dgm:prSet>
      <dgm:spPr/>
    </dgm:pt>
    <dgm:pt modelId="{8BE5FC8A-0D5C-4837-BE88-33EA2D0A3C51}" type="pres">
      <dgm:prSet presAssocID="{24C3A0E0-520B-4967-B8D6-EF53BFC1478C}" presName="hierChild2" presStyleCnt="0"/>
      <dgm:spPr/>
    </dgm:pt>
    <dgm:pt modelId="{758DB816-FFAE-4746-BA8B-1F47EE5829F8}" type="pres">
      <dgm:prSet presAssocID="{82500930-9BBD-41A6-BF88-946E2F6D3A54}" presName="hierRoot1" presStyleCnt="0"/>
      <dgm:spPr/>
    </dgm:pt>
    <dgm:pt modelId="{85FFEB41-8D1B-4962-80C3-30BFDACF8DAE}" type="pres">
      <dgm:prSet presAssocID="{82500930-9BBD-41A6-BF88-946E2F6D3A54}" presName="composite" presStyleCnt="0"/>
      <dgm:spPr/>
    </dgm:pt>
    <dgm:pt modelId="{2701FBBC-7C4A-430D-828F-478778080189}" type="pres">
      <dgm:prSet presAssocID="{82500930-9BBD-41A6-BF88-946E2F6D3A54}" presName="background" presStyleLbl="node0" presStyleIdx="2" presStyleCnt="3"/>
      <dgm:spPr/>
    </dgm:pt>
    <dgm:pt modelId="{399F58AE-92D8-427B-825E-D9EB1A3DD6F3}" type="pres">
      <dgm:prSet presAssocID="{82500930-9BBD-41A6-BF88-946E2F6D3A54}" presName="text" presStyleLbl="fgAcc0" presStyleIdx="2" presStyleCnt="3">
        <dgm:presLayoutVars>
          <dgm:chPref val="3"/>
        </dgm:presLayoutVars>
      </dgm:prSet>
      <dgm:spPr/>
    </dgm:pt>
    <dgm:pt modelId="{096AFB9C-3378-42BB-986B-09065DA38B2D}" type="pres">
      <dgm:prSet presAssocID="{82500930-9BBD-41A6-BF88-946E2F6D3A54}" presName="hierChild2" presStyleCnt="0"/>
      <dgm:spPr/>
    </dgm:pt>
  </dgm:ptLst>
  <dgm:cxnLst>
    <dgm:cxn modelId="{A205EC67-5C4C-4496-AA46-980CF7F79C80}" srcId="{5E5D0F3C-9415-4FFD-9C86-A88A82E34F2B}" destId="{82500930-9BBD-41A6-BF88-946E2F6D3A54}" srcOrd="2" destOrd="0" parTransId="{E90AFA32-B612-4195-8B3E-F8AF7BFDF388}" sibTransId="{F439C420-B28A-431E-AF2B-09DB50B994D4}"/>
    <dgm:cxn modelId="{006E4E6D-FF02-4966-A153-EAAD20A0497C}" srcId="{5E5D0F3C-9415-4FFD-9C86-A88A82E34F2B}" destId="{6C4DBDEB-ECF2-4EBB-A988-9F0382CF4E21}" srcOrd="0" destOrd="0" parTransId="{82DC898B-233E-4BFF-A931-250A29E28CFC}" sibTransId="{954FDFCC-D15B-44B5-83DF-B4171776AE0B}"/>
    <dgm:cxn modelId="{FCF95853-D0E0-4F86-B8E6-0A892C8C4294}" type="presOf" srcId="{82500930-9BBD-41A6-BF88-946E2F6D3A54}" destId="{399F58AE-92D8-427B-825E-D9EB1A3DD6F3}" srcOrd="0" destOrd="0" presId="urn:microsoft.com/office/officeart/2005/8/layout/hierarchy1"/>
    <dgm:cxn modelId="{1F645F55-BFD2-4567-890C-7B37DC568317}" type="presOf" srcId="{5E5D0F3C-9415-4FFD-9C86-A88A82E34F2B}" destId="{AE78E9F7-2AE2-4523-9D4C-ADCF413CC579}" srcOrd="0" destOrd="0" presId="urn:microsoft.com/office/officeart/2005/8/layout/hierarchy1"/>
    <dgm:cxn modelId="{CA8105C8-9E32-4774-BE9D-55B30CC44220}" type="presOf" srcId="{6C4DBDEB-ECF2-4EBB-A988-9F0382CF4E21}" destId="{086E5FF2-9A70-4357-9557-4A5CD46A44A9}" srcOrd="0" destOrd="0" presId="urn:microsoft.com/office/officeart/2005/8/layout/hierarchy1"/>
    <dgm:cxn modelId="{A66C94DB-9692-48C0-9E4D-BE99807D39B1}" type="presOf" srcId="{24C3A0E0-520B-4967-B8D6-EF53BFC1478C}" destId="{676C1BF8-9DA2-4589-88AA-DD2FA060F9F0}" srcOrd="0" destOrd="0" presId="urn:microsoft.com/office/officeart/2005/8/layout/hierarchy1"/>
    <dgm:cxn modelId="{F88E7AEC-ED3C-4CC3-AD36-4F56B166A303}" srcId="{5E5D0F3C-9415-4FFD-9C86-A88A82E34F2B}" destId="{24C3A0E0-520B-4967-B8D6-EF53BFC1478C}" srcOrd="1" destOrd="0" parTransId="{D51C0131-EDC6-4ED9-933C-4D12C9EB2A10}" sibTransId="{14B99AF2-E4DC-4BAF-B1CE-81F611721F88}"/>
    <dgm:cxn modelId="{D1093E00-56DC-43A8-A1DA-A380EA63EEEE}" type="presParOf" srcId="{AE78E9F7-2AE2-4523-9D4C-ADCF413CC579}" destId="{FDBE9A4E-017C-4860-BE94-BFD06A34FF54}" srcOrd="0" destOrd="0" presId="urn:microsoft.com/office/officeart/2005/8/layout/hierarchy1"/>
    <dgm:cxn modelId="{5901B7E8-73BC-4071-BBB3-B1A96C02DE0C}" type="presParOf" srcId="{FDBE9A4E-017C-4860-BE94-BFD06A34FF54}" destId="{988CFF98-69D2-482B-B91E-A73C8F7FD696}" srcOrd="0" destOrd="0" presId="urn:microsoft.com/office/officeart/2005/8/layout/hierarchy1"/>
    <dgm:cxn modelId="{EE7C099F-B4E1-44BD-AA66-D5374E086B5F}" type="presParOf" srcId="{988CFF98-69D2-482B-B91E-A73C8F7FD696}" destId="{D175EE8D-793C-4FA0-A419-3FA47302ED7C}" srcOrd="0" destOrd="0" presId="urn:microsoft.com/office/officeart/2005/8/layout/hierarchy1"/>
    <dgm:cxn modelId="{10AFE0AD-4EC1-4D88-91F3-936C64AC15B3}" type="presParOf" srcId="{988CFF98-69D2-482B-B91E-A73C8F7FD696}" destId="{086E5FF2-9A70-4357-9557-4A5CD46A44A9}" srcOrd="1" destOrd="0" presId="urn:microsoft.com/office/officeart/2005/8/layout/hierarchy1"/>
    <dgm:cxn modelId="{674D6352-8E5C-4C84-952F-2F2DC8C65D93}" type="presParOf" srcId="{FDBE9A4E-017C-4860-BE94-BFD06A34FF54}" destId="{CE3E5C38-3AC8-4608-8372-40E544BBF490}" srcOrd="1" destOrd="0" presId="urn:microsoft.com/office/officeart/2005/8/layout/hierarchy1"/>
    <dgm:cxn modelId="{B4610AA4-F9FD-4724-89CE-E9E8A080EB87}" type="presParOf" srcId="{AE78E9F7-2AE2-4523-9D4C-ADCF413CC579}" destId="{CA2285F3-DD2B-46FB-B5FA-4E9538695E11}" srcOrd="1" destOrd="0" presId="urn:microsoft.com/office/officeart/2005/8/layout/hierarchy1"/>
    <dgm:cxn modelId="{AF630A67-58F3-4394-85CE-E8353FEE423C}" type="presParOf" srcId="{CA2285F3-DD2B-46FB-B5FA-4E9538695E11}" destId="{832DCCF1-B5E1-4736-8F07-CCEC6C65DD96}" srcOrd="0" destOrd="0" presId="urn:microsoft.com/office/officeart/2005/8/layout/hierarchy1"/>
    <dgm:cxn modelId="{D737E15A-E2E4-424B-AE22-120E3FC76420}" type="presParOf" srcId="{832DCCF1-B5E1-4736-8F07-CCEC6C65DD96}" destId="{9DBC0DD0-15CA-4702-957F-4DB02CA48454}" srcOrd="0" destOrd="0" presId="urn:microsoft.com/office/officeart/2005/8/layout/hierarchy1"/>
    <dgm:cxn modelId="{B36D9FC5-E79B-4207-8F97-51D2956AC321}" type="presParOf" srcId="{832DCCF1-B5E1-4736-8F07-CCEC6C65DD96}" destId="{676C1BF8-9DA2-4589-88AA-DD2FA060F9F0}" srcOrd="1" destOrd="0" presId="urn:microsoft.com/office/officeart/2005/8/layout/hierarchy1"/>
    <dgm:cxn modelId="{BEC7DA4B-04F3-42F6-92AB-E86CACF74731}" type="presParOf" srcId="{CA2285F3-DD2B-46FB-B5FA-4E9538695E11}" destId="{8BE5FC8A-0D5C-4837-BE88-33EA2D0A3C51}" srcOrd="1" destOrd="0" presId="urn:microsoft.com/office/officeart/2005/8/layout/hierarchy1"/>
    <dgm:cxn modelId="{8E9B2F43-DA74-4D2A-A77E-C69AAE4A4276}" type="presParOf" srcId="{AE78E9F7-2AE2-4523-9D4C-ADCF413CC579}" destId="{758DB816-FFAE-4746-BA8B-1F47EE5829F8}" srcOrd="2" destOrd="0" presId="urn:microsoft.com/office/officeart/2005/8/layout/hierarchy1"/>
    <dgm:cxn modelId="{9CA25B20-338C-405D-803E-B4554E15B0E4}" type="presParOf" srcId="{758DB816-FFAE-4746-BA8B-1F47EE5829F8}" destId="{85FFEB41-8D1B-4962-80C3-30BFDACF8DAE}" srcOrd="0" destOrd="0" presId="urn:microsoft.com/office/officeart/2005/8/layout/hierarchy1"/>
    <dgm:cxn modelId="{A8D86DF1-BB0E-4D7E-92EA-B86A000531E8}" type="presParOf" srcId="{85FFEB41-8D1B-4962-80C3-30BFDACF8DAE}" destId="{2701FBBC-7C4A-430D-828F-478778080189}" srcOrd="0" destOrd="0" presId="urn:microsoft.com/office/officeart/2005/8/layout/hierarchy1"/>
    <dgm:cxn modelId="{1C8A2A53-5761-4327-B66E-832B958B8CB6}" type="presParOf" srcId="{85FFEB41-8D1B-4962-80C3-30BFDACF8DAE}" destId="{399F58AE-92D8-427B-825E-D9EB1A3DD6F3}" srcOrd="1" destOrd="0" presId="urn:microsoft.com/office/officeart/2005/8/layout/hierarchy1"/>
    <dgm:cxn modelId="{DE0078AC-D96A-4B96-B462-CD17F22746E1}" type="presParOf" srcId="{758DB816-FFAE-4746-BA8B-1F47EE5829F8}" destId="{096AFB9C-3378-42BB-986B-09065DA38B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66351-975C-4F7C-B9B7-CADF95E5DE5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6A973E6-8E5D-4E31-82E9-5FA046AC40A8}">
      <dgm:prSet/>
      <dgm:spPr/>
      <dgm:t>
        <a:bodyPr/>
        <a:lstStyle/>
        <a:p>
          <a:r>
            <a:rPr lang="en-US"/>
            <a:t>“This Chapter is an argument for pleasure in the confusion of boundaries and for responsibility in their construction. It is also an effort to contribute to socialist-feminist culture and theory in a postmodernist, non-naturalist mode and in the utopian traditions of imagining a world without gender […]” (150)</a:t>
          </a:r>
        </a:p>
      </dgm:t>
    </dgm:pt>
    <dgm:pt modelId="{29010A5F-52F8-47D2-B86B-ECDB3B85D1E8}" type="parTrans" cxnId="{9C0FBF8C-4475-42FF-A42F-E7CAF6768CE4}">
      <dgm:prSet/>
      <dgm:spPr/>
      <dgm:t>
        <a:bodyPr/>
        <a:lstStyle/>
        <a:p>
          <a:endParaRPr lang="en-US"/>
        </a:p>
      </dgm:t>
    </dgm:pt>
    <dgm:pt modelId="{EC538B06-C0EC-4CD1-8D8B-FB3B1A1EC7C4}" type="sibTrans" cxnId="{9C0FBF8C-4475-42FF-A42F-E7CAF6768CE4}">
      <dgm:prSet/>
      <dgm:spPr/>
      <dgm:t>
        <a:bodyPr/>
        <a:lstStyle/>
        <a:p>
          <a:endParaRPr lang="en-US"/>
        </a:p>
      </dgm:t>
    </dgm:pt>
    <dgm:pt modelId="{9712C728-31E3-4A74-AE8D-FE5AB4D2147D}">
      <dgm:prSet/>
      <dgm:spPr/>
      <dgm:t>
        <a:bodyPr/>
        <a:lstStyle/>
        <a:p>
          <a:r>
            <a:rPr lang="en-US"/>
            <a:t>How does Haraway’s cyborg break away from the traditional roles imposed on women?</a:t>
          </a:r>
        </a:p>
      </dgm:t>
    </dgm:pt>
    <dgm:pt modelId="{5D2A56BE-5F8C-4DBE-AF2F-AB5D5C6480ED}" type="parTrans" cxnId="{66A96D98-2DC1-4E32-B464-0F8B18A66101}">
      <dgm:prSet/>
      <dgm:spPr/>
      <dgm:t>
        <a:bodyPr/>
        <a:lstStyle/>
        <a:p>
          <a:endParaRPr lang="en-US"/>
        </a:p>
      </dgm:t>
    </dgm:pt>
    <dgm:pt modelId="{24E25BE2-3F3C-4917-B125-20039D684E2A}" type="sibTrans" cxnId="{66A96D98-2DC1-4E32-B464-0F8B18A66101}">
      <dgm:prSet/>
      <dgm:spPr/>
      <dgm:t>
        <a:bodyPr/>
        <a:lstStyle/>
        <a:p>
          <a:endParaRPr lang="en-US"/>
        </a:p>
      </dgm:t>
    </dgm:pt>
    <dgm:pt modelId="{4F3A2E90-FE80-4484-A158-549B0348E8EF}" type="pres">
      <dgm:prSet presAssocID="{82066351-975C-4F7C-B9B7-CADF95E5DE59}" presName="hierChild1" presStyleCnt="0">
        <dgm:presLayoutVars>
          <dgm:chPref val="1"/>
          <dgm:dir/>
          <dgm:animOne val="branch"/>
          <dgm:animLvl val="lvl"/>
          <dgm:resizeHandles/>
        </dgm:presLayoutVars>
      </dgm:prSet>
      <dgm:spPr/>
    </dgm:pt>
    <dgm:pt modelId="{93A54533-5800-4767-A547-126FB2EB1A4F}" type="pres">
      <dgm:prSet presAssocID="{C6A973E6-8E5D-4E31-82E9-5FA046AC40A8}" presName="hierRoot1" presStyleCnt="0"/>
      <dgm:spPr/>
    </dgm:pt>
    <dgm:pt modelId="{4F174FDB-E1DD-467C-B894-4B46CFBD0D67}" type="pres">
      <dgm:prSet presAssocID="{C6A973E6-8E5D-4E31-82E9-5FA046AC40A8}" presName="composite" presStyleCnt="0"/>
      <dgm:spPr/>
    </dgm:pt>
    <dgm:pt modelId="{8639952B-27F3-406D-A5FB-C2DBCA0AA134}" type="pres">
      <dgm:prSet presAssocID="{C6A973E6-8E5D-4E31-82E9-5FA046AC40A8}" presName="background" presStyleLbl="node0" presStyleIdx="0" presStyleCnt="2"/>
      <dgm:spPr/>
    </dgm:pt>
    <dgm:pt modelId="{B2A2EF14-DEB0-4F55-A700-B246BD94CA37}" type="pres">
      <dgm:prSet presAssocID="{C6A973E6-8E5D-4E31-82E9-5FA046AC40A8}" presName="text" presStyleLbl="fgAcc0" presStyleIdx="0" presStyleCnt="2">
        <dgm:presLayoutVars>
          <dgm:chPref val="3"/>
        </dgm:presLayoutVars>
      </dgm:prSet>
      <dgm:spPr/>
    </dgm:pt>
    <dgm:pt modelId="{56A88985-6B4D-4DB9-9927-A2B51D679019}" type="pres">
      <dgm:prSet presAssocID="{C6A973E6-8E5D-4E31-82E9-5FA046AC40A8}" presName="hierChild2" presStyleCnt="0"/>
      <dgm:spPr/>
    </dgm:pt>
    <dgm:pt modelId="{3D0A24B8-CCED-4D5E-AFB5-0B3EA363F5D0}" type="pres">
      <dgm:prSet presAssocID="{9712C728-31E3-4A74-AE8D-FE5AB4D2147D}" presName="hierRoot1" presStyleCnt="0"/>
      <dgm:spPr/>
    </dgm:pt>
    <dgm:pt modelId="{631407FB-C0D6-47CF-A1AC-D85FB05A16D7}" type="pres">
      <dgm:prSet presAssocID="{9712C728-31E3-4A74-AE8D-FE5AB4D2147D}" presName="composite" presStyleCnt="0"/>
      <dgm:spPr/>
    </dgm:pt>
    <dgm:pt modelId="{502C90E5-8533-457D-9BA1-9BC3B420A849}" type="pres">
      <dgm:prSet presAssocID="{9712C728-31E3-4A74-AE8D-FE5AB4D2147D}" presName="background" presStyleLbl="node0" presStyleIdx="1" presStyleCnt="2"/>
      <dgm:spPr/>
    </dgm:pt>
    <dgm:pt modelId="{AAD24BFA-3268-4EB5-85B7-13A88743C10D}" type="pres">
      <dgm:prSet presAssocID="{9712C728-31E3-4A74-AE8D-FE5AB4D2147D}" presName="text" presStyleLbl="fgAcc0" presStyleIdx="1" presStyleCnt="2">
        <dgm:presLayoutVars>
          <dgm:chPref val="3"/>
        </dgm:presLayoutVars>
      </dgm:prSet>
      <dgm:spPr/>
    </dgm:pt>
    <dgm:pt modelId="{35F8E3A9-9E8A-4D91-82B0-A8D2B03F0C1E}" type="pres">
      <dgm:prSet presAssocID="{9712C728-31E3-4A74-AE8D-FE5AB4D2147D}" presName="hierChild2" presStyleCnt="0"/>
      <dgm:spPr/>
    </dgm:pt>
  </dgm:ptLst>
  <dgm:cxnLst>
    <dgm:cxn modelId="{9120C275-07A7-413E-8425-D01E279074DD}" type="presOf" srcId="{82066351-975C-4F7C-B9B7-CADF95E5DE59}" destId="{4F3A2E90-FE80-4484-A158-549B0348E8EF}" srcOrd="0" destOrd="0" presId="urn:microsoft.com/office/officeart/2005/8/layout/hierarchy1"/>
    <dgm:cxn modelId="{9C0FBF8C-4475-42FF-A42F-E7CAF6768CE4}" srcId="{82066351-975C-4F7C-B9B7-CADF95E5DE59}" destId="{C6A973E6-8E5D-4E31-82E9-5FA046AC40A8}" srcOrd="0" destOrd="0" parTransId="{29010A5F-52F8-47D2-B86B-ECDB3B85D1E8}" sibTransId="{EC538B06-C0EC-4CD1-8D8B-FB3B1A1EC7C4}"/>
    <dgm:cxn modelId="{03124A8D-C922-475B-80A6-A1242C6E6323}" type="presOf" srcId="{C6A973E6-8E5D-4E31-82E9-5FA046AC40A8}" destId="{B2A2EF14-DEB0-4F55-A700-B246BD94CA37}" srcOrd="0" destOrd="0" presId="urn:microsoft.com/office/officeart/2005/8/layout/hierarchy1"/>
    <dgm:cxn modelId="{66A96D98-2DC1-4E32-B464-0F8B18A66101}" srcId="{82066351-975C-4F7C-B9B7-CADF95E5DE59}" destId="{9712C728-31E3-4A74-AE8D-FE5AB4D2147D}" srcOrd="1" destOrd="0" parTransId="{5D2A56BE-5F8C-4DBE-AF2F-AB5D5C6480ED}" sibTransId="{24E25BE2-3F3C-4917-B125-20039D684E2A}"/>
    <dgm:cxn modelId="{DCC168CB-A8B5-4DF2-98F0-FD301C728E4F}" type="presOf" srcId="{9712C728-31E3-4A74-AE8D-FE5AB4D2147D}" destId="{AAD24BFA-3268-4EB5-85B7-13A88743C10D}" srcOrd="0" destOrd="0" presId="urn:microsoft.com/office/officeart/2005/8/layout/hierarchy1"/>
    <dgm:cxn modelId="{DD637343-2E5D-439C-B26F-9F06F2E42622}" type="presParOf" srcId="{4F3A2E90-FE80-4484-A158-549B0348E8EF}" destId="{93A54533-5800-4767-A547-126FB2EB1A4F}" srcOrd="0" destOrd="0" presId="urn:microsoft.com/office/officeart/2005/8/layout/hierarchy1"/>
    <dgm:cxn modelId="{E0C9FE2C-1B09-4CB4-8564-6E078A1E876A}" type="presParOf" srcId="{93A54533-5800-4767-A547-126FB2EB1A4F}" destId="{4F174FDB-E1DD-467C-B894-4B46CFBD0D67}" srcOrd="0" destOrd="0" presId="urn:microsoft.com/office/officeart/2005/8/layout/hierarchy1"/>
    <dgm:cxn modelId="{D98E4D4F-46CE-4843-9FD9-996D117A166D}" type="presParOf" srcId="{4F174FDB-E1DD-467C-B894-4B46CFBD0D67}" destId="{8639952B-27F3-406D-A5FB-C2DBCA0AA134}" srcOrd="0" destOrd="0" presId="urn:microsoft.com/office/officeart/2005/8/layout/hierarchy1"/>
    <dgm:cxn modelId="{463DB91B-6A0E-465A-A804-84161DB91576}" type="presParOf" srcId="{4F174FDB-E1DD-467C-B894-4B46CFBD0D67}" destId="{B2A2EF14-DEB0-4F55-A700-B246BD94CA37}" srcOrd="1" destOrd="0" presId="urn:microsoft.com/office/officeart/2005/8/layout/hierarchy1"/>
    <dgm:cxn modelId="{A4EED9B7-A7A4-4DA4-B107-EB80C1000EE2}" type="presParOf" srcId="{93A54533-5800-4767-A547-126FB2EB1A4F}" destId="{56A88985-6B4D-4DB9-9927-A2B51D679019}" srcOrd="1" destOrd="0" presId="urn:microsoft.com/office/officeart/2005/8/layout/hierarchy1"/>
    <dgm:cxn modelId="{3203157B-1B5F-4878-9A9B-A910763C8C4B}" type="presParOf" srcId="{4F3A2E90-FE80-4484-A158-549B0348E8EF}" destId="{3D0A24B8-CCED-4D5E-AFB5-0B3EA363F5D0}" srcOrd="1" destOrd="0" presId="urn:microsoft.com/office/officeart/2005/8/layout/hierarchy1"/>
    <dgm:cxn modelId="{2C188930-43AE-4E74-8F3B-6BACB1D4839D}" type="presParOf" srcId="{3D0A24B8-CCED-4D5E-AFB5-0B3EA363F5D0}" destId="{631407FB-C0D6-47CF-A1AC-D85FB05A16D7}" srcOrd="0" destOrd="0" presId="urn:microsoft.com/office/officeart/2005/8/layout/hierarchy1"/>
    <dgm:cxn modelId="{DDE98E68-D3A1-43CD-A076-BB1FDAB00E56}" type="presParOf" srcId="{631407FB-C0D6-47CF-A1AC-D85FB05A16D7}" destId="{502C90E5-8533-457D-9BA1-9BC3B420A849}" srcOrd="0" destOrd="0" presId="urn:microsoft.com/office/officeart/2005/8/layout/hierarchy1"/>
    <dgm:cxn modelId="{AF0531E4-AA47-406B-9F35-D58D946062A7}" type="presParOf" srcId="{631407FB-C0D6-47CF-A1AC-D85FB05A16D7}" destId="{AAD24BFA-3268-4EB5-85B7-13A88743C10D}" srcOrd="1" destOrd="0" presId="urn:microsoft.com/office/officeart/2005/8/layout/hierarchy1"/>
    <dgm:cxn modelId="{397DB1E7-09A3-48C9-9213-68820430FFB2}" type="presParOf" srcId="{3D0A24B8-CCED-4D5E-AFB5-0B3EA363F5D0}" destId="{35F8E3A9-9E8A-4D91-82B0-A8D2B03F0C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E9277E-B260-4DE5-8E40-579338F3368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DA6088A-B5F4-4775-81D0-8FEF328F0705}">
      <dgm:prSet/>
      <dgm:spPr/>
      <dgm:t>
        <a:bodyPr/>
        <a:lstStyle/>
        <a:p>
          <a:r>
            <a:rPr lang="en-US"/>
            <a:t>“Unlike the  hopes of Frankenstein’s monster, the cyborg does not expect its father to save it through a restoration of the garden; that is through the fabrication of a heterosexual mate, through its completion in a finished whole” (151)</a:t>
          </a:r>
        </a:p>
      </dgm:t>
    </dgm:pt>
    <dgm:pt modelId="{DF170658-1B65-40FD-83F8-FC221393EBE0}" type="parTrans" cxnId="{CE087EF4-C411-4DB6-8923-228A1E1C3EA9}">
      <dgm:prSet/>
      <dgm:spPr/>
      <dgm:t>
        <a:bodyPr/>
        <a:lstStyle/>
        <a:p>
          <a:endParaRPr lang="en-US"/>
        </a:p>
      </dgm:t>
    </dgm:pt>
    <dgm:pt modelId="{FA9A5D9F-F726-4C86-9A70-619B8B13506F}" type="sibTrans" cxnId="{CE087EF4-C411-4DB6-8923-228A1E1C3EA9}">
      <dgm:prSet/>
      <dgm:spPr/>
      <dgm:t>
        <a:bodyPr/>
        <a:lstStyle/>
        <a:p>
          <a:endParaRPr lang="en-US"/>
        </a:p>
      </dgm:t>
    </dgm:pt>
    <dgm:pt modelId="{B8C9F175-6D95-43A4-8F5A-6A5AA0C2C94B}">
      <dgm:prSet/>
      <dgm:spPr/>
      <dgm:t>
        <a:bodyPr/>
        <a:lstStyle/>
        <a:p>
          <a:r>
            <a:rPr lang="en-US"/>
            <a:t>How is Haraway’s cyborg a symbol of human liberation?</a:t>
          </a:r>
        </a:p>
      </dgm:t>
    </dgm:pt>
    <dgm:pt modelId="{AA8CCFDE-3DD1-40CD-8960-6DF58B5BA18A}" type="parTrans" cxnId="{A8FA2351-20AC-4425-8CB1-1B14E78142AB}">
      <dgm:prSet/>
      <dgm:spPr/>
      <dgm:t>
        <a:bodyPr/>
        <a:lstStyle/>
        <a:p>
          <a:endParaRPr lang="en-US"/>
        </a:p>
      </dgm:t>
    </dgm:pt>
    <dgm:pt modelId="{7F249239-07A1-48F8-9631-22F5B7864CE7}" type="sibTrans" cxnId="{A8FA2351-20AC-4425-8CB1-1B14E78142AB}">
      <dgm:prSet/>
      <dgm:spPr/>
      <dgm:t>
        <a:bodyPr/>
        <a:lstStyle/>
        <a:p>
          <a:endParaRPr lang="en-US"/>
        </a:p>
      </dgm:t>
    </dgm:pt>
    <dgm:pt modelId="{980E9489-B21E-41E3-A181-70342A60A3D0}" type="pres">
      <dgm:prSet presAssocID="{19E9277E-B260-4DE5-8E40-579338F33686}" presName="linear" presStyleCnt="0">
        <dgm:presLayoutVars>
          <dgm:animLvl val="lvl"/>
          <dgm:resizeHandles val="exact"/>
        </dgm:presLayoutVars>
      </dgm:prSet>
      <dgm:spPr/>
    </dgm:pt>
    <dgm:pt modelId="{16283B88-35DA-410F-921C-9B40BE9CB913}" type="pres">
      <dgm:prSet presAssocID="{2DA6088A-B5F4-4775-81D0-8FEF328F0705}" presName="parentText" presStyleLbl="node1" presStyleIdx="0" presStyleCnt="2">
        <dgm:presLayoutVars>
          <dgm:chMax val="0"/>
          <dgm:bulletEnabled val="1"/>
        </dgm:presLayoutVars>
      </dgm:prSet>
      <dgm:spPr/>
    </dgm:pt>
    <dgm:pt modelId="{D0719DA4-DCD6-4521-9923-CFD5EA67169A}" type="pres">
      <dgm:prSet presAssocID="{FA9A5D9F-F726-4C86-9A70-619B8B13506F}" presName="spacer" presStyleCnt="0"/>
      <dgm:spPr/>
    </dgm:pt>
    <dgm:pt modelId="{27BFA2D0-8E0D-4F13-A70C-1AEB6E441552}" type="pres">
      <dgm:prSet presAssocID="{B8C9F175-6D95-43A4-8F5A-6A5AA0C2C94B}" presName="parentText" presStyleLbl="node1" presStyleIdx="1" presStyleCnt="2">
        <dgm:presLayoutVars>
          <dgm:chMax val="0"/>
          <dgm:bulletEnabled val="1"/>
        </dgm:presLayoutVars>
      </dgm:prSet>
      <dgm:spPr/>
    </dgm:pt>
  </dgm:ptLst>
  <dgm:cxnLst>
    <dgm:cxn modelId="{65BF423A-803B-49DD-9362-F84E5473ADF8}" type="presOf" srcId="{B8C9F175-6D95-43A4-8F5A-6A5AA0C2C94B}" destId="{27BFA2D0-8E0D-4F13-A70C-1AEB6E441552}" srcOrd="0" destOrd="0" presId="urn:microsoft.com/office/officeart/2005/8/layout/vList2"/>
    <dgm:cxn modelId="{A8FA2351-20AC-4425-8CB1-1B14E78142AB}" srcId="{19E9277E-B260-4DE5-8E40-579338F33686}" destId="{B8C9F175-6D95-43A4-8F5A-6A5AA0C2C94B}" srcOrd="1" destOrd="0" parTransId="{AA8CCFDE-3DD1-40CD-8960-6DF58B5BA18A}" sibTransId="{7F249239-07A1-48F8-9631-22F5B7864CE7}"/>
    <dgm:cxn modelId="{3C84E880-9C46-455F-BBEA-67D66F6CF860}" type="presOf" srcId="{2DA6088A-B5F4-4775-81D0-8FEF328F0705}" destId="{16283B88-35DA-410F-921C-9B40BE9CB913}" srcOrd="0" destOrd="0" presId="urn:microsoft.com/office/officeart/2005/8/layout/vList2"/>
    <dgm:cxn modelId="{705FE4D8-4D5C-487B-B3FE-F880475871D2}" type="presOf" srcId="{19E9277E-B260-4DE5-8E40-579338F33686}" destId="{980E9489-B21E-41E3-A181-70342A60A3D0}" srcOrd="0" destOrd="0" presId="urn:microsoft.com/office/officeart/2005/8/layout/vList2"/>
    <dgm:cxn modelId="{CE087EF4-C411-4DB6-8923-228A1E1C3EA9}" srcId="{19E9277E-B260-4DE5-8E40-579338F33686}" destId="{2DA6088A-B5F4-4775-81D0-8FEF328F0705}" srcOrd="0" destOrd="0" parTransId="{DF170658-1B65-40FD-83F8-FC221393EBE0}" sibTransId="{FA9A5D9F-F726-4C86-9A70-619B8B13506F}"/>
    <dgm:cxn modelId="{40EC3B2B-D52A-455D-A669-82873AB6B767}" type="presParOf" srcId="{980E9489-B21E-41E3-A181-70342A60A3D0}" destId="{16283B88-35DA-410F-921C-9B40BE9CB913}" srcOrd="0" destOrd="0" presId="urn:microsoft.com/office/officeart/2005/8/layout/vList2"/>
    <dgm:cxn modelId="{7BDE3F42-164D-40C2-A3D3-4A70F28285BD}" type="presParOf" srcId="{980E9489-B21E-41E3-A181-70342A60A3D0}" destId="{D0719DA4-DCD6-4521-9923-CFD5EA67169A}" srcOrd="1" destOrd="0" presId="urn:microsoft.com/office/officeart/2005/8/layout/vList2"/>
    <dgm:cxn modelId="{F8CED677-F673-41CA-B8C0-CCED24C47608}" type="presParOf" srcId="{980E9489-B21E-41E3-A181-70342A60A3D0}" destId="{27BFA2D0-8E0D-4F13-A70C-1AEB6E44155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84F172-41CF-4D22-97E8-B41FF8F69DD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59272CD-AF04-4908-AB1B-AEF9BD506631}">
      <dgm:prSet/>
      <dgm:spPr/>
      <dgm:t>
        <a:bodyPr/>
        <a:lstStyle/>
        <a:p>
          <a:r>
            <a:rPr lang="en-US"/>
            <a:t>“Our machines are disturbingly lively, and we ourselves frighteningly inert” (151)</a:t>
          </a:r>
        </a:p>
      </dgm:t>
    </dgm:pt>
    <dgm:pt modelId="{26C2C6C4-5366-4939-9C93-91C5C318A4D0}" type="parTrans" cxnId="{5ABD212B-C95B-4E3C-8184-8C50B315C615}">
      <dgm:prSet/>
      <dgm:spPr/>
      <dgm:t>
        <a:bodyPr/>
        <a:lstStyle/>
        <a:p>
          <a:endParaRPr lang="en-US"/>
        </a:p>
      </dgm:t>
    </dgm:pt>
    <dgm:pt modelId="{7B031642-6FAC-4777-9E69-1D7CD2AE0E6D}" type="sibTrans" cxnId="{5ABD212B-C95B-4E3C-8184-8C50B315C615}">
      <dgm:prSet/>
      <dgm:spPr/>
      <dgm:t>
        <a:bodyPr/>
        <a:lstStyle/>
        <a:p>
          <a:endParaRPr lang="en-US"/>
        </a:p>
      </dgm:t>
    </dgm:pt>
    <dgm:pt modelId="{4548EE3E-F16E-4766-A97E-FEDB91DFD8B9}">
      <dgm:prSet/>
      <dgm:spPr/>
      <dgm:t>
        <a:bodyPr/>
        <a:lstStyle/>
        <a:p>
          <a:r>
            <a:rPr lang="en-US"/>
            <a:t>What do you think she meant writing in the 1980s with technology mostly in the hands of the government?</a:t>
          </a:r>
        </a:p>
      </dgm:t>
    </dgm:pt>
    <dgm:pt modelId="{EAF78CF6-5416-43DB-965F-1EA82BE14F4A}" type="parTrans" cxnId="{5E2D826B-D9F9-4E72-AC47-D355B64C1D0B}">
      <dgm:prSet/>
      <dgm:spPr/>
      <dgm:t>
        <a:bodyPr/>
        <a:lstStyle/>
        <a:p>
          <a:endParaRPr lang="en-US"/>
        </a:p>
      </dgm:t>
    </dgm:pt>
    <dgm:pt modelId="{5FB2394D-28EE-46A0-9926-518122243F33}" type="sibTrans" cxnId="{5E2D826B-D9F9-4E72-AC47-D355B64C1D0B}">
      <dgm:prSet/>
      <dgm:spPr/>
      <dgm:t>
        <a:bodyPr/>
        <a:lstStyle/>
        <a:p>
          <a:endParaRPr lang="en-US"/>
        </a:p>
      </dgm:t>
    </dgm:pt>
    <dgm:pt modelId="{44BF26DB-BFA1-4B08-ACE6-481489EF9750}">
      <dgm:prSet/>
      <dgm:spPr/>
      <dgm:t>
        <a:bodyPr/>
        <a:lstStyle/>
        <a:p>
          <a:r>
            <a:rPr lang="en-US"/>
            <a:t>How does this sentence track differently now that technology has completely infiltrated our daily lives?</a:t>
          </a:r>
        </a:p>
      </dgm:t>
    </dgm:pt>
    <dgm:pt modelId="{0561E0E0-A40C-4B7A-A460-A42148244B41}" type="parTrans" cxnId="{537A1E83-1A9C-4071-B768-323A16A8CD59}">
      <dgm:prSet/>
      <dgm:spPr/>
      <dgm:t>
        <a:bodyPr/>
        <a:lstStyle/>
        <a:p>
          <a:endParaRPr lang="en-US"/>
        </a:p>
      </dgm:t>
    </dgm:pt>
    <dgm:pt modelId="{137F954D-B90A-4743-8E4B-3644B1CF0EFC}" type="sibTrans" cxnId="{537A1E83-1A9C-4071-B768-323A16A8CD59}">
      <dgm:prSet/>
      <dgm:spPr/>
      <dgm:t>
        <a:bodyPr/>
        <a:lstStyle/>
        <a:p>
          <a:endParaRPr lang="en-US"/>
        </a:p>
      </dgm:t>
    </dgm:pt>
    <dgm:pt modelId="{C79B8361-9AF9-493B-BC44-5E02AE72CA26}" type="pres">
      <dgm:prSet presAssocID="{F184F172-41CF-4D22-97E8-B41FF8F69DD9}" presName="linear" presStyleCnt="0">
        <dgm:presLayoutVars>
          <dgm:animLvl val="lvl"/>
          <dgm:resizeHandles val="exact"/>
        </dgm:presLayoutVars>
      </dgm:prSet>
      <dgm:spPr/>
    </dgm:pt>
    <dgm:pt modelId="{F18320EE-394E-4BB2-BF82-4A8711B16176}" type="pres">
      <dgm:prSet presAssocID="{859272CD-AF04-4908-AB1B-AEF9BD506631}" presName="parentText" presStyleLbl="node1" presStyleIdx="0" presStyleCnt="3">
        <dgm:presLayoutVars>
          <dgm:chMax val="0"/>
          <dgm:bulletEnabled val="1"/>
        </dgm:presLayoutVars>
      </dgm:prSet>
      <dgm:spPr/>
    </dgm:pt>
    <dgm:pt modelId="{54CBCB31-56FD-4075-B9CE-3ECB00AEE513}" type="pres">
      <dgm:prSet presAssocID="{7B031642-6FAC-4777-9E69-1D7CD2AE0E6D}" presName="spacer" presStyleCnt="0"/>
      <dgm:spPr/>
    </dgm:pt>
    <dgm:pt modelId="{84DFE3E6-EC63-4F83-8166-E48D89B6D851}" type="pres">
      <dgm:prSet presAssocID="{4548EE3E-F16E-4766-A97E-FEDB91DFD8B9}" presName="parentText" presStyleLbl="node1" presStyleIdx="1" presStyleCnt="3">
        <dgm:presLayoutVars>
          <dgm:chMax val="0"/>
          <dgm:bulletEnabled val="1"/>
        </dgm:presLayoutVars>
      </dgm:prSet>
      <dgm:spPr/>
    </dgm:pt>
    <dgm:pt modelId="{ABE24FF2-D7D0-47E2-A98C-5CDC59009E8E}" type="pres">
      <dgm:prSet presAssocID="{5FB2394D-28EE-46A0-9926-518122243F33}" presName="spacer" presStyleCnt="0"/>
      <dgm:spPr/>
    </dgm:pt>
    <dgm:pt modelId="{22F83194-C227-48DF-B796-87927C8542F1}" type="pres">
      <dgm:prSet presAssocID="{44BF26DB-BFA1-4B08-ACE6-481489EF9750}" presName="parentText" presStyleLbl="node1" presStyleIdx="2" presStyleCnt="3">
        <dgm:presLayoutVars>
          <dgm:chMax val="0"/>
          <dgm:bulletEnabled val="1"/>
        </dgm:presLayoutVars>
      </dgm:prSet>
      <dgm:spPr/>
    </dgm:pt>
  </dgm:ptLst>
  <dgm:cxnLst>
    <dgm:cxn modelId="{1C034B14-A272-466F-B9D9-73A85A473631}" type="presOf" srcId="{4548EE3E-F16E-4766-A97E-FEDB91DFD8B9}" destId="{84DFE3E6-EC63-4F83-8166-E48D89B6D851}" srcOrd="0" destOrd="0" presId="urn:microsoft.com/office/officeart/2005/8/layout/vList2"/>
    <dgm:cxn modelId="{5ABD212B-C95B-4E3C-8184-8C50B315C615}" srcId="{F184F172-41CF-4D22-97E8-B41FF8F69DD9}" destId="{859272CD-AF04-4908-AB1B-AEF9BD506631}" srcOrd="0" destOrd="0" parTransId="{26C2C6C4-5366-4939-9C93-91C5C318A4D0}" sibTransId="{7B031642-6FAC-4777-9E69-1D7CD2AE0E6D}"/>
    <dgm:cxn modelId="{A33A8634-BE97-432D-9AAE-4996BF39A023}" type="presOf" srcId="{44BF26DB-BFA1-4B08-ACE6-481489EF9750}" destId="{22F83194-C227-48DF-B796-87927C8542F1}" srcOrd="0" destOrd="0" presId="urn:microsoft.com/office/officeart/2005/8/layout/vList2"/>
    <dgm:cxn modelId="{376B7B3A-BE22-4EA1-A3CD-D7EC05BDD625}" type="presOf" srcId="{859272CD-AF04-4908-AB1B-AEF9BD506631}" destId="{F18320EE-394E-4BB2-BF82-4A8711B16176}" srcOrd="0" destOrd="0" presId="urn:microsoft.com/office/officeart/2005/8/layout/vList2"/>
    <dgm:cxn modelId="{5E2D826B-D9F9-4E72-AC47-D355B64C1D0B}" srcId="{F184F172-41CF-4D22-97E8-B41FF8F69DD9}" destId="{4548EE3E-F16E-4766-A97E-FEDB91DFD8B9}" srcOrd="1" destOrd="0" parTransId="{EAF78CF6-5416-43DB-965F-1EA82BE14F4A}" sibTransId="{5FB2394D-28EE-46A0-9926-518122243F33}"/>
    <dgm:cxn modelId="{D8696379-8E47-48C2-9179-13E0918D3E8D}" type="presOf" srcId="{F184F172-41CF-4D22-97E8-B41FF8F69DD9}" destId="{C79B8361-9AF9-493B-BC44-5E02AE72CA26}" srcOrd="0" destOrd="0" presId="urn:microsoft.com/office/officeart/2005/8/layout/vList2"/>
    <dgm:cxn modelId="{537A1E83-1A9C-4071-B768-323A16A8CD59}" srcId="{F184F172-41CF-4D22-97E8-B41FF8F69DD9}" destId="{44BF26DB-BFA1-4B08-ACE6-481489EF9750}" srcOrd="2" destOrd="0" parTransId="{0561E0E0-A40C-4B7A-A460-A42148244B41}" sibTransId="{137F954D-B90A-4743-8E4B-3644B1CF0EFC}"/>
    <dgm:cxn modelId="{E86DDB61-35B0-4C13-8016-3755AD6F5BAF}" type="presParOf" srcId="{C79B8361-9AF9-493B-BC44-5E02AE72CA26}" destId="{F18320EE-394E-4BB2-BF82-4A8711B16176}" srcOrd="0" destOrd="0" presId="urn:microsoft.com/office/officeart/2005/8/layout/vList2"/>
    <dgm:cxn modelId="{86AE6F6E-BFED-48C1-8D6E-C12847DF7977}" type="presParOf" srcId="{C79B8361-9AF9-493B-BC44-5E02AE72CA26}" destId="{54CBCB31-56FD-4075-B9CE-3ECB00AEE513}" srcOrd="1" destOrd="0" presId="urn:microsoft.com/office/officeart/2005/8/layout/vList2"/>
    <dgm:cxn modelId="{3F5D05DA-47A7-4811-8653-80314471F459}" type="presParOf" srcId="{C79B8361-9AF9-493B-BC44-5E02AE72CA26}" destId="{84DFE3E6-EC63-4F83-8166-E48D89B6D851}" srcOrd="2" destOrd="0" presId="urn:microsoft.com/office/officeart/2005/8/layout/vList2"/>
    <dgm:cxn modelId="{D9BDD4B6-06F0-4165-A774-71BCDA7A5F70}" type="presParOf" srcId="{C79B8361-9AF9-493B-BC44-5E02AE72CA26}" destId="{ABE24FF2-D7D0-47E2-A98C-5CDC59009E8E}" srcOrd="3" destOrd="0" presId="urn:microsoft.com/office/officeart/2005/8/layout/vList2"/>
    <dgm:cxn modelId="{5AE89A5F-9450-4206-AA64-9B8B1EF61F11}" type="presParOf" srcId="{C79B8361-9AF9-493B-BC44-5E02AE72CA26}" destId="{22F83194-C227-48DF-B796-87927C8542F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5EE8D-793C-4FA0-A419-3FA47302ED7C}">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6E5FF2-9A70-4357-9557-4A5CD46A44A9}">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Feminists, (like Adrienne Rich) advocated for a “goddess” model of feminism &amp; wanted to find a common language that women could speak</a:t>
          </a:r>
          <a:endParaRPr lang="en-US" sz="1900" kern="1200"/>
        </a:p>
      </dsp:txBody>
      <dsp:txXfrm>
        <a:off x="378614" y="886531"/>
        <a:ext cx="2810360" cy="1744948"/>
      </dsp:txXfrm>
    </dsp:sp>
    <dsp:sp modelId="{9DBC0DD0-15CA-4702-957F-4DB02CA48454}">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C1BF8-9DA2-4589-88AA-DD2FA060F9F0}">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a:t>
          </a:r>
          <a:r>
            <a:rPr lang="en-US" sz="1900" b="0" i="0" kern="1200"/>
            <a:t> language allowing women to speak in one voice, to understand one another perfectly.</a:t>
          </a:r>
          <a:endParaRPr lang="en-US" sz="1900" kern="1200"/>
        </a:p>
      </dsp:txBody>
      <dsp:txXfrm>
        <a:off x="3946203" y="886531"/>
        <a:ext cx="2810360" cy="1744948"/>
      </dsp:txXfrm>
    </dsp:sp>
    <dsp:sp modelId="{2701FBBC-7C4A-430D-828F-478778080189}">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9F58AE-92D8-427B-825E-D9EB1A3DD6F3}">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Haraway, also a feminist, is criticizing this, why might that be?</a:t>
          </a:r>
        </a:p>
      </dsp:txBody>
      <dsp:txXfrm>
        <a:off x="7513791" y="886531"/>
        <a:ext cx="2810360" cy="1744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9952B-27F3-406D-A5FB-C2DBCA0AA134}">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A2EF14-DEB0-4F55-A700-B246BD94CA37}">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“This Chapter is an argument for pleasure in the confusion of boundaries and for responsibility in their construction. It is also an effort to contribute to socialist-feminist culture and theory in a postmodernist, non-naturalist mode and in the utopian traditions of imagining a world without gender […]” (150)</a:t>
          </a:r>
        </a:p>
      </dsp:txBody>
      <dsp:txXfrm>
        <a:off x="696297" y="538547"/>
        <a:ext cx="4171627" cy="2590157"/>
      </dsp:txXfrm>
    </dsp:sp>
    <dsp:sp modelId="{502C90E5-8533-457D-9BA1-9BC3B420A849}">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24BFA-3268-4EB5-85B7-13A88743C10D}">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does Haraway’s cyborg break away from the traditional roles imposed on women?</a:t>
          </a:r>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83B88-35DA-410F-921C-9B40BE9CB913}">
      <dsp:nvSpPr>
        <dsp:cNvPr id="0" name=""/>
        <dsp:cNvSpPr/>
      </dsp:nvSpPr>
      <dsp:spPr>
        <a:xfrm>
          <a:off x="0" y="64179"/>
          <a:ext cx="10515600"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“Unlike the  hopes of Frankenstein’s monster, the cyborg does not expect its father to save it through a restoration of the garden; that is through the fabrication of a heterosexual mate, through its completion in a finished whole” (151)</a:t>
          </a:r>
        </a:p>
      </dsp:txBody>
      <dsp:txXfrm>
        <a:off x="101036" y="165215"/>
        <a:ext cx="10313528" cy="1867658"/>
      </dsp:txXfrm>
    </dsp:sp>
    <dsp:sp modelId="{27BFA2D0-8E0D-4F13-A70C-1AEB6E441552}">
      <dsp:nvSpPr>
        <dsp:cNvPr id="0" name=""/>
        <dsp:cNvSpPr/>
      </dsp:nvSpPr>
      <dsp:spPr>
        <a:xfrm>
          <a:off x="0" y="2217429"/>
          <a:ext cx="10515600"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is Haraway’s cyborg a symbol of human liberation?</a:t>
          </a:r>
        </a:p>
      </dsp:txBody>
      <dsp:txXfrm>
        <a:off x="101036" y="2318465"/>
        <a:ext cx="10313528" cy="1867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320EE-394E-4BB2-BF82-4A8711B16176}">
      <dsp:nvSpPr>
        <dsp:cNvPr id="0" name=""/>
        <dsp:cNvSpPr/>
      </dsp:nvSpPr>
      <dsp:spPr>
        <a:xfrm>
          <a:off x="0" y="191393"/>
          <a:ext cx="6263640" cy="1649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“Our machines are disturbingly lively, and we ourselves frighteningly inert” (151)</a:t>
          </a:r>
        </a:p>
      </dsp:txBody>
      <dsp:txXfrm>
        <a:off x="80532" y="271925"/>
        <a:ext cx="6102576" cy="1488636"/>
      </dsp:txXfrm>
    </dsp:sp>
    <dsp:sp modelId="{84DFE3E6-EC63-4F83-8166-E48D89B6D851}">
      <dsp:nvSpPr>
        <dsp:cNvPr id="0" name=""/>
        <dsp:cNvSpPr/>
      </dsp:nvSpPr>
      <dsp:spPr>
        <a:xfrm>
          <a:off x="0" y="1927493"/>
          <a:ext cx="6263640" cy="16497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What do you think she meant writing in the 1980s with technology mostly in the hands of the government?</a:t>
          </a:r>
        </a:p>
      </dsp:txBody>
      <dsp:txXfrm>
        <a:off x="80532" y="2008025"/>
        <a:ext cx="6102576" cy="1488636"/>
      </dsp:txXfrm>
    </dsp:sp>
    <dsp:sp modelId="{22F83194-C227-48DF-B796-87927C8542F1}">
      <dsp:nvSpPr>
        <dsp:cNvPr id="0" name=""/>
        <dsp:cNvSpPr/>
      </dsp:nvSpPr>
      <dsp:spPr>
        <a:xfrm>
          <a:off x="0" y="3663594"/>
          <a:ext cx="6263640" cy="1649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How does this sentence track differently now that technology has completely infiltrated our daily lives?</a:t>
          </a:r>
        </a:p>
      </dsp:txBody>
      <dsp:txXfrm>
        <a:off x="80532" y="3744126"/>
        <a:ext cx="6102576" cy="14886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61C7-3A62-5197-43E9-1050D79145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AB357A-11C1-D610-B52E-C2382282E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55DC36-CEE3-5B19-9DF3-9E323FBD0381}"/>
              </a:ext>
            </a:extLst>
          </p:cNvPr>
          <p:cNvSpPr>
            <a:spLocks noGrp="1"/>
          </p:cNvSpPr>
          <p:nvPr>
            <p:ph type="dt" sz="half" idx="10"/>
          </p:nvPr>
        </p:nvSpPr>
        <p:spPr/>
        <p:txBody>
          <a:bodyPr/>
          <a:lstStyle/>
          <a:p>
            <a:fld id="{DC0515A7-FC23-4A97-832A-2589225B5CC5}" type="datetimeFigureOut">
              <a:rPr lang="en-US" smtClean="0"/>
              <a:t>10/18/2022</a:t>
            </a:fld>
            <a:endParaRPr lang="en-US"/>
          </a:p>
        </p:txBody>
      </p:sp>
      <p:sp>
        <p:nvSpPr>
          <p:cNvPr id="5" name="Footer Placeholder 4">
            <a:extLst>
              <a:ext uri="{FF2B5EF4-FFF2-40B4-BE49-F238E27FC236}">
                <a16:creationId xmlns:a16="http://schemas.microsoft.com/office/drawing/2014/main" id="{00792395-A866-1A48-4128-58181F3E7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5C0AB-72B7-E04A-D6F9-95EC914B7D16}"/>
              </a:ext>
            </a:extLst>
          </p:cNvPr>
          <p:cNvSpPr>
            <a:spLocks noGrp="1"/>
          </p:cNvSpPr>
          <p:nvPr>
            <p:ph type="sldNum" sz="quarter" idx="12"/>
          </p:nvPr>
        </p:nvSpPr>
        <p:spPr/>
        <p:txBody>
          <a:bodyPr/>
          <a:lstStyle/>
          <a:p>
            <a:fld id="{528ADB9A-B1D9-4655-8660-2F7294F20011}" type="slidenum">
              <a:rPr lang="en-US" smtClean="0"/>
              <a:t>‹#›</a:t>
            </a:fld>
            <a:endParaRPr lang="en-US"/>
          </a:p>
        </p:txBody>
      </p:sp>
    </p:spTree>
    <p:extLst>
      <p:ext uri="{BB962C8B-B14F-4D97-AF65-F5344CB8AC3E}">
        <p14:creationId xmlns:p14="http://schemas.microsoft.com/office/powerpoint/2010/main" val="16847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DB7A-FC78-EE30-E1C8-CC2ED36194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461946-2972-05E8-A65D-208DBE9BF8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EB7EE-52DE-C959-3944-164A1B7472D0}"/>
              </a:ext>
            </a:extLst>
          </p:cNvPr>
          <p:cNvSpPr>
            <a:spLocks noGrp="1"/>
          </p:cNvSpPr>
          <p:nvPr>
            <p:ph type="dt" sz="half" idx="10"/>
          </p:nvPr>
        </p:nvSpPr>
        <p:spPr/>
        <p:txBody>
          <a:bodyPr/>
          <a:lstStyle/>
          <a:p>
            <a:fld id="{DC0515A7-FC23-4A97-832A-2589225B5CC5}" type="datetimeFigureOut">
              <a:rPr lang="en-US" smtClean="0"/>
              <a:t>10/18/2022</a:t>
            </a:fld>
            <a:endParaRPr lang="en-US"/>
          </a:p>
        </p:txBody>
      </p:sp>
      <p:sp>
        <p:nvSpPr>
          <p:cNvPr id="5" name="Footer Placeholder 4">
            <a:extLst>
              <a:ext uri="{FF2B5EF4-FFF2-40B4-BE49-F238E27FC236}">
                <a16:creationId xmlns:a16="http://schemas.microsoft.com/office/drawing/2014/main" id="{D010FC31-3080-1FBE-0C49-43DD5DB3D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6479E-CEA7-52C5-4FD4-5C12DD7FCFFD}"/>
              </a:ext>
            </a:extLst>
          </p:cNvPr>
          <p:cNvSpPr>
            <a:spLocks noGrp="1"/>
          </p:cNvSpPr>
          <p:nvPr>
            <p:ph type="sldNum" sz="quarter" idx="12"/>
          </p:nvPr>
        </p:nvSpPr>
        <p:spPr/>
        <p:txBody>
          <a:bodyPr/>
          <a:lstStyle/>
          <a:p>
            <a:fld id="{528ADB9A-B1D9-4655-8660-2F7294F20011}" type="slidenum">
              <a:rPr lang="en-US" smtClean="0"/>
              <a:t>‹#›</a:t>
            </a:fld>
            <a:endParaRPr lang="en-US"/>
          </a:p>
        </p:txBody>
      </p:sp>
    </p:spTree>
    <p:extLst>
      <p:ext uri="{BB962C8B-B14F-4D97-AF65-F5344CB8AC3E}">
        <p14:creationId xmlns:p14="http://schemas.microsoft.com/office/powerpoint/2010/main" val="113499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FCE17F-79B9-7D87-A85D-00A644CDA5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9762F1-0748-F270-97D1-0F936DDB80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CCE73-A5A1-6875-C766-8660A39912FE}"/>
              </a:ext>
            </a:extLst>
          </p:cNvPr>
          <p:cNvSpPr>
            <a:spLocks noGrp="1"/>
          </p:cNvSpPr>
          <p:nvPr>
            <p:ph type="dt" sz="half" idx="10"/>
          </p:nvPr>
        </p:nvSpPr>
        <p:spPr/>
        <p:txBody>
          <a:bodyPr/>
          <a:lstStyle/>
          <a:p>
            <a:fld id="{DC0515A7-FC23-4A97-832A-2589225B5CC5}" type="datetimeFigureOut">
              <a:rPr lang="en-US" smtClean="0"/>
              <a:t>10/18/2022</a:t>
            </a:fld>
            <a:endParaRPr lang="en-US"/>
          </a:p>
        </p:txBody>
      </p:sp>
      <p:sp>
        <p:nvSpPr>
          <p:cNvPr id="5" name="Footer Placeholder 4">
            <a:extLst>
              <a:ext uri="{FF2B5EF4-FFF2-40B4-BE49-F238E27FC236}">
                <a16:creationId xmlns:a16="http://schemas.microsoft.com/office/drawing/2014/main" id="{BAE73AE3-867F-7FD0-3FAB-63B093EAF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ED64B-79C5-FD51-64AC-915065F7EF71}"/>
              </a:ext>
            </a:extLst>
          </p:cNvPr>
          <p:cNvSpPr>
            <a:spLocks noGrp="1"/>
          </p:cNvSpPr>
          <p:nvPr>
            <p:ph type="sldNum" sz="quarter" idx="12"/>
          </p:nvPr>
        </p:nvSpPr>
        <p:spPr/>
        <p:txBody>
          <a:bodyPr/>
          <a:lstStyle/>
          <a:p>
            <a:fld id="{528ADB9A-B1D9-4655-8660-2F7294F20011}" type="slidenum">
              <a:rPr lang="en-US" smtClean="0"/>
              <a:t>‹#›</a:t>
            </a:fld>
            <a:endParaRPr lang="en-US"/>
          </a:p>
        </p:txBody>
      </p:sp>
    </p:spTree>
    <p:extLst>
      <p:ext uri="{BB962C8B-B14F-4D97-AF65-F5344CB8AC3E}">
        <p14:creationId xmlns:p14="http://schemas.microsoft.com/office/powerpoint/2010/main" val="158758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8EF5-ADFA-4282-332C-ACC2D42949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9562EA-BCE8-30D9-3556-4E27E0E47D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5308C-5E22-442E-52A7-E4EC6063A1C1}"/>
              </a:ext>
            </a:extLst>
          </p:cNvPr>
          <p:cNvSpPr>
            <a:spLocks noGrp="1"/>
          </p:cNvSpPr>
          <p:nvPr>
            <p:ph type="dt" sz="half" idx="10"/>
          </p:nvPr>
        </p:nvSpPr>
        <p:spPr/>
        <p:txBody>
          <a:bodyPr/>
          <a:lstStyle/>
          <a:p>
            <a:fld id="{DC0515A7-FC23-4A97-832A-2589225B5CC5}" type="datetimeFigureOut">
              <a:rPr lang="en-US" smtClean="0"/>
              <a:t>10/18/2022</a:t>
            </a:fld>
            <a:endParaRPr lang="en-US"/>
          </a:p>
        </p:txBody>
      </p:sp>
      <p:sp>
        <p:nvSpPr>
          <p:cNvPr id="5" name="Footer Placeholder 4">
            <a:extLst>
              <a:ext uri="{FF2B5EF4-FFF2-40B4-BE49-F238E27FC236}">
                <a16:creationId xmlns:a16="http://schemas.microsoft.com/office/drawing/2014/main" id="{8574041A-B9DC-E273-3326-AD0AEC027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625DC-D06B-904E-8BC0-86CB7A52AA21}"/>
              </a:ext>
            </a:extLst>
          </p:cNvPr>
          <p:cNvSpPr>
            <a:spLocks noGrp="1"/>
          </p:cNvSpPr>
          <p:nvPr>
            <p:ph type="sldNum" sz="quarter" idx="12"/>
          </p:nvPr>
        </p:nvSpPr>
        <p:spPr/>
        <p:txBody>
          <a:bodyPr/>
          <a:lstStyle/>
          <a:p>
            <a:fld id="{528ADB9A-B1D9-4655-8660-2F7294F20011}" type="slidenum">
              <a:rPr lang="en-US" smtClean="0"/>
              <a:t>‹#›</a:t>
            </a:fld>
            <a:endParaRPr lang="en-US"/>
          </a:p>
        </p:txBody>
      </p:sp>
    </p:spTree>
    <p:extLst>
      <p:ext uri="{BB962C8B-B14F-4D97-AF65-F5344CB8AC3E}">
        <p14:creationId xmlns:p14="http://schemas.microsoft.com/office/powerpoint/2010/main" val="424250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33A5-A704-6D5B-D041-6B68B446C6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0047CE-4F60-B4CC-0E19-894745242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A2E817-9CD0-E4C3-826C-B761867B92B6}"/>
              </a:ext>
            </a:extLst>
          </p:cNvPr>
          <p:cNvSpPr>
            <a:spLocks noGrp="1"/>
          </p:cNvSpPr>
          <p:nvPr>
            <p:ph type="dt" sz="half" idx="10"/>
          </p:nvPr>
        </p:nvSpPr>
        <p:spPr/>
        <p:txBody>
          <a:bodyPr/>
          <a:lstStyle/>
          <a:p>
            <a:fld id="{DC0515A7-FC23-4A97-832A-2589225B5CC5}" type="datetimeFigureOut">
              <a:rPr lang="en-US" smtClean="0"/>
              <a:t>10/18/2022</a:t>
            </a:fld>
            <a:endParaRPr lang="en-US"/>
          </a:p>
        </p:txBody>
      </p:sp>
      <p:sp>
        <p:nvSpPr>
          <p:cNvPr id="5" name="Footer Placeholder 4">
            <a:extLst>
              <a:ext uri="{FF2B5EF4-FFF2-40B4-BE49-F238E27FC236}">
                <a16:creationId xmlns:a16="http://schemas.microsoft.com/office/drawing/2014/main" id="{29493D13-3FF8-FFA5-AA99-ED17B6111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15AF6-3517-472A-F417-93780DACF085}"/>
              </a:ext>
            </a:extLst>
          </p:cNvPr>
          <p:cNvSpPr>
            <a:spLocks noGrp="1"/>
          </p:cNvSpPr>
          <p:nvPr>
            <p:ph type="sldNum" sz="quarter" idx="12"/>
          </p:nvPr>
        </p:nvSpPr>
        <p:spPr/>
        <p:txBody>
          <a:bodyPr/>
          <a:lstStyle/>
          <a:p>
            <a:fld id="{528ADB9A-B1D9-4655-8660-2F7294F20011}" type="slidenum">
              <a:rPr lang="en-US" smtClean="0"/>
              <a:t>‹#›</a:t>
            </a:fld>
            <a:endParaRPr lang="en-US"/>
          </a:p>
        </p:txBody>
      </p:sp>
    </p:spTree>
    <p:extLst>
      <p:ext uri="{BB962C8B-B14F-4D97-AF65-F5344CB8AC3E}">
        <p14:creationId xmlns:p14="http://schemas.microsoft.com/office/powerpoint/2010/main" val="258028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0B4B7-75AE-7DD8-4304-FCCEE3E7DA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F146B-859A-F20B-ADAC-48288DDE1F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369312-DDA6-18CA-68AB-C4D566F83D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A0CFBE-C1D1-981C-E7A2-F47A2010BE76}"/>
              </a:ext>
            </a:extLst>
          </p:cNvPr>
          <p:cNvSpPr>
            <a:spLocks noGrp="1"/>
          </p:cNvSpPr>
          <p:nvPr>
            <p:ph type="dt" sz="half" idx="10"/>
          </p:nvPr>
        </p:nvSpPr>
        <p:spPr/>
        <p:txBody>
          <a:bodyPr/>
          <a:lstStyle/>
          <a:p>
            <a:fld id="{DC0515A7-FC23-4A97-832A-2589225B5CC5}" type="datetimeFigureOut">
              <a:rPr lang="en-US" smtClean="0"/>
              <a:t>10/18/2022</a:t>
            </a:fld>
            <a:endParaRPr lang="en-US"/>
          </a:p>
        </p:txBody>
      </p:sp>
      <p:sp>
        <p:nvSpPr>
          <p:cNvPr id="6" name="Footer Placeholder 5">
            <a:extLst>
              <a:ext uri="{FF2B5EF4-FFF2-40B4-BE49-F238E27FC236}">
                <a16:creationId xmlns:a16="http://schemas.microsoft.com/office/drawing/2014/main" id="{9EC017A4-9F0E-4332-3E40-4BD389422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F9B7-B8FD-C06E-C030-9C5824AB40AE}"/>
              </a:ext>
            </a:extLst>
          </p:cNvPr>
          <p:cNvSpPr>
            <a:spLocks noGrp="1"/>
          </p:cNvSpPr>
          <p:nvPr>
            <p:ph type="sldNum" sz="quarter" idx="12"/>
          </p:nvPr>
        </p:nvSpPr>
        <p:spPr/>
        <p:txBody>
          <a:bodyPr/>
          <a:lstStyle/>
          <a:p>
            <a:fld id="{528ADB9A-B1D9-4655-8660-2F7294F20011}" type="slidenum">
              <a:rPr lang="en-US" smtClean="0"/>
              <a:t>‹#›</a:t>
            </a:fld>
            <a:endParaRPr lang="en-US"/>
          </a:p>
        </p:txBody>
      </p:sp>
    </p:spTree>
    <p:extLst>
      <p:ext uri="{BB962C8B-B14F-4D97-AF65-F5344CB8AC3E}">
        <p14:creationId xmlns:p14="http://schemas.microsoft.com/office/powerpoint/2010/main" val="357418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760E-BC9E-1F26-0236-E1DE846A69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0A25EB-2444-A7B7-2BCD-74A0BF555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D38B6-C968-DCEA-0897-E04914746F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9708B-64E5-E638-B611-92148A0B5C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4774E6-703A-4EC3-694B-213060E08E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0D9BC-DF57-5CA5-D75F-308B31C93EDD}"/>
              </a:ext>
            </a:extLst>
          </p:cNvPr>
          <p:cNvSpPr>
            <a:spLocks noGrp="1"/>
          </p:cNvSpPr>
          <p:nvPr>
            <p:ph type="dt" sz="half" idx="10"/>
          </p:nvPr>
        </p:nvSpPr>
        <p:spPr/>
        <p:txBody>
          <a:bodyPr/>
          <a:lstStyle/>
          <a:p>
            <a:fld id="{DC0515A7-FC23-4A97-832A-2589225B5CC5}" type="datetimeFigureOut">
              <a:rPr lang="en-US" smtClean="0"/>
              <a:t>10/18/2022</a:t>
            </a:fld>
            <a:endParaRPr lang="en-US"/>
          </a:p>
        </p:txBody>
      </p:sp>
      <p:sp>
        <p:nvSpPr>
          <p:cNvPr id="8" name="Footer Placeholder 7">
            <a:extLst>
              <a:ext uri="{FF2B5EF4-FFF2-40B4-BE49-F238E27FC236}">
                <a16:creationId xmlns:a16="http://schemas.microsoft.com/office/drawing/2014/main" id="{0C60B51C-AB4C-C398-D298-BE5C783594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64ED73-FD91-9331-CA06-EE43BBCC4B0D}"/>
              </a:ext>
            </a:extLst>
          </p:cNvPr>
          <p:cNvSpPr>
            <a:spLocks noGrp="1"/>
          </p:cNvSpPr>
          <p:nvPr>
            <p:ph type="sldNum" sz="quarter" idx="12"/>
          </p:nvPr>
        </p:nvSpPr>
        <p:spPr/>
        <p:txBody>
          <a:bodyPr/>
          <a:lstStyle/>
          <a:p>
            <a:fld id="{528ADB9A-B1D9-4655-8660-2F7294F20011}" type="slidenum">
              <a:rPr lang="en-US" smtClean="0"/>
              <a:t>‹#›</a:t>
            </a:fld>
            <a:endParaRPr lang="en-US"/>
          </a:p>
        </p:txBody>
      </p:sp>
    </p:spTree>
    <p:extLst>
      <p:ext uri="{BB962C8B-B14F-4D97-AF65-F5344CB8AC3E}">
        <p14:creationId xmlns:p14="http://schemas.microsoft.com/office/powerpoint/2010/main" val="127204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D1B5-959D-560F-BCE5-94E7CA8DE5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08D77-40FC-248D-58D3-EA44D8165D02}"/>
              </a:ext>
            </a:extLst>
          </p:cNvPr>
          <p:cNvSpPr>
            <a:spLocks noGrp="1"/>
          </p:cNvSpPr>
          <p:nvPr>
            <p:ph type="dt" sz="half" idx="10"/>
          </p:nvPr>
        </p:nvSpPr>
        <p:spPr/>
        <p:txBody>
          <a:bodyPr/>
          <a:lstStyle/>
          <a:p>
            <a:fld id="{DC0515A7-FC23-4A97-832A-2589225B5CC5}" type="datetimeFigureOut">
              <a:rPr lang="en-US" smtClean="0"/>
              <a:t>10/18/2022</a:t>
            </a:fld>
            <a:endParaRPr lang="en-US"/>
          </a:p>
        </p:txBody>
      </p:sp>
      <p:sp>
        <p:nvSpPr>
          <p:cNvPr id="4" name="Footer Placeholder 3">
            <a:extLst>
              <a:ext uri="{FF2B5EF4-FFF2-40B4-BE49-F238E27FC236}">
                <a16:creationId xmlns:a16="http://schemas.microsoft.com/office/drawing/2014/main" id="{1EB476BF-8E22-D400-8635-88AD0212F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651B9C-EDE9-4422-1ED2-38FC03680FBE}"/>
              </a:ext>
            </a:extLst>
          </p:cNvPr>
          <p:cNvSpPr>
            <a:spLocks noGrp="1"/>
          </p:cNvSpPr>
          <p:nvPr>
            <p:ph type="sldNum" sz="quarter" idx="12"/>
          </p:nvPr>
        </p:nvSpPr>
        <p:spPr/>
        <p:txBody>
          <a:bodyPr/>
          <a:lstStyle/>
          <a:p>
            <a:fld id="{528ADB9A-B1D9-4655-8660-2F7294F20011}" type="slidenum">
              <a:rPr lang="en-US" smtClean="0"/>
              <a:t>‹#›</a:t>
            </a:fld>
            <a:endParaRPr lang="en-US"/>
          </a:p>
        </p:txBody>
      </p:sp>
    </p:spTree>
    <p:extLst>
      <p:ext uri="{BB962C8B-B14F-4D97-AF65-F5344CB8AC3E}">
        <p14:creationId xmlns:p14="http://schemas.microsoft.com/office/powerpoint/2010/main" val="16696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CF8A62-175B-D2C9-F183-813425C82B20}"/>
              </a:ext>
            </a:extLst>
          </p:cNvPr>
          <p:cNvSpPr>
            <a:spLocks noGrp="1"/>
          </p:cNvSpPr>
          <p:nvPr>
            <p:ph type="dt" sz="half" idx="10"/>
          </p:nvPr>
        </p:nvSpPr>
        <p:spPr/>
        <p:txBody>
          <a:bodyPr/>
          <a:lstStyle/>
          <a:p>
            <a:fld id="{DC0515A7-FC23-4A97-832A-2589225B5CC5}" type="datetimeFigureOut">
              <a:rPr lang="en-US" smtClean="0"/>
              <a:t>10/18/2022</a:t>
            </a:fld>
            <a:endParaRPr lang="en-US"/>
          </a:p>
        </p:txBody>
      </p:sp>
      <p:sp>
        <p:nvSpPr>
          <p:cNvPr id="3" name="Footer Placeholder 2">
            <a:extLst>
              <a:ext uri="{FF2B5EF4-FFF2-40B4-BE49-F238E27FC236}">
                <a16:creationId xmlns:a16="http://schemas.microsoft.com/office/drawing/2014/main" id="{1FB14499-D4C8-F173-768F-339E15851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3FFEB7-295F-F3B2-9F0B-330058098D61}"/>
              </a:ext>
            </a:extLst>
          </p:cNvPr>
          <p:cNvSpPr>
            <a:spLocks noGrp="1"/>
          </p:cNvSpPr>
          <p:nvPr>
            <p:ph type="sldNum" sz="quarter" idx="12"/>
          </p:nvPr>
        </p:nvSpPr>
        <p:spPr/>
        <p:txBody>
          <a:bodyPr/>
          <a:lstStyle/>
          <a:p>
            <a:fld id="{528ADB9A-B1D9-4655-8660-2F7294F20011}" type="slidenum">
              <a:rPr lang="en-US" smtClean="0"/>
              <a:t>‹#›</a:t>
            </a:fld>
            <a:endParaRPr lang="en-US"/>
          </a:p>
        </p:txBody>
      </p:sp>
    </p:spTree>
    <p:extLst>
      <p:ext uri="{BB962C8B-B14F-4D97-AF65-F5344CB8AC3E}">
        <p14:creationId xmlns:p14="http://schemas.microsoft.com/office/powerpoint/2010/main" val="114904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C06F-7D58-4631-4216-0A66124B5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EA1F7-A5EE-F046-1A5C-DAF0913359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17ED0A-A2F2-43D0-6B84-AEE1A7923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5BDE8-68CA-C4C9-7605-6B8BADF76E1C}"/>
              </a:ext>
            </a:extLst>
          </p:cNvPr>
          <p:cNvSpPr>
            <a:spLocks noGrp="1"/>
          </p:cNvSpPr>
          <p:nvPr>
            <p:ph type="dt" sz="half" idx="10"/>
          </p:nvPr>
        </p:nvSpPr>
        <p:spPr/>
        <p:txBody>
          <a:bodyPr/>
          <a:lstStyle/>
          <a:p>
            <a:fld id="{DC0515A7-FC23-4A97-832A-2589225B5CC5}" type="datetimeFigureOut">
              <a:rPr lang="en-US" smtClean="0"/>
              <a:t>10/18/2022</a:t>
            </a:fld>
            <a:endParaRPr lang="en-US"/>
          </a:p>
        </p:txBody>
      </p:sp>
      <p:sp>
        <p:nvSpPr>
          <p:cNvPr id="6" name="Footer Placeholder 5">
            <a:extLst>
              <a:ext uri="{FF2B5EF4-FFF2-40B4-BE49-F238E27FC236}">
                <a16:creationId xmlns:a16="http://schemas.microsoft.com/office/drawing/2014/main" id="{F88EBCA1-BA89-0F71-E97D-BF1859F98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57024-FA2D-CE1E-BD45-5C3B555E0969}"/>
              </a:ext>
            </a:extLst>
          </p:cNvPr>
          <p:cNvSpPr>
            <a:spLocks noGrp="1"/>
          </p:cNvSpPr>
          <p:nvPr>
            <p:ph type="sldNum" sz="quarter" idx="12"/>
          </p:nvPr>
        </p:nvSpPr>
        <p:spPr/>
        <p:txBody>
          <a:bodyPr/>
          <a:lstStyle/>
          <a:p>
            <a:fld id="{528ADB9A-B1D9-4655-8660-2F7294F20011}" type="slidenum">
              <a:rPr lang="en-US" smtClean="0"/>
              <a:t>‹#›</a:t>
            </a:fld>
            <a:endParaRPr lang="en-US"/>
          </a:p>
        </p:txBody>
      </p:sp>
    </p:spTree>
    <p:extLst>
      <p:ext uri="{BB962C8B-B14F-4D97-AF65-F5344CB8AC3E}">
        <p14:creationId xmlns:p14="http://schemas.microsoft.com/office/powerpoint/2010/main" val="406981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BB34-30C2-B0AA-0342-2837A9F0D4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EB0D45-A91C-3036-64D3-BC0215B87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083CB8-AD83-AA25-9718-E682775B2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0F1BC-4D4E-49E5-42F4-E2BE9B3B3394}"/>
              </a:ext>
            </a:extLst>
          </p:cNvPr>
          <p:cNvSpPr>
            <a:spLocks noGrp="1"/>
          </p:cNvSpPr>
          <p:nvPr>
            <p:ph type="dt" sz="half" idx="10"/>
          </p:nvPr>
        </p:nvSpPr>
        <p:spPr/>
        <p:txBody>
          <a:bodyPr/>
          <a:lstStyle/>
          <a:p>
            <a:fld id="{DC0515A7-FC23-4A97-832A-2589225B5CC5}" type="datetimeFigureOut">
              <a:rPr lang="en-US" smtClean="0"/>
              <a:t>10/18/2022</a:t>
            </a:fld>
            <a:endParaRPr lang="en-US"/>
          </a:p>
        </p:txBody>
      </p:sp>
      <p:sp>
        <p:nvSpPr>
          <p:cNvPr id="6" name="Footer Placeholder 5">
            <a:extLst>
              <a:ext uri="{FF2B5EF4-FFF2-40B4-BE49-F238E27FC236}">
                <a16:creationId xmlns:a16="http://schemas.microsoft.com/office/drawing/2014/main" id="{777D785B-B9C9-5656-A1E4-E0EE5EF19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DC23C-D354-1197-75BB-0BD55068D22A}"/>
              </a:ext>
            </a:extLst>
          </p:cNvPr>
          <p:cNvSpPr>
            <a:spLocks noGrp="1"/>
          </p:cNvSpPr>
          <p:nvPr>
            <p:ph type="sldNum" sz="quarter" idx="12"/>
          </p:nvPr>
        </p:nvSpPr>
        <p:spPr/>
        <p:txBody>
          <a:bodyPr/>
          <a:lstStyle/>
          <a:p>
            <a:fld id="{528ADB9A-B1D9-4655-8660-2F7294F20011}" type="slidenum">
              <a:rPr lang="en-US" smtClean="0"/>
              <a:t>‹#›</a:t>
            </a:fld>
            <a:endParaRPr lang="en-US"/>
          </a:p>
        </p:txBody>
      </p:sp>
    </p:spTree>
    <p:extLst>
      <p:ext uri="{BB962C8B-B14F-4D97-AF65-F5344CB8AC3E}">
        <p14:creationId xmlns:p14="http://schemas.microsoft.com/office/powerpoint/2010/main" val="347170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1D39D-40E9-74F8-287F-00F57DBBD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D1C397-B6DB-8311-0EFF-6780B6322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D33AD-3B6F-6D1A-897B-4FB18C983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15A7-FC23-4A97-832A-2589225B5CC5}" type="datetimeFigureOut">
              <a:rPr lang="en-US" smtClean="0"/>
              <a:t>10/18/2022</a:t>
            </a:fld>
            <a:endParaRPr lang="en-US"/>
          </a:p>
        </p:txBody>
      </p:sp>
      <p:sp>
        <p:nvSpPr>
          <p:cNvPr id="5" name="Footer Placeholder 4">
            <a:extLst>
              <a:ext uri="{FF2B5EF4-FFF2-40B4-BE49-F238E27FC236}">
                <a16:creationId xmlns:a16="http://schemas.microsoft.com/office/drawing/2014/main" id="{BAFF2837-2E1F-764D-1613-7707CCEE9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043988-35F8-6701-5504-21100FCBC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ADB9A-B1D9-4655-8660-2F7294F20011}" type="slidenum">
              <a:rPr lang="en-US" smtClean="0"/>
              <a:t>‹#›</a:t>
            </a:fld>
            <a:endParaRPr lang="en-US"/>
          </a:p>
        </p:txBody>
      </p:sp>
    </p:spTree>
    <p:extLst>
      <p:ext uri="{BB962C8B-B14F-4D97-AF65-F5344CB8AC3E}">
        <p14:creationId xmlns:p14="http://schemas.microsoft.com/office/powerpoint/2010/main" val="192643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rk.ac.uk/teaching/cws/wws/cyborgweek789.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0B232-877E-F371-F37B-B4C0069DFECF}"/>
              </a:ext>
            </a:extLst>
          </p:cNvPr>
          <p:cNvSpPr>
            <a:spLocks noGrp="1"/>
          </p:cNvSpPr>
          <p:nvPr>
            <p:ph type="ctrTitle"/>
          </p:nvPr>
        </p:nvSpPr>
        <p:spPr>
          <a:xfrm>
            <a:off x="633446" y="640081"/>
            <a:ext cx="6562262" cy="3849244"/>
          </a:xfrm>
          <a:noFill/>
        </p:spPr>
        <p:txBody>
          <a:bodyPr>
            <a:normAutofit/>
          </a:bodyPr>
          <a:lstStyle/>
          <a:p>
            <a:pPr algn="r"/>
            <a:r>
              <a:rPr lang="en-US" dirty="0"/>
              <a:t>Donna Haraway</a:t>
            </a:r>
            <a:endParaRPr lang="en-US"/>
          </a:p>
        </p:txBody>
      </p:sp>
      <p:sp>
        <p:nvSpPr>
          <p:cNvPr id="3" name="Subtitle 2">
            <a:extLst>
              <a:ext uri="{FF2B5EF4-FFF2-40B4-BE49-F238E27FC236}">
                <a16:creationId xmlns:a16="http://schemas.microsoft.com/office/drawing/2014/main" id="{8039C519-2B42-4037-CFEF-3C1D98CB4B7B}"/>
              </a:ext>
            </a:extLst>
          </p:cNvPr>
          <p:cNvSpPr>
            <a:spLocks noGrp="1"/>
          </p:cNvSpPr>
          <p:nvPr>
            <p:ph type="subTitle" idx="1"/>
          </p:nvPr>
        </p:nvSpPr>
        <p:spPr>
          <a:xfrm>
            <a:off x="633446" y="4627755"/>
            <a:ext cx="6562262" cy="1590165"/>
          </a:xfrm>
          <a:noFill/>
        </p:spPr>
        <p:txBody>
          <a:bodyPr>
            <a:normAutofit/>
          </a:bodyPr>
          <a:lstStyle/>
          <a:p>
            <a:pPr algn="r"/>
            <a:r>
              <a:rPr lang="en-US" dirty="0"/>
              <a:t>A Cyborg Manifesto</a:t>
            </a:r>
            <a:endParaRPr lang="en-US"/>
          </a:p>
        </p:txBody>
      </p:sp>
      <p:pic>
        <p:nvPicPr>
          <p:cNvPr id="5" name="Picture 4" descr="A picture containing text, book&#10;&#10;Description automatically generated">
            <a:extLst>
              <a:ext uri="{FF2B5EF4-FFF2-40B4-BE49-F238E27FC236}">
                <a16:creationId xmlns:a16="http://schemas.microsoft.com/office/drawing/2014/main" id="{853367E1-4678-8DF6-F605-ACF224ACDFCA}"/>
              </a:ext>
            </a:extLst>
          </p:cNvPr>
          <p:cNvPicPr>
            <a:picLocks noChangeAspect="1"/>
          </p:cNvPicPr>
          <p:nvPr/>
        </p:nvPicPr>
        <p:blipFill rotWithShape="1">
          <a:blip r:embed="rId2">
            <a:extLst>
              <a:ext uri="{28A0092B-C50C-407E-A947-70E740481C1C}">
                <a14:useLocalDpi xmlns:a14="http://schemas.microsoft.com/office/drawing/2010/main" val="0"/>
              </a:ext>
            </a:extLst>
          </a:blip>
          <a:srcRect t="4216" r="2" b="2"/>
          <a:stretch/>
        </p:blipFill>
        <p:spPr>
          <a:xfrm>
            <a:off x="7552944" y="10"/>
            <a:ext cx="4636008" cy="6857990"/>
          </a:xfrm>
          <a:prstGeom prst="rect">
            <a:avLst/>
          </a:prstGeom>
        </p:spPr>
      </p:pic>
    </p:spTree>
    <p:extLst>
      <p:ext uri="{BB962C8B-B14F-4D97-AF65-F5344CB8AC3E}">
        <p14:creationId xmlns:p14="http://schemas.microsoft.com/office/powerpoint/2010/main" val="38390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18B40B-0D1C-4061-8736-7EFE7FC02FDB}"/>
              </a:ext>
            </a:extLst>
          </p:cNvPr>
          <p:cNvSpPr>
            <a:spLocks noGrp="1"/>
          </p:cNvSpPr>
          <p:nvPr>
            <p:ph type="title"/>
          </p:nvPr>
        </p:nvSpPr>
        <p:spPr>
          <a:xfrm>
            <a:off x="1043631" y="809898"/>
            <a:ext cx="10173010" cy="1554480"/>
          </a:xfrm>
        </p:spPr>
        <p:txBody>
          <a:bodyPr anchor="ctr">
            <a:normAutofit/>
          </a:bodyPr>
          <a:lstStyle/>
          <a:p>
            <a:r>
              <a:rPr lang="en-US" sz="4800"/>
              <a:t>2</a:t>
            </a:r>
            <a:r>
              <a:rPr lang="en-US" sz="4800" baseline="30000"/>
              <a:t>nd</a:t>
            </a:r>
            <a:r>
              <a:rPr lang="en-US" sz="4800"/>
              <a:t> Wave Feminism</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2CCE747-C465-8845-75F3-4CA50A97C02B}"/>
              </a:ext>
            </a:extLst>
          </p:cNvPr>
          <p:cNvGraphicFramePr>
            <a:graphicFrameLocks noGrp="1"/>
          </p:cNvGraphicFramePr>
          <p:nvPr>
            <p:ph idx="1"/>
            <p:extLst>
              <p:ext uri="{D42A27DB-BD31-4B8C-83A1-F6EECF244321}">
                <p14:modId xmlns:p14="http://schemas.microsoft.com/office/powerpoint/2010/main" val="187698504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771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07CE-4157-00D8-5D96-8E09B2D83EA4}"/>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marL="0" indent="0"/>
            <a:r>
              <a:rPr lang="en-US" sz="3100"/>
              <a:t>An Ironic Dream of a Common Language for Women in the Integrated Circuit</a:t>
            </a:r>
          </a:p>
        </p:txBody>
      </p:sp>
      <p:sp>
        <p:nvSpPr>
          <p:cNvPr id="4" name="TextBox 3">
            <a:extLst>
              <a:ext uri="{FF2B5EF4-FFF2-40B4-BE49-F238E27FC236}">
                <a16:creationId xmlns:a16="http://schemas.microsoft.com/office/drawing/2014/main" id="{3C540AF7-3032-825D-D576-8A04B9A44A03}"/>
              </a:ext>
            </a:extLst>
          </p:cNvPr>
          <p:cNvSpPr txBox="1"/>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600"/>
              </a:spcAft>
            </a:pPr>
            <a:r>
              <a:rPr lang="en-US" sz="2000" dirty="0"/>
              <a:t>For Haraway, “Irony is about contradictions that do not resolve into larger wholes, even dialectically, about the tension od holding incompatible things together because both or all are necessary and true” (149).</a:t>
            </a:r>
          </a:p>
          <a:p>
            <a:pPr>
              <a:lnSpc>
                <a:spcPct val="90000"/>
              </a:lnSpc>
              <a:spcAft>
                <a:spcPts val="600"/>
              </a:spcAft>
            </a:pPr>
            <a:endParaRPr lang="en-US" sz="2000" dirty="0"/>
          </a:p>
          <a:p>
            <a:pPr>
              <a:lnSpc>
                <a:spcPct val="90000"/>
              </a:lnSpc>
              <a:spcAft>
                <a:spcPts val="600"/>
              </a:spcAft>
            </a:pPr>
            <a:r>
              <a:rPr lang="en-US" sz="2000" dirty="0"/>
              <a:t>So, what do you think the title tells us about what Haraway is trying to do?</a:t>
            </a:r>
          </a:p>
          <a:p>
            <a:pPr>
              <a:lnSpc>
                <a:spcPct val="90000"/>
              </a:lnSpc>
              <a:spcAft>
                <a:spcPts val="600"/>
              </a:spcAft>
            </a:pPr>
            <a:endParaRPr lang="en-US" sz="2000" dirty="0"/>
          </a:p>
        </p:txBody>
      </p:sp>
      <p:pic>
        <p:nvPicPr>
          <p:cNvPr id="5" name="Content Placeholder 4" descr="A few women working in a factory&#10;&#10;Description automatically generated with low confidence">
            <a:extLst>
              <a:ext uri="{FF2B5EF4-FFF2-40B4-BE49-F238E27FC236}">
                <a16:creationId xmlns:a16="http://schemas.microsoft.com/office/drawing/2014/main" id="{0C5FB5CD-E22A-CE2C-E311-F85FE44E11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0729" r="15167" b="1"/>
          <a:stretch/>
        </p:blipFill>
        <p:spPr>
          <a:xfrm>
            <a:off x="20" y="10"/>
            <a:ext cx="4635571" cy="6857990"/>
          </a:xfrm>
          <a:prstGeom prst="rect">
            <a:avLst/>
          </a:prstGeom>
          <a:effectLst/>
        </p:spPr>
      </p:pic>
      <p:cxnSp>
        <p:nvCxnSpPr>
          <p:cNvPr id="27"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03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4297A-87B6-EAA5-4C74-343CBB0C7A87}"/>
              </a:ext>
            </a:extLst>
          </p:cNvPr>
          <p:cNvSpPr>
            <a:spLocks noGrp="1"/>
          </p:cNvSpPr>
          <p:nvPr>
            <p:ph type="title"/>
          </p:nvPr>
        </p:nvSpPr>
        <p:spPr>
          <a:xfrm>
            <a:off x="1452656" y="1444741"/>
            <a:ext cx="9357865" cy="1041901"/>
          </a:xfrm>
        </p:spPr>
        <p:txBody>
          <a:bodyPr>
            <a:normAutofit/>
          </a:bodyPr>
          <a:lstStyle/>
          <a:p>
            <a:r>
              <a:rPr lang="en-US" sz="4000"/>
              <a:t>Purpose</a:t>
            </a:r>
          </a:p>
        </p:txBody>
      </p:sp>
      <p:sp>
        <p:nvSpPr>
          <p:cNvPr id="3" name="Content Placeholder 2">
            <a:extLst>
              <a:ext uri="{FF2B5EF4-FFF2-40B4-BE49-F238E27FC236}">
                <a16:creationId xmlns:a16="http://schemas.microsoft.com/office/drawing/2014/main" id="{315CAC0F-B220-72D4-4CFA-D457FC60B2E4}"/>
              </a:ext>
            </a:extLst>
          </p:cNvPr>
          <p:cNvSpPr>
            <a:spLocks noGrp="1"/>
          </p:cNvSpPr>
          <p:nvPr>
            <p:ph sz="half" idx="1"/>
          </p:nvPr>
        </p:nvSpPr>
        <p:spPr>
          <a:xfrm>
            <a:off x="1452656" y="2701427"/>
            <a:ext cx="4483324" cy="2699968"/>
          </a:xfrm>
        </p:spPr>
        <p:txBody>
          <a:bodyPr>
            <a:normAutofit/>
          </a:bodyPr>
          <a:lstStyle/>
          <a:p>
            <a:pPr marL="0" indent="0">
              <a:buNone/>
            </a:pPr>
            <a:r>
              <a:rPr lang="en-US" sz="2000" b="0" i="0">
                <a:effectLst/>
                <a:latin typeface="Calibri" panose="020F0502020204030204" pitchFamily="34" charset="0"/>
                <a:cs typeface="Calibri" panose="020F0502020204030204" pitchFamily="34" charset="0"/>
              </a:rPr>
              <a:t>“This chapter is an effort to build an ironic political myth faithful to feminism, socialism, and materialism. Perhaps more faithful as blasphemy is faithful, than as reverent worship and identification.”</a:t>
            </a:r>
          </a:p>
          <a:p>
            <a:pPr marL="0" indent="0">
              <a:buNone/>
            </a:pPr>
            <a:r>
              <a:rPr lang="en-US" sz="2000">
                <a:latin typeface="Calibri" panose="020F0502020204030204" pitchFamily="34" charset="0"/>
                <a:cs typeface="Calibri" panose="020F0502020204030204" pitchFamily="34" charset="0"/>
              </a:rPr>
              <a:t>(</a:t>
            </a:r>
            <a:r>
              <a:rPr lang="en-US" sz="2000" b="0" i="0">
                <a:effectLst/>
                <a:latin typeface="Calibri" panose="020F0502020204030204" pitchFamily="34" charset="0"/>
                <a:cs typeface="Calibri" panose="020F0502020204030204" pitchFamily="34" charset="0"/>
              </a:rPr>
              <a:t>149)</a:t>
            </a:r>
            <a:endParaRPr lang="en-US" sz="200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D9F26269-A54E-9E0F-3535-242F968F1CAA}"/>
              </a:ext>
            </a:extLst>
          </p:cNvPr>
          <p:cNvSpPr>
            <a:spLocks noGrp="1"/>
          </p:cNvSpPr>
          <p:nvPr>
            <p:ph sz="half" idx="2"/>
          </p:nvPr>
        </p:nvSpPr>
        <p:spPr>
          <a:xfrm>
            <a:off x="6256020" y="2701427"/>
            <a:ext cx="4554501" cy="2699968"/>
          </a:xfrm>
        </p:spPr>
        <p:txBody>
          <a:bodyPr>
            <a:normAutofit/>
          </a:bodyPr>
          <a:lstStyle/>
          <a:p>
            <a:pPr marL="0" indent="0">
              <a:buNone/>
            </a:pPr>
            <a:r>
              <a:rPr kumimoji="0" lang="en-US" altLang="en-US" sz="2000" b="0" i="0" u="none" strike="noStrike" cap="none" normalizeH="0" baseline="0">
                <a:ln>
                  <a:noFill/>
                </a:ln>
                <a:effectLst/>
                <a:cs typeface="Arial" panose="020B0604020202020204" pitchFamily="34" charset="0"/>
              </a:rPr>
              <a:t> Unpack the use of contradictions here.</a:t>
            </a:r>
          </a:p>
          <a:p>
            <a:pPr marL="0" indent="0">
              <a:buNone/>
            </a:pPr>
            <a:r>
              <a:rPr lang="en-US" sz="2000">
                <a:cs typeface="Arial" panose="020B0604020202020204" pitchFamily="34" charset="0"/>
              </a:rPr>
              <a:t>Why might Haraway create a “blasphemous” “ironic” myth and call it more faithful than “reverent worship and identification”?</a:t>
            </a:r>
            <a:endParaRPr lang="en-US" sz="2000"/>
          </a:p>
        </p:txBody>
      </p:sp>
      <p:sp>
        <p:nvSpPr>
          <p:cNvPr id="6" name="Rectangle 2">
            <a:extLst>
              <a:ext uri="{FF2B5EF4-FFF2-40B4-BE49-F238E27FC236}">
                <a16:creationId xmlns:a16="http://schemas.microsoft.com/office/drawing/2014/main" id="{ADB74F6C-0635-4833-9CD5-1B2341D0B2A5}"/>
              </a:ext>
            </a:extLst>
          </p:cNvPr>
          <p:cNvSpPr>
            <a:spLocks noChangeArrowheads="1"/>
          </p:cNvSpPr>
          <p:nvPr/>
        </p:nvSpPr>
        <p:spPr bwMode="auto">
          <a:xfrm>
            <a:off x="7315200" y="457200"/>
            <a:ext cx="48768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2796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1628-BA3A-F038-1BE7-03CD57A1B81D}"/>
              </a:ext>
            </a:extLst>
          </p:cNvPr>
          <p:cNvSpPr>
            <a:spLocks noGrp="1"/>
          </p:cNvSpPr>
          <p:nvPr>
            <p:ph type="title"/>
          </p:nvPr>
        </p:nvSpPr>
        <p:spPr>
          <a:xfrm>
            <a:off x="4965430" y="629268"/>
            <a:ext cx="6586491" cy="1286160"/>
          </a:xfrm>
        </p:spPr>
        <p:txBody>
          <a:bodyPr anchor="b">
            <a:normAutofit/>
          </a:bodyPr>
          <a:lstStyle/>
          <a:p>
            <a:r>
              <a:rPr lang="en-US"/>
              <a:t>Cybernetics</a:t>
            </a:r>
            <a:endParaRPr lang="en-US" dirty="0"/>
          </a:p>
        </p:txBody>
      </p:sp>
      <p:sp>
        <p:nvSpPr>
          <p:cNvPr id="3" name="Content Placeholder 2">
            <a:extLst>
              <a:ext uri="{FF2B5EF4-FFF2-40B4-BE49-F238E27FC236}">
                <a16:creationId xmlns:a16="http://schemas.microsoft.com/office/drawing/2014/main" id="{D36FAFD7-9FF4-3D91-2389-8A42568F9840}"/>
              </a:ext>
            </a:extLst>
          </p:cNvPr>
          <p:cNvSpPr>
            <a:spLocks noGrp="1"/>
          </p:cNvSpPr>
          <p:nvPr>
            <p:ph idx="1"/>
          </p:nvPr>
        </p:nvSpPr>
        <p:spPr>
          <a:xfrm>
            <a:off x="4965431" y="2438400"/>
            <a:ext cx="6586489" cy="3785419"/>
          </a:xfrm>
        </p:spPr>
        <p:txBody>
          <a:bodyPr>
            <a:normAutofit/>
          </a:bodyPr>
          <a:lstStyle/>
          <a:p>
            <a:pPr marL="342900" indent="-342900">
              <a:buAutoNum type="arabicPeriod"/>
            </a:pPr>
            <a:r>
              <a:rPr lang="en-US" sz="1400" b="0" i="0" dirty="0">
                <a:solidFill>
                  <a:srgbClr val="202124"/>
                </a:solidFill>
                <a:effectLst/>
                <a:latin typeface="Roboto" panose="02000000000000000000" pitchFamily="2" charset="0"/>
              </a:rPr>
              <a:t>With singular agreement. The field of study concerned with communication and control systems in living organisms and machines.</a:t>
            </a:r>
          </a:p>
          <a:p>
            <a:pPr marL="0" indent="0">
              <a:buNone/>
            </a:pPr>
            <a:r>
              <a:rPr lang="en-US" sz="1400" dirty="0">
                <a:solidFill>
                  <a:srgbClr val="202124"/>
                </a:solidFill>
                <a:latin typeface="Roboto" panose="02000000000000000000" pitchFamily="2" charset="0"/>
              </a:rPr>
              <a:t>First Use:</a:t>
            </a:r>
          </a:p>
          <a:p>
            <a:pPr marL="0" indent="0">
              <a:buNone/>
            </a:pPr>
            <a:r>
              <a:rPr lang="en-US" sz="1400" b="0" i="0" dirty="0">
                <a:solidFill>
                  <a:srgbClr val="333333"/>
                </a:solidFill>
                <a:effectLst/>
                <a:latin typeface="Georgia" panose="02040502050405020303" pitchFamily="18" charset="0"/>
              </a:rPr>
              <a:t>1948   </a:t>
            </a:r>
            <a:r>
              <a:rPr lang="en-US" sz="1400" b="0" i="0" cap="small" dirty="0">
                <a:solidFill>
                  <a:srgbClr val="333333"/>
                </a:solidFill>
                <a:effectLst/>
                <a:latin typeface="Georgia" panose="02040502050405020303" pitchFamily="18" charset="0"/>
              </a:rPr>
              <a:t>N. Wiener</a:t>
            </a:r>
            <a:r>
              <a:rPr lang="en-US" sz="1400" b="0" i="0" dirty="0">
                <a:solidFill>
                  <a:srgbClr val="333333"/>
                </a:solidFill>
                <a:effectLst/>
                <a:latin typeface="Georgia" panose="02040502050405020303" pitchFamily="18" charset="0"/>
              </a:rPr>
              <a:t> </a:t>
            </a:r>
            <a:r>
              <a:rPr lang="en-US" sz="1400" b="0" i="1" u="none" strike="noStrike" dirty="0">
                <a:solidFill>
                  <a:srgbClr val="4F78A4"/>
                </a:solidFill>
                <a:effectLst/>
                <a:latin typeface="Georgia" panose="02040502050405020303" pitchFamily="18" charset="0"/>
              </a:rPr>
              <a:t>Cybernetics</a:t>
            </a:r>
            <a:r>
              <a:rPr lang="en-US" sz="1400" b="0" i="0" dirty="0">
                <a:solidFill>
                  <a:srgbClr val="333333"/>
                </a:solidFill>
                <a:effectLst/>
                <a:latin typeface="Georgia" panose="02040502050405020303" pitchFamily="18" charset="0"/>
              </a:rPr>
              <a:t> 19   We have decided to call the entire field of control and communication theory, whether in the machine or in the animal, by the name Cybernetics.</a:t>
            </a:r>
            <a:endParaRPr lang="en-US" sz="2000" dirty="0">
              <a:solidFill>
                <a:srgbClr val="202124"/>
              </a:solidFill>
              <a:latin typeface="Roboto" panose="02000000000000000000" pitchFamily="2" charset="0"/>
            </a:endParaRPr>
          </a:p>
          <a:p>
            <a:pPr marL="0" indent="0">
              <a:buNone/>
            </a:pPr>
            <a:r>
              <a:rPr lang="en-US" sz="1400" b="0" i="0" dirty="0">
                <a:solidFill>
                  <a:srgbClr val="202124"/>
                </a:solidFill>
                <a:effectLst/>
                <a:latin typeface="Roboto" panose="02000000000000000000" pitchFamily="2" charset="0"/>
              </a:rPr>
              <a:t> 2. In extended use: the field of study concerned with the integration of living organisms and electronic or other technological devices; robotics. Cf. bionics n.</a:t>
            </a:r>
          </a:p>
          <a:p>
            <a:pPr marL="0" indent="0">
              <a:buNone/>
            </a:pPr>
            <a:r>
              <a:rPr lang="en-US" sz="1400" dirty="0">
                <a:solidFill>
                  <a:srgbClr val="202124"/>
                </a:solidFill>
                <a:latin typeface="Roboto" panose="02000000000000000000" pitchFamily="2" charset="0"/>
              </a:rPr>
              <a:t>Most Relevant Use:</a:t>
            </a:r>
          </a:p>
          <a:p>
            <a:pPr marL="0" indent="0">
              <a:buNone/>
            </a:pPr>
            <a:r>
              <a:rPr lang="en-US" sz="1050" b="0" i="0" dirty="0">
                <a:solidFill>
                  <a:srgbClr val="333333"/>
                </a:solidFill>
                <a:effectLst/>
                <a:latin typeface="Georgia" panose="02040502050405020303" pitchFamily="18" charset="0"/>
              </a:rPr>
              <a:t>1993   </a:t>
            </a:r>
            <a:r>
              <a:rPr lang="en-US" sz="1050" b="0" i="0" cap="small" dirty="0">
                <a:solidFill>
                  <a:srgbClr val="333333"/>
                </a:solidFill>
                <a:effectLst/>
                <a:latin typeface="Georgia" panose="02040502050405020303" pitchFamily="18" charset="0"/>
              </a:rPr>
              <a:t>M. Benjamin</a:t>
            </a:r>
            <a:r>
              <a:rPr lang="en-US" sz="1050" b="0" i="0" dirty="0">
                <a:solidFill>
                  <a:srgbClr val="333333"/>
                </a:solidFill>
                <a:effectLst/>
                <a:latin typeface="Georgia" panose="02040502050405020303" pitchFamily="18" charset="0"/>
              </a:rPr>
              <a:t> </a:t>
            </a:r>
            <a:r>
              <a:rPr lang="en-US" sz="1050" b="0" i="1" u="none" strike="noStrike" dirty="0">
                <a:solidFill>
                  <a:srgbClr val="4F78A4"/>
                </a:solidFill>
                <a:effectLst/>
                <a:latin typeface="Georgia" panose="02040502050405020303" pitchFamily="18" charset="0"/>
              </a:rPr>
              <a:t>Question Identity</a:t>
            </a:r>
            <a:r>
              <a:rPr lang="en-US" sz="1050" b="0" i="0" dirty="0">
                <a:solidFill>
                  <a:srgbClr val="333333"/>
                </a:solidFill>
                <a:effectLst/>
                <a:latin typeface="Georgia" panose="02040502050405020303" pitchFamily="18" charset="0"/>
              </a:rPr>
              <a:t> 18   Using cyborg fiction, she deals with the posthuman...that results when the human body is plugged into machinery or when mechanical appendages or prostheses are welded to the human body. Cybernetics offers numerous metaphors for boundary violation.</a:t>
            </a:r>
            <a:endParaRPr lang="en-US" sz="1400" b="0" i="0" dirty="0">
              <a:solidFill>
                <a:srgbClr val="202124"/>
              </a:solidFill>
              <a:effectLst/>
              <a:latin typeface="Roboto" panose="02000000000000000000" pitchFamily="2" charset="0"/>
            </a:endParaRPr>
          </a:p>
          <a:p>
            <a:pPr marL="0" indent="0">
              <a:buNone/>
            </a:pPr>
            <a:r>
              <a:rPr lang="en-US" sz="1400" dirty="0">
                <a:solidFill>
                  <a:srgbClr val="202124"/>
                </a:solidFill>
                <a:latin typeface="Roboto" panose="02000000000000000000" pitchFamily="2" charset="0"/>
              </a:rPr>
              <a:t>(OED)</a:t>
            </a:r>
            <a:endParaRPr lang="en-US" sz="1400" b="0" i="0" dirty="0">
              <a:solidFill>
                <a:srgbClr val="202124"/>
              </a:solidFill>
              <a:effectLst/>
              <a:latin typeface="Roboto" panose="02000000000000000000" pitchFamily="2" charset="0"/>
            </a:endParaRPr>
          </a:p>
        </p:txBody>
      </p:sp>
      <p:pic>
        <p:nvPicPr>
          <p:cNvPr id="13" name="Picture 4" descr="White circuit board pattern">
            <a:extLst>
              <a:ext uri="{FF2B5EF4-FFF2-40B4-BE49-F238E27FC236}">
                <a16:creationId xmlns:a16="http://schemas.microsoft.com/office/drawing/2014/main" id="{08F980D3-4747-BCBE-C8EE-CCEEEE94E7A9}"/>
              </a:ext>
            </a:extLst>
          </p:cNvPr>
          <p:cNvPicPr>
            <a:picLocks noChangeAspect="1"/>
          </p:cNvPicPr>
          <p:nvPr/>
        </p:nvPicPr>
        <p:blipFill rotWithShape="1">
          <a:blip r:embed="rId2"/>
          <a:srcRect l="18682" r="30623"/>
          <a:stretch/>
        </p:blipFill>
        <p:spPr>
          <a:xfrm>
            <a:off x="20" y="10"/>
            <a:ext cx="4635571" cy="6857990"/>
          </a:xfrm>
          <a:prstGeom prst="rect">
            <a:avLst/>
          </a:prstGeom>
          <a:effectLst/>
        </p:spPr>
      </p:pic>
      <p:cxnSp>
        <p:nvCxnSpPr>
          <p:cNvPr id="14"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56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A99D-BF29-0909-C0CE-1B62658C1382}"/>
              </a:ext>
            </a:extLst>
          </p:cNvPr>
          <p:cNvSpPr>
            <a:spLocks noGrp="1"/>
          </p:cNvSpPr>
          <p:nvPr>
            <p:ph type="title"/>
          </p:nvPr>
        </p:nvSpPr>
        <p:spPr>
          <a:xfrm>
            <a:off x="4965430" y="629268"/>
            <a:ext cx="6586491" cy="1286160"/>
          </a:xfrm>
        </p:spPr>
        <p:txBody>
          <a:bodyPr anchor="b">
            <a:normAutofit/>
          </a:bodyPr>
          <a:lstStyle/>
          <a:p>
            <a:r>
              <a:rPr lang="en-US" dirty="0"/>
              <a:t>Augmentation</a:t>
            </a:r>
          </a:p>
        </p:txBody>
      </p:sp>
      <p:sp>
        <p:nvSpPr>
          <p:cNvPr id="3" name="Content Placeholder 2">
            <a:extLst>
              <a:ext uri="{FF2B5EF4-FFF2-40B4-BE49-F238E27FC236}">
                <a16:creationId xmlns:a16="http://schemas.microsoft.com/office/drawing/2014/main" id="{B87277CB-DC32-68B9-8386-B434895F90F8}"/>
              </a:ext>
            </a:extLst>
          </p:cNvPr>
          <p:cNvSpPr>
            <a:spLocks noGrp="1"/>
          </p:cNvSpPr>
          <p:nvPr>
            <p:ph idx="1"/>
          </p:nvPr>
        </p:nvSpPr>
        <p:spPr>
          <a:xfrm>
            <a:off x="4965431" y="2438400"/>
            <a:ext cx="6586489" cy="3785419"/>
          </a:xfrm>
        </p:spPr>
        <p:txBody>
          <a:bodyPr>
            <a:normAutofit/>
          </a:bodyPr>
          <a:lstStyle/>
          <a:p>
            <a:pPr marL="0" indent="0">
              <a:buNone/>
            </a:pPr>
            <a:r>
              <a:rPr lang="en-US" sz="2000" dirty="0"/>
              <a:t>In what ways does science allow us to augment, add onto, our bodies in ways that are beneficial?</a:t>
            </a:r>
          </a:p>
          <a:p>
            <a:pPr marL="0" indent="0">
              <a:buNone/>
            </a:pPr>
            <a:r>
              <a:rPr lang="en-US" sz="2000" dirty="0"/>
              <a:t>What about purely superficial augmentations?</a:t>
            </a:r>
          </a:p>
          <a:p>
            <a:pPr marL="0" indent="0">
              <a:buNone/>
            </a:pPr>
            <a:r>
              <a:rPr lang="en-US" sz="2000" dirty="0"/>
              <a:t>In what ways do you cross the boundary of human/machine in your everyday life?</a:t>
            </a:r>
          </a:p>
        </p:txBody>
      </p:sp>
      <p:pic>
        <p:nvPicPr>
          <p:cNvPr id="5" name="Picture 4" descr="A picture containing person, wall, music&#10;&#10;Description automatically generated">
            <a:extLst>
              <a:ext uri="{FF2B5EF4-FFF2-40B4-BE49-F238E27FC236}">
                <a16:creationId xmlns:a16="http://schemas.microsoft.com/office/drawing/2014/main" id="{76DEBB0A-B759-7105-3BDC-A3779ABB678E}"/>
              </a:ext>
            </a:extLst>
          </p:cNvPr>
          <p:cNvPicPr>
            <a:picLocks noChangeAspect="1"/>
          </p:cNvPicPr>
          <p:nvPr/>
        </p:nvPicPr>
        <p:blipFill rotWithShape="1">
          <a:blip r:embed="rId2">
            <a:extLst>
              <a:ext uri="{28A0092B-C50C-407E-A947-70E740481C1C}">
                <a14:useLocalDpi xmlns:a14="http://schemas.microsoft.com/office/drawing/2010/main" val="0"/>
              </a:ext>
            </a:extLst>
          </a:blip>
          <a:srcRect l="25441" r="1744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C36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05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8BFC11-0C01-2187-2E62-626DF5A923B9}"/>
              </a:ext>
            </a:extLst>
          </p:cNvPr>
          <p:cNvSpPr>
            <a:spLocks noGrp="1"/>
          </p:cNvSpPr>
          <p:nvPr>
            <p:ph type="title"/>
          </p:nvPr>
        </p:nvSpPr>
        <p:spPr>
          <a:xfrm>
            <a:off x="6657715" y="467271"/>
            <a:ext cx="4195674" cy="2052522"/>
          </a:xfrm>
        </p:spPr>
        <p:txBody>
          <a:bodyPr anchor="b">
            <a:normAutofit/>
          </a:bodyPr>
          <a:lstStyle/>
          <a:p>
            <a:pPr algn="ctr"/>
            <a:r>
              <a:rPr lang="en-US" sz="4300" dirty="0"/>
              <a:t>Replication rather than Reproduction</a:t>
            </a:r>
          </a:p>
        </p:txBody>
      </p:sp>
      <p:sp>
        <p:nvSpPr>
          <p:cNvPr id="16" name="Oval 1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bot using a laptop sitting on a blue chair">
            <a:extLst>
              <a:ext uri="{FF2B5EF4-FFF2-40B4-BE49-F238E27FC236}">
                <a16:creationId xmlns:a16="http://schemas.microsoft.com/office/drawing/2014/main" id="{1F85092A-202E-ABB9-40AA-DA8548E5FA67}"/>
              </a:ext>
            </a:extLst>
          </p:cNvPr>
          <p:cNvPicPr>
            <a:picLocks noChangeAspect="1"/>
          </p:cNvPicPr>
          <p:nvPr/>
        </p:nvPicPr>
        <p:blipFill rotWithShape="1">
          <a:blip r:embed="rId2"/>
          <a:srcRect l="43750" r="1" b="1"/>
          <a:stretch/>
        </p:blipFill>
        <p:spPr>
          <a:xfrm>
            <a:off x="505418" y="554152"/>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8"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0"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F45788F-512E-D7B8-D685-AE26353DF9AF}"/>
              </a:ext>
            </a:extLst>
          </p:cNvPr>
          <p:cNvSpPr>
            <a:spLocks noGrp="1"/>
          </p:cNvSpPr>
          <p:nvPr>
            <p:ph idx="1"/>
          </p:nvPr>
        </p:nvSpPr>
        <p:spPr>
          <a:xfrm>
            <a:off x="6657715" y="2990818"/>
            <a:ext cx="4195673" cy="2913872"/>
          </a:xfrm>
        </p:spPr>
        <p:txBody>
          <a:bodyPr anchor="t">
            <a:normAutofit/>
          </a:bodyPr>
          <a:lstStyle/>
          <a:p>
            <a:pPr marL="0" indent="0">
              <a:buNone/>
            </a:pPr>
            <a:r>
              <a:rPr lang="en-US" sz="2000">
                <a:solidFill>
                  <a:schemeClr val="tx1">
                    <a:alpha val="80000"/>
                  </a:schemeClr>
                </a:solidFill>
              </a:rPr>
              <a:t>“Cyborg replication is uncoupled from organic reproduction” (150)</a:t>
            </a:r>
          </a:p>
          <a:p>
            <a:pPr marL="0" indent="0">
              <a:buNone/>
            </a:pPr>
            <a:endParaRPr lang="en-US" sz="2000">
              <a:solidFill>
                <a:schemeClr val="tx1">
                  <a:alpha val="80000"/>
                </a:schemeClr>
              </a:solidFill>
            </a:endParaRPr>
          </a:p>
          <a:p>
            <a:pPr marL="0" indent="0">
              <a:buNone/>
            </a:pPr>
            <a:r>
              <a:rPr lang="en-US" sz="2000">
                <a:solidFill>
                  <a:schemeClr val="tx1">
                    <a:alpha val="80000"/>
                  </a:schemeClr>
                </a:solidFill>
              </a:rPr>
              <a:t>Why is this important to Haraway’s disruption of hierarchy?</a:t>
            </a:r>
          </a:p>
          <a:p>
            <a:pPr marL="0" indent="0">
              <a:buNone/>
            </a:pPr>
            <a:endParaRPr lang="en-US" sz="2000">
              <a:solidFill>
                <a:schemeClr val="tx1">
                  <a:alpha val="80000"/>
                </a:schemeClr>
              </a:solidFill>
            </a:endParaRPr>
          </a:p>
        </p:txBody>
      </p:sp>
      <p:sp>
        <p:nvSpPr>
          <p:cNvPr id="22"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56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D0CB0-0833-4C9D-585D-C65C91F37C61}"/>
              </a:ext>
            </a:extLst>
          </p:cNvPr>
          <p:cNvSpPr>
            <a:spLocks noGrp="1"/>
          </p:cNvSpPr>
          <p:nvPr>
            <p:ph type="title"/>
          </p:nvPr>
        </p:nvSpPr>
        <p:spPr>
          <a:xfrm>
            <a:off x="7202657" y="525195"/>
            <a:ext cx="4148093" cy="2806506"/>
          </a:xfrm>
        </p:spPr>
        <p:txBody>
          <a:bodyPr anchor="b">
            <a:normAutofit/>
          </a:bodyPr>
          <a:lstStyle/>
          <a:p>
            <a:r>
              <a:rPr lang="en-US" sz="4000"/>
              <a:t>We are Cyborgs.</a:t>
            </a:r>
          </a:p>
        </p:txBody>
      </p:sp>
      <p:pic>
        <p:nvPicPr>
          <p:cNvPr id="5" name="Picture 4" descr="A picture containing text, book&#10;&#10;Description automatically generated">
            <a:extLst>
              <a:ext uri="{FF2B5EF4-FFF2-40B4-BE49-F238E27FC236}">
                <a16:creationId xmlns:a16="http://schemas.microsoft.com/office/drawing/2014/main" id="{760956B2-C7FB-72BA-546B-8BE2AD218AC7}"/>
              </a:ext>
            </a:extLst>
          </p:cNvPr>
          <p:cNvPicPr>
            <a:picLocks noChangeAspect="1"/>
          </p:cNvPicPr>
          <p:nvPr/>
        </p:nvPicPr>
        <p:blipFill rotWithShape="1">
          <a:blip r:embed="rId2">
            <a:extLst>
              <a:ext uri="{28A0092B-C50C-407E-A947-70E740481C1C}">
                <a14:useLocalDpi xmlns:a14="http://schemas.microsoft.com/office/drawing/2010/main" val="0"/>
              </a:ext>
            </a:extLst>
          </a:blip>
          <a:srcRect l="4250" r="3623" b="1"/>
          <a:stretch/>
        </p:blipFill>
        <p:spPr>
          <a:xfrm>
            <a:off x="177674" y="613689"/>
            <a:ext cx="6646989" cy="5248881"/>
          </a:xfrm>
          <a:prstGeom prst="rect">
            <a:avLst/>
          </a:prstGeom>
        </p:spPr>
      </p:pic>
      <p:sp>
        <p:nvSpPr>
          <p:cNvPr id="3" name="Content Placeholder 2">
            <a:extLst>
              <a:ext uri="{FF2B5EF4-FFF2-40B4-BE49-F238E27FC236}">
                <a16:creationId xmlns:a16="http://schemas.microsoft.com/office/drawing/2014/main" id="{3D24A52A-0E6B-5D98-6548-37D379DD07A3}"/>
              </a:ext>
            </a:extLst>
          </p:cNvPr>
          <p:cNvSpPr>
            <a:spLocks noGrp="1"/>
          </p:cNvSpPr>
          <p:nvPr>
            <p:ph idx="1"/>
          </p:nvPr>
        </p:nvSpPr>
        <p:spPr>
          <a:xfrm>
            <a:off x="7202657" y="3526300"/>
            <a:ext cx="4148093" cy="2588458"/>
          </a:xfrm>
        </p:spPr>
        <p:txBody>
          <a:bodyPr>
            <a:normAutofit fontScale="92500" lnSpcReduction="10000"/>
          </a:bodyPr>
          <a:lstStyle/>
          <a:p>
            <a:pPr marL="0" indent="0">
              <a:buNone/>
            </a:pPr>
            <a:r>
              <a:rPr lang="en-US" sz="1900" dirty="0"/>
              <a:t>“By the late twentieth century, our time, a mythic time, we are all chimeras, theorize and fabricated hybrids of machine and organism; in short, we are cyborgs” (150).</a:t>
            </a:r>
          </a:p>
          <a:p>
            <a:pPr marL="0" indent="0">
              <a:buNone/>
            </a:pPr>
            <a:endParaRPr lang="en-US" sz="1900" dirty="0"/>
          </a:p>
          <a:p>
            <a:pPr marL="0" indent="0">
              <a:buNone/>
            </a:pPr>
            <a:r>
              <a:rPr lang="en-US" sz="1900" dirty="0"/>
              <a:t>Are we? </a:t>
            </a:r>
          </a:p>
          <a:p>
            <a:pPr marL="0" indent="0">
              <a:buNone/>
            </a:pPr>
            <a:r>
              <a:rPr lang="en-US" sz="1900" dirty="0"/>
              <a:t>In what ways?</a:t>
            </a:r>
          </a:p>
          <a:p>
            <a:pPr marL="0" indent="0">
              <a:buNone/>
            </a:pPr>
            <a:r>
              <a:rPr lang="en-US" sz="1900" dirty="0"/>
              <a:t>How does hybridity and commonality contribute to Haraway’s ideal world?</a:t>
            </a:r>
          </a:p>
          <a:p>
            <a:pPr marL="0" indent="0">
              <a:buNone/>
            </a:pPr>
            <a:endParaRPr lang="en-US" sz="1900" dirty="0"/>
          </a:p>
        </p:txBody>
      </p:sp>
    </p:spTree>
    <p:extLst>
      <p:ext uri="{BB962C8B-B14F-4D97-AF65-F5344CB8AC3E}">
        <p14:creationId xmlns:p14="http://schemas.microsoft.com/office/powerpoint/2010/main" val="7380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AF809-DCB5-CF2D-8B9E-120830FBA315}"/>
              </a:ext>
            </a:extLst>
          </p:cNvPr>
          <p:cNvSpPr>
            <a:spLocks noGrp="1"/>
          </p:cNvSpPr>
          <p:nvPr>
            <p:ph type="title"/>
          </p:nvPr>
        </p:nvSpPr>
        <p:spPr>
          <a:xfrm>
            <a:off x="1043631" y="809898"/>
            <a:ext cx="10173010" cy="1554480"/>
          </a:xfrm>
        </p:spPr>
        <p:txBody>
          <a:bodyPr anchor="ctr">
            <a:normAutofit/>
          </a:bodyPr>
          <a:lstStyle/>
          <a:p>
            <a:r>
              <a:rPr lang="en-US" sz="4800" b="1"/>
              <a:t>“The cyborg is a creature in a post gender world” (150)</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AA82306-72D0-364A-B6EC-4FEB4D9F2BE5}"/>
              </a:ext>
            </a:extLst>
          </p:cNvPr>
          <p:cNvGraphicFramePr>
            <a:graphicFrameLocks noGrp="1"/>
          </p:cNvGraphicFramePr>
          <p:nvPr>
            <p:ph idx="1"/>
            <p:extLst>
              <p:ext uri="{D42A27DB-BD31-4B8C-83A1-F6EECF244321}">
                <p14:modId xmlns:p14="http://schemas.microsoft.com/office/powerpoint/2010/main" val="370407426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9684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0E38-8385-5BAC-5E35-26AE0DB8D8AA}"/>
              </a:ext>
            </a:extLst>
          </p:cNvPr>
          <p:cNvSpPr>
            <a:spLocks noGrp="1"/>
          </p:cNvSpPr>
          <p:nvPr>
            <p:ph type="title"/>
          </p:nvPr>
        </p:nvSpPr>
        <p:spPr/>
        <p:txBody>
          <a:bodyPr/>
          <a:lstStyle/>
          <a:p>
            <a:r>
              <a:rPr lang="en-US" dirty="0"/>
              <a:t>Liberation from the Father (and the Mother)</a:t>
            </a:r>
          </a:p>
        </p:txBody>
      </p:sp>
      <p:graphicFrame>
        <p:nvGraphicFramePr>
          <p:cNvPr id="5" name="Content Placeholder 2">
            <a:extLst>
              <a:ext uri="{FF2B5EF4-FFF2-40B4-BE49-F238E27FC236}">
                <a16:creationId xmlns:a16="http://schemas.microsoft.com/office/drawing/2014/main" id="{D3036458-329E-3479-B7CE-0C52B9A668F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14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ily Mail Graphic">
            <a:extLst>
              <a:ext uri="{FF2B5EF4-FFF2-40B4-BE49-F238E27FC236}">
                <a16:creationId xmlns:a16="http://schemas.microsoft.com/office/drawing/2014/main" id="{9E530F79-7C1F-2387-5D5F-3E0762566BB5}"/>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l="216" r="602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0576AE-24C9-59B7-7236-55429FCBB20D}"/>
              </a:ext>
            </a:extLst>
          </p:cNvPr>
          <p:cNvSpPr>
            <a:spLocks noGrp="1"/>
          </p:cNvSpPr>
          <p:nvPr>
            <p:ph type="title"/>
          </p:nvPr>
        </p:nvSpPr>
        <p:spPr>
          <a:xfrm>
            <a:off x="838200" y="365125"/>
            <a:ext cx="3822189" cy="1899912"/>
          </a:xfrm>
        </p:spPr>
        <p:txBody>
          <a:bodyPr>
            <a:normAutofit/>
          </a:bodyPr>
          <a:lstStyle/>
          <a:p>
            <a:r>
              <a:rPr lang="en-US" sz="4000"/>
              <a:t>Military Offspring</a:t>
            </a:r>
          </a:p>
        </p:txBody>
      </p:sp>
      <p:sp>
        <p:nvSpPr>
          <p:cNvPr id="3" name="Content Placeholder 2">
            <a:extLst>
              <a:ext uri="{FF2B5EF4-FFF2-40B4-BE49-F238E27FC236}">
                <a16:creationId xmlns:a16="http://schemas.microsoft.com/office/drawing/2014/main" id="{D72C52A3-0CB1-95FE-36B4-6BC3904931BF}"/>
              </a:ext>
            </a:extLst>
          </p:cNvPr>
          <p:cNvSpPr>
            <a:spLocks noGrp="1"/>
          </p:cNvSpPr>
          <p:nvPr>
            <p:ph idx="1"/>
          </p:nvPr>
        </p:nvSpPr>
        <p:spPr>
          <a:xfrm>
            <a:off x="838200" y="2434201"/>
            <a:ext cx="3822189" cy="3742762"/>
          </a:xfrm>
        </p:spPr>
        <p:txBody>
          <a:bodyPr>
            <a:normAutofit/>
          </a:bodyPr>
          <a:lstStyle/>
          <a:p>
            <a:pPr marL="0" indent="0">
              <a:buNone/>
            </a:pPr>
            <a:r>
              <a:rPr lang="en-US" sz="2000"/>
              <a:t>“The main trouble with cyborgs, of course, is that they are the illegitimate offspring of militarism and patriarchal capitalism, not to mention state socialism. But illegitimate offspring are often exceedingly unfaithful to their origins. Their fathers, after all, are inessential”</a:t>
            </a:r>
          </a:p>
          <a:p>
            <a:pPr marL="0" indent="0">
              <a:buNone/>
            </a:pPr>
            <a:r>
              <a:rPr lang="en-US" sz="2000"/>
              <a:t>How is Haraway’s cyborg both a symbol of white male power and a symbol against it?</a:t>
            </a:r>
          </a:p>
        </p:txBody>
      </p:sp>
    </p:spTree>
    <p:extLst>
      <p:ext uri="{BB962C8B-B14F-4D97-AF65-F5344CB8AC3E}">
        <p14:creationId xmlns:p14="http://schemas.microsoft.com/office/powerpoint/2010/main" val="120334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outside with a dog&#10;&#10;Description automatically generated with low confidence">
            <a:extLst>
              <a:ext uri="{FF2B5EF4-FFF2-40B4-BE49-F238E27FC236}">
                <a16:creationId xmlns:a16="http://schemas.microsoft.com/office/drawing/2014/main" id="{6FD41188-24B3-3A59-A924-CB0F06CDCA24}"/>
              </a:ext>
            </a:extLst>
          </p:cNvPr>
          <p:cNvPicPr>
            <a:picLocks noChangeAspect="1"/>
          </p:cNvPicPr>
          <p:nvPr/>
        </p:nvPicPr>
        <p:blipFill rotWithShape="1">
          <a:blip r:embed="rId2">
            <a:extLst>
              <a:ext uri="{28A0092B-C50C-407E-A947-70E740481C1C}">
                <a14:useLocalDpi xmlns:a14="http://schemas.microsoft.com/office/drawing/2010/main" val="0"/>
              </a:ext>
            </a:extLst>
          </a:blip>
          <a:srcRect l="6144" t="22734" r="-1" b="6873"/>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D312B2-38E7-DF7A-EE4C-B556BD36F40F}"/>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t>Donna Haraway</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4B5E66-1E15-F269-3FBC-6889179BE32A}"/>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en-US" sz="2400"/>
              <a:t>a biologist and philosopher</a:t>
            </a:r>
          </a:p>
        </p:txBody>
      </p:sp>
    </p:spTree>
    <p:extLst>
      <p:ext uri="{BB962C8B-B14F-4D97-AF65-F5344CB8AC3E}">
        <p14:creationId xmlns:p14="http://schemas.microsoft.com/office/powerpoint/2010/main" val="34449419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ulpture by Kate Clark">
            <a:extLst>
              <a:ext uri="{FF2B5EF4-FFF2-40B4-BE49-F238E27FC236}">
                <a16:creationId xmlns:a16="http://schemas.microsoft.com/office/drawing/2014/main" id="{2E8E2A5A-F300-E050-CC3E-F2E8A636C61A}"/>
              </a:ext>
            </a:extLst>
          </p:cNvPr>
          <p:cNvPicPr>
            <a:picLocks noChangeAspect="1"/>
          </p:cNvPicPr>
          <p:nvPr/>
        </p:nvPicPr>
        <p:blipFill rotWithShape="1">
          <a:blip r:embed="rId2">
            <a:extLst>
              <a:ext uri="{28A0092B-C50C-407E-A947-70E740481C1C}">
                <a14:useLocalDpi xmlns:a14="http://schemas.microsoft.com/office/drawing/2010/main" val="0"/>
              </a:ext>
            </a:extLst>
          </a:blip>
          <a:srcRect l="5492" r="14491" b="-1"/>
          <a:stretch/>
        </p:blipFill>
        <p:spPr>
          <a:xfrm>
            <a:off x="2522356" y="10"/>
            <a:ext cx="9669642" cy="6857990"/>
          </a:xfrm>
          <a:prstGeom prst="rect">
            <a:avLst/>
          </a:prstGeom>
        </p:spPr>
      </p:pic>
      <p:sp>
        <p:nvSpPr>
          <p:cNvPr id="20"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9B1553-E8DE-7F91-4214-A2CF7C83DCEE}"/>
              </a:ext>
            </a:extLst>
          </p:cNvPr>
          <p:cNvSpPr>
            <a:spLocks noGrp="1"/>
          </p:cNvSpPr>
          <p:nvPr>
            <p:ph type="title"/>
          </p:nvPr>
        </p:nvSpPr>
        <p:spPr>
          <a:xfrm>
            <a:off x="838200" y="365125"/>
            <a:ext cx="3822189" cy="1899912"/>
          </a:xfrm>
        </p:spPr>
        <p:txBody>
          <a:bodyPr>
            <a:normAutofit/>
          </a:bodyPr>
          <a:lstStyle/>
          <a:p>
            <a:r>
              <a:rPr lang="en-US" sz="4000"/>
              <a:t>Breached Boundaries: Animal/Human</a:t>
            </a:r>
          </a:p>
        </p:txBody>
      </p:sp>
      <p:sp>
        <p:nvSpPr>
          <p:cNvPr id="3" name="Content Placeholder 2">
            <a:extLst>
              <a:ext uri="{FF2B5EF4-FFF2-40B4-BE49-F238E27FC236}">
                <a16:creationId xmlns:a16="http://schemas.microsoft.com/office/drawing/2014/main" id="{D7C4E322-5777-7F38-D78F-8145CD0ABB00}"/>
              </a:ext>
            </a:extLst>
          </p:cNvPr>
          <p:cNvSpPr>
            <a:spLocks noGrp="1"/>
          </p:cNvSpPr>
          <p:nvPr>
            <p:ph idx="1"/>
          </p:nvPr>
        </p:nvSpPr>
        <p:spPr>
          <a:xfrm>
            <a:off x="838200" y="2434201"/>
            <a:ext cx="3822189" cy="3742762"/>
          </a:xfrm>
        </p:spPr>
        <p:txBody>
          <a:bodyPr>
            <a:normAutofit/>
          </a:bodyPr>
          <a:lstStyle/>
          <a:p>
            <a:pPr marL="0" indent="0">
              <a:buNone/>
            </a:pPr>
            <a:r>
              <a:rPr lang="en-US" sz="1700" dirty="0"/>
              <a:t>Haraway asserts that “the boundary between humans and animals is thoroughly breached […] nothing really convincingly settles the separation of human and animal.” (151).</a:t>
            </a:r>
          </a:p>
          <a:p>
            <a:pPr marL="0" indent="0">
              <a:buNone/>
            </a:pPr>
            <a:endParaRPr lang="en-US" sz="1700" dirty="0"/>
          </a:p>
          <a:p>
            <a:pPr marL="0" indent="0">
              <a:buNone/>
            </a:pPr>
            <a:r>
              <a:rPr lang="en-US" sz="1700" dirty="0"/>
              <a:t>She further contends that, “movements for animal rights[…] are a clear-sighted recognition of connection across the discredited breach of nature and culture”</a:t>
            </a:r>
          </a:p>
          <a:p>
            <a:pPr marL="0" indent="0">
              <a:buNone/>
            </a:pPr>
            <a:r>
              <a:rPr lang="en-US" sz="1700" dirty="0"/>
              <a:t>Unpack your own response the anthropocentric vs. ecocentric worldviews.</a:t>
            </a:r>
          </a:p>
          <a:p>
            <a:pPr marL="0" indent="0">
              <a:buNone/>
            </a:pPr>
            <a:endParaRPr lang="en-US" sz="1700" dirty="0"/>
          </a:p>
        </p:txBody>
      </p:sp>
    </p:spTree>
    <p:extLst>
      <p:ext uri="{BB962C8B-B14F-4D97-AF65-F5344CB8AC3E}">
        <p14:creationId xmlns:p14="http://schemas.microsoft.com/office/powerpoint/2010/main" val="719251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EC38-7D95-A2E6-875E-9DC2C95AB698}"/>
              </a:ext>
            </a:extLst>
          </p:cNvPr>
          <p:cNvSpPr>
            <a:spLocks noGrp="1"/>
          </p:cNvSpPr>
          <p:nvPr>
            <p:ph type="title"/>
          </p:nvPr>
        </p:nvSpPr>
        <p:spPr>
          <a:xfrm>
            <a:off x="524741" y="620392"/>
            <a:ext cx="3808268" cy="5504688"/>
          </a:xfrm>
        </p:spPr>
        <p:txBody>
          <a:bodyPr>
            <a:normAutofit/>
          </a:bodyPr>
          <a:lstStyle/>
          <a:p>
            <a:r>
              <a:rPr lang="en-US" sz="3300">
                <a:solidFill>
                  <a:schemeClr val="accent5"/>
                </a:solidFill>
              </a:rPr>
              <a:t>Leaky Boundaries: Organism/Machine</a:t>
            </a:r>
          </a:p>
        </p:txBody>
      </p:sp>
      <p:graphicFrame>
        <p:nvGraphicFramePr>
          <p:cNvPr id="5" name="Content Placeholder 2">
            <a:extLst>
              <a:ext uri="{FF2B5EF4-FFF2-40B4-BE49-F238E27FC236}">
                <a16:creationId xmlns:a16="http://schemas.microsoft.com/office/drawing/2014/main" id="{1D3182F6-3919-90AC-D8BE-81453DDF2192}"/>
              </a:ext>
            </a:extLst>
          </p:cNvPr>
          <p:cNvGraphicFramePr>
            <a:graphicFrameLocks noGrp="1"/>
          </p:cNvGraphicFramePr>
          <p:nvPr>
            <p:ph idx="1"/>
            <p:extLst>
              <p:ext uri="{D42A27DB-BD31-4B8C-83A1-F6EECF244321}">
                <p14:modId xmlns:p14="http://schemas.microsoft.com/office/powerpoint/2010/main" val="83108470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93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DFE50-CE07-9A4E-47D0-6FC85DA4E404}"/>
              </a:ext>
            </a:extLst>
          </p:cNvPr>
          <p:cNvSpPr>
            <a:spLocks noGrp="1"/>
          </p:cNvSpPr>
          <p:nvPr>
            <p:ph type="title"/>
          </p:nvPr>
        </p:nvSpPr>
        <p:spPr>
          <a:xfrm>
            <a:off x="1282963" y="1238080"/>
            <a:ext cx="9849751" cy="1349671"/>
          </a:xfrm>
        </p:spPr>
        <p:txBody>
          <a:bodyPr anchor="b">
            <a:normAutofit/>
          </a:bodyPr>
          <a:lstStyle/>
          <a:p>
            <a:r>
              <a:rPr lang="en-US" sz="5400"/>
              <a:t>Women &amp; Labor</a:t>
            </a:r>
          </a:p>
        </p:txBody>
      </p:sp>
      <p:sp>
        <p:nvSpPr>
          <p:cNvPr id="3" name="Content Placeholder 2">
            <a:extLst>
              <a:ext uri="{FF2B5EF4-FFF2-40B4-BE49-F238E27FC236}">
                <a16:creationId xmlns:a16="http://schemas.microsoft.com/office/drawing/2014/main" id="{62B48645-4977-B689-7547-5ACEA1F75E18}"/>
              </a:ext>
            </a:extLst>
          </p:cNvPr>
          <p:cNvSpPr>
            <a:spLocks noGrp="1"/>
          </p:cNvSpPr>
          <p:nvPr>
            <p:ph idx="1"/>
          </p:nvPr>
        </p:nvSpPr>
        <p:spPr>
          <a:xfrm>
            <a:off x="1289304" y="2902913"/>
            <a:ext cx="9849751" cy="3032168"/>
          </a:xfrm>
        </p:spPr>
        <p:txBody>
          <a:bodyPr anchor="ctr">
            <a:normAutofit/>
          </a:bodyPr>
          <a:lstStyle/>
          <a:p>
            <a:endParaRPr lang="en-US" sz="1400"/>
          </a:p>
          <a:p>
            <a:pPr marL="0" indent="0">
              <a:buNone/>
            </a:pPr>
            <a:r>
              <a:rPr lang="en-US" sz="1400"/>
              <a:t>How has women’s labor changed?</a:t>
            </a:r>
          </a:p>
          <a:p>
            <a:pPr marL="0" indent="0">
              <a:buNone/>
            </a:pPr>
            <a:r>
              <a:rPr lang="en-US" sz="1400"/>
              <a:t>What is women’s work?</a:t>
            </a:r>
          </a:p>
          <a:p>
            <a:pPr marL="0" indent="0">
              <a:buNone/>
            </a:pPr>
            <a:r>
              <a:rPr lang="en-US" sz="1400"/>
              <a:t>How do women in labor change social boundaries?</a:t>
            </a:r>
          </a:p>
          <a:p>
            <a:pPr marL="0" indent="0">
              <a:buNone/>
            </a:pPr>
            <a:r>
              <a:rPr lang="en-US" sz="1400"/>
              <a:t>How does society describe women who transgress those boundaries?</a:t>
            </a:r>
          </a:p>
          <a:p>
            <a:pPr marL="0" indent="0">
              <a:buNone/>
            </a:pPr>
            <a:r>
              <a:rPr lang="en-US" sz="1400"/>
              <a:t>Is the conversation about the devaluation of “women’s work” and the power dynamic of the  objectification of women still relevant 40 years later?</a:t>
            </a:r>
          </a:p>
          <a:p>
            <a:pPr marL="0" indent="0">
              <a:buNone/>
            </a:pPr>
            <a:r>
              <a:rPr lang="en-US" sz="1400"/>
              <a:t>“The consequence of the wage relationship is systematic alienation, as the worker is dissociated from his product” (158)</a:t>
            </a:r>
          </a:p>
          <a:p>
            <a:pPr marL="0" indent="0">
              <a:buNone/>
            </a:pPr>
            <a:r>
              <a:rPr lang="en-US" sz="1400"/>
              <a:t>How is a cyborg a symbol of oppression or exploitation? How is it a symbol of change?</a:t>
            </a:r>
          </a:p>
          <a:p>
            <a:pPr marL="0" indent="0">
              <a:buNone/>
            </a:pPr>
            <a:endParaRPr lang="en-US" sz="1400"/>
          </a:p>
          <a:p>
            <a:pPr marL="0" indent="0">
              <a:buNone/>
            </a:pPr>
            <a:endParaRPr lang="en-US" sz="1400"/>
          </a:p>
          <a:p>
            <a:pPr marL="0" indent="0">
              <a:buNone/>
            </a:pPr>
            <a:endParaRPr lang="en-US" sz="1400"/>
          </a:p>
          <a:p>
            <a:pPr marL="0" indent="0">
              <a:buNone/>
            </a:pPr>
            <a:endParaRPr lang="en-US" sz="1400"/>
          </a:p>
          <a:p>
            <a:pPr marL="0" indent="0">
              <a:buNone/>
            </a:pPr>
            <a:endParaRPr lang="en-US" sz="1400"/>
          </a:p>
        </p:txBody>
      </p:sp>
    </p:spTree>
    <p:extLst>
      <p:ext uri="{BB962C8B-B14F-4D97-AF65-F5344CB8AC3E}">
        <p14:creationId xmlns:p14="http://schemas.microsoft.com/office/powerpoint/2010/main" val="1521650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A25FF-1E7E-D111-E253-2C618FCC1CEA}"/>
              </a:ext>
            </a:extLst>
          </p:cNvPr>
          <p:cNvSpPr>
            <a:spLocks noGrp="1"/>
          </p:cNvSpPr>
          <p:nvPr>
            <p:ph type="title"/>
          </p:nvPr>
        </p:nvSpPr>
        <p:spPr>
          <a:xfrm>
            <a:off x="1452656" y="1444741"/>
            <a:ext cx="9357865" cy="1041901"/>
          </a:xfrm>
        </p:spPr>
        <p:txBody>
          <a:bodyPr>
            <a:normAutofit/>
          </a:bodyPr>
          <a:lstStyle/>
          <a:p>
            <a:r>
              <a:rPr lang="en-US" sz="4000"/>
              <a:t>The Lack</a:t>
            </a:r>
          </a:p>
        </p:txBody>
      </p:sp>
      <p:sp>
        <p:nvSpPr>
          <p:cNvPr id="3" name="Content Placeholder 2">
            <a:extLst>
              <a:ext uri="{FF2B5EF4-FFF2-40B4-BE49-F238E27FC236}">
                <a16:creationId xmlns:a16="http://schemas.microsoft.com/office/drawing/2014/main" id="{6EDB4146-1860-343E-F993-7CBA4A26B9F9}"/>
              </a:ext>
            </a:extLst>
          </p:cNvPr>
          <p:cNvSpPr>
            <a:spLocks noGrp="1"/>
          </p:cNvSpPr>
          <p:nvPr>
            <p:ph sz="half" idx="1"/>
          </p:nvPr>
        </p:nvSpPr>
        <p:spPr>
          <a:xfrm>
            <a:off x="1452656" y="2701427"/>
            <a:ext cx="4483324" cy="2699968"/>
          </a:xfrm>
        </p:spPr>
        <p:txBody>
          <a:bodyPr>
            <a:normAutofit/>
          </a:bodyPr>
          <a:lstStyle/>
          <a:p>
            <a:pPr marL="0" indent="0">
              <a:buNone/>
            </a:pPr>
            <a:r>
              <a:rPr lang="en-US" sz="2000"/>
              <a:t>Haraway responds to Catherine Mackinnon’s assertion that women across the world lack an identity because their identity is socially determined through Othering, in opposition to men, a unity based solely in lack, in sexual objectification and a lack of autonomy. (159)</a:t>
            </a:r>
          </a:p>
        </p:txBody>
      </p:sp>
      <p:sp>
        <p:nvSpPr>
          <p:cNvPr id="4" name="Content Placeholder 3">
            <a:extLst>
              <a:ext uri="{FF2B5EF4-FFF2-40B4-BE49-F238E27FC236}">
                <a16:creationId xmlns:a16="http://schemas.microsoft.com/office/drawing/2014/main" id="{63949352-A200-E01B-8BA2-0F0E669FCDA1}"/>
              </a:ext>
            </a:extLst>
          </p:cNvPr>
          <p:cNvSpPr>
            <a:spLocks noGrp="1"/>
          </p:cNvSpPr>
          <p:nvPr>
            <p:ph sz="half" idx="2"/>
          </p:nvPr>
        </p:nvSpPr>
        <p:spPr>
          <a:xfrm>
            <a:off x="6256020" y="2701427"/>
            <a:ext cx="4554501" cy="2699968"/>
          </a:xfrm>
        </p:spPr>
        <p:txBody>
          <a:bodyPr>
            <a:normAutofit/>
          </a:bodyPr>
          <a:lstStyle/>
          <a:p>
            <a:pPr marL="0" indent="0">
              <a:buNone/>
            </a:pPr>
            <a:r>
              <a:rPr lang="en-US" sz="1400"/>
              <a:t>Haraway contends this form of radical feminism more effectively damages women than the patriarchy.</a:t>
            </a:r>
          </a:p>
          <a:p>
            <a:pPr marL="0" indent="0">
              <a:buNone/>
            </a:pPr>
            <a:r>
              <a:rPr lang="en-US" sz="1400"/>
              <a:t>Unpack how you agree, disagree, or both?</a:t>
            </a:r>
          </a:p>
          <a:p>
            <a:pPr marL="0" indent="0">
              <a:buNone/>
            </a:pPr>
            <a:r>
              <a:rPr lang="en-US" sz="1400"/>
              <a:t>Haraway believes identity exists and that we are more than one singular structure, that we are all interconnecting through networks (social and technological). That our affinity is our ability to cross boundaries like the cyborg (And that we are all Cyborgs).</a:t>
            </a:r>
          </a:p>
          <a:p>
            <a:pPr marL="0" indent="0">
              <a:buNone/>
            </a:pPr>
            <a:r>
              <a:rPr lang="en-US" sz="1400"/>
              <a:t>How might science be complicit is the creation of social hierarchy?</a:t>
            </a:r>
          </a:p>
          <a:p>
            <a:pPr marL="0" indent="0">
              <a:buNone/>
            </a:pPr>
            <a:endParaRPr lang="en-US" sz="1400"/>
          </a:p>
        </p:txBody>
      </p:sp>
    </p:spTree>
    <p:extLst>
      <p:ext uri="{BB962C8B-B14F-4D97-AF65-F5344CB8AC3E}">
        <p14:creationId xmlns:p14="http://schemas.microsoft.com/office/powerpoint/2010/main" val="375772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48C85-B359-0D07-B4B3-51B4BA405778}"/>
              </a:ext>
            </a:extLst>
          </p:cNvPr>
          <p:cNvSpPr>
            <a:spLocks noGrp="1"/>
          </p:cNvSpPr>
          <p:nvPr>
            <p:ph type="title"/>
          </p:nvPr>
        </p:nvSpPr>
        <p:spPr>
          <a:xfrm>
            <a:off x="1452656" y="1444741"/>
            <a:ext cx="9357865" cy="1041901"/>
          </a:xfrm>
        </p:spPr>
        <p:txBody>
          <a:bodyPr>
            <a:normAutofit/>
          </a:bodyPr>
          <a:lstStyle/>
          <a:p>
            <a:r>
              <a:rPr lang="en-US" sz="4000" dirty="0"/>
              <a:t>A Matter of Size</a:t>
            </a:r>
          </a:p>
        </p:txBody>
      </p:sp>
      <p:sp>
        <p:nvSpPr>
          <p:cNvPr id="3" name="Content Placeholder 2">
            <a:extLst>
              <a:ext uri="{FF2B5EF4-FFF2-40B4-BE49-F238E27FC236}">
                <a16:creationId xmlns:a16="http://schemas.microsoft.com/office/drawing/2014/main" id="{DF0085A8-3DFC-C552-9BD6-77329C82DB7C}"/>
              </a:ext>
            </a:extLst>
          </p:cNvPr>
          <p:cNvSpPr>
            <a:spLocks noGrp="1"/>
          </p:cNvSpPr>
          <p:nvPr>
            <p:ph sz="half" idx="1"/>
          </p:nvPr>
        </p:nvSpPr>
        <p:spPr>
          <a:xfrm>
            <a:off x="1452656" y="2701427"/>
            <a:ext cx="4483324" cy="2699968"/>
          </a:xfrm>
        </p:spPr>
        <p:txBody>
          <a:bodyPr>
            <a:normAutofit/>
          </a:bodyPr>
          <a:lstStyle/>
          <a:p>
            <a:pPr marL="0" indent="0">
              <a:buNone/>
            </a:pPr>
            <a:r>
              <a:rPr lang="en-US" sz="1300" dirty="0"/>
              <a:t>“Writing, power, and technology are old partners in Western stories of the origin of civilization, but miniaturization has changed our experience of mechanism. </a:t>
            </a:r>
          </a:p>
          <a:p>
            <a:pPr marL="0" indent="0">
              <a:buNone/>
            </a:pPr>
            <a:r>
              <a:rPr lang="en-US" sz="1300" dirty="0"/>
              <a:t>Miniaturization has turned out to be about power; small is not so much beautiful as pre-eminently dangerous, as in cruise missiles. Contrast the TV sets of the 1950s or the news cameras of the 1970s with the TV wrist bands or hand-sized video cameras now advertised.</a:t>
            </a:r>
          </a:p>
          <a:p>
            <a:pPr marL="0" indent="0">
              <a:buNone/>
            </a:pPr>
            <a:r>
              <a:rPr lang="en-US" sz="1300" dirty="0"/>
              <a:t> Our best machines are made of sunshine; they are all light and clean because they are nothing but signals, electromagnetic waves, a section of a spectrum, and these machines are eminently portable, mobile -- a matter of immense human pain in Detroit and Singapore.” (153)</a:t>
            </a:r>
          </a:p>
        </p:txBody>
      </p:sp>
      <p:sp>
        <p:nvSpPr>
          <p:cNvPr id="4" name="Content Placeholder 3">
            <a:extLst>
              <a:ext uri="{FF2B5EF4-FFF2-40B4-BE49-F238E27FC236}">
                <a16:creationId xmlns:a16="http://schemas.microsoft.com/office/drawing/2014/main" id="{660D4352-BD2A-67E2-5C90-0B26A4C1876E}"/>
              </a:ext>
            </a:extLst>
          </p:cNvPr>
          <p:cNvSpPr>
            <a:spLocks noGrp="1"/>
          </p:cNvSpPr>
          <p:nvPr>
            <p:ph sz="half" idx="2"/>
          </p:nvPr>
        </p:nvSpPr>
        <p:spPr>
          <a:xfrm>
            <a:off x="6256020" y="2701427"/>
            <a:ext cx="4554501" cy="2699968"/>
          </a:xfrm>
        </p:spPr>
        <p:txBody>
          <a:bodyPr>
            <a:normAutofit/>
          </a:bodyPr>
          <a:lstStyle/>
          <a:p>
            <a:pPr marL="0" indent="0">
              <a:buNone/>
            </a:pPr>
            <a:r>
              <a:rPr lang="en-US" sz="2000" dirty="0"/>
              <a:t>In what ways is “miniaturization” about power’? </a:t>
            </a:r>
          </a:p>
          <a:p>
            <a:pPr marL="0" indent="0">
              <a:buNone/>
            </a:pPr>
            <a:r>
              <a:rPr lang="en-US" sz="2000" dirty="0"/>
              <a:t>Whose power? </a:t>
            </a:r>
          </a:p>
          <a:p>
            <a:pPr marL="0" indent="0">
              <a:buNone/>
            </a:pPr>
            <a:r>
              <a:rPr lang="en-US" sz="2000" dirty="0"/>
              <a:t>What are the ambivalences in the power relationships when thinking about, for instance, cell phone cameras and CCTV surveillance?</a:t>
            </a:r>
          </a:p>
        </p:txBody>
      </p:sp>
    </p:spTree>
    <p:extLst>
      <p:ext uri="{BB962C8B-B14F-4D97-AF65-F5344CB8AC3E}">
        <p14:creationId xmlns:p14="http://schemas.microsoft.com/office/powerpoint/2010/main" val="1062062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14E10-658E-1DD9-B080-0AFEF2C376D7}"/>
              </a:ext>
            </a:extLst>
          </p:cNvPr>
          <p:cNvSpPr>
            <a:spLocks noGrp="1"/>
          </p:cNvSpPr>
          <p:nvPr>
            <p:ph type="title"/>
          </p:nvPr>
        </p:nvSpPr>
        <p:spPr>
          <a:xfrm>
            <a:off x="1452656" y="1444741"/>
            <a:ext cx="9357865" cy="1041901"/>
          </a:xfrm>
        </p:spPr>
        <p:txBody>
          <a:bodyPr>
            <a:normAutofit/>
          </a:bodyPr>
          <a:lstStyle/>
          <a:p>
            <a:r>
              <a:rPr lang="en-US" sz="4000"/>
              <a:t>Decolonial Discourse</a:t>
            </a:r>
          </a:p>
        </p:txBody>
      </p:sp>
      <p:sp>
        <p:nvSpPr>
          <p:cNvPr id="3" name="Content Placeholder 2">
            <a:extLst>
              <a:ext uri="{FF2B5EF4-FFF2-40B4-BE49-F238E27FC236}">
                <a16:creationId xmlns:a16="http://schemas.microsoft.com/office/drawing/2014/main" id="{4104AC0F-A45F-6D2A-0455-1996F4C2467E}"/>
              </a:ext>
            </a:extLst>
          </p:cNvPr>
          <p:cNvSpPr>
            <a:spLocks noGrp="1"/>
          </p:cNvSpPr>
          <p:nvPr>
            <p:ph sz="half" idx="1"/>
          </p:nvPr>
        </p:nvSpPr>
        <p:spPr>
          <a:xfrm>
            <a:off x="1452656" y="2701427"/>
            <a:ext cx="4483324" cy="2699968"/>
          </a:xfrm>
        </p:spPr>
        <p:txBody>
          <a:bodyPr>
            <a:normAutofit/>
          </a:bodyPr>
          <a:lstStyle/>
          <a:p>
            <a:pPr marL="0" indent="0">
              <a:buNone/>
            </a:pPr>
            <a:r>
              <a:rPr lang="en-US" sz="2000"/>
              <a:t>“Ironically, it might be the unnatural cyborg women making chips in Asia and spiral dancing in Santa Rita jail whose constructed unities will guide effective oppositional strategies.” (154)</a:t>
            </a:r>
          </a:p>
        </p:txBody>
      </p:sp>
      <p:sp>
        <p:nvSpPr>
          <p:cNvPr id="4" name="Content Placeholder 3">
            <a:extLst>
              <a:ext uri="{FF2B5EF4-FFF2-40B4-BE49-F238E27FC236}">
                <a16:creationId xmlns:a16="http://schemas.microsoft.com/office/drawing/2014/main" id="{90204BFB-379B-66EA-9020-A23B395841DE}"/>
              </a:ext>
            </a:extLst>
          </p:cNvPr>
          <p:cNvSpPr>
            <a:spLocks noGrp="1"/>
          </p:cNvSpPr>
          <p:nvPr>
            <p:ph sz="half" idx="2"/>
          </p:nvPr>
        </p:nvSpPr>
        <p:spPr>
          <a:xfrm>
            <a:off x="6256020" y="2701427"/>
            <a:ext cx="4554501" cy="2699968"/>
          </a:xfrm>
        </p:spPr>
        <p:txBody>
          <a:bodyPr>
            <a:normAutofit/>
          </a:bodyPr>
          <a:lstStyle/>
          <a:p>
            <a:pPr marL="0" indent="0">
              <a:buNone/>
            </a:pPr>
            <a:r>
              <a:rPr lang="en-US" sz="1600"/>
              <a:t>Haraway's use of “Third World Women” could be read as problematic, however critics such as Chela Sandoval [Professor of Chicana Studies at UC Santa Barbara] find Haraway inspiring.</a:t>
            </a:r>
          </a:p>
          <a:p>
            <a:pPr marL="0" indent="0">
              <a:buNone/>
            </a:pPr>
            <a:r>
              <a:rPr lang="en-US" sz="1600"/>
              <a:t>How do you read Haraway's strategy of networking in 'Third World' women workers?</a:t>
            </a:r>
          </a:p>
          <a:p>
            <a:pPr marL="0" indent="0">
              <a:buNone/>
            </a:pPr>
            <a:r>
              <a:rPr lang="en-US" sz="1600"/>
              <a:t>In what ways might Haraway’s intersection with race be problematic?</a:t>
            </a:r>
          </a:p>
          <a:p>
            <a:pPr marL="0" indent="0">
              <a:buNone/>
            </a:pPr>
            <a:r>
              <a:rPr lang="en-US" sz="1600"/>
              <a:t>In what ways is it useful for conceptualizing progressive radical change?</a:t>
            </a:r>
          </a:p>
        </p:txBody>
      </p:sp>
    </p:spTree>
    <p:extLst>
      <p:ext uri="{BB962C8B-B14F-4D97-AF65-F5344CB8AC3E}">
        <p14:creationId xmlns:p14="http://schemas.microsoft.com/office/powerpoint/2010/main" val="906042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69A2-00B3-55D9-DF7F-177BDBF57C4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F3D1545-9A7E-1060-7D26-9D0364F87AD8}"/>
              </a:ext>
            </a:extLst>
          </p:cNvPr>
          <p:cNvSpPr>
            <a:spLocks noGrp="1"/>
          </p:cNvSpPr>
          <p:nvPr>
            <p:ph idx="1"/>
          </p:nvPr>
        </p:nvSpPr>
        <p:spPr/>
        <p:txBody>
          <a:bodyPr/>
          <a:lstStyle/>
          <a:p>
            <a:r>
              <a:rPr lang="en-US" dirty="0"/>
              <a:t>Excerpt from Haraway, Donna. "A Cyborg Manifesto: Science, Technology, and Socialist-Feminism in the Late Twentieth Century," in Simians, Cyborgs and Women: The Reinvention of Nature (New York; Routledge, 1991), pp.149-181. </a:t>
            </a:r>
          </a:p>
          <a:p>
            <a:r>
              <a:rPr lang="en-US" dirty="0">
                <a:hlinkClick r:id="rId2"/>
              </a:rPr>
              <a:t>https://www.york.ac.uk/teaching/cws/wws/cyborgweek789.html</a:t>
            </a:r>
            <a:endParaRPr lang="en-US" dirty="0"/>
          </a:p>
          <a:p>
            <a:endParaRPr lang="en-US" dirty="0"/>
          </a:p>
        </p:txBody>
      </p:sp>
    </p:spTree>
    <p:extLst>
      <p:ext uri="{BB962C8B-B14F-4D97-AF65-F5344CB8AC3E}">
        <p14:creationId xmlns:p14="http://schemas.microsoft.com/office/powerpoint/2010/main" val="167065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6271-908C-10AB-E94A-6776EE22455C}"/>
              </a:ext>
            </a:extLst>
          </p:cNvPr>
          <p:cNvSpPr>
            <a:spLocks noGrp="1"/>
          </p:cNvSpPr>
          <p:nvPr>
            <p:ph type="title"/>
          </p:nvPr>
        </p:nvSpPr>
        <p:spPr/>
        <p:txBody>
          <a:bodyPr/>
          <a:lstStyle/>
          <a:p>
            <a:r>
              <a:rPr lang="en-US" dirty="0"/>
              <a:t>“A Cyborg Manifesto”</a:t>
            </a:r>
          </a:p>
        </p:txBody>
      </p:sp>
      <p:sp>
        <p:nvSpPr>
          <p:cNvPr id="3" name="Content Placeholder 2">
            <a:extLst>
              <a:ext uri="{FF2B5EF4-FFF2-40B4-BE49-F238E27FC236}">
                <a16:creationId xmlns:a16="http://schemas.microsoft.com/office/drawing/2014/main" id="{2B4428C2-30D8-F13E-4911-9AD7F7E2429D}"/>
              </a:ext>
            </a:extLst>
          </p:cNvPr>
          <p:cNvSpPr>
            <a:spLocks noGrp="1"/>
          </p:cNvSpPr>
          <p:nvPr>
            <p:ph idx="1"/>
          </p:nvPr>
        </p:nvSpPr>
        <p:spPr/>
        <p:txBody>
          <a:bodyPr>
            <a:normAutofit fontScale="92500" lnSpcReduction="10000"/>
          </a:bodyPr>
          <a:lstStyle/>
          <a:p>
            <a:r>
              <a:rPr lang="en-US" dirty="0"/>
              <a:t>Published 1985</a:t>
            </a:r>
          </a:p>
          <a:p>
            <a:r>
              <a:rPr lang="en-US" dirty="0"/>
              <a:t>A seminal essay of the 20th century regarding the relationship between power, gender, and technology</a:t>
            </a:r>
          </a:p>
          <a:p>
            <a:r>
              <a:rPr lang="en-US" dirty="0"/>
              <a:t>Social Context</a:t>
            </a:r>
          </a:p>
          <a:p>
            <a:pPr lvl="1"/>
            <a:r>
              <a:rPr lang="en-US" dirty="0"/>
              <a:t>1984 Strategic Defense Initiative Organization (SDIO) “Star Wars” program</a:t>
            </a:r>
          </a:p>
          <a:p>
            <a:pPr lvl="1"/>
            <a:r>
              <a:rPr lang="en-US" dirty="0"/>
              <a:t>Internet use starts mid 80s (it won’t fully enter homes until the mid 90s)</a:t>
            </a:r>
          </a:p>
          <a:p>
            <a:r>
              <a:rPr lang="en-US" dirty="0"/>
              <a:t>Genealogy of Influence: 1960’s “Radical Feminism,” Marxist Anti-Capitalism, Psychoanalytical Criticism, Poststructuralism</a:t>
            </a:r>
          </a:p>
          <a:p>
            <a:pPr lvl="1"/>
            <a:r>
              <a:rPr lang="en-US" dirty="0"/>
              <a:t>Focus on patriarchal gender relations, Labor force, and power relationships</a:t>
            </a:r>
          </a:p>
          <a:p>
            <a:pPr lvl="1"/>
            <a:r>
              <a:rPr lang="en-US" dirty="0"/>
              <a:t>Influences later movements:</a:t>
            </a:r>
          </a:p>
          <a:p>
            <a:pPr lvl="2"/>
            <a:r>
              <a:rPr lang="en-US" dirty="0"/>
              <a:t> Cultural Feminism</a:t>
            </a:r>
          </a:p>
          <a:p>
            <a:pPr lvl="2"/>
            <a:r>
              <a:rPr lang="en-US" dirty="0"/>
              <a:t> Socialist Feminism</a:t>
            </a:r>
          </a:p>
          <a:p>
            <a:pPr marL="457200" lvl="1" indent="0">
              <a:buNone/>
            </a:pPr>
            <a:endParaRPr lang="en-US" dirty="0"/>
          </a:p>
        </p:txBody>
      </p:sp>
    </p:spTree>
    <p:extLst>
      <p:ext uri="{BB962C8B-B14F-4D97-AF65-F5344CB8AC3E}">
        <p14:creationId xmlns:p14="http://schemas.microsoft.com/office/powerpoint/2010/main" val="243092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few women working in a factory&#10;&#10;Description automatically generated with low confidence">
            <a:extLst>
              <a:ext uri="{FF2B5EF4-FFF2-40B4-BE49-F238E27FC236}">
                <a16:creationId xmlns:a16="http://schemas.microsoft.com/office/drawing/2014/main" id="{0C5FB5CD-E22A-CE2C-E311-F85FE44E11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79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1207CE-4157-00D8-5D96-8E09B2D83EA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marL="0" indent="0" algn="ctr"/>
            <a:r>
              <a:rPr lang="en-US" sz="2800" dirty="0">
                <a:solidFill>
                  <a:schemeClr val="tx1">
                    <a:lumMod val="85000"/>
                    <a:lumOff val="15000"/>
                  </a:schemeClr>
                </a:solidFill>
              </a:rPr>
              <a:t>An Ironic Dream of a Common Language for Women in the Integrated Circuit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01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34FB-C65D-66BF-0C99-F5473972C76C}"/>
              </a:ext>
            </a:extLst>
          </p:cNvPr>
          <p:cNvSpPr>
            <a:spLocks noGrp="1"/>
          </p:cNvSpPr>
          <p:nvPr>
            <p:ph type="title"/>
          </p:nvPr>
        </p:nvSpPr>
        <p:spPr/>
        <p:txBody>
          <a:bodyPr/>
          <a:lstStyle/>
          <a:p>
            <a:r>
              <a:rPr lang="en-US" dirty="0"/>
              <a:t>Finding Irony</a:t>
            </a:r>
          </a:p>
        </p:txBody>
      </p:sp>
      <p:sp>
        <p:nvSpPr>
          <p:cNvPr id="3" name="Content Placeholder 2">
            <a:extLst>
              <a:ext uri="{FF2B5EF4-FFF2-40B4-BE49-F238E27FC236}">
                <a16:creationId xmlns:a16="http://schemas.microsoft.com/office/drawing/2014/main" id="{34104A98-24B5-10C6-46BF-3856A29AE52B}"/>
              </a:ext>
            </a:extLst>
          </p:cNvPr>
          <p:cNvSpPr>
            <a:spLocks noGrp="1"/>
          </p:cNvSpPr>
          <p:nvPr>
            <p:ph idx="1"/>
          </p:nvPr>
        </p:nvSpPr>
        <p:spPr/>
        <p:txBody>
          <a:bodyPr/>
          <a:lstStyle/>
          <a:p>
            <a:pPr marL="0" indent="0">
              <a:buNone/>
            </a:pPr>
            <a:r>
              <a:rPr lang="en-US" dirty="0"/>
              <a:t>Aristotelian logic tells us that because the world contains categories (individual, separate things) binaries exist:</a:t>
            </a:r>
          </a:p>
          <a:p>
            <a:pPr marL="0" indent="0">
              <a:buNone/>
            </a:pPr>
            <a:r>
              <a:rPr lang="en-US" dirty="0"/>
              <a:t>Animal/Human</a:t>
            </a:r>
          </a:p>
          <a:p>
            <a:pPr marL="0" indent="0">
              <a:buNone/>
            </a:pPr>
            <a:r>
              <a:rPr lang="en-US" dirty="0"/>
              <a:t>Human/Divine</a:t>
            </a:r>
          </a:p>
          <a:p>
            <a:pPr marL="0" indent="0">
              <a:buNone/>
            </a:pPr>
            <a:r>
              <a:rPr lang="en-US" dirty="0"/>
              <a:t>Nature/Culture</a:t>
            </a:r>
          </a:p>
          <a:p>
            <a:pPr marL="0" indent="0">
              <a:buNone/>
            </a:pPr>
            <a:r>
              <a:rPr lang="en-US" dirty="0"/>
              <a:t>Living/Non-Living</a:t>
            </a:r>
          </a:p>
          <a:p>
            <a:pPr marL="0" indent="0">
              <a:buNone/>
            </a:pPr>
            <a:r>
              <a:rPr lang="en-US" dirty="0"/>
              <a:t>Organism/Machine</a:t>
            </a:r>
          </a:p>
          <a:p>
            <a:pPr marL="0" indent="0">
              <a:buNone/>
            </a:pPr>
            <a:r>
              <a:rPr lang="en-US" dirty="0"/>
              <a:t>Male/Female</a:t>
            </a:r>
          </a:p>
          <a:p>
            <a:pPr marL="0" indent="0">
              <a:buNone/>
            </a:pPr>
            <a:endParaRPr lang="en-US" dirty="0"/>
          </a:p>
        </p:txBody>
      </p:sp>
    </p:spTree>
    <p:extLst>
      <p:ext uri="{BB962C8B-B14F-4D97-AF65-F5344CB8AC3E}">
        <p14:creationId xmlns:p14="http://schemas.microsoft.com/office/powerpoint/2010/main" val="1581875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A528-6316-B2DD-17C7-7579FE6F9EE9}"/>
              </a:ext>
            </a:extLst>
          </p:cNvPr>
          <p:cNvSpPr>
            <a:spLocks noGrp="1"/>
          </p:cNvSpPr>
          <p:nvPr>
            <p:ph type="title"/>
          </p:nvPr>
        </p:nvSpPr>
        <p:spPr>
          <a:xfrm>
            <a:off x="4965430" y="629268"/>
            <a:ext cx="6586491" cy="1286160"/>
          </a:xfrm>
        </p:spPr>
        <p:txBody>
          <a:bodyPr anchor="b">
            <a:normAutofit/>
          </a:bodyPr>
          <a:lstStyle/>
          <a:p>
            <a:r>
              <a:rPr lang="en-US" dirty="0"/>
              <a:t>The Great Chain of Being</a:t>
            </a:r>
          </a:p>
        </p:txBody>
      </p:sp>
      <p:sp>
        <p:nvSpPr>
          <p:cNvPr id="3" name="Content Placeholder 2">
            <a:extLst>
              <a:ext uri="{FF2B5EF4-FFF2-40B4-BE49-F238E27FC236}">
                <a16:creationId xmlns:a16="http://schemas.microsoft.com/office/drawing/2014/main" id="{7FF9DAC9-7991-1B56-A73E-1CA017583C5B}"/>
              </a:ext>
            </a:extLst>
          </p:cNvPr>
          <p:cNvSpPr>
            <a:spLocks noGrp="1"/>
          </p:cNvSpPr>
          <p:nvPr>
            <p:ph idx="1"/>
          </p:nvPr>
        </p:nvSpPr>
        <p:spPr>
          <a:xfrm>
            <a:off x="4965431" y="2438400"/>
            <a:ext cx="6586489" cy="3785419"/>
          </a:xfrm>
        </p:spPr>
        <p:txBody>
          <a:bodyPr>
            <a:normAutofit/>
          </a:bodyPr>
          <a:lstStyle/>
          <a:p>
            <a:pPr marL="0" indent="0">
              <a:buNone/>
            </a:pPr>
            <a:r>
              <a:rPr lang="en-US" sz="2000" dirty="0"/>
              <a:t>This categorized logic led to the medieval, Christian hierarchical perception of all things having a place that western thinking is so deeply rooted in:</a:t>
            </a:r>
          </a:p>
          <a:p>
            <a:pPr marL="0" indent="0">
              <a:buNone/>
            </a:pPr>
            <a:r>
              <a:rPr lang="en-US" sz="2000" dirty="0"/>
              <a:t>God</a:t>
            </a:r>
          </a:p>
          <a:p>
            <a:pPr marL="0" indent="0">
              <a:buNone/>
            </a:pPr>
            <a:r>
              <a:rPr lang="en-US" sz="2000" dirty="0"/>
              <a:t>Angels</a:t>
            </a:r>
          </a:p>
          <a:p>
            <a:pPr marL="0" indent="0">
              <a:buNone/>
            </a:pPr>
            <a:r>
              <a:rPr lang="en-US" sz="2000" dirty="0"/>
              <a:t>Human</a:t>
            </a:r>
          </a:p>
          <a:p>
            <a:pPr marL="0" indent="0">
              <a:buNone/>
            </a:pPr>
            <a:r>
              <a:rPr lang="en-US" sz="2000" dirty="0"/>
              <a:t>Animals</a:t>
            </a:r>
          </a:p>
          <a:p>
            <a:pPr marL="0" indent="0">
              <a:buNone/>
            </a:pPr>
            <a:r>
              <a:rPr lang="en-US" sz="2000" dirty="0"/>
              <a:t>Plants</a:t>
            </a:r>
          </a:p>
          <a:p>
            <a:pPr marL="0" indent="0">
              <a:buNone/>
            </a:pPr>
            <a:r>
              <a:rPr lang="en-US" sz="2000" dirty="0"/>
              <a:t>Minerals</a:t>
            </a:r>
          </a:p>
        </p:txBody>
      </p:sp>
      <p:pic>
        <p:nvPicPr>
          <p:cNvPr id="5" name="Picture 4" descr="A picture containing text, fabric&#10;&#10;Description automatically generated">
            <a:extLst>
              <a:ext uri="{FF2B5EF4-FFF2-40B4-BE49-F238E27FC236}">
                <a16:creationId xmlns:a16="http://schemas.microsoft.com/office/drawing/2014/main" id="{9162D6C2-5463-1476-7FA9-628A0C4E3B23}"/>
              </a:ext>
            </a:extLst>
          </p:cNvPr>
          <p:cNvPicPr>
            <a:picLocks noChangeAspect="1"/>
          </p:cNvPicPr>
          <p:nvPr/>
        </p:nvPicPr>
        <p:blipFill rotWithShape="1">
          <a:blip r:embed="rId2">
            <a:extLst>
              <a:ext uri="{28A0092B-C50C-407E-A947-70E740481C1C}">
                <a14:useLocalDpi xmlns:a14="http://schemas.microsoft.com/office/drawing/2010/main" val="0"/>
              </a:ext>
            </a:extLst>
          </a:blip>
          <a:srcRect r="2392"/>
          <a:stretch/>
        </p:blipFill>
        <p:spPr>
          <a:xfrm>
            <a:off x="20" y="10"/>
            <a:ext cx="4635571" cy="6857990"/>
          </a:xfrm>
          <a:prstGeom prst="rect">
            <a:avLst/>
          </a:prstGeom>
          <a:effectLst/>
        </p:spPr>
      </p:pic>
      <p:cxnSp>
        <p:nvCxnSpPr>
          <p:cNvPr id="12"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F6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63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5168-7276-B4F3-7993-87B68FC62400}"/>
              </a:ext>
            </a:extLst>
          </p:cNvPr>
          <p:cNvSpPr>
            <a:spLocks noGrp="1"/>
          </p:cNvSpPr>
          <p:nvPr>
            <p:ph type="title"/>
          </p:nvPr>
        </p:nvSpPr>
        <p:spPr/>
        <p:txBody>
          <a:bodyPr/>
          <a:lstStyle/>
          <a:p>
            <a:r>
              <a:rPr lang="en-US" dirty="0"/>
              <a:t>The “Age of Reason”</a:t>
            </a:r>
          </a:p>
        </p:txBody>
      </p:sp>
      <p:sp>
        <p:nvSpPr>
          <p:cNvPr id="3" name="Content Placeholder 2">
            <a:extLst>
              <a:ext uri="{FF2B5EF4-FFF2-40B4-BE49-F238E27FC236}">
                <a16:creationId xmlns:a16="http://schemas.microsoft.com/office/drawing/2014/main" id="{DAEA43CC-AE54-4096-BAB8-20B1AC8B9E75}"/>
              </a:ext>
            </a:extLst>
          </p:cNvPr>
          <p:cNvSpPr>
            <a:spLocks noGrp="1"/>
          </p:cNvSpPr>
          <p:nvPr>
            <p:ph idx="1"/>
          </p:nvPr>
        </p:nvSpPr>
        <p:spPr/>
        <p:txBody>
          <a:bodyPr>
            <a:normAutofit/>
          </a:bodyPr>
          <a:lstStyle/>
          <a:p>
            <a:pPr marL="0" indent="0">
              <a:buNone/>
            </a:pPr>
            <a:r>
              <a:rPr lang="en-US" dirty="0"/>
              <a:t>Enlightenment thinkers (17</a:t>
            </a:r>
            <a:r>
              <a:rPr lang="en-US" baseline="30000" dirty="0"/>
              <a:t>th</a:t>
            </a:r>
            <a:r>
              <a:rPr lang="en-US" dirty="0"/>
              <a:t>-18</a:t>
            </a:r>
            <a:r>
              <a:rPr lang="en-US" baseline="30000" dirty="0"/>
              <a:t>th</a:t>
            </a:r>
            <a:r>
              <a:rPr lang="en-US" dirty="0"/>
              <a:t> Century) continued this hierarchical structure with an ever-narrowing definition of what is “rational”</a:t>
            </a:r>
          </a:p>
          <a:p>
            <a:pPr marL="0" indent="0">
              <a:buNone/>
            </a:pPr>
            <a:r>
              <a:rPr lang="en-US" dirty="0"/>
              <a:t>A definition and power structure that is both racist and sexist in its perception of the Other.</a:t>
            </a:r>
          </a:p>
          <a:p>
            <a:pPr marL="0" indent="0">
              <a:buNone/>
            </a:pPr>
            <a:r>
              <a:rPr lang="en-US" dirty="0"/>
              <a:t>Women were seen as biologically less rational, less capable of reason, than men and thus inferior.</a:t>
            </a:r>
          </a:p>
          <a:p>
            <a:pPr marL="0" indent="0">
              <a:buNone/>
            </a:pPr>
            <a:r>
              <a:rPr lang="en-US" dirty="0"/>
              <a:t>Non-European colonized cultures were seen as less “civilized” (i.e. lacking scientific and philosophical reason) and thus inferior.</a:t>
            </a:r>
          </a:p>
          <a:p>
            <a:pPr marL="0" indent="0">
              <a:buNone/>
            </a:pPr>
            <a:endParaRPr lang="en-US" dirty="0"/>
          </a:p>
        </p:txBody>
      </p:sp>
    </p:spTree>
    <p:extLst>
      <p:ext uri="{BB962C8B-B14F-4D97-AF65-F5344CB8AC3E}">
        <p14:creationId xmlns:p14="http://schemas.microsoft.com/office/powerpoint/2010/main" val="417128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777A0-8042-3B00-3643-2B7A0B990026}"/>
              </a:ext>
            </a:extLst>
          </p:cNvPr>
          <p:cNvSpPr>
            <a:spLocks noGrp="1"/>
          </p:cNvSpPr>
          <p:nvPr>
            <p:ph type="title"/>
          </p:nvPr>
        </p:nvSpPr>
        <p:spPr>
          <a:xfrm>
            <a:off x="7320466" y="609600"/>
            <a:ext cx="4140014" cy="1330839"/>
          </a:xfrm>
        </p:spPr>
        <p:txBody>
          <a:bodyPr>
            <a:normAutofit/>
          </a:bodyPr>
          <a:lstStyle/>
          <a:p>
            <a:r>
              <a:rPr lang="en-US" sz="3200" dirty="0"/>
              <a:t>Domination and Power</a:t>
            </a:r>
          </a:p>
        </p:txBody>
      </p:sp>
      <p:pic>
        <p:nvPicPr>
          <p:cNvPr id="5" name="Picture 4">
            <a:extLst>
              <a:ext uri="{FF2B5EF4-FFF2-40B4-BE49-F238E27FC236}">
                <a16:creationId xmlns:a16="http://schemas.microsoft.com/office/drawing/2014/main" id="{FBEE38F8-C9E1-E560-6562-15F62EF889DC}"/>
              </a:ext>
            </a:extLst>
          </p:cNvPr>
          <p:cNvPicPr>
            <a:picLocks noChangeAspect="1"/>
          </p:cNvPicPr>
          <p:nvPr/>
        </p:nvPicPr>
        <p:blipFill rotWithShape="1">
          <a:blip r:embed="rId2">
            <a:extLst>
              <a:ext uri="{28A0092B-C50C-407E-A947-70E740481C1C}">
                <a14:useLocalDpi xmlns:a14="http://schemas.microsoft.com/office/drawing/2010/main" val="0"/>
              </a:ext>
            </a:extLst>
          </a:blip>
          <a:srcRect t="998" r="-2" b="1869"/>
          <a:stretch/>
        </p:blipFill>
        <p:spPr>
          <a:xfrm>
            <a:off x="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F292E209-76E7-8500-7009-351AF44629E3}"/>
              </a:ext>
            </a:extLst>
          </p:cNvPr>
          <p:cNvSpPr>
            <a:spLocks noGrp="1"/>
          </p:cNvSpPr>
          <p:nvPr>
            <p:ph idx="1"/>
          </p:nvPr>
        </p:nvSpPr>
        <p:spPr>
          <a:xfrm>
            <a:off x="7320465" y="2194102"/>
            <a:ext cx="4140013" cy="3908586"/>
          </a:xfrm>
        </p:spPr>
        <p:txBody>
          <a:bodyPr>
            <a:normAutofit/>
          </a:bodyPr>
          <a:lstStyle/>
          <a:p>
            <a:pPr marL="0" indent="0">
              <a:buNone/>
            </a:pPr>
            <a:r>
              <a:rPr lang="en-US" sz="2000" dirty="0"/>
              <a:t>Haraway thus uses the cyborg as a vehicle to destabilize and challenge this longstanding, European, patriarchal social hierarchy.</a:t>
            </a:r>
          </a:p>
          <a:p>
            <a:pPr marL="0" indent="0">
              <a:buNone/>
            </a:pPr>
            <a:r>
              <a:rPr lang="en-US" sz="2000" dirty="0"/>
              <a:t>Because the cyborg is a hybrid.</a:t>
            </a:r>
          </a:p>
          <a:p>
            <a:pPr marL="0" indent="0">
              <a:buNone/>
            </a:pPr>
            <a:r>
              <a:rPr lang="en-US" sz="2000" dirty="0"/>
              <a:t>The cyborg holds two (plus) categories at the same time.</a:t>
            </a:r>
          </a:p>
          <a:p>
            <a:pPr marL="0" indent="0">
              <a:buNone/>
            </a:pPr>
            <a:endParaRPr lang="en-US" sz="2000" dirty="0"/>
          </a:p>
          <a:p>
            <a:pPr marL="0" indent="0">
              <a:buNone/>
            </a:pPr>
            <a:r>
              <a:rPr lang="en-US" sz="2000" dirty="0"/>
              <a:t>How does this disrupt conceptions of human identity as static and stable?</a:t>
            </a:r>
          </a:p>
          <a:p>
            <a:pPr marL="0" indent="0">
              <a:buNone/>
            </a:pPr>
            <a:endParaRPr lang="en-US" sz="2000" dirty="0"/>
          </a:p>
        </p:txBody>
      </p:sp>
    </p:spTree>
    <p:extLst>
      <p:ext uri="{BB962C8B-B14F-4D97-AF65-F5344CB8AC3E}">
        <p14:creationId xmlns:p14="http://schemas.microsoft.com/office/powerpoint/2010/main" val="405682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5CB3-A649-A30D-A5D8-4503377CCD48}"/>
              </a:ext>
            </a:extLst>
          </p:cNvPr>
          <p:cNvSpPr>
            <a:spLocks noGrp="1"/>
          </p:cNvSpPr>
          <p:nvPr>
            <p:ph type="title"/>
          </p:nvPr>
        </p:nvSpPr>
        <p:spPr>
          <a:xfrm>
            <a:off x="4965430" y="629268"/>
            <a:ext cx="6586491" cy="1286160"/>
          </a:xfrm>
        </p:spPr>
        <p:txBody>
          <a:bodyPr anchor="b">
            <a:normAutofit/>
          </a:bodyPr>
          <a:lstStyle/>
          <a:p>
            <a:r>
              <a:rPr lang="en-US" dirty="0"/>
              <a:t>Cyborg</a:t>
            </a:r>
          </a:p>
        </p:txBody>
      </p:sp>
      <p:sp>
        <p:nvSpPr>
          <p:cNvPr id="3" name="Content Placeholder 2">
            <a:extLst>
              <a:ext uri="{FF2B5EF4-FFF2-40B4-BE49-F238E27FC236}">
                <a16:creationId xmlns:a16="http://schemas.microsoft.com/office/drawing/2014/main" id="{30A8D453-B814-C01C-C5E8-F6E35D8EB6A8}"/>
              </a:ext>
            </a:extLst>
          </p:cNvPr>
          <p:cNvSpPr>
            <a:spLocks noGrp="1"/>
          </p:cNvSpPr>
          <p:nvPr>
            <p:ph idx="1"/>
          </p:nvPr>
        </p:nvSpPr>
        <p:spPr>
          <a:xfrm>
            <a:off x="4965431" y="2438400"/>
            <a:ext cx="6586489" cy="3785419"/>
          </a:xfrm>
        </p:spPr>
        <p:txBody>
          <a:bodyPr>
            <a:normAutofit/>
          </a:bodyPr>
          <a:lstStyle/>
          <a:p>
            <a:pPr marL="0" indent="0">
              <a:buNone/>
            </a:pPr>
            <a:r>
              <a:rPr lang="en-US" sz="2000"/>
              <a:t>“A Cyborg is a cybernetic organism, a hybrid of machine and organism, a creature of social reality as well as a creature of fiction.” (149)</a:t>
            </a:r>
          </a:p>
          <a:p>
            <a:pPr marL="0" indent="0">
              <a:buNone/>
            </a:pPr>
            <a:endParaRPr lang="en-US" sz="2000"/>
          </a:p>
          <a:p>
            <a:pPr marL="0" indent="0">
              <a:buNone/>
            </a:pPr>
            <a:r>
              <a:rPr lang="en-US" sz="2000"/>
              <a:t>An Integrated Circuit is, “</a:t>
            </a:r>
            <a:r>
              <a:rPr lang="en-US" sz="2000" b="0" i="0">
                <a:effectLst/>
                <a:latin typeface="source-serif-pro"/>
              </a:rPr>
              <a:t> a set of electronic circuits on one small flat piece (or "chip") of semiconductor material, usually silicon. Large numbers of tiny MOSFETs (metal–oxide–semiconductor field-effect transistors) integrate into a small chip” (Wikipedia).</a:t>
            </a:r>
          </a:p>
          <a:p>
            <a:pPr marL="0" indent="0">
              <a:buNone/>
            </a:pPr>
            <a:r>
              <a:rPr lang="en-US" sz="2000">
                <a:latin typeface="source-serif-pro"/>
              </a:rPr>
              <a:t>In other words, hundred, thousands, millions… of electronic circuits integrated together on a tiny chip.</a:t>
            </a:r>
            <a:endParaRPr lang="en-US" sz="2000"/>
          </a:p>
        </p:txBody>
      </p:sp>
      <p:pic>
        <p:nvPicPr>
          <p:cNvPr id="5" name="Picture 4" descr="A person wearing a mask and holding his hand up&#10;&#10;Description automatically generated with medium confidence">
            <a:extLst>
              <a:ext uri="{FF2B5EF4-FFF2-40B4-BE49-F238E27FC236}">
                <a16:creationId xmlns:a16="http://schemas.microsoft.com/office/drawing/2014/main" id="{03754F7E-6ACB-53AA-D2DD-D937B1D532DC}"/>
              </a:ext>
            </a:extLst>
          </p:cNvPr>
          <p:cNvPicPr>
            <a:picLocks noChangeAspect="1"/>
          </p:cNvPicPr>
          <p:nvPr/>
        </p:nvPicPr>
        <p:blipFill rotWithShape="1">
          <a:blip r:embed="rId2">
            <a:extLst>
              <a:ext uri="{28A0092B-C50C-407E-A947-70E740481C1C}">
                <a14:useLocalDpi xmlns:a14="http://schemas.microsoft.com/office/drawing/2010/main" val="0"/>
              </a:ext>
            </a:extLst>
          </a:blip>
          <a:srcRect l="22551" r="4044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B8BE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093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1841</Words>
  <Application>Microsoft Office PowerPoint</Application>
  <PresentationFormat>Widescreen</PresentationFormat>
  <Paragraphs>135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Georgia</vt:lpstr>
      <vt:lpstr>Roboto</vt:lpstr>
      <vt:lpstr>source-serif-pro</vt:lpstr>
      <vt:lpstr>Office Theme</vt:lpstr>
      <vt:lpstr>Donna Haraway</vt:lpstr>
      <vt:lpstr>Donna Haraway</vt:lpstr>
      <vt:lpstr>“A Cyborg Manifesto”</vt:lpstr>
      <vt:lpstr>An Ironic Dream of a Common Language for Women in the Integrated Circuit</vt:lpstr>
      <vt:lpstr>Finding Irony</vt:lpstr>
      <vt:lpstr>The Great Chain of Being</vt:lpstr>
      <vt:lpstr>The “Age of Reason”</vt:lpstr>
      <vt:lpstr>Domination and Power</vt:lpstr>
      <vt:lpstr>Cyborg</vt:lpstr>
      <vt:lpstr>2nd Wave Feminism</vt:lpstr>
      <vt:lpstr>An Ironic Dream of a Common Language for Women in the Integrated Circuit</vt:lpstr>
      <vt:lpstr>Purpose</vt:lpstr>
      <vt:lpstr>Cybernetics</vt:lpstr>
      <vt:lpstr>Augmentation</vt:lpstr>
      <vt:lpstr>Replication rather than Reproduction</vt:lpstr>
      <vt:lpstr>We are Cyborgs.</vt:lpstr>
      <vt:lpstr>“The cyborg is a creature in a post gender world” (150)</vt:lpstr>
      <vt:lpstr>Liberation from the Father (and the Mother)</vt:lpstr>
      <vt:lpstr>Military Offspring</vt:lpstr>
      <vt:lpstr>Breached Boundaries: Animal/Human</vt:lpstr>
      <vt:lpstr>Leaky Boundaries: Organism/Machine</vt:lpstr>
      <vt:lpstr>Women &amp; Labor</vt:lpstr>
      <vt:lpstr>The Lack</vt:lpstr>
      <vt:lpstr>A Matter of Size</vt:lpstr>
      <vt:lpstr>Decolonial Discourse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Donna Haraway</dc:title>
  <dc:creator>Stephanie Harper</dc:creator>
  <cp:lastModifiedBy>Stephanie Harper</cp:lastModifiedBy>
  <cp:revision>15</cp:revision>
  <dcterms:created xsi:type="dcterms:W3CDTF">2022-10-16T20:48:45Z</dcterms:created>
  <dcterms:modified xsi:type="dcterms:W3CDTF">2022-10-18T14:14:59Z</dcterms:modified>
</cp:coreProperties>
</file>