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64" r:id="rId5"/>
    <p:sldId id="265" r:id="rId6"/>
    <p:sldId id="275" r:id="rId7"/>
    <p:sldId id="277" r:id="rId8"/>
    <p:sldId id="278" r:id="rId9"/>
    <p:sldId id="266" r:id="rId10"/>
    <p:sldId id="268" r:id="rId11"/>
    <p:sldId id="286" r:id="rId12"/>
    <p:sldId id="284" r:id="rId13"/>
    <p:sldId id="285" r:id="rId14"/>
    <p:sldId id="271" r:id="rId15"/>
    <p:sldId id="287" r:id="rId16"/>
    <p:sldId id="289" r:id="rId17"/>
    <p:sldId id="288" r:id="rId18"/>
    <p:sldId id="290" r:id="rId19"/>
    <p:sldId id="29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619" autoAdjust="0"/>
  </p:normalViewPr>
  <p:slideViewPr>
    <p:cSldViewPr snapToGrid="0">
      <p:cViewPr varScale="1">
        <p:scale>
          <a:sx n="112" d="100"/>
          <a:sy n="112" d="100"/>
        </p:scale>
        <p:origin x="91" y="5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40B3AD-C9FD-49C0-A362-F684915F0E86}"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995FCA16-232F-4F52-9120-DC02E05D54FD}">
      <dgm:prSet/>
      <dgm:spPr/>
      <dgm:t>
        <a:bodyPr/>
        <a:lstStyle/>
        <a:p>
          <a:r>
            <a:rPr lang="en-US" dirty="0"/>
            <a:t>Describe the </a:t>
          </a:r>
          <a:r>
            <a:rPr lang="en-US" dirty="0" err="1"/>
            <a:t>tendone</a:t>
          </a:r>
          <a:r>
            <a:rPr lang="en-US" dirty="0"/>
            <a:t> as a whole.</a:t>
          </a:r>
        </a:p>
        <a:p>
          <a:endParaRPr lang="en-US" dirty="0"/>
        </a:p>
      </dgm:t>
    </dgm:pt>
    <dgm:pt modelId="{AB79EF13-DC2D-426F-B2AE-CC3A11C5A6D8}" type="parTrans" cxnId="{92E35AF3-2E03-4D9B-86CB-F48C491F3C7E}">
      <dgm:prSet/>
      <dgm:spPr/>
      <dgm:t>
        <a:bodyPr/>
        <a:lstStyle/>
        <a:p>
          <a:endParaRPr lang="en-US"/>
        </a:p>
      </dgm:t>
    </dgm:pt>
    <dgm:pt modelId="{76F49217-37BD-4D0C-ABC6-3725755315CD}" type="sibTrans" cxnId="{92E35AF3-2E03-4D9B-86CB-F48C491F3C7E}">
      <dgm:prSet/>
      <dgm:spPr/>
      <dgm:t>
        <a:bodyPr/>
        <a:lstStyle/>
        <a:p>
          <a:endParaRPr lang="en-US"/>
        </a:p>
      </dgm:t>
    </dgm:pt>
    <dgm:pt modelId="{2C4C7C20-5DD5-4635-98C2-434E36C0ED25}">
      <dgm:prSet/>
      <dgm:spPr/>
      <dgm:t>
        <a:bodyPr/>
        <a:lstStyle/>
        <a:p>
          <a:r>
            <a:rPr lang="en-US"/>
            <a:t>How can they be distinguished?</a:t>
          </a:r>
        </a:p>
      </dgm:t>
    </dgm:pt>
    <dgm:pt modelId="{634F3E92-8DC3-4FFA-B390-8E267B9BC899}" type="parTrans" cxnId="{A8B0F985-EA05-411D-BBA9-4BABB9F43C1D}">
      <dgm:prSet/>
      <dgm:spPr/>
      <dgm:t>
        <a:bodyPr/>
        <a:lstStyle/>
        <a:p>
          <a:endParaRPr lang="en-US"/>
        </a:p>
      </dgm:t>
    </dgm:pt>
    <dgm:pt modelId="{989AB935-EC76-4FA0-BD52-74EB84CF71D2}" type="sibTrans" cxnId="{A8B0F985-EA05-411D-BBA9-4BABB9F43C1D}">
      <dgm:prSet/>
      <dgm:spPr/>
      <dgm:t>
        <a:bodyPr/>
        <a:lstStyle/>
        <a:p>
          <a:endParaRPr lang="en-US"/>
        </a:p>
      </dgm:t>
    </dgm:pt>
    <dgm:pt modelId="{99883749-41DB-4043-A328-4182004F3D76}">
      <dgm:prSet/>
      <dgm:spPr/>
      <dgm:t>
        <a:bodyPr/>
        <a:lstStyle/>
        <a:p>
          <a:r>
            <a:rPr lang="en-US" dirty="0"/>
            <a:t>The clones, like the androids in Dick’s novel, are “consistently confronted with social conventions which assert their artificiality” (Olsen 107).</a:t>
          </a:r>
        </a:p>
        <a:p>
          <a:r>
            <a:rPr lang="en-US" dirty="0"/>
            <a:t>Why do Martin and Pugh find them uncanny?</a:t>
          </a:r>
        </a:p>
      </dgm:t>
    </dgm:pt>
    <dgm:pt modelId="{A3B6E7D9-75E5-4ACA-A257-A596B6D031AF}" type="parTrans" cxnId="{A7CA5190-C236-47B7-93F3-1F1EEDE66752}">
      <dgm:prSet/>
      <dgm:spPr/>
      <dgm:t>
        <a:bodyPr/>
        <a:lstStyle/>
        <a:p>
          <a:endParaRPr lang="en-US"/>
        </a:p>
      </dgm:t>
    </dgm:pt>
    <dgm:pt modelId="{E882CC6B-0A1D-4C6F-BFC5-BDE62DDA98AA}" type="sibTrans" cxnId="{A7CA5190-C236-47B7-93F3-1F1EEDE66752}">
      <dgm:prSet/>
      <dgm:spPr/>
      <dgm:t>
        <a:bodyPr/>
        <a:lstStyle/>
        <a:p>
          <a:endParaRPr lang="en-US"/>
        </a:p>
      </dgm:t>
    </dgm:pt>
    <dgm:pt modelId="{1AF59F2F-229D-46A0-ACBE-1880317B0B3B}">
      <dgm:prSet/>
      <dgm:spPr/>
      <dgm:t>
        <a:bodyPr/>
        <a:lstStyle/>
        <a:p>
          <a:r>
            <a:rPr lang="en-US" dirty="0"/>
            <a:t>How does the </a:t>
          </a:r>
          <a:r>
            <a:rPr lang="en-US" dirty="0" err="1"/>
            <a:t>tendone</a:t>
          </a:r>
          <a:r>
            <a:rPr lang="en-US" dirty="0"/>
            <a:t> treat the  humans?</a:t>
          </a:r>
        </a:p>
      </dgm:t>
    </dgm:pt>
    <dgm:pt modelId="{EF9195ED-422E-4BEF-BD1C-67896C3D2D4C}" type="parTrans" cxnId="{6DD60465-027E-41D9-87A3-468C5C996139}">
      <dgm:prSet/>
      <dgm:spPr/>
      <dgm:t>
        <a:bodyPr/>
        <a:lstStyle/>
        <a:p>
          <a:endParaRPr lang="en-US"/>
        </a:p>
      </dgm:t>
    </dgm:pt>
    <dgm:pt modelId="{6FA0EE86-A13E-486A-A18B-4566C83B4B79}" type="sibTrans" cxnId="{6DD60465-027E-41D9-87A3-468C5C996139}">
      <dgm:prSet/>
      <dgm:spPr/>
      <dgm:t>
        <a:bodyPr/>
        <a:lstStyle/>
        <a:p>
          <a:endParaRPr lang="en-US"/>
        </a:p>
      </dgm:t>
    </dgm:pt>
    <dgm:pt modelId="{7F8CD597-028E-4A1F-A33D-3B200BEC1D23}" type="pres">
      <dgm:prSet presAssocID="{A840B3AD-C9FD-49C0-A362-F684915F0E86}" presName="vert0" presStyleCnt="0">
        <dgm:presLayoutVars>
          <dgm:dir/>
          <dgm:animOne val="branch"/>
          <dgm:animLvl val="lvl"/>
        </dgm:presLayoutVars>
      </dgm:prSet>
      <dgm:spPr/>
    </dgm:pt>
    <dgm:pt modelId="{042DB851-F4F7-4F49-AF5A-28FCB055732A}" type="pres">
      <dgm:prSet presAssocID="{995FCA16-232F-4F52-9120-DC02E05D54FD}" presName="thickLine" presStyleLbl="alignNode1" presStyleIdx="0" presStyleCnt="4"/>
      <dgm:spPr/>
    </dgm:pt>
    <dgm:pt modelId="{543FF14F-3392-4D86-8A09-B9F2D9F49240}" type="pres">
      <dgm:prSet presAssocID="{995FCA16-232F-4F52-9120-DC02E05D54FD}" presName="horz1" presStyleCnt="0"/>
      <dgm:spPr/>
    </dgm:pt>
    <dgm:pt modelId="{22BEE54B-70C1-4626-8381-57A8C33AA1C2}" type="pres">
      <dgm:prSet presAssocID="{995FCA16-232F-4F52-9120-DC02E05D54FD}" presName="tx1" presStyleLbl="revTx" presStyleIdx="0" presStyleCnt="4"/>
      <dgm:spPr/>
    </dgm:pt>
    <dgm:pt modelId="{667A2FE4-5A47-4873-8F25-D45D1E29D15F}" type="pres">
      <dgm:prSet presAssocID="{995FCA16-232F-4F52-9120-DC02E05D54FD}" presName="vert1" presStyleCnt="0"/>
      <dgm:spPr/>
    </dgm:pt>
    <dgm:pt modelId="{09437DCE-E107-4493-A691-38ABB33985D5}" type="pres">
      <dgm:prSet presAssocID="{2C4C7C20-5DD5-4635-98C2-434E36C0ED25}" presName="thickLine" presStyleLbl="alignNode1" presStyleIdx="1" presStyleCnt="4"/>
      <dgm:spPr/>
    </dgm:pt>
    <dgm:pt modelId="{F862B54F-6F7E-4BED-B572-B41F91937A41}" type="pres">
      <dgm:prSet presAssocID="{2C4C7C20-5DD5-4635-98C2-434E36C0ED25}" presName="horz1" presStyleCnt="0"/>
      <dgm:spPr/>
    </dgm:pt>
    <dgm:pt modelId="{64809D02-2244-4CFA-B37C-5DBC21B07CB0}" type="pres">
      <dgm:prSet presAssocID="{2C4C7C20-5DD5-4635-98C2-434E36C0ED25}" presName="tx1" presStyleLbl="revTx" presStyleIdx="1" presStyleCnt="4"/>
      <dgm:spPr/>
    </dgm:pt>
    <dgm:pt modelId="{6376A6CD-2E71-4D3E-BE81-CAF3D9ED9542}" type="pres">
      <dgm:prSet presAssocID="{2C4C7C20-5DD5-4635-98C2-434E36C0ED25}" presName="vert1" presStyleCnt="0"/>
      <dgm:spPr/>
    </dgm:pt>
    <dgm:pt modelId="{2520C594-78CC-4136-860C-E206B15208BF}" type="pres">
      <dgm:prSet presAssocID="{99883749-41DB-4043-A328-4182004F3D76}" presName="thickLine" presStyleLbl="alignNode1" presStyleIdx="2" presStyleCnt="4"/>
      <dgm:spPr/>
    </dgm:pt>
    <dgm:pt modelId="{4B7873C8-4CB8-491C-985B-3976E9339D82}" type="pres">
      <dgm:prSet presAssocID="{99883749-41DB-4043-A328-4182004F3D76}" presName="horz1" presStyleCnt="0"/>
      <dgm:spPr/>
    </dgm:pt>
    <dgm:pt modelId="{1F1573E0-A1E5-4954-B229-F20E5BA57264}" type="pres">
      <dgm:prSet presAssocID="{99883749-41DB-4043-A328-4182004F3D76}" presName="tx1" presStyleLbl="revTx" presStyleIdx="2" presStyleCnt="4"/>
      <dgm:spPr/>
    </dgm:pt>
    <dgm:pt modelId="{08DBA383-B92D-4380-8096-8D1949643E98}" type="pres">
      <dgm:prSet presAssocID="{99883749-41DB-4043-A328-4182004F3D76}" presName="vert1" presStyleCnt="0"/>
      <dgm:spPr/>
    </dgm:pt>
    <dgm:pt modelId="{5894AA3B-CD28-4BEB-ACE2-3AC1BB2EBD66}" type="pres">
      <dgm:prSet presAssocID="{1AF59F2F-229D-46A0-ACBE-1880317B0B3B}" presName="thickLine" presStyleLbl="alignNode1" presStyleIdx="3" presStyleCnt="4"/>
      <dgm:spPr/>
    </dgm:pt>
    <dgm:pt modelId="{DE779E77-C4B7-4F33-836B-3BEA2BE6D155}" type="pres">
      <dgm:prSet presAssocID="{1AF59F2F-229D-46A0-ACBE-1880317B0B3B}" presName="horz1" presStyleCnt="0"/>
      <dgm:spPr/>
    </dgm:pt>
    <dgm:pt modelId="{088D5691-3D50-44C2-878A-885FDEF1DC02}" type="pres">
      <dgm:prSet presAssocID="{1AF59F2F-229D-46A0-ACBE-1880317B0B3B}" presName="tx1" presStyleLbl="revTx" presStyleIdx="3" presStyleCnt="4"/>
      <dgm:spPr/>
    </dgm:pt>
    <dgm:pt modelId="{45069C49-7D60-481D-9A9B-01A53775F041}" type="pres">
      <dgm:prSet presAssocID="{1AF59F2F-229D-46A0-ACBE-1880317B0B3B}" presName="vert1" presStyleCnt="0"/>
      <dgm:spPr/>
    </dgm:pt>
  </dgm:ptLst>
  <dgm:cxnLst>
    <dgm:cxn modelId="{5E80A25C-A623-4F67-820F-6165C58BBC39}" type="presOf" srcId="{1AF59F2F-229D-46A0-ACBE-1880317B0B3B}" destId="{088D5691-3D50-44C2-878A-885FDEF1DC02}" srcOrd="0" destOrd="0" presId="urn:microsoft.com/office/officeart/2008/layout/LinedList"/>
    <dgm:cxn modelId="{6DD60465-027E-41D9-87A3-468C5C996139}" srcId="{A840B3AD-C9FD-49C0-A362-F684915F0E86}" destId="{1AF59F2F-229D-46A0-ACBE-1880317B0B3B}" srcOrd="3" destOrd="0" parTransId="{EF9195ED-422E-4BEF-BD1C-67896C3D2D4C}" sibTransId="{6FA0EE86-A13E-486A-A18B-4566C83B4B79}"/>
    <dgm:cxn modelId="{9ADA9B82-7226-47E4-94EF-B8A354EE5D04}" type="presOf" srcId="{99883749-41DB-4043-A328-4182004F3D76}" destId="{1F1573E0-A1E5-4954-B229-F20E5BA57264}" srcOrd="0" destOrd="0" presId="urn:microsoft.com/office/officeart/2008/layout/LinedList"/>
    <dgm:cxn modelId="{A8B0F985-EA05-411D-BBA9-4BABB9F43C1D}" srcId="{A840B3AD-C9FD-49C0-A362-F684915F0E86}" destId="{2C4C7C20-5DD5-4635-98C2-434E36C0ED25}" srcOrd="1" destOrd="0" parTransId="{634F3E92-8DC3-4FFA-B390-8E267B9BC899}" sibTransId="{989AB935-EC76-4FA0-BD52-74EB84CF71D2}"/>
    <dgm:cxn modelId="{231B5C8F-BB75-4F71-97D5-2A483DA0A405}" type="presOf" srcId="{995FCA16-232F-4F52-9120-DC02E05D54FD}" destId="{22BEE54B-70C1-4626-8381-57A8C33AA1C2}" srcOrd="0" destOrd="0" presId="urn:microsoft.com/office/officeart/2008/layout/LinedList"/>
    <dgm:cxn modelId="{A7CA5190-C236-47B7-93F3-1F1EEDE66752}" srcId="{A840B3AD-C9FD-49C0-A362-F684915F0E86}" destId="{99883749-41DB-4043-A328-4182004F3D76}" srcOrd="2" destOrd="0" parTransId="{A3B6E7D9-75E5-4ACA-A257-A596B6D031AF}" sibTransId="{E882CC6B-0A1D-4C6F-BFC5-BDE62DDA98AA}"/>
    <dgm:cxn modelId="{B36F23F0-F995-466D-BCAA-2B3F17F78103}" type="presOf" srcId="{A840B3AD-C9FD-49C0-A362-F684915F0E86}" destId="{7F8CD597-028E-4A1F-A33D-3B200BEC1D23}" srcOrd="0" destOrd="0" presId="urn:microsoft.com/office/officeart/2008/layout/LinedList"/>
    <dgm:cxn modelId="{92E35AF3-2E03-4D9B-86CB-F48C491F3C7E}" srcId="{A840B3AD-C9FD-49C0-A362-F684915F0E86}" destId="{995FCA16-232F-4F52-9120-DC02E05D54FD}" srcOrd="0" destOrd="0" parTransId="{AB79EF13-DC2D-426F-B2AE-CC3A11C5A6D8}" sibTransId="{76F49217-37BD-4D0C-ABC6-3725755315CD}"/>
    <dgm:cxn modelId="{8EDDCCFC-1205-4BDD-B625-988BDF7C94CD}" type="presOf" srcId="{2C4C7C20-5DD5-4635-98C2-434E36C0ED25}" destId="{64809D02-2244-4CFA-B37C-5DBC21B07CB0}" srcOrd="0" destOrd="0" presId="urn:microsoft.com/office/officeart/2008/layout/LinedList"/>
    <dgm:cxn modelId="{B80EEC7A-3BF3-43B9-A0EA-FDDA53A37FD1}" type="presParOf" srcId="{7F8CD597-028E-4A1F-A33D-3B200BEC1D23}" destId="{042DB851-F4F7-4F49-AF5A-28FCB055732A}" srcOrd="0" destOrd="0" presId="urn:microsoft.com/office/officeart/2008/layout/LinedList"/>
    <dgm:cxn modelId="{71E3ECD7-3CF5-4178-8924-118611BE03CB}" type="presParOf" srcId="{7F8CD597-028E-4A1F-A33D-3B200BEC1D23}" destId="{543FF14F-3392-4D86-8A09-B9F2D9F49240}" srcOrd="1" destOrd="0" presId="urn:microsoft.com/office/officeart/2008/layout/LinedList"/>
    <dgm:cxn modelId="{D6D74752-FDA6-419F-8601-C240F712651A}" type="presParOf" srcId="{543FF14F-3392-4D86-8A09-B9F2D9F49240}" destId="{22BEE54B-70C1-4626-8381-57A8C33AA1C2}" srcOrd="0" destOrd="0" presId="urn:microsoft.com/office/officeart/2008/layout/LinedList"/>
    <dgm:cxn modelId="{3E780254-C8B1-4654-B000-E24F27FC08F9}" type="presParOf" srcId="{543FF14F-3392-4D86-8A09-B9F2D9F49240}" destId="{667A2FE4-5A47-4873-8F25-D45D1E29D15F}" srcOrd="1" destOrd="0" presId="urn:microsoft.com/office/officeart/2008/layout/LinedList"/>
    <dgm:cxn modelId="{824D25FF-807B-4965-8725-97B886C048A3}" type="presParOf" srcId="{7F8CD597-028E-4A1F-A33D-3B200BEC1D23}" destId="{09437DCE-E107-4493-A691-38ABB33985D5}" srcOrd="2" destOrd="0" presId="urn:microsoft.com/office/officeart/2008/layout/LinedList"/>
    <dgm:cxn modelId="{46AF2400-A6B2-4024-9AE7-7B82829DF476}" type="presParOf" srcId="{7F8CD597-028E-4A1F-A33D-3B200BEC1D23}" destId="{F862B54F-6F7E-4BED-B572-B41F91937A41}" srcOrd="3" destOrd="0" presId="urn:microsoft.com/office/officeart/2008/layout/LinedList"/>
    <dgm:cxn modelId="{D4EC712F-2F66-41D7-B06B-550D89924A65}" type="presParOf" srcId="{F862B54F-6F7E-4BED-B572-B41F91937A41}" destId="{64809D02-2244-4CFA-B37C-5DBC21B07CB0}" srcOrd="0" destOrd="0" presId="urn:microsoft.com/office/officeart/2008/layout/LinedList"/>
    <dgm:cxn modelId="{99D924A5-49CE-4526-A139-5BD8F13597AC}" type="presParOf" srcId="{F862B54F-6F7E-4BED-B572-B41F91937A41}" destId="{6376A6CD-2E71-4D3E-BE81-CAF3D9ED9542}" srcOrd="1" destOrd="0" presId="urn:microsoft.com/office/officeart/2008/layout/LinedList"/>
    <dgm:cxn modelId="{9A3FB91B-1119-4B49-A048-0A0F2209E1BB}" type="presParOf" srcId="{7F8CD597-028E-4A1F-A33D-3B200BEC1D23}" destId="{2520C594-78CC-4136-860C-E206B15208BF}" srcOrd="4" destOrd="0" presId="urn:microsoft.com/office/officeart/2008/layout/LinedList"/>
    <dgm:cxn modelId="{1C7E333A-26CD-46C6-BFED-34587CAC2E6C}" type="presParOf" srcId="{7F8CD597-028E-4A1F-A33D-3B200BEC1D23}" destId="{4B7873C8-4CB8-491C-985B-3976E9339D82}" srcOrd="5" destOrd="0" presId="urn:microsoft.com/office/officeart/2008/layout/LinedList"/>
    <dgm:cxn modelId="{D9E7DB77-2976-43FE-9DAB-67184CCEF5DF}" type="presParOf" srcId="{4B7873C8-4CB8-491C-985B-3976E9339D82}" destId="{1F1573E0-A1E5-4954-B229-F20E5BA57264}" srcOrd="0" destOrd="0" presId="urn:microsoft.com/office/officeart/2008/layout/LinedList"/>
    <dgm:cxn modelId="{64A2A683-53C1-4E51-B787-CD479973412F}" type="presParOf" srcId="{4B7873C8-4CB8-491C-985B-3976E9339D82}" destId="{08DBA383-B92D-4380-8096-8D1949643E98}" srcOrd="1" destOrd="0" presId="urn:microsoft.com/office/officeart/2008/layout/LinedList"/>
    <dgm:cxn modelId="{5B72CCDB-B424-40CC-BE10-D696CE679E75}" type="presParOf" srcId="{7F8CD597-028E-4A1F-A33D-3B200BEC1D23}" destId="{5894AA3B-CD28-4BEB-ACE2-3AC1BB2EBD66}" srcOrd="6" destOrd="0" presId="urn:microsoft.com/office/officeart/2008/layout/LinedList"/>
    <dgm:cxn modelId="{AAECE89C-4B8D-4E62-917C-6882BDE182E8}" type="presParOf" srcId="{7F8CD597-028E-4A1F-A33D-3B200BEC1D23}" destId="{DE779E77-C4B7-4F33-836B-3BEA2BE6D155}" srcOrd="7" destOrd="0" presId="urn:microsoft.com/office/officeart/2008/layout/LinedList"/>
    <dgm:cxn modelId="{4EC6A02A-9374-4215-A84C-2C46572A8072}" type="presParOf" srcId="{DE779E77-C4B7-4F33-836B-3BEA2BE6D155}" destId="{088D5691-3D50-44C2-878A-885FDEF1DC02}" srcOrd="0" destOrd="0" presId="urn:microsoft.com/office/officeart/2008/layout/LinedList"/>
    <dgm:cxn modelId="{FD7EF7B5-969E-4D76-B1F8-7D9717E3B589}" type="presParOf" srcId="{DE779E77-C4B7-4F33-836B-3BEA2BE6D155}" destId="{45069C49-7D60-481D-9A9B-01A53775F0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DB851-F4F7-4F49-AF5A-28FCB055732A}">
      <dsp:nvSpPr>
        <dsp:cNvPr id="0" name=""/>
        <dsp:cNvSpPr/>
      </dsp:nvSpPr>
      <dsp:spPr>
        <a:xfrm>
          <a:off x="0" y="0"/>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EE54B-70C1-4626-8381-57A8C33AA1C2}">
      <dsp:nvSpPr>
        <dsp:cNvPr id="0" name=""/>
        <dsp:cNvSpPr/>
      </dsp:nvSpPr>
      <dsp:spPr>
        <a:xfrm>
          <a:off x="0" y="0"/>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Describe the </a:t>
          </a:r>
          <a:r>
            <a:rPr lang="en-US" sz="1900" kern="1200" dirty="0" err="1"/>
            <a:t>tendone</a:t>
          </a:r>
          <a:r>
            <a:rPr lang="en-US" sz="1900" kern="1200" dirty="0"/>
            <a:t> as a whole.</a:t>
          </a:r>
        </a:p>
        <a:p>
          <a:pPr marL="0" lvl="0" indent="0" algn="l" defTabSz="844550">
            <a:lnSpc>
              <a:spcPct val="90000"/>
            </a:lnSpc>
            <a:spcBef>
              <a:spcPct val="0"/>
            </a:spcBef>
            <a:spcAft>
              <a:spcPct val="35000"/>
            </a:spcAft>
            <a:buNone/>
          </a:pPr>
          <a:endParaRPr lang="en-US" sz="1900" kern="1200" dirty="0"/>
        </a:p>
      </dsp:txBody>
      <dsp:txXfrm>
        <a:off x="0" y="0"/>
        <a:ext cx="5906181" cy="1307679"/>
      </dsp:txXfrm>
    </dsp:sp>
    <dsp:sp modelId="{09437DCE-E107-4493-A691-38ABB33985D5}">
      <dsp:nvSpPr>
        <dsp:cNvPr id="0" name=""/>
        <dsp:cNvSpPr/>
      </dsp:nvSpPr>
      <dsp:spPr>
        <a:xfrm>
          <a:off x="0" y="1307679"/>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09D02-2244-4CFA-B37C-5DBC21B07CB0}">
      <dsp:nvSpPr>
        <dsp:cNvPr id="0" name=""/>
        <dsp:cNvSpPr/>
      </dsp:nvSpPr>
      <dsp:spPr>
        <a:xfrm>
          <a:off x="0" y="130767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How can they be distinguished?</a:t>
          </a:r>
        </a:p>
      </dsp:txBody>
      <dsp:txXfrm>
        <a:off x="0" y="1307679"/>
        <a:ext cx="5906181" cy="1307679"/>
      </dsp:txXfrm>
    </dsp:sp>
    <dsp:sp modelId="{2520C594-78CC-4136-860C-E206B15208BF}">
      <dsp:nvSpPr>
        <dsp:cNvPr id="0" name=""/>
        <dsp:cNvSpPr/>
      </dsp:nvSpPr>
      <dsp:spPr>
        <a:xfrm>
          <a:off x="0" y="261535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1573E0-A1E5-4954-B229-F20E5BA57264}">
      <dsp:nvSpPr>
        <dsp:cNvPr id="0" name=""/>
        <dsp:cNvSpPr/>
      </dsp:nvSpPr>
      <dsp:spPr>
        <a:xfrm>
          <a:off x="0" y="2615359"/>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The clones, like the androids in Dick’s novel, are “consistently confronted with social conventions which assert their artificiality” (Olsen 107).</a:t>
          </a:r>
        </a:p>
        <a:p>
          <a:pPr marL="0" lvl="0" indent="0" algn="l" defTabSz="844550">
            <a:lnSpc>
              <a:spcPct val="90000"/>
            </a:lnSpc>
            <a:spcBef>
              <a:spcPct val="0"/>
            </a:spcBef>
            <a:spcAft>
              <a:spcPct val="35000"/>
            </a:spcAft>
            <a:buNone/>
          </a:pPr>
          <a:r>
            <a:rPr lang="en-US" sz="1900" kern="1200" dirty="0"/>
            <a:t>Why do Martin and Pugh find them uncanny?</a:t>
          </a:r>
        </a:p>
      </dsp:txBody>
      <dsp:txXfrm>
        <a:off x="0" y="2615359"/>
        <a:ext cx="5906181" cy="1307679"/>
      </dsp:txXfrm>
    </dsp:sp>
    <dsp:sp modelId="{5894AA3B-CD28-4BEB-ACE2-3AC1BB2EBD66}">
      <dsp:nvSpPr>
        <dsp:cNvPr id="0" name=""/>
        <dsp:cNvSpPr/>
      </dsp:nvSpPr>
      <dsp:spPr>
        <a:xfrm>
          <a:off x="0" y="3923038"/>
          <a:ext cx="5906181"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D5691-3D50-44C2-878A-885FDEF1DC02}">
      <dsp:nvSpPr>
        <dsp:cNvPr id="0" name=""/>
        <dsp:cNvSpPr/>
      </dsp:nvSpPr>
      <dsp:spPr>
        <a:xfrm>
          <a:off x="0" y="3923038"/>
          <a:ext cx="5906181" cy="130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How does the </a:t>
          </a:r>
          <a:r>
            <a:rPr lang="en-US" sz="1900" kern="1200" dirty="0" err="1"/>
            <a:t>tendone</a:t>
          </a:r>
          <a:r>
            <a:rPr lang="en-US" sz="1900" kern="1200" dirty="0"/>
            <a:t> treat the  humans?</a:t>
          </a:r>
        </a:p>
      </dsp:txBody>
      <dsp:txXfrm>
        <a:off x="0" y="3923038"/>
        <a:ext cx="5906181" cy="130767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10/20/2022</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10/20/2022</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10/20/2022</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10/20/2022</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10/20/2022</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 name="Rectangle 112">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Rectangle 116">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3866" cy="68580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chemeClr val="tx1">
              <a:lumMod val="75000"/>
              <a:lumOff val="25000"/>
            </a:schemeClr>
          </a:solidFill>
          <a:ln w="6350" cap="flat" cmpd="sng" algn="ctr">
            <a:noFill/>
            <a:prstDash val="solid"/>
          </a:ln>
          <a:effectLst>
            <a:outerShdw blurRad="50800" algn="ctr" rotWithShape="0">
              <a:prstClr val="black">
                <a:alpha val="66000"/>
              </a:prstClr>
            </a:outerShdw>
            <a:softEdge rad="0"/>
          </a:effectLst>
        </p:spPr>
      </p:sp>
      <p:sp>
        <p:nvSpPr>
          <p:cNvPr id="121" name="Rectangle 120">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noFill/>
          <a:ln w="6350" cap="sq" cmpd="sng" algn="ctr">
            <a:solidFill>
              <a:schemeClr val="bg1"/>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256493" y="1559768"/>
            <a:ext cx="2978281" cy="3135379"/>
          </a:xfrm>
        </p:spPr>
        <p:txBody>
          <a:bodyPr>
            <a:normAutofit/>
          </a:bodyPr>
          <a:lstStyle/>
          <a:p>
            <a:r>
              <a:rPr lang="en-US" sz="4800">
                <a:solidFill>
                  <a:schemeClr val="bg1"/>
                </a:solidFill>
              </a:rPr>
              <a:t>“Nine Lives”</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256493" y="4708186"/>
            <a:ext cx="2978282" cy="992223"/>
          </a:xfrm>
        </p:spPr>
        <p:txBody>
          <a:bodyPr>
            <a:normAutofit/>
          </a:bodyPr>
          <a:lstStyle/>
          <a:p>
            <a:pPr>
              <a:spcAft>
                <a:spcPts val="600"/>
              </a:spcAft>
            </a:pPr>
            <a:r>
              <a:rPr lang="en-US" sz="1400">
                <a:solidFill>
                  <a:schemeClr val="bg1"/>
                </a:solidFill>
              </a:rPr>
              <a:t>Ursula K. LeGuin</a:t>
            </a:r>
          </a:p>
          <a:p>
            <a:pPr>
              <a:spcAft>
                <a:spcPts val="600"/>
              </a:spcAft>
            </a:pPr>
            <a:r>
              <a:rPr lang="en-US" sz="1400">
                <a:solidFill>
                  <a:schemeClr val="bg1"/>
                </a:solidFill>
              </a:rPr>
              <a:t>1969</a:t>
            </a:r>
          </a:p>
        </p:txBody>
      </p:sp>
      <p:sp>
        <p:nvSpPr>
          <p:cNvPr id="123" name="Rectangle 122">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7992"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5" name="Straight Connector 124">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73932"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82292"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3BAA9CD8-AB95-0646-CDE4-48F10435E2AB}"/>
              </a:ext>
            </a:extLst>
          </p:cNvPr>
          <p:cNvPicPr>
            <a:picLocks noChangeAspect="1"/>
          </p:cNvPicPr>
          <p:nvPr/>
        </p:nvPicPr>
        <p:blipFill>
          <a:blip r:embed="rId5"/>
          <a:stretch>
            <a:fillRect/>
          </a:stretch>
        </p:blipFill>
        <p:spPr>
          <a:xfrm>
            <a:off x="5346570" y="1357441"/>
            <a:ext cx="6202238" cy="4139993"/>
          </a:xfrm>
          <a:prstGeom prst="rect">
            <a:avLst/>
          </a:prstGeom>
        </p:spPr>
      </p:pic>
    </p:spTree>
    <p:extLst>
      <p:ext uri="{BB962C8B-B14F-4D97-AF65-F5344CB8AC3E}">
        <p14:creationId xmlns:p14="http://schemas.microsoft.com/office/powerpoint/2010/main" val="4202808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1"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197" y="643464"/>
            <a:ext cx="4143830" cy="5566305"/>
          </a:xfrm>
          <a:prstGeom prst="rect">
            <a:avLst/>
          </a:prstGeom>
          <a:solidFill>
            <a:srgbClr val="D9D9D9"/>
          </a:solidFill>
          <a:ln w="6350" cap="flat" cmpd="sng" algn="ctr">
            <a:noFill/>
            <a:prstDash val="solid"/>
          </a:ln>
          <a:effectLst>
            <a:outerShdw blurRad="50800" algn="ctr" rotWithShape="0">
              <a:prstClr val="black">
                <a:alpha val="66000"/>
              </a:prstClr>
            </a:outerShdw>
            <a:softEdge rad="0"/>
          </a:effectLst>
        </p:spPr>
      </p:sp>
      <p:sp>
        <p:nvSpPr>
          <p:cNvPr id="14" name="Rectangle 13">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587" y="806860"/>
            <a:ext cx="3813048" cy="5239512"/>
          </a:xfrm>
          <a:prstGeom prst="rect">
            <a:avLst/>
          </a:prstGeom>
          <a:solidFill>
            <a:schemeClr val="bg1"/>
          </a:solidFill>
          <a:ln w="9525" cap="sq" cmpd="sng" algn="ctr">
            <a:noFill/>
            <a:prstDash val="solid"/>
            <a:miter lim="800000"/>
          </a:ln>
          <a:effectLst/>
        </p:spPr>
      </p:sp>
      <p:sp>
        <p:nvSpPr>
          <p:cNvPr id="2" name="Title 1">
            <a:extLst>
              <a:ext uri="{FF2B5EF4-FFF2-40B4-BE49-F238E27FC236}">
                <a16:creationId xmlns:a16="http://schemas.microsoft.com/office/drawing/2014/main" id="{56760AD6-AFEC-6617-DAE2-FA187396DE3C}"/>
              </a:ext>
            </a:extLst>
          </p:cNvPr>
          <p:cNvSpPr>
            <a:spLocks noGrp="1"/>
          </p:cNvSpPr>
          <p:nvPr>
            <p:ph type="title"/>
          </p:nvPr>
        </p:nvSpPr>
        <p:spPr>
          <a:xfrm>
            <a:off x="983887" y="1185059"/>
            <a:ext cx="3491832" cy="4487882"/>
          </a:xfrm>
        </p:spPr>
        <p:txBody>
          <a:bodyPr>
            <a:normAutofit/>
          </a:bodyPr>
          <a:lstStyle/>
          <a:p>
            <a:pPr algn="ctr"/>
            <a:r>
              <a:rPr lang="en-US" sz="4400"/>
              <a:t>John Kaph Chow</a:t>
            </a:r>
          </a:p>
        </p:txBody>
      </p:sp>
      <p:sp>
        <p:nvSpPr>
          <p:cNvPr id="16" name="Rectangle 15">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939" y="276008"/>
            <a:ext cx="6146615" cy="6305984"/>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5455" y="438912"/>
            <a:ext cx="5815584" cy="5980176"/>
          </a:xfrm>
          <a:prstGeom prst="rect">
            <a:avLst/>
          </a:prstGeom>
          <a:noFill/>
          <a:ln w="6350" cap="sq" cmpd="sng" algn="ctr">
            <a:solidFill>
              <a:schemeClr val="tx1">
                <a:lumMod val="75000"/>
                <a:lumOff val="25000"/>
              </a:schemeClr>
            </a:solidFill>
            <a:prstDash val="solid"/>
            <a:miter lim="800000"/>
          </a:ln>
          <a:effectLst/>
        </p:spPr>
      </p:sp>
      <p:sp>
        <p:nvSpPr>
          <p:cNvPr id="3" name="Content Placeholder 2">
            <a:extLst>
              <a:ext uri="{FF2B5EF4-FFF2-40B4-BE49-F238E27FC236}">
                <a16:creationId xmlns:a16="http://schemas.microsoft.com/office/drawing/2014/main" id="{C43BD90B-1A5F-FD33-CF20-B8ECC3930763}"/>
              </a:ext>
            </a:extLst>
          </p:cNvPr>
          <p:cNvSpPr>
            <a:spLocks noGrp="1"/>
          </p:cNvSpPr>
          <p:nvPr>
            <p:ph idx="1"/>
          </p:nvPr>
        </p:nvSpPr>
        <p:spPr>
          <a:xfrm>
            <a:off x="6403656" y="936416"/>
            <a:ext cx="4870512" cy="4985169"/>
          </a:xfrm>
        </p:spPr>
        <p:txBody>
          <a:bodyPr anchor="ctr">
            <a:normAutofit/>
          </a:bodyPr>
          <a:lstStyle/>
          <a:p>
            <a:pPr marL="0" indent="0">
              <a:buNone/>
            </a:pPr>
            <a:r>
              <a:rPr lang="en-US" sz="2000" dirty="0"/>
              <a:t>“After all every boy has got to break free of his family” (Le </a:t>
            </a:r>
            <a:r>
              <a:rPr lang="en-US" sz="2000" dirty="0" err="1"/>
              <a:t>Guin</a:t>
            </a:r>
            <a:r>
              <a:rPr lang="en-US" sz="2000" dirty="0"/>
              <a:t>)</a:t>
            </a:r>
          </a:p>
          <a:p>
            <a:pPr marL="0" indent="0">
              <a:buNone/>
            </a:pPr>
            <a:r>
              <a:rPr lang="en-US" sz="2000" dirty="0"/>
              <a:t>What was your affective (emotional) response to John Kaph Chow’s separation from his siblings through there death?</a:t>
            </a:r>
          </a:p>
          <a:p>
            <a:pPr marL="0" indent="0">
              <a:buNone/>
            </a:pPr>
            <a:endParaRPr lang="en-US" sz="2000" dirty="0"/>
          </a:p>
        </p:txBody>
      </p:sp>
    </p:spTree>
    <p:extLst>
      <p:ext uri="{BB962C8B-B14F-4D97-AF65-F5344CB8AC3E}">
        <p14:creationId xmlns:p14="http://schemas.microsoft.com/office/powerpoint/2010/main" val="1925517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3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4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0" name="Rectangle 4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1" name="Rectangle 4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2" name="Group 4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8" name="Straight Connector 4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3" name="Rectangle 5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34" descr="Hand with red strings">
            <a:extLst>
              <a:ext uri="{FF2B5EF4-FFF2-40B4-BE49-F238E27FC236}">
                <a16:creationId xmlns:a16="http://schemas.microsoft.com/office/drawing/2014/main" id="{EF1F3157-FF25-60C7-BEF1-C2707A6181EF}"/>
              </a:ext>
            </a:extLst>
          </p:cNvPr>
          <p:cNvPicPr>
            <a:picLocks noChangeAspect="1"/>
          </p:cNvPicPr>
          <p:nvPr/>
        </p:nvPicPr>
        <p:blipFill rotWithShape="1">
          <a:blip r:embed="rId2"/>
          <a:srcRect t="20223" b="23855"/>
          <a:stretch/>
        </p:blipFill>
        <p:spPr>
          <a:xfrm>
            <a:off x="-1" y="10"/>
            <a:ext cx="12192000" cy="4551026"/>
          </a:xfrm>
          <a:prstGeom prst="rect">
            <a:avLst/>
          </a:prstGeom>
        </p:spPr>
      </p:pic>
      <p:sp>
        <p:nvSpPr>
          <p:cNvPr id="65" name="Rectangle 5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30074"/>
            <a:ext cx="12192000" cy="2327925"/>
          </a:xfrm>
          <a:prstGeom prst="rect">
            <a:avLst/>
          </a:prstGeom>
          <a:solidFill>
            <a:schemeClr val="bg1">
              <a:lumMod val="75000"/>
              <a:lumOff val="25000"/>
            </a:schemeClr>
          </a:solidFill>
          <a:ln w="6350" cap="sq" cmpd="sng" algn="ctr">
            <a:noFill/>
            <a:prstDash val="solid"/>
            <a:miter lim="800000"/>
          </a:ln>
          <a:effectLst/>
        </p:spPr>
      </p:sp>
      <p:sp>
        <p:nvSpPr>
          <p:cNvPr id="66" name="Rectangle 5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116" y="4692768"/>
            <a:ext cx="11859768" cy="2002536"/>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E85EE9C-C00E-4CE9-985A-1E3BEAB9F33F}"/>
              </a:ext>
            </a:extLst>
          </p:cNvPr>
          <p:cNvSpPr>
            <a:spLocks noGrp="1"/>
          </p:cNvSpPr>
          <p:nvPr>
            <p:ph type="title"/>
          </p:nvPr>
        </p:nvSpPr>
        <p:spPr>
          <a:xfrm>
            <a:off x="372723" y="4956811"/>
            <a:ext cx="11439414" cy="897439"/>
          </a:xfrm>
        </p:spPr>
        <p:txBody>
          <a:bodyPr vert="horz" lIns="91440" tIns="45720" rIns="91440" bIns="45720" rtlCol="0" anchor="ctr">
            <a:normAutofit/>
          </a:bodyPr>
          <a:lstStyle/>
          <a:p>
            <a:r>
              <a:rPr lang="en-US" sz="4400">
                <a:solidFill>
                  <a:schemeClr val="tx1"/>
                </a:solidFill>
              </a:rPr>
              <a:t>Trauma Theory</a:t>
            </a:r>
          </a:p>
        </p:txBody>
      </p:sp>
    </p:spTree>
    <p:extLst>
      <p:ext uri="{BB962C8B-B14F-4D97-AF65-F5344CB8AC3E}">
        <p14:creationId xmlns:p14="http://schemas.microsoft.com/office/powerpoint/2010/main" val="243445858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erson walking up a stairs">
            <a:extLst>
              <a:ext uri="{FF2B5EF4-FFF2-40B4-BE49-F238E27FC236}">
                <a16:creationId xmlns:a16="http://schemas.microsoft.com/office/drawing/2014/main" id="{831EB8CB-FE7A-4C61-7F48-2D4924417808}"/>
              </a:ext>
            </a:extLst>
          </p:cNvPr>
          <p:cNvPicPr>
            <a:picLocks noChangeAspect="1"/>
          </p:cNvPicPr>
          <p:nvPr/>
        </p:nvPicPr>
        <p:blipFill rotWithShape="1">
          <a:blip r:embed="rId2"/>
          <a:srcRect l="28355" r="9423" b="-1"/>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A19515-F01B-412F-F05D-FFB744162D55}"/>
              </a:ext>
            </a:extLst>
          </p:cNvPr>
          <p:cNvSpPr>
            <a:spLocks noGrp="1"/>
          </p:cNvSpPr>
          <p:nvPr>
            <p:ph type="title"/>
          </p:nvPr>
        </p:nvSpPr>
        <p:spPr>
          <a:xfrm>
            <a:off x="7064082" y="642594"/>
            <a:ext cx="4472921" cy="1371600"/>
          </a:xfrm>
        </p:spPr>
        <p:txBody>
          <a:bodyPr>
            <a:normAutofit/>
          </a:bodyPr>
          <a:lstStyle/>
          <a:p>
            <a:r>
              <a:rPr lang="en-US" dirty="0"/>
              <a:t>Anthropocene</a:t>
            </a:r>
          </a:p>
        </p:txBody>
      </p:sp>
      <p:sp>
        <p:nvSpPr>
          <p:cNvPr id="3" name="Content Placeholder 2">
            <a:extLst>
              <a:ext uri="{FF2B5EF4-FFF2-40B4-BE49-F238E27FC236}">
                <a16:creationId xmlns:a16="http://schemas.microsoft.com/office/drawing/2014/main" id="{5E2B804F-5117-E72D-D8F3-CB35A6EE34F7}"/>
              </a:ext>
            </a:extLst>
          </p:cNvPr>
          <p:cNvSpPr>
            <a:spLocks noGrp="1"/>
          </p:cNvSpPr>
          <p:nvPr>
            <p:ph idx="1"/>
          </p:nvPr>
        </p:nvSpPr>
        <p:spPr>
          <a:xfrm>
            <a:off x="7064082" y="2103120"/>
            <a:ext cx="4472922" cy="3931920"/>
          </a:xfrm>
        </p:spPr>
        <p:txBody>
          <a:bodyPr>
            <a:normAutofit/>
          </a:bodyPr>
          <a:lstStyle/>
          <a:p>
            <a:pPr marL="0" indent="0">
              <a:buNone/>
            </a:pPr>
            <a:r>
              <a:rPr lang="en-US" dirty="0"/>
              <a:t>Olsen claims that, “we tend to think of the mind, the unconscious and emotional intelligence as something uniquely and definingly human” (101) but that stories like “Nine Lives”  suggest that manufactured posthuman subjects are indeed able to experience trauma in different manners, and that this contributes to a blurring of boundaries between machines and human” (102).</a:t>
            </a:r>
          </a:p>
          <a:p>
            <a:pPr marL="0" indent="0">
              <a:buNone/>
            </a:pPr>
            <a:r>
              <a:rPr lang="en-US" dirty="0"/>
              <a:t>How does the changing relationship between human and clone in “Nine Lives” challenge human exceptionalism? </a:t>
            </a:r>
          </a:p>
          <a:p>
            <a:pPr marL="0" indent="0">
              <a:buNone/>
            </a:pPr>
            <a:r>
              <a:rPr lang="en-US" dirty="0"/>
              <a:t>How does the initial relationship promote human exceptionalism?</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8408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omputer Generated Lights">
            <a:extLst>
              <a:ext uri="{FF2B5EF4-FFF2-40B4-BE49-F238E27FC236}">
                <a16:creationId xmlns:a16="http://schemas.microsoft.com/office/drawing/2014/main" id="{3C2B676A-DC21-0CD7-3758-B5406F6B4860}"/>
              </a:ext>
            </a:extLst>
          </p:cNvPr>
          <p:cNvPicPr>
            <a:picLocks noGrp="1" noChangeAspect="1"/>
          </p:cNvPicPr>
          <p:nvPr>
            <p:ph idx="1"/>
          </p:nvPr>
        </p:nvPicPr>
        <p:blipFill rotWithShape="1">
          <a:blip r:embed="rId2"/>
          <a:srcRect t="14190" r="9092" b="16690"/>
          <a:stretch/>
        </p:blipFill>
        <p:spPr>
          <a:xfrm>
            <a:off x="20" y="10"/>
            <a:ext cx="12188932" cy="6857990"/>
          </a:xfrm>
          <a:prstGeom prst="rect">
            <a:avLst/>
          </a:prstGeom>
        </p:spPr>
      </p:pic>
      <p:sp>
        <p:nvSpPr>
          <p:cNvPr id="72" name="Rectangle 71">
            <a:extLst>
              <a:ext uri="{FF2B5EF4-FFF2-40B4-BE49-F238E27FC236}">
                <a16:creationId xmlns:a16="http://schemas.microsoft.com/office/drawing/2014/main" id="{CD64F326-929E-45E2-B54D-DC7E17207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941695"/>
            <a:ext cx="5452527" cy="4974610"/>
          </a:xfrm>
          <a:prstGeom prst="rect">
            <a:avLst/>
          </a:prstGeom>
          <a:solidFill>
            <a:schemeClr val="bg1">
              <a:lumMod val="75000"/>
              <a:lumOff val="25000"/>
            </a:schemeClr>
          </a:solidFill>
          <a:ln w="6350" cap="sq" cmpd="sng" algn="ctr">
            <a:noFill/>
            <a:prstDash val="solid"/>
            <a:miter lim="800000"/>
          </a:ln>
          <a:effectLst/>
        </p:spPr>
      </p:sp>
      <p:sp>
        <p:nvSpPr>
          <p:cNvPr id="74" name="Rectangle 73">
            <a:extLst>
              <a:ext uri="{FF2B5EF4-FFF2-40B4-BE49-F238E27FC236}">
                <a16:creationId xmlns:a16="http://schemas.microsoft.com/office/drawing/2014/main" id="{7BFCDFD7-7B3B-4ED9-B533-34D0B37244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106424"/>
            <a:ext cx="5120640" cy="464515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CD1FB712-E294-D87D-5F97-29348B811FCC}"/>
              </a:ext>
            </a:extLst>
          </p:cNvPr>
          <p:cNvSpPr>
            <a:spLocks noGrp="1"/>
          </p:cNvSpPr>
          <p:nvPr>
            <p:ph type="title"/>
          </p:nvPr>
        </p:nvSpPr>
        <p:spPr>
          <a:xfrm>
            <a:off x="1357951" y="1352277"/>
            <a:ext cx="4633416" cy="1371600"/>
          </a:xfrm>
        </p:spPr>
        <p:txBody>
          <a:bodyPr vert="horz" lIns="91440" tIns="45720" rIns="91440" bIns="45720" rtlCol="0" anchor="ctr">
            <a:normAutofit/>
          </a:bodyPr>
          <a:lstStyle/>
          <a:p>
            <a:pPr marL="571500" indent="-571500" algn="ctr"/>
            <a:r>
              <a:rPr lang="en-US" sz="2200" dirty="0"/>
              <a:t>A Romanticized Understanding of the Human Mind</a:t>
            </a:r>
          </a:p>
        </p:txBody>
      </p:sp>
      <p:sp>
        <p:nvSpPr>
          <p:cNvPr id="4" name="TextBox 3">
            <a:extLst>
              <a:ext uri="{FF2B5EF4-FFF2-40B4-BE49-F238E27FC236}">
                <a16:creationId xmlns:a16="http://schemas.microsoft.com/office/drawing/2014/main" id="{0B487EFB-65A1-E4E2-78E5-48E844201288}"/>
              </a:ext>
            </a:extLst>
          </p:cNvPr>
          <p:cNvSpPr txBox="1"/>
          <p:nvPr/>
        </p:nvSpPr>
        <p:spPr>
          <a:xfrm>
            <a:off x="1357950" y="2852792"/>
            <a:ext cx="4633415" cy="2572193"/>
          </a:xfrm>
          <a:prstGeom prst="rect">
            <a:avLst/>
          </a:prstGeom>
        </p:spPr>
        <p:txBody>
          <a:bodyPr vert="horz" lIns="91440" tIns="45720" rIns="91440" bIns="45720" rtlCol="0">
            <a:normAutofit/>
          </a:bodyPr>
          <a:lstStyle/>
          <a:p>
            <a:pPr marL="285750" indent="-285750">
              <a:spcAft>
                <a:spcPts val="600"/>
              </a:spcAft>
              <a:buClr>
                <a:schemeClr val="tx1">
                  <a:lumMod val="85000"/>
                  <a:lumOff val="15000"/>
                </a:schemeClr>
              </a:buClr>
              <a:buFont typeface="Arial" panose="020B0604020202020204" pitchFamily="34" charset="0"/>
              <a:buChar char="•"/>
            </a:pPr>
            <a:r>
              <a:rPr lang="en-US" cap="all" spc="-100" dirty="0"/>
              <a:t>Can the Human Brain be replicated?</a:t>
            </a:r>
            <a:br>
              <a:rPr lang="en-US" cap="all" spc="-100" dirty="0"/>
            </a:br>
            <a:endParaRPr lang="en-US" cap="all" spc="-100" dirty="0"/>
          </a:p>
          <a:p>
            <a:pPr marL="285750" indent="-285750">
              <a:spcAft>
                <a:spcPts val="600"/>
              </a:spcAft>
              <a:buClr>
                <a:schemeClr val="tx1">
                  <a:lumMod val="85000"/>
                  <a:lumOff val="15000"/>
                </a:schemeClr>
              </a:buClr>
              <a:buFont typeface="Arial" panose="020B0604020202020204" pitchFamily="34" charset="0"/>
              <a:buChar char="•"/>
            </a:pPr>
            <a:r>
              <a:rPr lang="en-US" cap="all" spc="-100" dirty="0"/>
              <a:t>What is it to romanticize the notion of a “Human” mind?</a:t>
            </a:r>
          </a:p>
          <a:p>
            <a:pPr marL="285750" indent="-285750">
              <a:spcAft>
                <a:spcPts val="600"/>
              </a:spcAft>
              <a:buClr>
                <a:schemeClr val="tx1">
                  <a:lumMod val="85000"/>
                  <a:lumOff val="15000"/>
                </a:schemeClr>
              </a:buClr>
              <a:buFont typeface="Arial" panose="020B0604020202020204" pitchFamily="34" charset="0"/>
              <a:buChar char="•"/>
            </a:pPr>
            <a:r>
              <a:rPr lang="en-US" cap="all" spc="-100" dirty="0"/>
              <a:t>How does Memory play a role?</a:t>
            </a:r>
          </a:p>
          <a:p>
            <a:pPr marL="285750" indent="-285750">
              <a:spcAft>
                <a:spcPts val="600"/>
              </a:spcAft>
              <a:buClr>
                <a:schemeClr val="tx1">
                  <a:lumMod val="85000"/>
                  <a:lumOff val="15000"/>
                </a:schemeClr>
              </a:buClr>
              <a:buFont typeface="Arial" panose="020B0604020202020204" pitchFamily="34" charset="0"/>
              <a:buChar char="•"/>
            </a:pPr>
            <a:r>
              <a:rPr lang="en-US" cap="all" spc="-100" dirty="0"/>
              <a:t>Unpack- natural/unnatural &amp; Human/Artificial</a:t>
            </a:r>
            <a:endParaRPr lang="en-US" dirty="0"/>
          </a:p>
        </p:txBody>
      </p:sp>
    </p:spTree>
    <p:extLst>
      <p:ext uri="{BB962C8B-B14F-4D97-AF65-F5344CB8AC3E}">
        <p14:creationId xmlns:p14="http://schemas.microsoft.com/office/powerpoint/2010/main" val="285482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0000"/>
                <a:shade val="100000"/>
                <a:satMod val="300000"/>
              </a:schemeClr>
            </a:gs>
            <a:gs pos="100000">
              <a:schemeClr val="bg1">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D15573D-0E45-4691-B525-471152EC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448559-19A4-4252-8C27-54C1DA906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75000"/>
              <a:alpha val="60000"/>
            </a:schemeClr>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1B19C35E-4E30-4F1D-9FC2-F2FA6191E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19" y="466344"/>
            <a:ext cx="3959352" cy="5925312"/>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86291037-9C26-49BE-E73A-7321A99FD252}"/>
              </a:ext>
            </a:extLst>
          </p:cNvPr>
          <p:cNvSpPr>
            <a:spLocks noGrp="1"/>
          </p:cNvSpPr>
          <p:nvPr>
            <p:ph type="title"/>
          </p:nvPr>
        </p:nvSpPr>
        <p:spPr>
          <a:xfrm>
            <a:off x="676240" y="875324"/>
            <a:ext cx="3536510" cy="5093520"/>
          </a:xfrm>
        </p:spPr>
        <p:txBody>
          <a:bodyPr>
            <a:normAutofit/>
          </a:bodyPr>
          <a:lstStyle/>
          <a:p>
            <a:pPr algn="ctr"/>
            <a:r>
              <a:rPr lang="en-US" sz="4400">
                <a:solidFill>
                  <a:schemeClr val="tx1"/>
                </a:solidFill>
              </a:rPr>
              <a:t>Can technology experience  trauma</a:t>
            </a:r>
          </a:p>
        </p:txBody>
      </p:sp>
      <p:sp>
        <p:nvSpPr>
          <p:cNvPr id="3" name="Content Placeholder 2">
            <a:extLst>
              <a:ext uri="{FF2B5EF4-FFF2-40B4-BE49-F238E27FC236}">
                <a16:creationId xmlns:a16="http://schemas.microsoft.com/office/drawing/2014/main" id="{3DE16A1F-AC3C-031A-00C6-EB824F0B040A}"/>
              </a:ext>
            </a:extLst>
          </p:cNvPr>
          <p:cNvSpPr>
            <a:spLocks noGrp="1"/>
          </p:cNvSpPr>
          <p:nvPr>
            <p:ph idx="1"/>
          </p:nvPr>
        </p:nvSpPr>
        <p:spPr>
          <a:xfrm>
            <a:off x="5478124" y="559477"/>
            <a:ext cx="5647076" cy="5475563"/>
          </a:xfrm>
        </p:spPr>
        <p:txBody>
          <a:bodyPr anchor="ctr">
            <a:normAutofit/>
          </a:bodyPr>
          <a:lstStyle/>
          <a:p>
            <a:pPr marL="0" indent="0">
              <a:buNone/>
            </a:pPr>
            <a:r>
              <a:rPr lang="en-US" sz="2000" dirty="0"/>
              <a:t>Consider both Frankenstein’s creature (human/animal) and the clone John Kaph Chow (Manufacture human).</a:t>
            </a:r>
          </a:p>
          <a:p>
            <a:pPr marL="0" indent="0">
              <a:buNone/>
            </a:pPr>
            <a:r>
              <a:rPr lang="en-US" sz="2000" dirty="0"/>
              <a:t>Is trauma a uniquely human experience?</a:t>
            </a:r>
          </a:p>
        </p:txBody>
      </p:sp>
    </p:spTree>
    <p:extLst>
      <p:ext uri="{BB962C8B-B14F-4D97-AF65-F5344CB8AC3E}">
        <p14:creationId xmlns:p14="http://schemas.microsoft.com/office/powerpoint/2010/main" val="365891273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90D4A-BA1F-567A-27DF-7DB4B459E048}"/>
              </a:ext>
            </a:extLst>
          </p:cNvPr>
          <p:cNvSpPr>
            <a:spLocks noGrp="1"/>
          </p:cNvSpPr>
          <p:nvPr>
            <p:ph type="title"/>
          </p:nvPr>
        </p:nvSpPr>
        <p:spPr/>
        <p:txBody>
          <a:bodyPr/>
          <a:lstStyle/>
          <a:p>
            <a:r>
              <a:rPr lang="en-US" dirty="0"/>
              <a:t>The Childs Dream (Le </a:t>
            </a:r>
            <a:r>
              <a:rPr lang="en-US" dirty="0" err="1"/>
              <a:t>Guin</a:t>
            </a:r>
            <a:r>
              <a:rPr lang="en-US" dirty="0"/>
              <a:t>)</a:t>
            </a:r>
          </a:p>
        </p:txBody>
      </p:sp>
      <p:sp>
        <p:nvSpPr>
          <p:cNvPr id="3" name="Content Placeholder 2">
            <a:extLst>
              <a:ext uri="{FF2B5EF4-FFF2-40B4-BE49-F238E27FC236}">
                <a16:creationId xmlns:a16="http://schemas.microsoft.com/office/drawing/2014/main" id="{63E6E4A1-0A19-5736-514E-E2C352E74159}"/>
              </a:ext>
            </a:extLst>
          </p:cNvPr>
          <p:cNvSpPr>
            <a:spLocks noGrp="1"/>
          </p:cNvSpPr>
          <p:nvPr>
            <p:ph idx="1"/>
          </p:nvPr>
        </p:nvSpPr>
        <p:spPr/>
        <p:txBody>
          <a:bodyPr/>
          <a:lstStyle/>
          <a:p>
            <a:pPr marL="0" indent="0">
              <a:buNone/>
            </a:pPr>
            <a:r>
              <a:rPr lang="en-US" dirty="0"/>
              <a:t>The pivot in “Nine Lives” occurs when John Kaph Chow finally “sees” Martin and Pugh.</a:t>
            </a:r>
          </a:p>
          <a:p>
            <a:pPr marL="0" indent="0">
              <a:buNone/>
            </a:pPr>
            <a:r>
              <a:rPr lang="en-US" dirty="0"/>
              <a:t>Locate this section of the story.</a:t>
            </a:r>
          </a:p>
          <a:p>
            <a:pPr marL="0" indent="0">
              <a:buNone/>
            </a:pPr>
            <a:r>
              <a:rPr lang="en-US" dirty="0"/>
              <a:t>What is it to see the Othered subject?</a:t>
            </a:r>
          </a:p>
          <a:p>
            <a:pPr marL="0" indent="0">
              <a:buNone/>
            </a:pPr>
            <a:r>
              <a:rPr lang="en-US" dirty="0"/>
              <a:t>What does human exceptionalism do to the Other in the case of humanoids like the Creature and John Chow?</a:t>
            </a:r>
          </a:p>
        </p:txBody>
      </p:sp>
    </p:spTree>
    <p:extLst>
      <p:ext uri="{BB962C8B-B14F-4D97-AF65-F5344CB8AC3E}">
        <p14:creationId xmlns:p14="http://schemas.microsoft.com/office/powerpoint/2010/main" val="2848178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D93FC-6802-2CCC-2129-D1F686F02204}"/>
              </a:ext>
            </a:extLst>
          </p:cNvPr>
          <p:cNvSpPr>
            <a:spLocks noGrp="1"/>
          </p:cNvSpPr>
          <p:nvPr>
            <p:ph type="title"/>
          </p:nvPr>
        </p:nvSpPr>
        <p:spPr/>
        <p:txBody>
          <a:bodyPr/>
          <a:lstStyle/>
          <a:p>
            <a:r>
              <a:rPr lang="en-US" dirty="0"/>
              <a:t>The main point?</a:t>
            </a:r>
          </a:p>
        </p:txBody>
      </p:sp>
      <p:sp>
        <p:nvSpPr>
          <p:cNvPr id="3" name="Content Placeholder 2">
            <a:extLst>
              <a:ext uri="{FF2B5EF4-FFF2-40B4-BE49-F238E27FC236}">
                <a16:creationId xmlns:a16="http://schemas.microsoft.com/office/drawing/2014/main" id="{CE7EDFA1-418D-CA12-669F-5F2E87191E7F}"/>
              </a:ext>
            </a:extLst>
          </p:cNvPr>
          <p:cNvSpPr>
            <a:spLocks noGrp="1"/>
          </p:cNvSpPr>
          <p:nvPr>
            <p:ph idx="1"/>
          </p:nvPr>
        </p:nvSpPr>
        <p:spPr/>
        <p:txBody>
          <a:bodyPr/>
          <a:lstStyle/>
          <a:p>
            <a:pPr marL="0" indent="0">
              <a:buNone/>
            </a:pPr>
            <a:r>
              <a:rPr lang="en-US" dirty="0"/>
              <a:t>Olsen argues throughout that it is crucial that the posthuman subject’s capacity to experience trauma be “acknowledged and dealt with by humans” (109).</a:t>
            </a:r>
          </a:p>
          <a:p>
            <a:pPr marL="0" indent="0">
              <a:buNone/>
            </a:pPr>
            <a:r>
              <a:rPr lang="en-US" dirty="0"/>
              <a:t>Why does Olsen think this is so important?</a:t>
            </a:r>
          </a:p>
          <a:p>
            <a:pPr marL="0" indent="0">
              <a:buNone/>
            </a:pPr>
            <a:r>
              <a:rPr lang="en-US" dirty="0"/>
              <a:t>Do you agree or disagree?</a:t>
            </a:r>
          </a:p>
        </p:txBody>
      </p:sp>
    </p:spTree>
    <p:extLst>
      <p:ext uri="{BB962C8B-B14F-4D97-AF65-F5344CB8AC3E}">
        <p14:creationId xmlns:p14="http://schemas.microsoft.com/office/powerpoint/2010/main" val="1919546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0" name="Rectangle 39">
            <a:extLst>
              <a:ext uri="{FF2B5EF4-FFF2-40B4-BE49-F238E27FC236}">
                <a16:creationId xmlns:a16="http://schemas.microsoft.com/office/drawing/2014/main" id="{7B58A187-A4B1-42EB-A4C7-8635BA507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42" name="Rectangle 41">
            <a:extLst>
              <a:ext uri="{FF2B5EF4-FFF2-40B4-BE49-F238E27FC236}">
                <a16:creationId xmlns:a16="http://schemas.microsoft.com/office/drawing/2014/main" id="{37F14E7F-3054-458C-ACF9-A8DA1757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44" name="Rectangle 43">
            <a:extLst>
              <a:ext uri="{FF2B5EF4-FFF2-40B4-BE49-F238E27FC236}">
                <a16:creationId xmlns:a16="http://schemas.microsoft.com/office/drawing/2014/main" id="{93747C1C-97FC-4D70-A6C8-A01FBCF5A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7" name="Straight Connector 46">
              <a:extLst>
                <a:ext uri="{FF2B5EF4-FFF2-40B4-BE49-F238E27FC236}">
                  <a16:creationId xmlns:a16="http://schemas.microsoft.com/office/drawing/2014/main" id="{05CDC370-AE44-4300-98BA-FE204E8817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7B15501-CB9A-4642-80EE-2876EF039E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AFF9525-325F-47B3-A63C-93C12253AD7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D071C0CD-5EFD-45A1-AAFD-61C3D4A65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A03302C-20A2-4C4F-9760-E85AE1041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10912338" cy="557107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55" name="Rectangle 54">
            <a:extLst>
              <a:ext uri="{FF2B5EF4-FFF2-40B4-BE49-F238E27FC236}">
                <a16:creationId xmlns:a16="http://schemas.microsoft.com/office/drawing/2014/main" id="{D00F093B-0739-4429-B30D-D72924D08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9702" y="809244"/>
            <a:ext cx="1057960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27FC8481-113C-48D9-841B-4BD01E32821A}"/>
              </a:ext>
            </a:extLst>
          </p:cNvPr>
          <p:cNvSpPr>
            <a:spLocks noGrp="1"/>
          </p:cNvSpPr>
          <p:nvPr>
            <p:ph type="title"/>
          </p:nvPr>
        </p:nvSpPr>
        <p:spPr>
          <a:xfrm>
            <a:off x="1306286" y="1446715"/>
            <a:ext cx="9637485" cy="3299335"/>
          </a:xfrm>
        </p:spPr>
        <p:txBody>
          <a:bodyPr vert="horz" lIns="91440" tIns="45720" rIns="91440" bIns="45720" rtlCol="0" anchor="ctr">
            <a:normAutofit/>
          </a:bodyPr>
          <a:lstStyle/>
          <a:p>
            <a:r>
              <a:rPr lang="en-US"/>
              <a:t>Biography</a:t>
            </a:r>
            <a:endParaRPr lang="en-US" dirty="0"/>
          </a:p>
        </p:txBody>
      </p:sp>
      <p:sp>
        <p:nvSpPr>
          <p:cNvPr id="57" name="Rectangle 56">
            <a:extLst>
              <a:ext uri="{FF2B5EF4-FFF2-40B4-BE49-F238E27FC236}">
                <a16:creationId xmlns:a16="http://schemas.microsoft.com/office/drawing/2014/main" id="{1BB92999-6A40-480A-8965-2F20DFB03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640856"/>
            <a:ext cx="1920240" cy="73152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8" name="Straight Connector 58">
            <a:extLst>
              <a:ext uri="{FF2B5EF4-FFF2-40B4-BE49-F238E27FC236}">
                <a16:creationId xmlns:a16="http://schemas.microsoft.com/office/drawing/2014/main" id="{15573B87-7D61-460C-9ADA-EF63674E3A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0">
            <a:extLst>
              <a:ext uri="{FF2B5EF4-FFF2-40B4-BE49-F238E27FC236}">
                <a16:creationId xmlns:a16="http://schemas.microsoft.com/office/drawing/2014/main" id="{0AAF6B7C-985D-4351-9564-8DBDF5BB03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640855"/>
            <a:ext cx="0" cy="64008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2">
            <a:extLst>
              <a:ext uri="{FF2B5EF4-FFF2-40B4-BE49-F238E27FC236}">
                <a16:creationId xmlns:a16="http://schemas.microsoft.com/office/drawing/2014/main" id="{F88433F4-33AB-4CE1-9DE3-72A8403654F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86150"/>
            <a:ext cx="1691640" cy="0"/>
          </a:xfrm>
          <a:prstGeom prst="line">
            <a:avLst/>
          </a:prstGeom>
          <a:solidFill>
            <a:schemeClr val="tx1">
              <a:lumMod val="85000"/>
              <a:lumOff val="15000"/>
            </a:schemeClr>
          </a:solidFill>
          <a:ln>
            <a:solidFill>
              <a:srgbClr val="000000"/>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96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EF41BBAB-F81A-4033-8554-B1EA084FA641}"/>
              </a:ext>
            </a:extLst>
          </p:cNvPr>
          <p:cNvSpPr>
            <a:spLocks noGrp="1"/>
          </p:cNvSpPr>
          <p:nvPr>
            <p:ph type="title"/>
          </p:nvPr>
        </p:nvSpPr>
        <p:spPr>
          <a:xfrm>
            <a:off x="737486" y="727626"/>
            <a:ext cx="4602152" cy="1718225"/>
          </a:xfrm>
        </p:spPr>
        <p:txBody>
          <a:bodyPr>
            <a:normAutofit/>
          </a:bodyPr>
          <a:lstStyle/>
          <a:p>
            <a:r>
              <a:rPr lang="en-US" dirty="0"/>
              <a:t>Ursula Le </a:t>
            </a:r>
            <a:r>
              <a:rPr lang="en-US" dirty="0" err="1"/>
              <a:t>Guin</a:t>
            </a:r>
            <a:endParaRPr lang="en-US" dirty="0"/>
          </a:p>
        </p:txBody>
      </p:sp>
      <p:sp>
        <p:nvSpPr>
          <p:cNvPr id="3" name="Content Placeholder 2">
            <a:extLst>
              <a:ext uri="{FF2B5EF4-FFF2-40B4-BE49-F238E27FC236}">
                <a16:creationId xmlns:a16="http://schemas.microsoft.com/office/drawing/2014/main" id="{4739E212-ACE0-48DF-92B2-73785845E817}"/>
              </a:ext>
            </a:extLst>
          </p:cNvPr>
          <p:cNvSpPr>
            <a:spLocks noGrp="1"/>
          </p:cNvSpPr>
          <p:nvPr>
            <p:ph idx="1"/>
          </p:nvPr>
        </p:nvSpPr>
        <p:spPr>
          <a:xfrm>
            <a:off x="737486" y="2538919"/>
            <a:ext cx="4602152" cy="3596880"/>
          </a:xfrm>
        </p:spPr>
        <p:txBody>
          <a:bodyPr>
            <a:normAutofit/>
          </a:bodyPr>
          <a:lstStyle/>
          <a:p>
            <a:pPr>
              <a:lnSpc>
                <a:spcPct val="90000"/>
              </a:lnSpc>
            </a:pPr>
            <a:r>
              <a:rPr lang="en-US" sz="1400" dirty="0">
                <a:latin typeface="open-sans"/>
              </a:rPr>
              <a:t>B</a:t>
            </a:r>
            <a:r>
              <a:rPr lang="en-US" sz="1400" b="0" i="0" dirty="0">
                <a:effectLst/>
                <a:latin typeface="open-sans"/>
              </a:rPr>
              <a:t>orn Ursula Kroeber on October 21, 1929, in Berkeley, California to</a:t>
            </a:r>
          </a:p>
          <a:p>
            <a:pPr lvl="1">
              <a:lnSpc>
                <a:spcPct val="90000"/>
              </a:lnSpc>
            </a:pPr>
            <a:r>
              <a:rPr lang="en-US" sz="1400" dirty="0">
                <a:latin typeface="open-sans"/>
              </a:rPr>
              <a:t>M</a:t>
            </a:r>
            <a:r>
              <a:rPr lang="en-US" sz="1400" b="0" i="0" dirty="0">
                <a:effectLst/>
                <a:latin typeface="open-sans"/>
              </a:rPr>
              <a:t>other, Theodora, anthropologist who chronicled the life of the last </a:t>
            </a:r>
            <a:r>
              <a:rPr lang="en-US" sz="1400" b="0" i="0" dirty="0" err="1">
                <a:effectLst/>
                <a:latin typeface="open-sans"/>
              </a:rPr>
              <a:t>Yahi</a:t>
            </a:r>
            <a:r>
              <a:rPr lang="en-US" sz="1400" b="0" i="0" dirty="0">
                <a:effectLst/>
                <a:latin typeface="open-sans"/>
              </a:rPr>
              <a:t> tribe member, Ishi</a:t>
            </a:r>
          </a:p>
          <a:p>
            <a:pPr lvl="1">
              <a:lnSpc>
                <a:spcPct val="90000"/>
              </a:lnSpc>
            </a:pPr>
            <a:r>
              <a:rPr lang="en-US" sz="1400" dirty="0">
                <a:latin typeface="open-sans"/>
              </a:rPr>
              <a:t>F</a:t>
            </a:r>
            <a:r>
              <a:rPr lang="en-US" sz="1400" b="0" i="0" dirty="0">
                <a:effectLst/>
                <a:latin typeface="open-sans"/>
              </a:rPr>
              <a:t>ather, Alfred, was a celebrated anthropologist </a:t>
            </a:r>
            <a:endParaRPr lang="en-US" sz="1400" dirty="0">
              <a:latin typeface="open-sans"/>
            </a:endParaRPr>
          </a:p>
          <a:p>
            <a:pPr>
              <a:lnSpc>
                <a:spcPct val="90000"/>
              </a:lnSpc>
            </a:pPr>
            <a:r>
              <a:rPr lang="en-US" sz="1400" dirty="0">
                <a:latin typeface="open-sans"/>
              </a:rPr>
              <a:t>A</a:t>
            </a:r>
            <a:r>
              <a:rPr lang="en-US" sz="1400" b="0" i="0" dirty="0">
                <a:effectLst/>
                <a:latin typeface="open-sans"/>
              </a:rPr>
              <a:t>ttended Radcliffe College for her BA -Renaissance</a:t>
            </a:r>
            <a:r>
              <a:rPr lang="en-US" sz="1400" b="0" i="0" dirty="0">
                <a:effectLst/>
                <a:latin typeface="Arial" panose="020B0604020202020204" pitchFamily="34" charset="0"/>
              </a:rPr>
              <a:t> </a:t>
            </a:r>
            <a:r>
              <a:rPr lang="en-US" sz="1400" b="0" i="0" dirty="0">
                <a:effectLst/>
                <a:latin typeface="open-sans"/>
              </a:rPr>
              <a:t>Literature (French and Italian)</a:t>
            </a:r>
          </a:p>
          <a:p>
            <a:pPr>
              <a:lnSpc>
                <a:spcPct val="90000"/>
              </a:lnSpc>
            </a:pPr>
            <a:r>
              <a:rPr lang="en-US" sz="1400" dirty="0">
                <a:latin typeface="open-sans"/>
              </a:rPr>
              <a:t>Attended </a:t>
            </a:r>
            <a:r>
              <a:rPr lang="en-US" sz="1400" b="0" i="0" dirty="0">
                <a:effectLst/>
                <a:latin typeface="open-sans"/>
              </a:rPr>
              <a:t>Columbia University for her MA- French</a:t>
            </a:r>
          </a:p>
          <a:p>
            <a:pPr>
              <a:lnSpc>
                <a:spcPct val="90000"/>
              </a:lnSpc>
            </a:pPr>
            <a:r>
              <a:rPr lang="en-US" sz="1400" dirty="0">
                <a:latin typeface="open-sans"/>
              </a:rPr>
              <a:t>Got married (a historian), had 3 children, lived in Portland, OR for ages</a:t>
            </a:r>
          </a:p>
          <a:p>
            <a:pPr>
              <a:lnSpc>
                <a:spcPct val="90000"/>
              </a:lnSpc>
            </a:pPr>
            <a:r>
              <a:rPr lang="en-US" sz="1400" dirty="0">
                <a:latin typeface="open-sans"/>
              </a:rPr>
              <a:t>Know for her worldbuilding</a:t>
            </a:r>
            <a:endParaRPr lang="en-US" sz="1400" b="0" i="0" dirty="0">
              <a:effectLst/>
              <a:latin typeface="open-sans"/>
            </a:endParaRPr>
          </a:p>
          <a:p>
            <a:pPr>
              <a:lnSpc>
                <a:spcPct val="90000"/>
              </a:lnSpc>
            </a:pPr>
            <a:r>
              <a:rPr lang="en-US" sz="1400" dirty="0">
                <a:latin typeface="Arial" panose="020B0604020202020204" pitchFamily="34" charset="0"/>
              </a:rPr>
              <a:t>D</a:t>
            </a:r>
            <a:r>
              <a:rPr lang="en-US" sz="1400" b="0" i="0" dirty="0">
                <a:effectLst/>
                <a:latin typeface="Arial" panose="020B0604020202020204" pitchFamily="34" charset="0"/>
              </a:rPr>
              <a:t>ied January 22, 2018 </a:t>
            </a:r>
            <a:endParaRPr lang="en-US" sz="1400" dirty="0">
              <a:latin typeface="open-sans"/>
            </a:endParaRPr>
          </a:p>
          <a:p>
            <a:pPr>
              <a:lnSpc>
                <a:spcPct val="90000"/>
              </a:lnSpc>
            </a:pPr>
            <a:endParaRPr lang="en-US" sz="1400" dirty="0"/>
          </a:p>
        </p:txBody>
      </p:sp>
      <p:sp>
        <p:nvSpPr>
          <p:cNvPr id="25" name="Rectangle 24">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in front of a harbor full of boats&#10;&#10;Description automatically generated with low confidence">
            <a:extLst>
              <a:ext uri="{FF2B5EF4-FFF2-40B4-BE49-F238E27FC236}">
                <a16:creationId xmlns:a16="http://schemas.microsoft.com/office/drawing/2014/main" id="{D0F94D41-2428-46B8-9A2E-0E948CC932B3}"/>
              </a:ext>
            </a:extLst>
          </p:cNvPr>
          <p:cNvPicPr>
            <a:picLocks noChangeAspect="1"/>
          </p:cNvPicPr>
          <p:nvPr/>
        </p:nvPicPr>
        <p:blipFill rotWithShape="1">
          <a:blip r:embed="rId2"/>
          <a:srcRect l="38171"/>
          <a:stretch/>
        </p:blipFill>
        <p:spPr>
          <a:xfrm>
            <a:off x="8245165" y="3209731"/>
            <a:ext cx="3716680" cy="3396343"/>
          </a:xfrm>
          <a:prstGeom prst="rect">
            <a:avLst/>
          </a:prstGeom>
        </p:spPr>
      </p:pic>
      <p:pic>
        <p:nvPicPr>
          <p:cNvPr id="5" name="Picture 4" descr="An old person sitting in a chair&#10;&#10;Description automatically generated with low confidence">
            <a:extLst>
              <a:ext uri="{FF2B5EF4-FFF2-40B4-BE49-F238E27FC236}">
                <a16:creationId xmlns:a16="http://schemas.microsoft.com/office/drawing/2014/main" id="{869D1B51-AE08-40DF-B806-C871976B1570}"/>
              </a:ext>
            </a:extLst>
          </p:cNvPr>
          <p:cNvPicPr>
            <a:picLocks noChangeAspect="1"/>
          </p:cNvPicPr>
          <p:nvPr/>
        </p:nvPicPr>
        <p:blipFill rotWithShape="1">
          <a:blip r:embed="rId3"/>
          <a:srcRect r="-3" b="20257"/>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Tree>
    <p:extLst>
      <p:ext uri="{BB962C8B-B14F-4D97-AF65-F5344CB8AC3E}">
        <p14:creationId xmlns:p14="http://schemas.microsoft.com/office/powerpoint/2010/main" val="396056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3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40">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63" name="Rectangle 42">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65" name="Rectangle 44">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7" name="Group 4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48" name="Straight Connector 47">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68" name="Rectangle 51">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53">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70" name="Picture 34" descr="Woman meditating on a sofa">
            <a:extLst>
              <a:ext uri="{FF2B5EF4-FFF2-40B4-BE49-F238E27FC236}">
                <a16:creationId xmlns:a16="http://schemas.microsoft.com/office/drawing/2014/main" id="{682107C2-530E-4B91-6025-57114482EA74}"/>
              </a:ext>
            </a:extLst>
          </p:cNvPr>
          <p:cNvPicPr>
            <a:picLocks noChangeAspect="1"/>
          </p:cNvPicPr>
          <p:nvPr/>
        </p:nvPicPr>
        <p:blipFill rotWithShape="1">
          <a:blip r:embed="rId2"/>
          <a:srcRect l="11495" r="22739" b="-1"/>
          <a:stretch/>
        </p:blipFill>
        <p:spPr>
          <a:xfrm>
            <a:off x="20" y="10"/>
            <a:ext cx="6756848" cy="6857990"/>
          </a:xfrm>
          <a:prstGeom prst="rect">
            <a:avLst/>
          </a:prstGeom>
        </p:spPr>
      </p:pic>
      <p:sp>
        <p:nvSpPr>
          <p:cNvPr id="71" name="Rectangle 55">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58" name="Rectangle 57">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ln w="6350" cap="sq" cmpd="sng" algn="ctr">
            <a:solidFill>
              <a:schemeClr val="tx1">
                <a:lumMod val="75000"/>
                <a:lumOff val="25000"/>
              </a:schemeClr>
            </a:solidFill>
            <a:prstDash val="solid"/>
            <a:miter lim="800000"/>
          </a:ln>
          <a:effectLst/>
        </p:spPr>
      </p:sp>
      <p:sp>
        <p:nvSpPr>
          <p:cNvPr id="2" name="Title 1"/>
          <p:cNvSpPr>
            <a:spLocks noGrp="1"/>
          </p:cNvSpPr>
          <p:nvPr>
            <p:ph type="title"/>
          </p:nvPr>
        </p:nvSpPr>
        <p:spPr>
          <a:xfrm>
            <a:off x="7957225" y="1559768"/>
            <a:ext cx="2978281" cy="3135379"/>
          </a:xfrm>
        </p:spPr>
        <p:txBody>
          <a:bodyPr vert="horz" lIns="91440" tIns="45720" rIns="91440" bIns="45720" rtlCol="0" anchor="ctr">
            <a:normAutofit/>
          </a:bodyPr>
          <a:lstStyle/>
          <a:p>
            <a:r>
              <a:rPr lang="en-US" sz="4800"/>
              <a:t>Setting</a:t>
            </a:r>
          </a:p>
        </p:txBody>
      </p:sp>
      <p:sp>
        <p:nvSpPr>
          <p:cNvPr id="3" name="Text Placeholder 2"/>
          <p:cNvSpPr>
            <a:spLocks noGrp="1"/>
          </p:cNvSpPr>
          <p:nvPr>
            <p:ph type="body" idx="1"/>
          </p:nvPr>
        </p:nvSpPr>
        <p:spPr>
          <a:xfrm>
            <a:off x="7957225" y="4746686"/>
            <a:ext cx="2978282" cy="992223"/>
          </a:xfrm>
        </p:spPr>
        <p:txBody>
          <a:bodyPr vert="horz" lIns="91440" tIns="45720" rIns="91440" bIns="45720" rtlCol="0">
            <a:normAutofit/>
          </a:bodyPr>
          <a:lstStyle/>
          <a:p>
            <a:pPr>
              <a:lnSpc>
                <a:spcPct val="100000"/>
              </a:lnSpc>
              <a:spcBef>
                <a:spcPts val="0"/>
              </a:spcBef>
              <a:spcAft>
                <a:spcPts val="600"/>
              </a:spcAft>
            </a:pPr>
            <a:r>
              <a:rPr lang="en-US" sz="1400" spc="80"/>
              <a:t>Libra: Uranium Mining Planet</a:t>
            </a:r>
          </a:p>
        </p:txBody>
      </p:sp>
      <p:sp>
        <p:nvSpPr>
          <p:cNvPr id="60" name="Rectangle 59">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2" name="Straight Connector 61">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1901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descr="Red full moon">
            <a:extLst>
              <a:ext uri="{FF2B5EF4-FFF2-40B4-BE49-F238E27FC236}">
                <a16:creationId xmlns:a16="http://schemas.microsoft.com/office/drawing/2014/main" id="{51659BAC-970A-2379-FBCD-FBFD501629ED}"/>
              </a:ext>
            </a:extLst>
          </p:cNvPr>
          <p:cNvPicPr>
            <a:picLocks noChangeAspect="1"/>
          </p:cNvPicPr>
          <p:nvPr/>
        </p:nvPicPr>
        <p:blipFill rotWithShape="1">
          <a:blip r:embed="rId2"/>
          <a:srcRect l="4399" r="33379" b="-1"/>
          <a:stretch/>
        </p:blipFill>
        <p:spPr>
          <a:xfrm>
            <a:off x="20" y="10"/>
            <a:ext cx="6392647" cy="6857990"/>
          </a:xfrm>
          <a:prstGeom prst="rect">
            <a:avLst/>
          </a:prstGeom>
        </p:spPr>
      </p:pic>
      <p:sp>
        <p:nvSpPr>
          <p:cNvPr id="49" name="Rectangle 48">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64082" y="642594"/>
            <a:ext cx="4472921" cy="1371600"/>
          </a:xfrm>
        </p:spPr>
        <p:txBody>
          <a:bodyPr>
            <a:normAutofit/>
          </a:bodyPr>
          <a:lstStyle/>
          <a:p>
            <a:r>
              <a:rPr lang="en-US"/>
              <a:t>Libra</a:t>
            </a:r>
          </a:p>
        </p:txBody>
      </p:sp>
      <p:sp>
        <p:nvSpPr>
          <p:cNvPr id="41" name="Content Placeholder 2"/>
          <p:cNvSpPr>
            <a:spLocks noGrp="1"/>
          </p:cNvSpPr>
          <p:nvPr>
            <p:ph idx="1"/>
          </p:nvPr>
        </p:nvSpPr>
        <p:spPr>
          <a:xfrm>
            <a:off x="7064082" y="2103120"/>
            <a:ext cx="4472922" cy="3931920"/>
          </a:xfrm>
        </p:spPr>
        <p:txBody>
          <a:bodyPr>
            <a:normAutofit/>
          </a:bodyPr>
          <a:lstStyle/>
          <a:p>
            <a:pPr marL="0" indent="0">
              <a:buNone/>
            </a:pPr>
            <a:r>
              <a:rPr lang="en-US" dirty="0"/>
              <a:t>Locate a passage describing the planet in the  “Nine Lives”.</a:t>
            </a:r>
          </a:p>
          <a:p>
            <a:pPr marL="0" indent="0">
              <a:buNone/>
            </a:pPr>
            <a:r>
              <a:rPr lang="en-US" dirty="0"/>
              <a:t>How does the planet mirror or reinforce ideas withing the story?</a:t>
            </a:r>
          </a:p>
          <a:p>
            <a:endParaRPr lang="en-US" dirty="0"/>
          </a:p>
          <a:p>
            <a:endParaRPr lang="en-US" dirty="0"/>
          </a:p>
        </p:txBody>
      </p:sp>
    </p:spTree>
    <p:extLst>
      <p:ext uri="{BB962C8B-B14F-4D97-AF65-F5344CB8AC3E}">
        <p14:creationId xmlns:p14="http://schemas.microsoft.com/office/powerpoint/2010/main" val="273968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1419E3D9-C5FB-41A9-B6D2-DFB210BB6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25" name="Rectangle 124">
            <a:extLst>
              <a:ext uri="{FF2B5EF4-FFF2-40B4-BE49-F238E27FC236}">
                <a16:creationId xmlns:a16="http://schemas.microsoft.com/office/drawing/2014/main" id="{367909BF-1DF7-4ACE-8F58-6CF719BB2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27" name="Rectangle 126">
            <a:extLst>
              <a:ext uri="{FF2B5EF4-FFF2-40B4-BE49-F238E27FC236}">
                <a16:creationId xmlns:a16="http://schemas.microsoft.com/office/drawing/2014/main" id="{89E8BEDB-0BBC-4F21-9CFB-8530D664C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9" name="Group 128">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30" name="Straight Connector 129">
              <a:extLst>
                <a:ext uri="{FF2B5EF4-FFF2-40B4-BE49-F238E27FC236}">
                  <a16:creationId xmlns:a16="http://schemas.microsoft.com/office/drawing/2014/main" id="{51D6D676-6F2F-4446-9935-2D8D038214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9BAEA2B-9C25-4B43-8C9A-A9D0C3E9B1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1FC5F3A-7F1A-4EE8-A913-C8E96ACC3C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34" name="Rectangle 133">
            <a:extLst>
              <a:ext uri="{FF2B5EF4-FFF2-40B4-BE49-F238E27FC236}">
                <a16:creationId xmlns:a16="http://schemas.microsoft.com/office/drawing/2014/main" id="{420551B3-B4DA-48EE-988C-4FAEAEB5C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27A9C548-0579-4864-92A3-093842E89D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pic>
        <p:nvPicPr>
          <p:cNvPr id="95" name="Picture 94" descr="White letters in 3D form">
            <a:extLst>
              <a:ext uri="{FF2B5EF4-FFF2-40B4-BE49-F238E27FC236}">
                <a16:creationId xmlns:a16="http://schemas.microsoft.com/office/drawing/2014/main" id="{64AE8A2A-EBA8-49EA-F9E1-EA8F01C81826}"/>
              </a:ext>
            </a:extLst>
          </p:cNvPr>
          <p:cNvPicPr>
            <a:picLocks noChangeAspect="1"/>
          </p:cNvPicPr>
          <p:nvPr/>
        </p:nvPicPr>
        <p:blipFill rotWithShape="1">
          <a:blip r:embed="rId2"/>
          <a:srcRect l="21726" r="8567" b="-1"/>
          <a:stretch/>
        </p:blipFill>
        <p:spPr>
          <a:xfrm>
            <a:off x="20" y="10"/>
            <a:ext cx="6756848" cy="6857990"/>
          </a:xfrm>
          <a:prstGeom prst="rect">
            <a:avLst/>
          </a:prstGeom>
        </p:spPr>
      </p:pic>
      <p:sp>
        <p:nvSpPr>
          <p:cNvPr id="138" name="Rectangle 137">
            <a:extLst>
              <a:ext uri="{FF2B5EF4-FFF2-40B4-BE49-F238E27FC236}">
                <a16:creationId xmlns:a16="http://schemas.microsoft.com/office/drawing/2014/main" id="{57525A5F-CDD4-4EB3-9187-2A0E9EA15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140" name="Rectangle 139">
            <a:extLst>
              <a:ext uri="{FF2B5EF4-FFF2-40B4-BE49-F238E27FC236}">
                <a16:creationId xmlns:a16="http://schemas.microsoft.com/office/drawing/2014/main" id="{08F5B423-DA6A-4E80-B3CA-549A442C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4417D415-04A9-45FF-A855-95698F5B03D5}"/>
              </a:ext>
            </a:extLst>
          </p:cNvPr>
          <p:cNvSpPr>
            <a:spLocks noGrp="1"/>
          </p:cNvSpPr>
          <p:nvPr>
            <p:ph type="title"/>
          </p:nvPr>
        </p:nvSpPr>
        <p:spPr>
          <a:xfrm>
            <a:off x="7957225" y="1559768"/>
            <a:ext cx="2978281" cy="3135379"/>
          </a:xfrm>
        </p:spPr>
        <p:txBody>
          <a:bodyPr vert="horz" lIns="91440" tIns="45720" rIns="91440" bIns="45720" rtlCol="0" anchor="ctr">
            <a:normAutofit/>
          </a:bodyPr>
          <a:lstStyle/>
          <a:p>
            <a:r>
              <a:rPr lang="en-US" sz="3400"/>
              <a:t>Characters</a:t>
            </a:r>
          </a:p>
        </p:txBody>
      </p:sp>
      <p:sp>
        <p:nvSpPr>
          <p:cNvPr id="142" name="Rectangle 141">
            <a:extLst>
              <a:ext uri="{FF2B5EF4-FFF2-40B4-BE49-F238E27FC236}">
                <a16:creationId xmlns:a16="http://schemas.microsoft.com/office/drawing/2014/main" id="{738170B5-3ECC-493B-85FA-6905971AD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4" name="Straight Connector 143">
            <a:extLst>
              <a:ext uri="{FF2B5EF4-FFF2-40B4-BE49-F238E27FC236}">
                <a16:creationId xmlns:a16="http://schemas.microsoft.com/office/drawing/2014/main" id="{F8DD37B8-B6EA-49DC-90EF-F4E3594540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500F7FF8-41E5-4585-AFDC-54EA8B2757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BAE2A71D-F8BA-4E4F-88A8-1F5FD5DF13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40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Close up of a compass on top of pebbles">
            <a:extLst>
              <a:ext uri="{FF2B5EF4-FFF2-40B4-BE49-F238E27FC236}">
                <a16:creationId xmlns:a16="http://schemas.microsoft.com/office/drawing/2014/main" id="{08E34EFE-BC77-731F-30F5-52AF920CF181}"/>
              </a:ext>
            </a:extLst>
          </p:cNvPr>
          <p:cNvPicPr>
            <a:picLocks noChangeAspect="1"/>
          </p:cNvPicPr>
          <p:nvPr/>
        </p:nvPicPr>
        <p:blipFill rotWithShape="1">
          <a:blip r:embed="rId2"/>
          <a:srcRect l="23679" r="14100" b="-1"/>
          <a:stretch/>
        </p:blipFill>
        <p:spPr>
          <a:xfrm>
            <a:off x="20" y="10"/>
            <a:ext cx="6392647" cy="6857990"/>
          </a:xfrm>
          <a:prstGeom prst="rect">
            <a:avLst/>
          </a:prstGeom>
        </p:spPr>
      </p:pic>
      <p:sp>
        <p:nvSpPr>
          <p:cNvPr id="35" name="Rectangle 34">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C5D4D5-540E-4D13-80EA-016B1FE164D3}"/>
              </a:ext>
            </a:extLst>
          </p:cNvPr>
          <p:cNvSpPr>
            <a:spLocks noGrp="1"/>
          </p:cNvSpPr>
          <p:nvPr>
            <p:ph type="title"/>
          </p:nvPr>
        </p:nvSpPr>
        <p:spPr>
          <a:xfrm>
            <a:off x="7064082" y="642594"/>
            <a:ext cx="4472921" cy="1371600"/>
          </a:xfrm>
        </p:spPr>
        <p:txBody>
          <a:bodyPr vert="horz" lIns="91440" tIns="45720" rIns="91440" bIns="45720" rtlCol="0" anchor="ctr">
            <a:normAutofit/>
          </a:bodyPr>
          <a:lstStyle/>
          <a:p>
            <a:r>
              <a:rPr lang="en-US" sz="3100"/>
              <a:t>Owen Pugh</a:t>
            </a:r>
            <a:br>
              <a:rPr lang="en-US" sz="3100"/>
            </a:br>
            <a:r>
              <a:rPr lang="en-US" sz="3100"/>
              <a:t>&amp;</a:t>
            </a:r>
            <a:br>
              <a:rPr lang="en-US" sz="3100"/>
            </a:br>
            <a:r>
              <a:rPr lang="en-US" sz="3100"/>
              <a:t>Martin Bach</a:t>
            </a:r>
          </a:p>
        </p:txBody>
      </p:sp>
      <p:sp>
        <p:nvSpPr>
          <p:cNvPr id="6" name="TextBox 5">
            <a:extLst>
              <a:ext uri="{FF2B5EF4-FFF2-40B4-BE49-F238E27FC236}">
                <a16:creationId xmlns:a16="http://schemas.microsoft.com/office/drawing/2014/main" id="{42EEE3C0-51CC-F335-778B-198070CD76E7}"/>
              </a:ext>
            </a:extLst>
          </p:cNvPr>
          <p:cNvSpPr txBox="1"/>
          <p:nvPr/>
        </p:nvSpPr>
        <p:spPr>
          <a:xfrm>
            <a:off x="7064082" y="2103120"/>
            <a:ext cx="4472922" cy="3931920"/>
          </a:xfrm>
          <a:prstGeom prst="rect">
            <a:avLst/>
          </a:prstGeom>
        </p:spPr>
        <p:txBody>
          <a:bodyPr vert="horz" lIns="91440" tIns="45720" rIns="91440" bIns="45720" rtlCol="0">
            <a:normAutofit/>
          </a:bodyPr>
          <a:lstStyle/>
          <a:p>
            <a:pPr lvl="0">
              <a:spcAft>
                <a:spcPts val="600"/>
              </a:spcAft>
              <a:buClr>
                <a:schemeClr val="tx1">
                  <a:lumMod val="85000"/>
                  <a:lumOff val="15000"/>
                </a:schemeClr>
              </a:buClr>
            </a:pPr>
            <a:r>
              <a:rPr lang="en-US" dirty="0"/>
              <a:t>Describe Pugh &amp; Martin.</a:t>
            </a:r>
          </a:p>
          <a:p>
            <a:pPr lvl="0">
              <a:spcAft>
                <a:spcPts val="600"/>
              </a:spcAft>
              <a:buClr>
                <a:schemeClr val="tx1">
                  <a:lumMod val="85000"/>
                  <a:lumOff val="15000"/>
                </a:schemeClr>
              </a:buClr>
            </a:pPr>
            <a:r>
              <a:rPr lang="en-US" dirty="0"/>
              <a:t> What do you know?</a:t>
            </a:r>
          </a:p>
          <a:p>
            <a:pPr lvl="0">
              <a:spcAft>
                <a:spcPts val="600"/>
              </a:spcAft>
              <a:buClr>
                <a:schemeClr val="tx1">
                  <a:lumMod val="85000"/>
                  <a:lumOff val="15000"/>
                </a:schemeClr>
              </a:buClr>
            </a:pPr>
            <a:r>
              <a:rPr lang="en-US" dirty="0"/>
              <a:t> How do you know it?</a:t>
            </a:r>
          </a:p>
          <a:p>
            <a:pPr lvl="0">
              <a:spcAft>
                <a:spcPts val="600"/>
              </a:spcAft>
              <a:buClr>
                <a:schemeClr val="tx1">
                  <a:lumMod val="85000"/>
                  <a:lumOff val="15000"/>
                </a:schemeClr>
              </a:buClr>
            </a:pPr>
            <a:r>
              <a:rPr lang="en-US" dirty="0"/>
              <a:t>Locate a passage for each in the short story that as a group you agree captures the essence of each character.</a:t>
            </a:r>
          </a:p>
        </p:txBody>
      </p:sp>
    </p:spTree>
    <p:extLst>
      <p:ext uri="{BB962C8B-B14F-4D97-AF65-F5344CB8AC3E}">
        <p14:creationId xmlns:p14="http://schemas.microsoft.com/office/powerpoint/2010/main" val="2551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B32B-3630-F0CE-C7F6-EFA84AA2A5D3}"/>
              </a:ext>
            </a:extLst>
          </p:cNvPr>
          <p:cNvSpPr>
            <a:spLocks noGrp="1"/>
          </p:cNvSpPr>
          <p:nvPr>
            <p:ph type="title"/>
          </p:nvPr>
        </p:nvSpPr>
        <p:spPr/>
        <p:txBody>
          <a:bodyPr/>
          <a:lstStyle/>
          <a:p>
            <a:r>
              <a:rPr lang="en-US" dirty="0"/>
              <a:t>Exploitation</a:t>
            </a:r>
          </a:p>
        </p:txBody>
      </p:sp>
      <p:sp>
        <p:nvSpPr>
          <p:cNvPr id="3" name="Content Placeholder 2">
            <a:extLst>
              <a:ext uri="{FF2B5EF4-FFF2-40B4-BE49-F238E27FC236}">
                <a16:creationId xmlns:a16="http://schemas.microsoft.com/office/drawing/2014/main" id="{F23D4C42-6E9F-DF14-8BDD-7FB56777F0D8}"/>
              </a:ext>
            </a:extLst>
          </p:cNvPr>
          <p:cNvSpPr>
            <a:spLocks noGrp="1"/>
          </p:cNvSpPr>
          <p:nvPr>
            <p:ph idx="1"/>
          </p:nvPr>
        </p:nvSpPr>
        <p:spPr/>
        <p:txBody>
          <a:bodyPr/>
          <a:lstStyle/>
          <a:p>
            <a:pPr marL="0" indent="0">
              <a:buNone/>
            </a:pPr>
            <a:r>
              <a:rPr lang="en-US" dirty="0"/>
              <a:t>Locate the use of this word in “Nine Lives”</a:t>
            </a:r>
          </a:p>
          <a:p>
            <a:pPr marL="0" indent="0">
              <a:buNone/>
            </a:pPr>
            <a:r>
              <a:rPr lang="en-US" dirty="0"/>
              <a:t>What different connotations does it have?</a:t>
            </a:r>
          </a:p>
          <a:p>
            <a:pPr marL="0" indent="0">
              <a:buNone/>
            </a:pPr>
            <a:r>
              <a:rPr lang="en-US" dirty="0"/>
              <a:t>Why does this matter to conceptions of Le </a:t>
            </a:r>
            <a:r>
              <a:rPr lang="en-US" dirty="0" err="1"/>
              <a:t>Guin’s</a:t>
            </a:r>
            <a:r>
              <a:rPr lang="en-US" dirty="0"/>
              <a:t> personified planet?</a:t>
            </a:r>
          </a:p>
          <a:p>
            <a:pPr marL="0" indent="0">
              <a:buNone/>
            </a:pPr>
            <a:r>
              <a:rPr lang="en-US" dirty="0"/>
              <a:t>Why does this matter to conceptions of and use of cloning?</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9107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2AD6B69-E0A0-476D-9EE1-6B69F04C59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6BE10A1-AD5F-4AB3-8A94-41D62B494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4419599" cy="6382512"/>
          </a:xfrm>
          <a:prstGeom prst="rect">
            <a:avLst/>
          </a:prstGeom>
          <a:solidFill>
            <a:schemeClr val="bg1">
              <a:lumMod val="85000"/>
              <a:alpha val="60000"/>
            </a:schemeClr>
          </a:solidFill>
          <a:ln w="6350" cap="flat" cmpd="sng" algn="ctr">
            <a:noFill/>
            <a:prstDash val="solid"/>
          </a:ln>
          <a:effectLst>
            <a:softEdge rad="0"/>
          </a:effectLst>
        </p:spPr>
      </p:sp>
      <p:sp>
        <p:nvSpPr>
          <p:cNvPr id="2" name="Title 1">
            <a:extLst>
              <a:ext uri="{FF2B5EF4-FFF2-40B4-BE49-F238E27FC236}">
                <a16:creationId xmlns:a16="http://schemas.microsoft.com/office/drawing/2014/main" id="{0F17CF01-D5C3-2B94-4D5A-C25F9CE48D19}"/>
              </a:ext>
            </a:extLst>
          </p:cNvPr>
          <p:cNvSpPr>
            <a:spLocks noGrp="1"/>
          </p:cNvSpPr>
          <p:nvPr>
            <p:ph type="title"/>
          </p:nvPr>
        </p:nvSpPr>
        <p:spPr>
          <a:xfrm>
            <a:off x="573409" y="559477"/>
            <a:ext cx="3765200" cy="5709931"/>
          </a:xfrm>
        </p:spPr>
        <p:txBody>
          <a:bodyPr>
            <a:normAutofit/>
          </a:bodyPr>
          <a:lstStyle/>
          <a:p>
            <a:pPr algn="ctr"/>
            <a:r>
              <a:rPr lang="en-US" dirty="0"/>
              <a:t>John Chow</a:t>
            </a:r>
            <a:endParaRPr lang="en-US"/>
          </a:p>
        </p:txBody>
      </p:sp>
      <p:sp>
        <p:nvSpPr>
          <p:cNvPr id="22" name="Rectangle 21">
            <a:extLst>
              <a:ext uri="{FF2B5EF4-FFF2-40B4-BE49-F238E27FC236}">
                <a16:creationId xmlns:a16="http://schemas.microsoft.com/office/drawing/2014/main" id="{5684BFFE-6A90-4311-ACD5-B34177D464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4122323" cy="6108192"/>
          </a:xfrm>
          <a:prstGeom prst="rect">
            <a:avLst/>
          </a:prstGeom>
          <a:noFill/>
          <a:ln w="6350" cap="sq" cmpd="sng" algn="ctr">
            <a:solidFill>
              <a:schemeClr val="tx1">
                <a:lumMod val="75000"/>
                <a:lumOff val="25000"/>
              </a:schemeClr>
            </a:solidFill>
            <a:prstDash val="solid"/>
            <a:miter lim="800000"/>
          </a:ln>
          <a:effectLst/>
        </p:spPr>
      </p:sp>
      <p:graphicFrame>
        <p:nvGraphicFramePr>
          <p:cNvPr id="5" name="Content Placeholder 2">
            <a:extLst>
              <a:ext uri="{FF2B5EF4-FFF2-40B4-BE49-F238E27FC236}">
                <a16:creationId xmlns:a16="http://schemas.microsoft.com/office/drawing/2014/main" id="{472412C0-93F6-08ED-0B7E-64DF537D195A}"/>
              </a:ext>
            </a:extLst>
          </p:cNvPr>
          <p:cNvGraphicFramePr>
            <a:graphicFrameLocks noGrp="1"/>
          </p:cNvGraphicFramePr>
          <p:nvPr>
            <p:ph idx="1"/>
            <p:extLst>
              <p:ext uri="{D42A27DB-BD31-4B8C-83A1-F6EECF244321}">
                <p14:modId xmlns:p14="http://schemas.microsoft.com/office/powerpoint/2010/main" val="806040321"/>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4908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59D436-C82E-43E0-8A01-53DF9CED6032}">
  <ds:schemaRefs>
    <ds:schemaRef ds:uri="http://schemas.microsoft.com/sharepoint/v3/contenttype/forms"/>
  </ds:schemaRefs>
</ds:datastoreItem>
</file>

<file path=customXml/itemProps2.xml><?xml version="1.0" encoding="utf-8"?>
<ds:datastoreItem xmlns:ds="http://schemas.openxmlformats.org/officeDocument/2006/customXml" ds:itemID="{946BCBFB-BBC7-42F1-95CD-058E172363A0}">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16c05727-aa75-4e4a-9b5f-8a80a1165891"/>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Faded pastoral</Template>
  <TotalTime>842</TotalTime>
  <Words>602</Words>
  <Application>Microsoft Office PowerPoint</Application>
  <PresentationFormat>Widescreen</PresentationFormat>
  <Paragraphs>61</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Avenir Next LT Pro</vt:lpstr>
      <vt:lpstr>Avenir Next LT Pro Light</vt:lpstr>
      <vt:lpstr>Calibri</vt:lpstr>
      <vt:lpstr>Garamond</vt:lpstr>
      <vt:lpstr>open-sans</vt:lpstr>
      <vt:lpstr>SavonVTI</vt:lpstr>
      <vt:lpstr>“Nine Lives”</vt:lpstr>
      <vt:lpstr>Biography</vt:lpstr>
      <vt:lpstr>Ursula Le Guin</vt:lpstr>
      <vt:lpstr>Setting</vt:lpstr>
      <vt:lpstr>Libra</vt:lpstr>
      <vt:lpstr>Characters</vt:lpstr>
      <vt:lpstr>Owen Pugh &amp; Martin Bach</vt:lpstr>
      <vt:lpstr>Exploitation</vt:lpstr>
      <vt:lpstr>John Chow</vt:lpstr>
      <vt:lpstr>John Kaph Chow</vt:lpstr>
      <vt:lpstr>Trauma Theory</vt:lpstr>
      <vt:lpstr>Anthropocene</vt:lpstr>
      <vt:lpstr>A Romanticized Understanding of the Human Mind</vt:lpstr>
      <vt:lpstr>Can technology experience  trauma</vt:lpstr>
      <vt:lpstr>The Childs Dream (Le Guin)</vt:lpstr>
      <vt:lpstr>The main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Left Hand of Darkness</dc:title>
  <dc:creator>Stephanie Harper</dc:creator>
  <cp:lastModifiedBy>Stephanie Harper</cp:lastModifiedBy>
  <cp:revision>24</cp:revision>
  <dcterms:created xsi:type="dcterms:W3CDTF">2021-10-12T20:40:12Z</dcterms:created>
  <dcterms:modified xsi:type="dcterms:W3CDTF">2022-10-20T13:29:34Z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