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92" r:id="rId3"/>
    <p:sldId id="291" r:id="rId4"/>
    <p:sldId id="279" r:id="rId5"/>
    <p:sldId id="293" r:id="rId6"/>
    <p:sldId id="280" r:id="rId7"/>
    <p:sldId id="294" r:id="rId8"/>
    <p:sldId id="267" r:id="rId9"/>
    <p:sldId id="258" r:id="rId10"/>
    <p:sldId id="273" r:id="rId11"/>
    <p:sldId id="260" r:id="rId12"/>
    <p:sldId id="295" r:id="rId13"/>
    <p:sldId id="262" r:id="rId14"/>
    <p:sldId id="281" r:id="rId15"/>
    <p:sldId id="282" r:id="rId16"/>
    <p:sldId id="289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235" autoAdjust="0"/>
  </p:normalViewPr>
  <p:slideViewPr>
    <p:cSldViewPr snapToGrid="0" snapToObjects="1">
      <p:cViewPr varScale="1">
        <p:scale>
          <a:sx n="106" d="100"/>
          <a:sy n="106" d="100"/>
        </p:scale>
        <p:origin x="18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469C289D-37B4-B648-9732-AC0C84498C1E}" type="datetimeFigureOut">
              <a:rPr lang="en-US" smtClean="0"/>
              <a:pPr/>
              <a:t>10/22/22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C03B97D1-441A-C849-9FB7-FE9C34F500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715661-9FA8-6E48-BB64-4881F3E5DA5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1DB2511-8A6B-2C4A-A688-7CD3C021CFA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6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EEC85E-7A6B-BA4A-AD40-936246EBD0D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6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EEC85E-7A6B-BA4A-AD40-936246EBD0D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7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B9B36-523B-634E-901F-6836BC9AFDF2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B9B36-523B-634E-901F-6836BC9AFDF2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409D-79A8-0C45-BF39-21AE502C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5F51-2080-0F41-BDDC-109F66F2F46F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F997-4D2B-F74B-ABE5-EF24E52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04445F51-2080-0F41-BDDC-109F66F2F46F}" type="datetimeFigureOut">
              <a:rPr lang="en-US" smtClean="0"/>
              <a:pPr/>
              <a:t>10/22/22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20CDF997-4D2B-F74B-ABE5-EF24E527C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153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Epistasis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" charset="0"/>
              </a:rPr>
              <a:t>Expression of one trait can influence the expression of another trait,  altering Mendelian ratios</a:t>
            </a:r>
          </a:p>
        </p:txBody>
      </p:sp>
    </p:spTree>
    <p:extLst>
      <p:ext uri="{BB962C8B-B14F-4D97-AF65-F5344CB8AC3E}">
        <p14:creationId xmlns:p14="http://schemas.microsoft.com/office/powerpoint/2010/main" val="3068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6" y="348342"/>
            <a:ext cx="8571244" cy="1143000"/>
          </a:xfrm>
        </p:spPr>
        <p:txBody>
          <a:bodyPr>
            <a:noAutofit/>
          </a:bodyPr>
          <a:lstStyle/>
          <a:p>
            <a:r>
              <a:rPr lang="en-US" sz="3900" dirty="0"/>
              <a:t>Genetic determination of eye color involves multiple genes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1435"/>
          <a:stretch/>
        </p:blipFill>
        <p:spPr>
          <a:xfrm>
            <a:off x="1702574" y="1547648"/>
            <a:ext cx="5579007" cy="469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7422" y="6224999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Principles of Biology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unit 39, Figure 9</a:t>
            </a:r>
            <a:endParaRPr lang="en-US" sz="1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2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Continuous variation of a trait suggests the involvement of multiple genes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8386"/>
            <a:ext cx="7391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continuous variation: a range of phenotypes that cross clearly distinct categories</a:t>
            </a:r>
          </a:p>
        </p:txBody>
      </p:sp>
    </p:spTree>
    <p:extLst>
      <p:ext uri="{BB962C8B-B14F-4D97-AF65-F5344CB8AC3E}">
        <p14:creationId xmlns:p14="http://schemas.microsoft.com/office/powerpoint/2010/main" val="313462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Continuous variation of a trait suggests the involvement of multiple genes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1536"/>
            <a:ext cx="7391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continuous variation: a range of phenotypes that cross clearly distinct categories</a:t>
            </a:r>
          </a:p>
          <a:p>
            <a:pPr>
              <a:lnSpc>
                <a:spcPct val="90000"/>
              </a:lnSpc>
            </a:pPr>
            <a:r>
              <a:rPr lang="en-US" dirty="0"/>
              <a:t>phenotypic outcome is influenced by the activity of multiple genes</a:t>
            </a:r>
          </a:p>
          <a:p>
            <a:pPr>
              <a:lnSpc>
                <a:spcPct val="90000"/>
              </a:lnSpc>
            </a:pPr>
            <a:r>
              <a:rPr lang="en-US" dirty="0"/>
              <a:t>for many continuously varying traits, phenotype is also influenced by the environment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continuously varying traits are often quantifiable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284" y="38498"/>
            <a:ext cx="3235694" cy="3089615"/>
          </a:xfrm>
        </p:spPr>
        <p:txBody>
          <a:bodyPr>
            <a:normAutofit/>
          </a:bodyPr>
          <a:lstStyle/>
          <a:p>
            <a:r>
              <a:rPr lang="en-US" sz="3600" dirty="0"/>
              <a:t>Genetic explanation for skin tone distribution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7469" y="1979646"/>
            <a:ext cx="1417818" cy="37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93" y="4508415"/>
            <a:ext cx="403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Sturm (2009)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Human Molecular Genetics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:R9-R17</a:t>
            </a:r>
          </a:p>
        </p:txBody>
      </p:sp>
    </p:spTree>
    <p:extLst>
      <p:ext uri="{BB962C8B-B14F-4D97-AF65-F5344CB8AC3E}">
        <p14:creationId xmlns:p14="http://schemas.microsoft.com/office/powerpoint/2010/main" val="151385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284" y="38498"/>
            <a:ext cx="3235694" cy="3089615"/>
          </a:xfrm>
        </p:spPr>
        <p:txBody>
          <a:bodyPr>
            <a:normAutofit/>
          </a:bodyPr>
          <a:lstStyle/>
          <a:p>
            <a:r>
              <a:rPr lang="en-US" sz="3600" dirty="0"/>
              <a:t>Genetic explanation for skin tone distribution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48020" y="4911794"/>
            <a:ext cx="4010094" cy="18298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in this example, three genes control skin tone: </a:t>
            </a:r>
            <a:r>
              <a:rPr lang="en-US" sz="2400" i="1" dirty="0"/>
              <a:t>A, B </a:t>
            </a:r>
            <a:r>
              <a:rPr lang="en-US" sz="2400" dirty="0"/>
              <a:t>and</a:t>
            </a:r>
            <a:r>
              <a:rPr lang="en-US" sz="2400" i="1" dirty="0"/>
              <a:t> C</a:t>
            </a:r>
          </a:p>
          <a:p>
            <a:pPr>
              <a:lnSpc>
                <a:spcPct val="90000"/>
              </a:lnSpc>
            </a:pPr>
            <a:endParaRPr lang="en-US" sz="1200" i="1" dirty="0"/>
          </a:p>
          <a:p>
            <a:pPr>
              <a:lnSpc>
                <a:spcPct val="90000"/>
              </a:lnSpc>
            </a:pPr>
            <a:r>
              <a:rPr lang="en-US" sz="2400" dirty="0"/>
              <a:t>alleles </a:t>
            </a:r>
            <a:r>
              <a:rPr lang="en-US" sz="2400" i="1" dirty="0"/>
              <a:t>A, B, C</a:t>
            </a:r>
            <a:r>
              <a:rPr lang="en-US" sz="2400" dirty="0"/>
              <a:t> = pigment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alleles </a:t>
            </a:r>
            <a:r>
              <a:rPr lang="en-US" sz="2400" i="1" dirty="0"/>
              <a:t>a, b, c</a:t>
            </a:r>
            <a:r>
              <a:rPr lang="en-US" sz="2400" dirty="0"/>
              <a:t> = no pigment</a:t>
            </a:r>
            <a:endParaRPr lang="en-US" sz="24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7469" y="1979646"/>
            <a:ext cx="1417818" cy="37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93" y="4508415"/>
            <a:ext cx="403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Sturm (2009)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Human Molecular Genetics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:R9-R17</a:t>
            </a:r>
          </a:p>
        </p:txBody>
      </p:sp>
    </p:spTree>
    <p:extLst>
      <p:ext uri="{BB962C8B-B14F-4D97-AF65-F5344CB8AC3E}">
        <p14:creationId xmlns:p14="http://schemas.microsoft.com/office/powerpoint/2010/main" val="423322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284" y="38498"/>
            <a:ext cx="3235694" cy="3089615"/>
          </a:xfrm>
        </p:spPr>
        <p:txBody>
          <a:bodyPr>
            <a:normAutofit/>
          </a:bodyPr>
          <a:lstStyle/>
          <a:p>
            <a:r>
              <a:rPr lang="en-US" sz="3600" dirty="0"/>
              <a:t>Genetic explanation for skin tone distribution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48020" y="4911794"/>
            <a:ext cx="4010094" cy="18298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in this example, three genes control skin tone: </a:t>
            </a:r>
            <a:r>
              <a:rPr lang="en-US" sz="2400" i="1" dirty="0"/>
              <a:t>A, B </a:t>
            </a:r>
            <a:r>
              <a:rPr lang="en-US" sz="2400" dirty="0"/>
              <a:t>and</a:t>
            </a:r>
            <a:r>
              <a:rPr lang="en-US" sz="2400" i="1" dirty="0"/>
              <a:t> C</a:t>
            </a:r>
          </a:p>
          <a:p>
            <a:pPr>
              <a:lnSpc>
                <a:spcPct val="90000"/>
              </a:lnSpc>
            </a:pPr>
            <a:endParaRPr lang="en-US" sz="1200" i="1" dirty="0"/>
          </a:p>
          <a:p>
            <a:pPr>
              <a:lnSpc>
                <a:spcPct val="90000"/>
              </a:lnSpc>
            </a:pPr>
            <a:r>
              <a:rPr lang="en-US" sz="2400" dirty="0"/>
              <a:t>alleles </a:t>
            </a:r>
            <a:r>
              <a:rPr lang="en-US" sz="2400" i="1" dirty="0"/>
              <a:t>A, B, C</a:t>
            </a:r>
            <a:r>
              <a:rPr lang="en-US" sz="2400" dirty="0"/>
              <a:t> = pigment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alleles </a:t>
            </a:r>
            <a:r>
              <a:rPr lang="en-US" sz="2400" i="1" dirty="0"/>
              <a:t>a, b, c</a:t>
            </a:r>
            <a:r>
              <a:rPr lang="en-US" sz="2400" dirty="0"/>
              <a:t> = no pigment</a:t>
            </a:r>
            <a:endParaRPr lang="en-US" sz="24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7469" y="1979646"/>
            <a:ext cx="1417818" cy="37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93" y="4508415"/>
            <a:ext cx="403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Sturm (2009)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Human Molecular Genetics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:R9-R17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103" r="3955" b="17302"/>
          <a:stretch/>
        </p:blipFill>
        <p:spPr>
          <a:xfrm>
            <a:off x="4396435" y="1035001"/>
            <a:ext cx="4425594" cy="4708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0495" y="5672808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 charset="0"/>
                <a:ea typeface="Times New Roman" charset="0"/>
                <a:cs typeface="Times New Roman" charset="0"/>
              </a:rPr>
              <a:t>Campbell, Figure 14-13</a:t>
            </a:r>
          </a:p>
        </p:txBody>
      </p:sp>
    </p:spTree>
    <p:extLst>
      <p:ext uri="{BB962C8B-B14F-4D97-AF65-F5344CB8AC3E}">
        <p14:creationId xmlns:p14="http://schemas.microsoft.com/office/powerpoint/2010/main" val="21229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E39F-87CB-8049-9F93-E8F513AE6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Environment can influence phenotype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86D9B-86EF-CE48-B26E-1C3962900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28" y="9945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influences on phenotype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29656" y="1072643"/>
            <a:ext cx="5076786" cy="2485185"/>
            <a:chOff x="2029656" y="2073094"/>
            <a:chExt cx="5076786" cy="24851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9656" y="2073094"/>
              <a:ext cx="5076786" cy="233380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30536" y="4250502"/>
              <a:ext cx="3451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/>
                </a:rPr>
                <a:t>http://</a:t>
              </a:r>
              <a:r>
                <a:rPr lang="en-US" sz="1400" dirty="0" err="1">
                  <a:latin typeface="Times New Roman"/>
                </a:rPr>
                <a:t>www.nature.com</a:t>
              </a:r>
              <a:r>
                <a:rPr lang="en-US" sz="1400" dirty="0">
                  <a:latin typeface="Times New Roman"/>
                </a:rPr>
                <a:t>/</a:t>
              </a:r>
              <a:r>
                <a:rPr lang="en-US" sz="1400" dirty="0" err="1">
                  <a:latin typeface="Times New Roman"/>
                </a:rPr>
                <a:t>scitable</a:t>
              </a:r>
              <a:r>
                <a:rPr lang="en-US" sz="1400" dirty="0">
                  <a:latin typeface="Times New Roman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99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28" y="9945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influences on phenotype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29656" y="1072643"/>
            <a:ext cx="5076786" cy="2485185"/>
            <a:chOff x="2029656" y="2073094"/>
            <a:chExt cx="5076786" cy="24851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9656" y="2073094"/>
              <a:ext cx="5076786" cy="233380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30536" y="4250502"/>
              <a:ext cx="3451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/>
                </a:rPr>
                <a:t>http://</a:t>
              </a:r>
              <a:r>
                <a:rPr lang="en-US" sz="1400" dirty="0" err="1">
                  <a:latin typeface="Times New Roman"/>
                </a:rPr>
                <a:t>www.nature.com</a:t>
              </a:r>
              <a:r>
                <a:rPr lang="en-US" sz="1400" dirty="0">
                  <a:latin typeface="Times New Roman"/>
                </a:rPr>
                <a:t>/</a:t>
              </a:r>
              <a:r>
                <a:rPr lang="en-US" sz="1400" dirty="0" err="1">
                  <a:latin typeface="Times New Roman"/>
                </a:rPr>
                <a:t>scitable</a:t>
              </a:r>
              <a:r>
                <a:rPr lang="en-US" sz="1400" dirty="0">
                  <a:latin typeface="Times New Roman"/>
                </a:rPr>
                <a:t>/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82804" y="3761347"/>
            <a:ext cx="5368002" cy="3024503"/>
            <a:chOff x="1882804" y="3812863"/>
            <a:chExt cx="5368002" cy="30245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3705"/>
            <a:stretch/>
          </p:blipFill>
          <p:spPr>
            <a:xfrm>
              <a:off x="1882804" y="3812863"/>
              <a:ext cx="5368002" cy="27167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43883" y="6529589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 New Roman" charset="0"/>
                  <a:ea typeface="Times New Roman" charset="0"/>
                  <a:cs typeface="Times New Roman" charset="0"/>
                </a:rPr>
                <a:t>Campbell, Figure 14-14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4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1BA4-9257-BB47-A2F1-F920F8B4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Dihybrid crosses yield four genotypes in predictable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AF91-05FF-7A4B-9B93-DC0C8FB4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9897"/>
            <a:ext cx="8229600" cy="425626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Bb </a:t>
            </a:r>
            <a:r>
              <a:rPr lang="en-US" i="1" dirty="0" err="1"/>
              <a:t>Ee</a:t>
            </a:r>
            <a:r>
              <a:rPr lang="en-US" i="1" dirty="0"/>
              <a:t> x Bb </a:t>
            </a:r>
            <a:r>
              <a:rPr lang="en-US" i="1" dirty="0" err="1"/>
              <a:t>Ee</a:t>
            </a:r>
            <a:endParaRPr lang="en-US" i="1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9/16 </a:t>
            </a:r>
            <a:r>
              <a:rPr lang="en-US" i="1" dirty="0"/>
              <a:t>B- E-</a:t>
            </a:r>
            <a:r>
              <a:rPr lang="en-US" dirty="0"/>
              <a:t>		dominant at both traits</a:t>
            </a:r>
          </a:p>
          <a:p>
            <a:pPr marL="0" indent="0">
              <a:buNone/>
            </a:pPr>
            <a:r>
              <a:rPr lang="en-US" dirty="0"/>
              <a:t>		3/16 </a:t>
            </a:r>
            <a:r>
              <a:rPr lang="en-US" i="1" dirty="0"/>
              <a:t>B- </a:t>
            </a:r>
            <a:r>
              <a:rPr lang="en-US" i="1" dirty="0" err="1"/>
              <a:t>ee</a:t>
            </a:r>
            <a:r>
              <a:rPr lang="en-US" dirty="0"/>
              <a:t>		dominant at one trait,</a:t>
            </a:r>
          </a:p>
          <a:p>
            <a:pPr marL="0" indent="0">
              <a:buNone/>
            </a:pPr>
            <a:r>
              <a:rPr lang="en-US" dirty="0"/>
              <a:t>		3/16 </a:t>
            </a:r>
            <a:r>
              <a:rPr lang="en-US" i="1" dirty="0"/>
              <a:t>bb E-</a:t>
            </a:r>
            <a:r>
              <a:rPr lang="en-US" dirty="0"/>
              <a:t>		recessive at the other</a:t>
            </a:r>
          </a:p>
          <a:p>
            <a:pPr marL="0" indent="0">
              <a:buNone/>
            </a:pPr>
            <a:r>
              <a:rPr lang="en-US" dirty="0"/>
              <a:t>		1/16 </a:t>
            </a:r>
            <a:r>
              <a:rPr lang="en-US" i="1" dirty="0"/>
              <a:t>bb </a:t>
            </a:r>
            <a:r>
              <a:rPr lang="en-US" i="1" dirty="0" err="1"/>
              <a:t>ee</a:t>
            </a:r>
            <a:r>
              <a:rPr lang="en-US" dirty="0"/>
              <a:t>		recessive at both traits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313C371-662E-2C47-BC82-502D819156F3}"/>
              </a:ext>
            </a:extLst>
          </p:cNvPr>
          <p:cNvSpPr/>
          <p:nvPr/>
        </p:nvSpPr>
        <p:spPr>
          <a:xfrm>
            <a:off x="3174714" y="3821987"/>
            <a:ext cx="277402" cy="88357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295C91B-C26E-7E45-8C2D-15DD966B929F}"/>
              </a:ext>
            </a:extLst>
          </p:cNvPr>
          <p:cNvSpPr/>
          <p:nvPr/>
        </p:nvSpPr>
        <p:spPr>
          <a:xfrm flipH="1">
            <a:off x="3482938" y="3821986"/>
            <a:ext cx="277402" cy="88357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2126"/>
            <a:ext cx="7772400" cy="929473"/>
          </a:xfrm>
        </p:spPr>
        <p:txBody>
          <a:bodyPr>
            <a:normAutofit/>
          </a:bodyPr>
          <a:lstStyle/>
          <a:p>
            <a:r>
              <a:rPr lang="en-US" dirty="0">
                <a:latin typeface="Times" charset="0"/>
              </a:rPr>
              <a:t>An example of epistasis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600" y="1563386"/>
            <a:ext cx="8318884" cy="4876800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latin typeface="Times" charset="0"/>
              </a:rPr>
              <a:t>example</a:t>
            </a:r>
            <a:r>
              <a:rPr lang="en-US" dirty="0">
                <a:latin typeface="Times" charset="0"/>
              </a:rPr>
              <a:t>: Labradors can be black, brown or yellow</a:t>
            </a:r>
          </a:p>
          <a:p>
            <a:r>
              <a:rPr lang="en-US" dirty="0">
                <a:latin typeface="Times" charset="0"/>
              </a:rPr>
              <a:t>dominant allele </a:t>
            </a:r>
            <a:r>
              <a:rPr lang="en-US" i="1" dirty="0">
                <a:latin typeface="Times" charset="0"/>
              </a:rPr>
              <a:t>B</a:t>
            </a:r>
            <a:r>
              <a:rPr lang="en-US" dirty="0">
                <a:latin typeface="Times" charset="0"/>
              </a:rPr>
              <a:t> is required for black pigment</a:t>
            </a:r>
          </a:p>
          <a:p>
            <a:pPr lvl="1"/>
            <a:r>
              <a:rPr lang="en-US" i="1" dirty="0">
                <a:latin typeface="Times" charset="0"/>
              </a:rPr>
              <a:t>bb</a:t>
            </a:r>
            <a:r>
              <a:rPr lang="en-US" dirty="0">
                <a:latin typeface="Times" charset="0"/>
              </a:rPr>
              <a:t> = brown coat color</a:t>
            </a:r>
          </a:p>
          <a:p>
            <a:r>
              <a:rPr lang="en-US" dirty="0">
                <a:latin typeface="Times" charset="0"/>
              </a:rPr>
              <a:t>dominant allele </a:t>
            </a:r>
            <a:r>
              <a:rPr lang="en-US" i="1" dirty="0">
                <a:latin typeface="Times" charset="0"/>
              </a:rPr>
              <a:t>E</a:t>
            </a:r>
            <a:r>
              <a:rPr lang="en-US" dirty="0">
                <a:latin typeface="Times" charset="0"/>
              </a:rPr>
              <a:t> is required to deposit pigment in hair</a:t>
            </a:r>
          </a:p>
          <a:p>
            <a:pPr lvl="1"/>
            <a:r>
              <a:rPr lang="en-US" i="1" dirty="0" err="1">
                <a:latin typeface="Times" charset="0"/>
              </a:rPr>
              <a:t>ee</a:t>
            </a:r>
            <a:r>
              <a:rPr lang="en-US" i="1" dirty="0">
                <a:latin typeface="Times" charset="0"/>
              </a:rPr>
              <a:t> </a:t>
            </a:r>
            <a:r>
              <a:rPr lang="en-US" dirty="0">
                <a:latin typeface="Times" charset="0"/>
              </a:rPr>
              <a:t>= yellow coat color</a:t>
            </a:r>
          </a:p>
          <a:p>
            <a:r>
              <a:rPr lang="en-US" dirty="0">
                <a:latin typeface="Times" charset="0"/>
              </a:rPr>
              <a:t>if genotype is </a:t>
            </a:r>
            <a:r>
              <a:rPr lang="en-US" i="1" dirty="0" err="1">
                <a:latin typeface="Times" charset="0"/>
              </a:rPr>
              <a:t>ee</a:t>
            </a:r>
            <a:r>
              <a:rPr lang="en-US" dirty="0">
                <a:latin typeface="Times" charset="0"/>
              </a:rPr>
              <a:t>, dogs will be yellow regardless of genotype at the B gene, because neither pigment (black nor brown) can be deposited in hair</a:t>
            </a:r>
          </a:p>
        </p:txBody>
      </p:sp>
    </p:spTree>
    <p:extLst>
      <p:ext uri="{BB962C8B-B14F-4D97-AF65-F5344CB8AC3E}">
        <p14:creationId xmlns:p14="http://schemas.microsoft.com/office/powerpoint/2010/main" val="221812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</a:rPr>
              <a:t>Epistasis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DBE6A2-7F93-1348-9AEA-B9915B65C34B}"/>
              </a:ext>
            </a:extLst>
          </p:cNvPr>
          <p:cNvGrpSpPr/>
          <p:nvPr/>
        </p:nvGrpSpPr>
        <p:grpSpPr>
          <a:xfrm>
            <a:off x="665251" y="1335446"/>
            <a:ext cx="7813497" cy="2794765"/>
            <a:chOff x="665251" y="1417638"/>
            <a:chExt cx="7813497" cy="27590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25E6AD-0C8B-9442-8CBA-2D8349587166}"/>
                </a:ext>
              </a:extLst>
            </p:cNvPr>
            <p:cNvSpPr/>
            <p:nvPr/>
          </p:nvSpPr>
          <p:spPr>
            <a:xfrm>
              <a:off x="3443324" y="1417638"/>
              <a:ext cx="22573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latin typeface="Times" pitchFamily="2" charset="0"/>
                </a:rPr>
                <a:t>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i="1" dirty="0">
                  <a:latin typeface="Times" pitchFamily="2" charset="0"/>
                </a:rPr>
                <a:t> x 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endParaRPr lang="en-US" sz="2800" i="1" dirty="0">
                <a:latin typeface="Times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9465A3-60EF-AB49-BE77-BF6D3C197179}"/>
                </a:ext>
              </a:extLst>
            </p:cNvPr>
            <p:cNvSpPr/>
            <p:nvPr/>
          </p:nvSpPr>
          <p:spPr>
            <a:xfrm>
              <a:off x="665251" y="2360849"/>
              <a:ext cx="781349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 pitchFamily="2" charset="0"/>
                </a:rPr>
                <a:t>9/16 </a:t>
              </a:r>
              <a:r>
                <a:rPr lang="en-US" sz="2800" i="1" dirty="0">
                  <a:latin typeface="Times" pitchFamily="2" charset="0"/>
                </a:rPr>
                <a:t>B- E-</a:t>
              </a:r>
              <a:r>
                <a:rPr lang="en-US" sz="2800" dirty="0">
                  <a:latin typeface="Times" pitchFamily="2" charset="0"/>
                </a:rPr>
                <a:t>		black pigment, in fur			black	</a:t>
              </a:r>
            </a:p>
            <a:p>
              <a:r>
                <a:rPr lang="en-US" sz="2800" dirty="0">
                  <a:latin typeface="Times" pitchFamily="2" charset="0"/>
                </a:rPr>
                <a:t>3/16 </a:t>
              </a:r>
              <a:r>
                <a:rPr lang="en-US" sz="2800" i="1" dirty="0">
                  <a:latin typeface="Times" pitchFamily="2" charset="0"/>
                </a:rPr>
                <a:t>B-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dirty="0">
                  <a:latin typeface="Times" pitchFamily="2" charset="0"/>
                </a:rPr>
                <a:t>		black pigment, not in fur		yellow</a:t>
              </a:r>
            </a:p>
            <a:p>
              <a:r>
                <a:rPr lang="en-US" sz="2800" dirty="0">
                  <a:latin typeface="Times" pitchFamily="2" charset="0"/>
                </a:rPr>
                <a:t>3/16 </a:t>
              </a:r>
              <a:r>
                <a:rPr lang="en-US" sz="2800" i="1" dirty="0">
                  <a:latin typeface="Times" pitchFamily="2" charset="0"/>
                </a:rPr>
                <a:t>bb E-	</a:t>
              </a:r>
              <a:r>
                <a:rPr lang="en-US" sz="2800" dirty="0">
                  <a:latin typeface="Times" pitchFamily="2" charset="0"/>
                </a:rPr>
                <a:t>	brown pigment, in fur			brown</a:t>
              </a:r>
            </a:p>
            <a:p>
              <a:r>
                <a:rPr lang="en-US" sz="2800" dirty="0">
                  <a:latin typeface="Times" pitchFamily="2" charset="0"/>
                </a:rPr>
                <a:t>1/16 </a:t>
              </a:r>
              <a:r>
                <a:rPr lang="en-US" sz="2800" i="1" dirty="0">
                  <a:latin typeface="Times" pitchFamily="2" charset="0"/>
                </a:rPr>
                <a:t>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dirty="0">
                  <a:latin typeface="Times" pitchFamily="2" charset="0"/>
                </a:rPr>
                <a:t>		brown pigment, not in fur	yellow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CD81815-237E-FD41-A1D7-08B0C080D103}"/>
                </a:ext>
              </a:extLst>
            </p:cNvPr>
            <p:cNvCxnSpPr/>
            <p:nvPr/>
          </p:nvCxnSpPr>
          <p:spPr>
            <a:xfrm>
              <a:off x="4571998" y="1849348"/>
              <a:ext cx="0" cy="5901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CDB11B4-C53A-9744-B61E-9449B0D33077}"/>
              </a:ext>
            </a:extLst>
          </p:cNvPr>
          <p:cNvSpPr/>
          <p:nvPr/>
        </p:nvSpPr>
        <p:spPr>
          <a:xfrm>
            <a:off x="457200" y="1335446"/>
            <a:ext cx="8131996" cy="27947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</a:rPr>
              <a:t>Epistasis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65251" y="4387063"/>
            <a:ext cx="7813497" cy="203428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" charset="0"/>
              </a:rPr>
              <a:t>the genotype at one gene affects our ability to observe the phenotypic outcome at a second gene</a:t>
            </a:r>
          </a:p>
          <a:p>
            <a:r>
              <a:rPr lang="en-US" sz="2800" dirty="0">
                <a:latin typeface="Times" charset="0"/>
              </a:rPr>
              <a:t>if the </a:t>
            </a:r>
            <a:r>
              <a:rPr lang="en-US" sz="2800" i="1" dirty="0" err="1">
                <a:latin typeface="Times" charset="0"/>
              </a:rPr>
              <a:t>ee</a:t>
            </a:r>
            <a:r>
              <a:rPr lang="en-US" sz="2800" i="1" dirty="0">
                <a:latin typeface="Times" charset="0"/>
              </a:rPr>
              <a:t> </a:t>
            </a:r>
            <a:r>
              <a:rPr lang="en-US" sz="2800" dirty="0">
                <a:latin typeface="Times" charset="0"/>
              </a:rPr>
              <a:t>genotype is present, the dog will be yellow regardless of the </a:t>
            </a:r>
            <a:r>
              <a:rPr lang="en-US" sz="2800" i="1" dirty="0">
                <a:latin typeface="Times" charset="0"/>
              </a:rPr>
              <a:t>BB</a:t>
            </a:r>
            <a:r>
              <a:rPr lang="en-US" sz="2800" dirty="0">
                <a:latin typeface="Times" charset="0"/>
              </a:rPr>
              <a:t> or </a:t>
            </a:r>
            <a:r>
              <a:rPr lang="en-US" sz="2800" i="1" dirty="0">
                <a:latin typeface="Times" charset="0"/>
              </a:rPr>
              <a:t>Bb</a:t>
            </a:r>
            <a:r>
              <a:rPr lang="en-US" sz="2800" dirty="0">
                <a:latin typeface="Times" charset="0"/>
              </a:rPr>
              <a:t> genotype</a:t>
            </a:r>
          </a:p>
          <a:p>
            <a:r>
              <a:rPr lang="en-US" sz="2800" dirty="0">
                <a:latin typeface="Times" charset="0"/>
              </a:rPr>
              <a:t>in this case, although the </a:t>
            </a:r>
            <a:r>
              <a:rPr lang="en-US" sz="2800" b="1" u="sng" dirty="0">
                <a:latin typeface="Times" charset="0"/>
              </a:rPr>
              <a:t>genotype</a:t>
            </a:r>
            <a:r>
              <a:rPr lang="en-US" sz="2800" dirty="0">
                <a:latin typeface="Times" charset="0"/>
              </a:rPr>
              <a:t> ratio is 9:3:3:1,          the </a:t>
            </a:r>
            <a:r>
              <a:rPr lang="en-US" sz="2800" b="1" u="sng" dirty="0">
                <a:latin typeface="Times" charset="0"/>
              </a:rPr>
              <a:t>phenotype</a:t>
            </a:r>
            <a:r>
              <a:rPr lang="en-US" sz="2800" dirty="0">
                <a:latin typeface="Times" charset="0"/>
              </a:rPr>
              <a:t> ratio is 9:3:4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DBE6A2-7F93-1348-9AEA-B9915B65C34B}"/>
              </a:ext>
            </a:extLst>
          </p:cNvPr>
          <p:cNvGrpSpPr/>
          <p:nvPr/>
        </p:nvGrpSpPr>
        <p:grpSpPr>
          <a:xfrm>
            <a:off x="665251" y="1335446"/>
            <a:ext cx="7813497" cy="2794765"/>
            <a:chOff x="665251" y="1417638"/>
            <a:chExt cx="7813497" cy="27590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25E6AD-0C8B-9442-8CBA-2D8349587166}"/>
                </a:ext>
              </a:extLst>
            </p:cNvPr>
            <p:cNvSpPr/>
            <p:nvPr/>
          </p:nvSpPr>
          <p:spPr>
            <a:xfrm>
              <a:off x="3443324" y="1417638"/>
              <a:ext cx="22573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latin typeface="Times" pitchFamily="2" charset="0"/>
                </a:rPr>
                <a:t>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i="1" dirty="0">
                  <a:latin typeface="Times" pitchFamily="2" charset="0"/>
                </a:rPr>
                <a:t> x 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endParaRPr lang="en-US" sz="2800" i="1" dirty="0">
                <a:latin typeface="Times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9465A3-60EF-AB49-BE77-BF6D3C197179}"/>
                </a:ext>
              </a:extLst>
            </p:cNvPr>
            <p:cNvSpPr/>
            <p:nvPr/>
          </p:nvSpPr>
          <p:spPr>
            <a:xfrm>
              <a:off x="665251" y="2360849"/>
              <a:ext cx="781349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 pitchFamily="2" charset="0"/>
                </a:rPr>
                <a:t>9/16 </a:t>
              </a:r>
              <a:r>
                <a:rPr lang="en-US" sz="2800" i="1" dirty="0">
                  <a:latin typeface="Times" pitchFamily="2" charset="0"/>
                </a:rPr>
                <a:t>B- E-</a:t>
              </a:r>
              <a:r>
                <a:rPr lang="en-US" sz="2800" dirty="0">
                  <a:latin typeface="Times" pitchFamily="2" charset="0"/>
                </a:rPr>
                <a:t>		black pigment, in fur			black	</a:t>
              </a:r>
            </a:p>
            <a:p>
              <a:r>
                <a:rPr lang="en-US" sz="2800" dirty="0">
                  <a:latin typeface="Times" pitchFamily="2" charset="0"/>
                </a:rPr>
                <a:t>3/16 </a:t>
              </a:r>
              <a:r>
                <a:rPr lang="en-US" sz="2800" i="1" dirty="0">
                  <a:latin typeface="Times" pitchFamily="2" charset="0"/>
                </a:rPr>
                <a:t>B-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dirty="0">
                  <a:latin typeface="Times" pitchFamily="2" charset="0"/>
                </a:rPr>
                <a:t>		black pigment, not in fur		yellow</a:t>
              </a:r>
            </a:p>
            <a:p>
              <a:r>
                <a:rPr lang="en-US" sz="2800" dirty="0">
                  <a:latin typeface="Times" pitchFamily="2" charset="0"/>
                </a:rPr>
                <a:t>3/16 </a:t>
              </a:r>
              <a:r>
                <a:rPr lang="en-US" sz="2800" i="1" dirty="0">
                  <a:latin typeface="Times" pitchFamily="2" charset="0"/>
                </a:rPr>
                <a:t>bb E-	</a:t>
              </a:r>
              <a:r>
                <a:rPr lang="en-US" sz="2800" dirty="0">
                  <a:latin typeface="Times" pitchFamily="2" charset="0"/>
                </a:rPr>
                <a:t>	brown pigment, in fur			brown</a:t>
              </a:r>
            </a:p>
            <a:p>
              <a:r>
                <a:rPr lang="en-US" sz="2800" dirty="0">
                  <a:latin typeface="Times" pitchFamily="2" charset="0"/>
                </a:rPr>
                <a:t>1/16 </a:t>
              </a:r>
              <a:r>
                <a:rPr lang="en-US" sz="2800" i="1" dirty="0">
                  <a:latin typeface="Times" pitchFamily="2" charset="0"/>
                </a:rPr>
                <a:t>bb </a:t>
              </a:r>
              <a:r>
                <a:rPr lang="en-US" sz="2800" i="1" dirty="0" err="1">
                  <a:latin typeface="Times" pitchFamily="2" charset="0"/>
                </a:rPr>
                <a:t>ee</a:t>
              </a:r>
              <a:r>
                <a:rPr lang="en-US" sz="2800" dirty="0">
                  <a:latin typeface="Times" pitchFamily="2" charset="0"/>
                </a:rPr>
                <a:t>		brown pigment, not in fur	yellow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CD81815-237E-FD41-A1D7-08B0C080D103}"/>
                </a:ext>
              </a:extLst>
            </p:cNvPr>
            <p:cNvCxnSpPr/>
            <p:nvPr/>
          </p:nvCxnSpPr>
          <p:spPr>
            <a:xfrm>
              <a:off x="4571998" y="1849348"/>
              <a:ext cx="0" cy="5901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CDB11B4-C53A-9744-B61E-9449B0D33077}"/>
              </a:ext>
            </a:extLst>
          </p:cNvPr>
          <p:cNvSpPr/>
          <p:nvPr/>
        </p:nvSpPr>
        <p:spPr>
          <a:xfrm>
            <a:off x="457200" y="1335446"/>
            <a:ext cx="8131996" cy="27947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</a:rPr>
              <a:t>Epistatic gene interactions influence squash shape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9D757-D45D-A14F-8BDD-E38D3C80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67" y="1600200"/>
            <a:ext cx="7161142" cy="212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genes, A and B, function together to influence the shape of squash</a:t>
            </a:r>
          </a:p>
          <a:p>
            <a:pPr marL="57150" indent="0">
              <a:buNone/>
            </a:pPr>
            <a:r>
              <a:rPr lang="en-US" sz="2800" dirty="0"/>
              <a:t>--dominant alleles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increase width</a:t>
            </a:r>
          </a:p>
          <a:p>
            <a:pPr marL="57150" indent="0">
              <a:buNone/>
            </a:pPr>
            <a:r>
              <a:rPr lang="en-US" sz="2800" dirty="0"/>
              <a:t>--recessive alleles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do not increase width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7A345C8-5C8F-7F46-ADC4-C67824B0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9" t="47743" r="39884" b="36473"/>
          <a:stretch/>
        </p:blipFill>
        <p:spPr bwMode="auto">
          <a:xfrm>
            <a:off x="7561755" y="3089785"/>
            <a:ext cx="773986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DC45C5C-EA49-DE46-95F7-4C16EFE4A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47743" r="22835" b="36473"/>
          <a:stretch/>
        </p:blipFill>
        <p:spPr bwMode="auto">
          <a:xfrm>
            <a:off x="7533501" y="2241496"/>
            <a:ext cx="830494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C4544A4-1B3E-8D46-9003-98C669C6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47743" r="56123" b="36473"/>
          <a:stretch/>
        </p:blipFill>
        <p:spPr bwMode="auto">
          <a:xfrm>
            <a:off x="7573285" y="1413755"/>
            <a:ext cx="750926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DF56C-83A1-694B-ACAD-F858AE6D0AD0}"/>
              </a:ext>
            </a:extLst>
          </p:cNvPr>
          <p:cNvSpPr txBox="1"/>
          <p:nvPr/>
        </p:nvSpPr>
        <p:spPr>
          <a:xfrm>
            <a:off x="8363995" y="165262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widest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EDACC-924A-DD4A-86EB-64B0D4889D9B}"/>
              </a:ext>
            </a:extLst>
          </p:cNvPr>
          <p:cNvSpPr txBox="1"/>
          <p:nvPr/>
        </p:nvSpPr>
        <p:spPr>
          <a:xfrm>
            <a:off x="8240203" y="3297106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narrowest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64DAC5-BBED-4F4D-9691-8C32EFCF9A4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686799" y="1960406"/>
            <a:ext cx="1" cy="13367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</a:rPr>
              <a:t>Epistatic gene interactions influence squash shape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9D757-D45D-A14F-8BDD-E38D3C80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67" y="1600200"/>
            <a:ext cx="7161142" cy="212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genes, A and B, function together to influence the shape of squash</a:t>
            </a:r>
          </a:p>
          <a:p>
            <a:pPr marL="57150" indent="0">
              <a:buNone/>
            </a:pPr>
            <a:r>
              <a:rPr lang="en-US" sz="2800" dirty="0"/>
              <a:t>--dominant alleles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increase width</a:t>
            </a:r>
          </a:p>
          <a:p>
            <a:pPr marL="57150" indent="0">
              <a:buNone/>
            </a:pPr>
            <a:r>
              <a:rPr lang="en-US" sz="2800" dirty="0"/>
              <a:t>--recessive alleles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do not increase width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4268C-CCAD-D24A-BCDD-CF01EF4E31C6}"/>
              </a:ext>
            </a:extLst>
          </p:cNvPr>
          <p:cNvSpPr/>
          <p:nvPr/>
        </p:nvSpPr>
        <p:spPr>
          <a:xfrm>
            <a:off x="3425627" y="3862890"/>
            <a:ext cx="22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Times" pitchFamily="2" charset="0"/>
              </a:rPr>
              <a:t>Aa Bb x Aa Bb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C68AA-4E4E-D14D-8398-159420473592}"/>
              </a:ext>
            </a:extLst>
          </p:cNvPr>
          <p:cNvSpPr/>
          <p:nvPr/>
        </p:nvSpPr>
        <p:spPr>
          <a:xfrm>
            <a:off x="665251" y="4818296"/>
            <a:ext cx="7813497" cy="183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 pitchFamily="2" charset="0"/>
              </a:rPr>
              <a:t>9/16 </a:t>
            </a:r>
            <a:r>
              <a:rPr lang="en-US" sz="2800" i="1" dirty="0">
                <a:latin typeface="Times" pitchFamily="2" charset="0"/>
              </a:rPr>
              <a:t>A- B-</a:t>
            </a:r>
            <a:r>
              <a:rPr lang="en-US" sz="2800" dirty="0">
                <a:latin typeface="Times" pitchFamily="2" charset="0"/>
              </a:rPr>
              <a:t>			</a:t>
            </a:r>
          </a:p>
          <a:p>
            <a:r>
              <a:rPr lang="en-US" sz="2800" dirty="0">
                <a:latin typeface="Times" pitchFamily="2" charset="0"/>
              </a:rPr>
              <a:t>3/16 </a:t>
            </a:r>
            <a:r>
              <a:rPr lang="en-US" sz="2800" i="1" dirty="0">
                <a:latin typeface="Times" pitchFamily="2" charset="0"/>
              </a:rPr>
              <a:t>A- bb</a:t>
            </a:r>
            <a:r>
              <a:rPr lang="en-US" sz="2800" dirty="0">
                <a:latin typeface="Times" pitchFamily="2" charset="0"/>
              </a:rPr>
              <a:t>		</a:t>
            </a:r>
          </a:p>
          <a:p>
            <a:r>
              <a:rPr lang="en-US" sz="2800" dirty="0">
                <a:latin typeface="Times" pitchFamily="2" charset="0"/>
              </a:rPr>
              <a:t>3/16 </a:t>
            </a:r>
            <a:r>
              <a:rPr lang="en-US" sz="2800" i="1" dirty="0">
                <a:latin typeface="Times" pitchFamily="2" charset="0"/>
              </a:rPr>
              <a:t>aa B-	</a:t>
            </a:r>
            <a:r>
              <a:rPr lang="en-US" sz="2800" dirty="0">
                <a:latin typeface="Times" pitchFamily="2" charset="0"/>
              </a:rPr>
              <a:t>	</a:t>
            </a:r>
          </a:p>
          <a:p>
            <a:r>
              <a:rPr lang="en-US" sz="2800" dirty="0">
                <a:latin typeface="Times" pitchFamily="2" charset="0"/>
              </a:rPr>
              <a:t>1/16 </a:t>
            </a:r>
            <a:r>
              <a:rPr lang="en-US" sz="2800" i="1" dirty="0">
                <a:latin typeface="Times" pitchFamily="2" charset="0"/>
              </a:rPr>
              <a:t>aa bb</a:t>
            </a:r>
            <a:r>
              <a:rPr lang="en-US" sz="2800" dirty="0">
                <a:latin typeface="Times" pitchFamily="2" charset="0"/>
              </a:rPr>
              <a:t>		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54E5BB-F727-F34D-A03E-D9FA35A2262D}"/>
              </a:ext>
            </a:extLst>
          </p:cNvPr>
          <p:cNvCxnSpPr/>
          <p:nvPr/>
        </p:nvCxnSpPr>
        <p:spPr>
          <a:xfrm>
            <a:off x="4571998" y="4300182"/>
            <a:ext cx="0" cy="597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>
            <a:extLst>
              <a:ext uri="{FF2B5EF4-FFF2-40B4-BE49-F238E27FC236}">
                <a16:creationId xmlns:a16="http://schemas.microsoft.com/office/drawing/2014/main" id="{D7A345C8-5C8F-7F46-ADC4-C67824B0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9" t="47743" r="39884" b="36473"/>
          <a:stretch/>
        </p:blipFill>
        <p:spPr bwMode="auto">
          <a:xfrm>
            <a:off x="7561755" y="3089785"/>
            <a:ext cx="773986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DC45C5C-EA49-DE46-95F7-4C16EFE4A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47743" r="22835" b="36473"/>
          <a:stretch/>
        </p:blipFill>
        <p:spPr bwMode="auto">
          <a:xfrm>
            <a:off x="7533501" y="2241496"/>
            <a:ext cx="830494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C4544A4-1B3E-8D46-9003-98C669C6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47743" r="56123" b="36473"/>
          <a:stretch/>
        </p:blipFill>
        <p:spPr bwMode="auto">
          <a:xfrm>
            <a:off x="7573285" y="1413755"/>
            <a:ext cx="750926" cy="7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DF56C-83A1-694B-ACAD-F858AE6D0AD0}"/>
              </a:ext>
            </a:extLst>
          </p:cNvPr>
          <p:cNvSpPr txBox="1"/>
          <p:nvPr/>
        </p:nvSpPr>
        <p:spPr>
          <a:xfrm>
            <a:off x="8363995" y="165262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widest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EDACC-924A-DD4A-86EB-64B0D4889D9B}"/>
              </a:ext>
            </a:extLst>
          </p:cNvPr>
          <p:cNvSpPr txBox="1"/>
          <p:nvPr/>
        </p:nvSpPr>
        <p:spPr>
          <a:xfrm>
            <a:off x="8240203" y="3297106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narrowest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64DAC5-BBED-4F4D-9691-8C32EFCF9A4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686799" y="1960406"/>
            <a:ext cx="1" cy="13367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424" y="2130425"/>
            <a:ext cx="883173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Polygenic traits have multiple genes that function together to influence phenotype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4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variation in eye color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18200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21527" y="5791200"/>
            <a:ext cx="54581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discovermagazine.com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/2007/mar/eye-color-explained/eyes-400.jpg</a:t>
            </a:r>
          </a:p>
        </p:txBody>
      </p:sp>
    </p:spTree>
    <p:extLst>
      <p:ext uri="{BB962C8B-B14F-4D97-AF65-F5344CB8AC3E}">
        <p14:creationId xmlns:p14="http://schemas.microsoft.com/office/powerpoint/2010/main" val="352259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710</Words>
  <Application>Microsoft Macintosh PowerPoint</Application>
  <PresentationFormat>On-screen Show (4:3)</PresentationFormat>
  <Paragraphs>88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Office Theme</vt:lpstr>
      <vt:lpstr>Epistasis</vt:lpstr>
      <vt:lpstr>Dihybrid crosses yield four genotypes in predictable ratios</vt:lpstr>
      <vt:lpstr>An example of epistasis</vt:lpstr>
      <vt:lpstr>Epistasis</vt:lpstr>
      <vt:lpstr>Epistasis</vt:lpstr>
      <vt:lpstr>Epistatic gene interactions influence squash shape</vt:lpstr>
      <vt:lpstr>Epistatic gene interactions influence squash shape</vt:lpstr>
      <vt:lpstr>Polygenic traits have multiple genes that function together to influence phenotype</vt:lpstr>
      <vt:lpstr>Genetic variation in eye color</vt:lpstr>
      <vt:lpstr>Genetic determination of eye color involves multiple genes</vt:lpstr>
      <vt:lpstr>Continuous variation of a trait suggests the involvement of multiple genes</vt:lpstr>
      <vt:lpstr>Continuous variation of a trait suggests the involvement of multiple genes</vt:lpstr>
      <vt:lpstr>Genetic explanation for skin tone distribution</vt:lpstr>
      <vt:lpstr>Genetic explanation for skin tone distribution</vt:lpstr>
      <vt:lpstr>Genetic explanation for skin tone distribution</vt:lpstr>
      <vt:lpstr>Environment can influence phenotype</vt:lpstr>
      <vt:lpstr>Environmental influences on phenotype</vt:lpstr>
      <vt:lpstr>Environmental influences on phenotype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traits result from the activity of multiple genes</dc:title>
  <dc:creator>Tamara Davis</dc:creator>
  <cp:lastModifiedBy>Tamara Davis</cp:lastModifiedBy>
  <cp:revision>38</cp:revision>
  <cp:lastPrinted>2017-09-20T17:55:04Z</cp:lastPrinted>
  <dcterms:created xsi:type="dcterms:W3CDTF">2013-09-09T03:31:08Z</dcterms:created>
  <dcterms:modified xsi:type="dcterms:W3CDTF">2022-10-22T15:05:57Z</dcterms:modified>
</cp:coreProperties>
</file>