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1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5C8CE-500E-40A5-A0AA-6824622B6C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52023CB-FF4D-4912-927E-BAC3849A25DB}">
      <dgm:prSet/>
      <dgm:spPr/>
      <dgm:t>
        <a:bodyPr/>
        <a:lstStyle/>
        <a:p>
          <a:r>
            <a:rPr lang="en-US"/>
            <a:t>Support for your argument</a:t>
          </a:r>
        </a:p>
      </dgm:t>
    </dgm:pt>
    <dgm:pt modelId="{00686778-209A-4428-B128-F0EE7BE70CBE}" type="parTrans" cxnId="{D9FECC6C-8409-4FBB-96F9-AC16E2B7AD67}">
      <dgm:prSet/>
      <dgm:spPr/>
      <dgm:t>
        <a:bodyPr/>
        <a:lstStyle/>
        <a:p>
          <a:endParaRPr lang="en-US"/>
        </a:p>
      </dgm:t>
    </dgm:pt>
    <dgm:pt modelId="{7BEF5A94-D554-4B31-9597-58E417E2E8A6}" type="sibTrans" cxnId="{D9FECC6C-8409-4FBB-96F9-AC16E2B7AD67}">
      <dgm:prSet/>
      <dgm:spPr/>
      <dgm:t>
        <a:bodyPr/>
        <a:lstStyle/>
        <a:p>
          <a:endParaRPr lang="en-US"/>
        </a:p>
      </dgm:t>
    </dgm:pt>
    <dgm:pt modelId="{82DEB190-B90A-4B09-8858-700B5BB4B363}">
      <dgm:prSet/>
      <dgm:spPr/>
      <dgm:t>
        <a:bodyPr/>
        <a:lstStyle/>
        <a:p>
          <a:r>
            <a:rPr lang="en-US"/>
            <a:t>Credibility</a:t>
          </a:r>
        </a:p>
      </dgm:t>
    </dgm:pt>
    <dgm:pt modelId="{8A59FFC2-CA70-4506-9192-66AFC376698D}" type="parTrans" cxnId="{717532C6-813C-4157-8A68-D21F40B163C3}">
      <dgm:prSet/>
      <dgm:spPr/>
      <dgm:t>
        <a:bodyPr/>
        <a:lstStyle/>
        <a:p>
          <a:endParaRPr lang="en-US"/>
        </a:p>
      </dgm:t>
    </dgm:pt>
    <dgm:pt modelId="{4069848A-3104-4F56-9225-4E1113778B65}" type="sibTrans" cxnId="{717532C6-813C-4157-8A68-D21F40B163C3}">
      <dgm:prSet/>
      <dgm:spPr/>
      <dgm:t>
        <a:bodyPr/>
        <a:lstStyle/>
        <a:p>
          <a:endParaRPr lang="en-US"/>
        </a:p>
      </dgm:t>
    </dgm:pt>
    <dgm:pt modelId="{E707EABE-7EAA-4333-BA8F-2162B1400F50}">
      <dgm:prSet/>
      <dgm:spPr/>
      <dgm:t>
        <a:bodyPr/>
        <a:lstStyle/>
        <a:p>
          <a:r>
            <a:rPr lang="en-US"/>
            <a:t>Accuracy</a:t>
          </a:r>
        </a:p>
      </dgm:t>
    </dgm:pt>
    <dgm:pt modelId="{EDC68264-8900-4B99-8BB7-D73B3674643F}" type="parTrans" cxnId="{314D8BB5-9126-481D-9A9D-680F7FC9D6B5}">
      <dgm:prSet/>
      <dgm:spPr/>
      <dgm:t>
        <a:bodyPr/>
        <a:lstStyle/>
        <a:p>
          <a:endParaRPr lang="en-US"/>
        </a:p>
      </dgm:t>
    </dgm:pt>
    <dgm:pt modelId="{A284EA11-DF0F-49AC-828F-A3C1551AA9AC}" type="sibTrans" cxnId="{314D8BB5-9126-481D-9A9D-680F7FC9D6B5}">
      <dgm:prSet/>
      <dgm:spPr/>
      <dgm:t>
        <a:bodyPr/>
        <a:lstStyle/>
        <a:p>
          <a:endParaRPr lang="en-US"/>
        </a:p>
      </dgm:t>
    </dgm:pt>
    <dgm:pt modelId="{8ECEB87C-5F65-4471-B019-1D6D069D8B43}">
      <dgm:prSet/>
      <dgm:spPr/>
      <dgm:t>
        <a:bodyPr/>
        <a:lstStyle/>
        <a:p>
          <a:r>
            <a:rPr lang="en-US"/>
            <a:t>Engaging in the wider conversation</a:t>
          </a:r>
        </a:p>
      </dgm:t>
    </dgm:pt>
    <dgm:pt modelId="{56EFD30E-2344-45B4-B71E-3756D0B1BC66}" type="parTrans" cxnId="{6FE2206E-8165-4329-833A-D0DC69182DA1}">
      <dgm:prSet/>
      <dgm:spPr/>
      <dgm:t>
        <a:bodyPr/>
        <a:lstStyle/>
        <a:p>
          <a:endParaRPr lang="en-US"/>
        </a:p>
      </dgm:t>
    </dgm:pt>
    <dgm:pt modelId="{49600A96-9674-4460-BC4F-CA7FB384FBC3}" type="sibTrans" cxnId="{6FE2206E-8165-4329-833A-D0DC69182DA1}">
      <dgm:prSet/>
      <dgm:spPr/>
      <dgm:t>
        <a:bodyPr/>
        <a:lstStyle/>
        <a:p>
          <a:endParaRPr lang="en-US"/>
        </a:p>
      </dgm:t>
    </dgm:pt>
    <dgm:pt modelId="{D0826AC5-0BB4-47F7-B920-72715023D0AA}" type="pres">
      <dgm:prSet presAssocID="{D2F5C8CE-500E-40A5-A0AA-6824622B6CE7}" presName="root" presStyleCnt="0">
        <dgm:presLayoutVars>
          <dgm:dir/>
          <dgm:resizeHandles val="exact"/>
        </dgm:presLayoutVars>
      </dgm:prSet>
      <dgm:spPr/>
    </dgm:pt>
    <dgm:pt modelId="{1954FC9D-DFF4-4B05-8B41-8DDECDCE44B5}" type="pres">
      <dgm:prSet presAssocID="{D52023CB-FF4D-4912-927E-BAC3849A25DB}" presName="compNode" presStyleCnt="0"/>
      <dgm:spPr/>
    </dgm:pt>
    <dgm:pt modelId="{71C874F5-72F6-4104-B76D-9BD12694EC93}" type="pres">
      <dgm:prSet presAssocID="{D52023CB-FF4D-4912-927E-BAC3849A25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76179A9-4C54-46AE-812B-0A409B472737}" type="pres">
      <dgm:prSet presAssocID="{D52023CB-FF4D-4912-927E-BAC3849A25DB}" presName="spaceRect" presStyleCnt="0"/>
      <dgm:spPr/>
    </dgm:pt>
    <dgm:pt modelId="{DC75DE71-5594-4A5A-BCD1-8FDBE60E2EA2}" type="pres">
      <dgm:prSet presAssocID="{D52023CB-FF4D-4912-927E-BAC3849A25DB}" presName="textRect" presStyleLbl="revTx" presStyleIdx="0" presStyleCnt="4">
        <dgm:presLayoutVars>
          <dgm:chMax val="1"/>
          <dgm:chPref val="1"/>
        </dgm:presLayoutVars>
      </dgm:prSet>
      <dgm:spPr/>
    </dgm:pt>
    <dgm:pt modelId="{574B4355-81B2-44BD-8F4D-E94AA2BC4C5F}" type="pres">
      <dgm:prSet presAssocID="{7BEF5A94-D554-4B31-9597-58E417E2E8A6}" presName="sibTrans" presStyleCnt="0"/>
      <dgm:spPr/>
    </dgm:pt>
    <dgm:pt modelId="{748A7EA8-6C00-42A8-A61E-39CB21665B03}" type="pres">
      <dgm:prSet presAssocID="{82DEB190-B90A-4B09-8858-700B5BB4B363}" presName="compNode" presStyleCnt="0"/>
      <dgm:spPr/>
    </dgm:pt>
    <dgm:pt modelId="{92AD6FE9-485D-4412-B060-38CFD05F2D24}" type="pres">
      <dgm:prSet presAssocID="{82DEB190-B90A-4B09-8858-700B5BB4B3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CAF9420-2848-453F-B880-5981D6F678C5}" type="pres">
      <dgm:prSet presAssocID="{82DEB190-B90A-4B09-8858-700B5BB4B363}" presName="spaceRect" presStyleCnt="0"/>
      <dgm:spPr/>
    </dgm:pt>
    <dgm:pt modelId="{264620E9-561F-4AA5-96C1-38BAEDD8A19E}" type="pres">
      <dgm:prSet presAssocID="{82DEB190-B90A-4B09-8858-700B5BB4B363}" presName="textRect" presStyleLbl="revTx" presStyleIdx="1" presStyleCnt="4">
        <dgm:presLayoutVars>
          <dgm:chMax val="1"/>
          <dgm:chPref val="1"/>
        </dgm:presLayoutVars>
      </dgm:prSet>
      <dgm:spPr/>
    </dgm:pt>
    <dgm:pt modelId="{F93A4178-0DA0-4D77-9C46-AFEB2393998B}" type="pres">
      <dgm:prSet presAssocID="{4069848A-3104-4F56-9225-4E1113778B65}" presName="sibTrans" presStyleCnt="0"/>
      <dgm:spPr/>
    </dgm:pt>
    <dgm:pt modelId="{ABCED2A2-D359-4AA8-B30D-AFD2572E32FE}" type="pres">
      <dgm:prSet presAssocID="{E707EABE-7EAA-4333-BA8F-2162B1400F50}" presName="compNode" presStyleCnt="0"/>
      <dgm:spPr/>
    </dgm:pt>
    <dgm:pt modelId="{956257D5-B949-4D27-B39E-8A5EFF2A68A3}" type="pres">
      <dgm:prSet presAssocID="{E707EABE-7EAA-4333-BA8F-2162B1400F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C307E8D-2856-42E8-9FCF-5DE37F6512A8}" type="pres">
      <dgm:prSet presAssocID="{E707EABE-7EAA-4333-BA8F-2162B1400F50}" presName="spaceRect" presStyleCnt="0"/>
      <dgm:spPr/>
    </dgm:pt>
    <dgm:pt modelId="{3DA476AE-47AE-4951-9213-7E7BF28F94DD}" type="pres">
      <dgm:prSet presAssocID="{E707EABE-7EAA-4333-BA8F-2162B1400F50}" presName="textRect" presStyleLbl="revTx" presStyleIdx="2" presStyleCnt="4">
        <dgm:presLayoutVars>
          <dgm:chMax val="1"/>
          <dgm:chPref val="1"/>
        </dgm:presLayoutVars>
      </dgm:prSet>
      <dgm:spPr/>
    </dgm:pt>
    <dgm:pt modelId="{87823154-6D09-4735-A602-9D6AC08C10E6}" type="pres">
      <dgm:prSet presAssocID="{A284EA11-DF0F-49AC-828F-A3C1551AA9AC}" presName="sibTrans" presStyleCnt="0"/>
      <dgm:spPr/>
    </dgm:pt>
    <dgm:pt modelId="{B6542E56-D2F6-47BA-8068-B33BEDFEFB95}" type="pres">
      <dgm:prSet presAssocID="{8ECEB87C-5F65-4471-B019-1D6D069D8B43}" presName="compNode" presStyleCnt="0"/>
      <dgm:spPr/>
    </dgm:pt>
    <dgm:pt modelId="{DFA978E4-8705-4E80-A5E0-A505F9027116}" type="pres">
      <dgm:prSet presAssocID="{8ECEB87C-5F65-4471-B019-1D6D069D8B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D54DCE-0274-4F0E-9DF7-F245BAA35979}" type="pres">
      <dgm:prSet presAssocID="{8ECEB87C-5F65-4471-B019-1D6D069D8B43}" presName="spaceRect" presStyleCnt="0"/>
      <dgm:spPr/>
    </dgm:pt>
    <dgm:pt modelId="{531741E6-D251-43A2-974D-F4815CB28AAA}" type="pres">
      <dgm:prSet presAssocID="{8ECEB87C-5F65-4471-B019-1D6D069D8B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A90C29-A238-4302-8C0C-6A90082992FC}" type="presOf" srcId="{D52023CB-FF4D-4912-927E-BAC3849A25DB}" destId="{DC75DE71-5594-4A5A-BCD1-8FDBE60E2EA2}" srcOrd="0" destOrd="0" presId="urn:microsoft.com/office/officeart/2018/2/layout/IconLabelList"/>
    <dgm:cxn modelId="{BFFE8769-2FA0-4D81-91FF-EDB48C857066}" type="presOf" srcId="{8ECEB87C-5F65-4471-B019-1D6D069D8B43}" destId="{531741E6-D251-43A2-974D-F4815CB28AAA}" srcOrd="0" destOrd="0" presId="urn:microsoft.com/office/officeart/2018/2/layout/IconLabelList"/>
    <dgm:cxn modelId="{D9FECC6C-8409-4FBB-96F9-AC16E2B7AD67}" srcId="{D2F5C8CE-500E-40A5-A0AA-6824622B6CE7}" destId="{D52023CB-FF4D-4912-927E-BAC3849A25DB}" srcOrd="0" destOrd="0" parTransId="{00686778-209A-4428-B128-F0EE7BE70CBE}" sibTransId="{7BEF5A94-D554-4B31-9597-58E417E2E8A6}"/>
    <dgm:cxn modelId="{6FE2206E-8165-4329-833A-D0DC69182DA1}" srcId="{D2F5C8CE-500E-40A5-A0AA-6824622B6CE7}" destId="{8ECEB87C-5F65-4471-B019-1D6D069D8B43}" srcOrd="3" destOrd="0" parTransId="{56EFD30E-2344-45B4-B71E-3756D0B1BC66}" sibTransId="{49600A96-9674-4460-BC4F-CA7FB384FBC3}"/>
    <dgm:cxn modelId="{082B1971-15C8-44DC-AD3B-771901E96984}" type="presOf" srcId="{82DEB190-B90A-4B09-8858-700B5BB4B363}" destId="{264620E9-561F-4AA5-96C1-38BAEDD8A19E}" srcOrd="0" destOrd="0" presId="urn:microsoft.com/office/officeart/2018/2/layout/IconLabelList"/>
    <dgm:cxn modelId="{48E382AD-7404-49D7-8840-1B5C1D63EB34}" type="presOf" srcId="{E707EABE-7EAA-4333-BA8F-2162B1400F50}" destId="{3DA476AE-47AE-4951-9213-7E7BF28F94DD}" srcOrd="0" destOrd="0" presId="urn:microsoft.com/office/officeart/2018/2/layout/IconLabelList"/>
    <dgm:cxn modelId="{314D8BB5-9126-481D-9A9D-680F7FC9D6B5}" srcId="{D2F5C8CE-500E-40A5-A0AA-6824622B6CE7}" destId="{E707EABE-7EAA-4333-BA8F-2162B1400F50}" srcOrd="2" destOrd="0" parTransId="{EDC68264-8900-4B99-8BB7-D73B3674643F}" sibTransId="{A284EA11-DF0F-49AC-828F-A3C1551AA9AC}"/>
    <dgm:cxn modelId="{717532C6-813C-4157-8A68-D21F40B163C3}" srcId="{D2F5C8CE-500E-40A5-A0AA-6824622B6CE7}" destId="{82DEB190-B90A-4B09-8858-700B5BB4B363}" srcOrd="1" destOrd="0" parTransId="{8A59FFC2-CA70-4506-9192-66AFC376698D}" sibTransId="{4069848A-3104-4F56-9225-4E1113778B65}"/>
    <dgm:cxn modelId="{C2799BED-3CB8-430E-9FDE-151864736B03}" type="presOf" srcId="{D2F5C8CE-500E-40A5-A0AA-6824622B6CE7}" destId="{D0826AC5-0BB4-47F7-B920-72715023D0AA}" srcOrd="0" destOrd="0" presId="urn:microsoft.com/office/officeart/2018/2/layout/IconLabelList"/>
    <dgm:cxn modelId="{A9338281-127A-4B6D-AE76-AADB1DDD86DC}" type="presParOf" srcId="{D0826AC5-0BB4-47F7-B920-72715023D0AA}" destId="{1954FC9D-DFF4-4B05-8B41-8DDECDCE44B5}" srcOrd="0" destOrd="0" presId="urn:microsoft.com/office/officeart/2018/2/layout/IconLabelList"/>
    <dgm:cxn modelId="{673CD4FF-006F-4E23-A4C7-EFB0B046867D}" type="presParOf" srcId="{1954FC9D-DFF4-4B05-8B41-8DDECDCE44B5}" destId="{71C874F5-72F6-4104-B76D-9BD12694EC93}" srcOrd="0" destOrd="0" presId="urn:microsoft.com/office/officeart/2018/2/layout/IconLabelList"/>
    <dgm:cxn modelId="{2775270B-77D4-4FE7-979B-1CC1F3469F5D}" type="presParOf" srcId="{1954FC9D-DFF4-4B05-8B41-8DDECDCE44B5}" destId="{876179A9-4C54-46AE-812B-0A409B472737}" srcOrd="1" destOrd="0" presId="urn:microsoft.com/office/officeart/2018/2/layout/IconLabelList"/>
    <dgm:cxn modelId="{B4DA4427-31C5-4A0A-A80E-EB4F94623EA4}" type="presParOf" srcId="{1954FC9D-DFF4-4B05-8B41-8DDECDCE44B5}" destId="{DC75DE71-5594-4A5A-BCD1-8FDBE60E2EA2}" srcOrd="2" destOrd="0" presId="urn:microsoft.com/office/officeart/2018/2/layout/IconLabelList"/>
    <dgm:cxn modelId="{CFBF6CF6-809E-4EDD-8BBE-0C7FAAC81BAA}" type="presParOf" srcId="{D0826AC5-0BB4-47F7-B920-72715023D0AA}" destId="{574B4355-81B2-44BD-8F4D-E94AA2BC4C5F}" srcOrd="1" destOrd="0" presId="urn:microsoft.com/office/officeart/2018/2/layout/IconLabelList"/>
    <dgm:cxn modelId="{577093A2-E46C-475E-A343-C066A6BFA53F}" type="presParOf" srcId="{D0826AC5-0BB4-47F7-B920-72715023D0AA}" destId="{748A7EA8-6C00-42A8-A61E-39CB21665B03}" srcOrd="2" destOrd="0" presId="urn:microsoft.com/office/officeart/2018/2/layout/IconLabelList"/>
    <dgm:cxn modelId="{8DADE053-D521-40E1-BB87-E4E785EB3889}" type="presParOf" srcId="{748A7EA8-6C00-42A8-A61E-39CB21665B03}" destId="{92AD6FE9-485D-4412-B060-38CFD05F2D24}" srcOrd="0" destOrd="0" presId="urn:microsoft.com/office/officeart/2018/2/layout/IconLabelList"/>
    <dgm:cxn modelId="{D98B28FD-47EB-4484-BBF9-40E7415F4720}" type="presParOf" srcId="{748A7EA8-6C00-42A8-A61E-39CB21665B03}" destId="{DCAF9420-2848-453F-B880-5981D6F678C5}" srcOrd="1" destOrd="0" presId="urn:microsoft.com/office/officeart/2018/2/layout/IconLabelList"/>
    <dgm:cxn modelId="{46D87EFE-8852-4D6A-AC32-E6DFCB675934}" type="presParOf" srcId="{748A7EA8-6C00-42A8-A61E-39CB21665B03}" destId="{264620E9-561F-4AA5-96C1-38BAEDD8A19E}" srcOrd="2" destOrd="0" presId="urn:microsoft.com/office/officeart/2018/2/layout/IconLabelList"/>
    <dgm:cxn modelId="{0FEF43A5-A042-4B61-B116-2883F5D5757A}" type="presParOf" srcId="{D0826AC5-0BB4-47F7-B920-72715023D0AA}" destId="{F93A4178-0DA0-4D77-9C46-AFEB2393998B}" srcOrd="3" destOrd="0" presId="urn:microsoft.com/office/officeart/2018/2/layout/IconLabelList"/>
    <dgm:cxn modelId="{DE116258-4C1B-476A-8AE5-4591E2DA4CF1}" type="presParOf" srcId="{D0826AC5-0BB4-47F7-B920-72715023D0AA}" destId="{ABCED2A2-D359-4AA8-B30D-AFD2572E32FE}" srcOrd="4" destOrd="0" presId="urn:microsoft.com/office/officeart/2018/2/layout/IconLabelList"/>
    <dgm:cxn modelId="{1413E186-794B-40D3-B726-982F226DA079}" type="presParOf" srcId="{ABCED2A2-D359-4AA8-B30D-AFD2572E32FE}" destId="{956257D5-B949-4D27-B39E-8A5EFF2A68A3}" srcOrd="0" destOrd="0" presId="urn:microsoft.com/office/officeart/2018/2/layout/IconLabelList"/>
    <dgm:cxn modelId="{A1E65A6E-DF10-46BC-997E-27DC0CD498EB}" type="presParOf" srcId="{ABCED2A2-D359-4AA8-B30D-AFD2572E32FE}" destId="{8C307E8D-2856-42E8-9FCF-5DE37F6512A8}" srcOrd="1" destOrd="0" presId="urn:microsoft.com/office/officeart/2018/2/layout/IconLabelList"/>
    <dgm:cxn modelId="{3B8671EC-F1CF-4F4D-B94E-09AF7091F478}" type="presParOf" srcId="{ABCED2A2-D359-4AA8-B30D-AFD2572E32FE}" destId="{3DA476AE-47AE-4951-9213-7E7BF28F94DD}" srcOrd="2" destOrd="0" presId="urn:microsoft.com/office/officeart/2018/2/layout/IconLabelList"/>
    <dgm:cxn modelId="{6FDD912D-6981-4FA1-B6C7-B22A874B8323}" type="presParOf" srcId="{D0826AC5-0BB4-47F7-B920-72715023D0AA}" destId="{87823154-6D09-4735-A602-9D6AC08C10E6}" srcOrd="5" destOrd="0" presId="urn:microsoft.com/office/officeart/2018/2/layout/IconLabelList"/>
    <dgm:cxn modelId="{5B398DA4-46CB-4AE5-A36E-4786E8169D8B}" type="presParOf" srcId="{D0826AC5-0BB4-47F7-B920-72715023D0AA}" destId="{B6542E56-D2F6-47BA-8068-B33BEDFEFB95}" srcOrd="6" destOrd="0" presId="urn:microsoft.com/office/officeart/2018/2/layout/IconLabelList"/>
    <dgm:cxn modelId="{3D65C5A4-A52F-4445-A7E7-BFD60EDB340A}" type="presParOf" srcId="{B6542E56-D2F6-47BA-8068-B33BEDFEFB95}" destId="{DFA978E4-8705-4E80-A5E0-A505F9027116}" srcOrd="0" destOrd="0" presId="urn:microsoft.com/office/officeart/2018/2/layout/IconLabelList"/>
    <dgm:cxn modelId="{2EE78874-3FDB-4543-B881-7E08D69C4373}" type="presParOf" srcId="{B6542E56-D2F6-47BA-8068-B33BEDFEFB95}" destId="{83D54DCE-0274-4F0E-9DF7-F245BAA35979}" srcOrd="1" destOrd="0" presId="urn:microsoft.com/office/officeart/2018/2/layout/IconLabelList"/>
    <dgm:cxn modelId="{3B3F1DFA-1F80-4C75-8974-0A9BC6B3C976}" type="presParOf" srcId="{B6542E56-D2F6-47BA-8068-B33BEDFEFB95}" destId="{531741E6-D251-43A2-974D-F4815CB28A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74F5-72F6-4104-B76D-9BD12694EC93}">
      <dsp:nvSpPr>
        <dsp:cNvPr id="0" name=""/>
        <dsp:cNvSpPr/>
      </dsp:nvSpPr>
      <dsp:spPr>
        <a:xfrm>
          <a:off x="1165672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5DE71-5594-4A5A-BCD1-8FDBE60E2EA2}">
      <dsp:nvSpPr>
        <dsp:cNvPr id="0" name=""/>
        <dsp:cNvSpPr/>
      </dsp:nvSpPr>
      <dsp:spPr>
        <a:xfrm>
          <a:off x="595248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for your argument</a:t>
          </a:r>
        </a:p>
      </dsp:txBody>
      <dsp:txXfrm>
        <a:off x="595248" y="2340381"/>
        <a:ext cx="2074267" cy="720000"/>
      </dsp:txXfrm>
    </dsp:sp>
    <dsp:sp modelId="{92AD6FE9-485D-4412-B060-38CFD05F2D24}">
      <dsp:nvSpPr>
        <dsp:cNvPr id="0" name=""/>
        <dsp:cNvSpPr/>
      </dsp:nvSpPr>
      <dsp:spPr>
        <a:xfrm>
          <a:off x="3602936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620E9-561F-4AA5-96C1-38BAEDD8A19E}">
      <dsp:nvSpPr>
        <dsp:cNvPr id="0" name=""/>
        <dsp:cNvSpPr/>
      </dsp:nvSpPr>
      <dsp:spPr>
        <a:xfrm>
          <a:off x="3032513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Credibility</a:t>
          </a:r>
        </a:p>
      </dsp:txBody>
      <dsp:txXfrm>
        <a:off x="3032513" y="2340381"/>
        <a:ext cx="2074267" cy="720000"/>
      </dsp:txXfrm>
    </dsp:sp>
    <dsp:sp modelId="{956257D5-B949-4D27-B39E-8A5EFF2A68A3}">
      <dsp:nvSpPr>
        <dsp:cNvPr id="0" name=""/>
        <dsp:cNvSpPr/>
      </dsp:nvSpPr>
      <dsp:spPr>
        <a:xfrm>
          <a:off x="6040200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76AE-47AE-4951-9213-7E7BF28F94DD}">
      <dsp:nvSpPr>
        <dsp:cNvPr id="0" name=""/>
        <dsp:cNvSpPr/>
      </dsp:nvSpPr>
      <dsp:spPr>
        <a:xfrm>
          <a:off x="5469777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Accuracy</a:t>
          </a:r>
        </a:p>
      </dsp:txBody>
      <dsp:txXfrm>
        <a:off x="5469777" y="2340381"/>
        <a:ext cx="2074267" cy="720000"/>
      </dsp:txXfrm>
    </dsp:sp>
    <dsp:sp modelId="{DFA978E4-8705-4E80-A5E0-A505F9027116}">
      <dsp:nvSpPr>
        <dsp:cNvPr id="0" name=""/>
        <dsp:cNvSpPr/>
      </dsp:nvSpPr>
      <dsp:spPr>
        <a:xfrm>
          <a:off x="8477465" y="1115086"/>
          <a:ext cx="933420" cy="93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741E6-D251-43A2-974D-F4815CB28AAA}">
      <dsp:nvSpPr>
        <dsp:cNvPr id="0" name=""/>
        <dsp:cNvSpPr/>
      </dsp:nvSpPr>
      <dsp:spPr>
        <a:xfrm>
          <a:off x="7907041" y="2340381"/>
          <a:ext cx="20742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Engaging in the wider conversation</a:t>
          </a:r>
        </a:p>
      </dsp:txBody>
      <dsp:txXfrm>
        <a:off x="7907041" y="2340381"/>
        <a:ext cx="207426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797B-A43F-D75D-568A-2431B38C1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70DB3-B5EA-0F59-D91C-BEC97F88F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CED2-6F9B-BA43-811C-49CCFA56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BFD6-2461-349A-A49D-C15C5581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A7589-4BB8-60A7-D30B-69632BE7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532D-AB89-69AF-04BB-5002065D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D47AE-71B8-EA55-A6F5-953AED8A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E9FE-0D6D-BB6D-A2E5-626FD51E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D257C-A9FE-2F9E-7718-BE183E9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F7DE-8D11-9189-C161-3ACCCAB8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13BEA-02CA-F16A-A67F-2F79FF157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7223A-0855-F87C-913D-393FC1858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43DA-9ED3-BD9E-5572-0912D39D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F9852-0336-4D0E-6771-2691F39D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AE62-F157-F09C-4B1F-17DDF064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5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3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6089-1BC3-492F-DB81-497B85D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1F5A-E518-AF61-6772-4A678392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25AA-E690-5D3C-22E8-E7AB75E4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1289-C254-0BCD-0FC2-3CAE8E46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45F7-86A1-C5B3-FF2B-44E0FBE4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8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44E1-2756-8DF3-E5A5-1147D0EA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B1A7A-71CE-FE17-A0F5-F0ED28A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8A50-2029-818F-6D38-DEBC8A20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7101-038E-3175-D645-26D3D8CB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313BE-90CE-C3CB-F350-8216E3AD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3759-5533-3B70-538A-7A66C69C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3C10-6691-AA3A-AB63-08B2C060C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C3719-BF70-8B0F-F1DF-3D8135262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6744-1947-F8F3-CBC6-C3AAE789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0DBB6-6AB5-1F16-CEF5-18585784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E1F23-E895-E4D0-F186-F42DF9D8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A763-D553-4CED-689C-75936A2A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3508-3D49-AAE5-372D-7D5DA2A5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86246-7F7D-389D-81AA-39CC88651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14858-EBF9-01F4-9C96-1FB57CED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C7942-F7EE-0A4A-C939-12BEAEFC1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B3C80-2C0E-D0F8-A16C-07B5C37E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2B754-E0FB-4E98-19FC-B95D19FF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FFB44-3BD4-3A90-F3FE-BA2DDF6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A02-2C76-E2FF-24BC-BB74707F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E9F08-51B2-08CC-1E3E-0202B37D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37AE1-5B97-F0C0-57D7-6E3402E9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5AC85-082F-1060-8A0E-2C1F2750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7B9A5-A0DA-9676-896A-312E78B9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81CE-0EC6-126C-359D-4AC063B8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96890-767A-CA91-13B2-2E6595F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44A2-A485-57E0-83DF-8FC37275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4297B-8DD0-E120-3EA2-3AC16187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0E230-F902-9EB1-3318-A9EEF74CA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D406-A040-CC66-F045-E27D5DC6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A1B31-4B4A-7440-F23E-C1F48E8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897E6-0809-105C-F93C-CD3E18F4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F498-C61E-0E86-143B-AF0FE585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2D66C-EEB8-6F42-E8BF-925C5F709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B0172-F486-D14C-2BC3-07B46ED8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A2C21-42C6-FC9C-E469-25C93338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02BB5-2C4A-6EC5-1473-D6538477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80861-E88D-8948-2DC9-11FCB68C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A6781-422A-02E7-9370-BED2A3CF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9D18-1EED-EDFB-5F0E-DABD0871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B78DF-3A1E-9AB3-171C-ECB3A158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4CC2-FDF8-4635-8AA6-E199B8656AE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11C7-D9E8-DD91-D8F5-4E05EF72F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AC11-BA2F-357E-FC93-4FE3A2588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627C-BE28-490F-91EA-6F23D9C6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D713-14C4-4015-9607-4A8460BE492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B2AB-67D4-4F1F-AD1F-165E1357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506A-97C8-41AA-9A33-AA48A8069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Quoting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58989-D202-C351-44B0-758BFE56C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F191-7347-4498-3E4E-A2A32FD0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472BA-1DA0-A600-7FE7-957FAFE2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quote</a:t>
            </a:r>
          </a:p>
          <a:p>
            <a:pPr marL="514350" indent="-514350">
              <a:buAutoNum type="arabicPeriod"/>
            </a:pPr>
            <a:r>
              <a:rPr lang="en-US" dirty="0"/>
              <a:t>The citation of the quote.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the Purdue Owl for citation questions.</a:t>
            </a:r>
          </a:p>
        </p:txBody>
      </p:sp>
    </p:spTree>
    <p:extLst>
      <p:ext uri="{BB962C8B-B14F-4D97-AF65-F5344CB8AC3E}">
        <p14:creationId xmlns:p14="http://schemas.microsoft.com/office/powerpoint/2010/main" val="209604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2903-4A5F-DDD2-A649-73503512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Bottom Bun- where you respond to/analyze the 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8A91-9876-5392-9D9E-4DD52842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This analysis helps to keep the focus on your ideas rather than your source’s. </a:t>
            </a:r>
          </a:p>
          <a:p>
            <a:pPr marL="0" indent="0">
              <a:buNone/>
            </a:pPr>
            <a:r>
              <a:rPr lang="en-US" dirty="0"/>
              <a:t>	• What does the author mean?</a:t>
            </a:r>
          </a:p>
          <a:p>
            <a:pPr marL="0" indent="0">
              <a:buNone/>
            </a:pPr>
            <a:r>
              <a:rPr lang="en-US" dirty="0"/>
              <a:t>		o In other words, X believes ____________.</a:t>
            </a:r>
          </a:p>
          <a:p>
            <a:pPr marL="0" indent="0">
              <a:buNone/>
            </a:pPr>
            <a:r>
              <a:rPr lang="en-US" dirty="0"/>
              <a:t>		o The essence of X’s argument is that _____________.</a:t>
            </a:r>
          </a:p>
          <a:p>
            <a:pPr marL="0" indent="0">
              <a:buNone/>
            </a:pPr>
            <a:r>
              <a:rPr lang="en-US" dirty="0"/>
              <a:t>	• What are the implications of what the author has written? (How does it develop 	his or her thesis?)</a:t>
            </a:r>
          </a:p>
          <a:p>
            <a:pPr marL="0" indent="0">
              <a:buNone/>
            </a:pPr>
            <a:r>
              <a:rPr lang="en-US" dirty="0"/>
              <a:t>		o In making this comment, X urges us to _____________.</a:t>
            </a:r>
          </a:p>
          <a:p>
            <a:pPr marL="0" indent="0">
              <a:buNone/>
            </a:pPr>
            <a:r>
              <a:rPr lang="en-US" dirty="0"/>
              <a:t>		o X’s claim that _______ rests upon the assumption that 			_____________.</a:t>
            </a:r>
          </a:p>
          <a:p>
            <a:pPr marL="0" indent="0">
              <a:buNone/>
            </a:pPr>
            <a:r>
              <a:rPr lang="en-US" dirty="0"/>
              <a:t>	• How does the quote connect to the other text(s) you are discussing?</a:t>
            </a:r>
          </a:p>
          <a:p>
            <a:pPr marL="0" indent="0">
              <a:buNone/>
            </a:pPr>
            <a:r>
              <a:rPr lang="en-US" dirty="0"/>
              <a:t>		o According to both X and Y, ______________.</a:t>
            </a:r>
          </a:p>
          <a:p>
            <a:pPr marL="0" indent="0">
              <a:buNone/>
            </a:pPr>
            <a:r>
              <a:rPr lang="en-US" dirty="0"/>
              <a:t>		o Y adds to/disagrees with X’s idea of ______, when she says 		______________.</a:t>
            </a:r>
          </a:p>
          <a:p>
            <a:pPr marL="0" indent="0">
              <a:buNone/>
            </a:pPr>
            <a:r>
              <a:rPr lang="en-US" dirty="0"/>
              <a:t>	• How does the quote connect to your position and/or thesis?</a:t>
            </a:r>
          </a:p>
          <a:p>
            <a:pPr marL="0" indent="0">
              <a:buNone/>
            </a:pPr>
            <a:r>
              <a:rPr lang="en-US" dirty="0"/>
              <a:t>		o I agree that __________ because _________________.</a:t>
            </a:r>
          </a:p>
          <a:p>
            <a:pPr marL="0" indent="0">
              <a:buNone/>
            </a:pPr>
            <a:r>
              <a:rPr lang="en-US" dirty="0"/>
              <a:t>		o X’s position overlooks ___________________.</a:t>
            </a:r>
          </a:p>
          <a:p>
            <a:pPr marL="0" indent="0">
              <a:buNone/>
            </a:pPr>
            <a:r>
              <a:rPr lang="en-US" dirty="0"/>
              <a:t>		o Although X is right about ________________, I cannot accept his 		conclusion that</a:t>
            </a:r>
          </a:p>
        </p:txBody>
      </p:sp>
    </p:spTree>
    <p:extLst>
      <p:ext uri="{BB962C8B-B14F-4D97-AF65-F5344CB8AC3E}">
        <p14:creationId xmlns:p14="http://schemas.microsoft.com/office/powerpoint/2010/main" val="133990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637999-BD06-B675-84EC-8367F2FB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In-Class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EA7BE-68E5-58E2-D6AC-D11C49AC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237" y="3906266"/>
            <a:ext cx="8673427" cy="132258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Using Haraway, Olsen, Mori,  or </a:t>
            </a:r>
            <a:r>
              <a:rPr lang="en-US" dirty="0" err="1"/>
              <a:t>Hayles</a:t>
            </a:r>
            <a:r>
              <a:rPr lang="en-US" dirty="0"/>
              <a:t> to analyze “Message in </a:t>
            </a:r>
            <a:r>
              <a:rPr lang="en-US"/>
              <a:t>a Bottle”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86C1F-AC0B-70C7-D0C7-9CDA4BE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Top Bun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315D-7189-4993-ED9E-CCC75B4D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Choose your introductory phrase:</a:t>
            </a:r>
          </a:p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___________________________________________________________________________</a:t>
            </a:r>
            <a:br>
              <a:rPr lang="en-US" dirty="0">
                <a:latin typeface="+mj-lt"/>
              </a:rPr>
            </a:br>
            <a:r>
              <a:rPr lang="en-US" dirty="0">
                <a:effectLst/>
                <a:latin typeface="+mj-lt"/>
              </a:rPr>
              <a:t>Add the author’s name (both the critical scholar and Octavia Butler need to be indicated): ________________________________________________________________</a:t>
            </a:r>
            <a:br>
              <a:rPr lang="en-US" dirty="0">
                <a:latin typeface="+mj-lt"/>
              </a:rPr>
            </a:br>
            <a:r>
              <a:rPr lang="en-US" dirty="0">
                <a:effectLst/>
                <a:latin typeface="+mj-lt"/>
              </a:rPr>
              <a:t>Add the author’s credentials or the title of what they wrote:</a:t>
            </a:r>
          </a:p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_____________________________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23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6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02EE1-BB7F-94B7-EBD1-28A73B03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Filling</a:t>
            </a:r>
          </a:p>
        </p:txBody>
      </p: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F30F-1136-4888-C921-5910A1BD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+mj-lt"/>
              </a:rPr>
              <a:t>Write the quote. Don’t forget to put the author’s exact words in quotation marks and the citation at the</a:t>
            </a:r>
            <a:br>
              <a:rPr lang="en-US">
                <a:latin typeface="+mj-lt"/>
              </a:rPr>
            </a:br>
            <a:r>
              <a:rPr lang="en-US">
                <a:effectLst/>
                <a:latin typeface="+mj-lt"/>
              </a:rPr>
              <a:t>end of the sentence after the end quotes and before the period.</a:t>
            </a:r>
            <a:br>
              <a:rPr lang="en-US">
                <a:latin typeface="+mj-lt"/>
              </a:rPr>
            </a:br>
            <a:r>
              <a:rPr lang="en-US">
                <a:effectLst/>
                <a:latin typeface="+mj-lt"/>
              </a:rPr>
              <a:t>“ ____________________________________________________________________________________</a:t>
            </a:r>
            <a:br>
              <a:rPr lang="en-US">
                <a:latin typeface="+mj-lt"/>
              </a:rPr>
            </a:br>
            <a:r>
              <a:rPr lang="en-US">
                <a:effectLst/>
                <a:latin typeface="+mj-lt"/>
              </a:rPr>
              <a:t>_____________________________________________________________________________________</a:t>
            </a:r>
            <a:br>
              <a:rPr lang="en-US">
                <a:latin typeface="+mj-lt"/>
              </a:rPr>
            </a:br>
            <a:r>
              <a:rPr lang="en-US">
                <a:effectLst/>
                <a:latin typeface="+mj-lt"/>
              </a:rPr>
              <a:t>__________________________________________________” ( _______________________________)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00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F9D62-7398-8F74-EB78-8CB5992A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Bottom Bun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81E7-B6A4-85DE-38A0-F37DDCC1B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Analyze the quote. Make sure you connect the</a:t>
            </a:r>
            <a:br>
              <a:rPr lang="en-US" dirty="0">
                <a:latin typeface="+mj-lt"/>
              </a:rPr>
            </a:br>
            <a:r>
              <a:rPr lang="en-US" dirty="0">
                <a:effectLst/>
                <a:latin typeface="+mj-lt"/>
              </a:rPr>
              <a:t>quote to your thesis or position.</a:t>
            </a:r>
            <a:br>
              <a:rPr lang="en-US" dirty="0">
                <a:latin typeface="+mj-lt"/>
              </a:rPr>
            </a:br>
            <a:r>
              <a:rPr lang="en-US" dirty="0">
                <a:effectLst/>
                <a:latin typeface="+mj-lt"/>
              </a:rPr>
              <a:t>__________________________________________________________________________________________________________________________________________________________________________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74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6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9B61-97CE-B164-2953-F4BE6AD3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Put It All Together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9AF7D3A-B939-7884-2E87-5646658D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960120"/>
            <a:ext cx="6281873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+mj-lt"/>
              </a:rPr>
              <a:t>Finally, put the parts of the quote sandwich together. 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Like a sandwich, the parts work together to make something bigger than the sum of its parts. 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Together they become evidence and analysis you can use in a paragraph to support the paragraph’s main idea and the thesis of your essay.</a:t>
            </a:r>
          </a:p>
        </p:txBody>
      </p:sp>
    </p:spTree>
    <p:extLst>
      <p:ext uri="{BB962C8B-B14F-4D97-AF65-F5344CB8AC3E}">
        <p14:creationId xmlns:p14="http://schemas.microsoft.com/office/powerpoint/2010/main" val="248983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46238-EEA0-FAC3-8925-17B7EB62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>
                <a:solidFill>
                  <a:schemeClr val="accent1"/>
                </a:solidFill>
              </a:rPr>
              <a:t>How much Analysis?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6B751DD-2BBA-EF2C-8AB9-4B1C5E03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7111238" cy="380276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“It is better to risk being overly explicit about what you take a quotation to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mean than to leave the quotation dangling and your readers 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doubt. Indeed, we encourage you to provide such explanatory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framing even when writing to an audience that you know to be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familiar with the author being quoted and able to interpret your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quotations on their own. Even in such cases, readers need to see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how you interpret the quotation, since words—especially those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of controversial figures—can be interpreted in various ways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and used to support different, sometimes opposing, agendas.” (50)</a:t>
            </a:r>
          </a:p>
        </p:txBody>
      </p:sp>
    </p:spTree>
    <p:extLst>
      <p:ext uri="{BB962C8B-B14F-4D97-AF65-F5344CB8AC3E}">
        <p14:creationId xmlns:p14="http://schemas.microsoft.com/office/powerpoint/2010/main" val="151082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4CBA6-8118-FD2B-E9C6-F959FD8F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360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F628A-039C-23F0-F6A5-EE94EAE1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i="0"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Graff, Gerald, Cathy Birkenstein, and Cyndee Maxwell. </a:t>
            </a:r>
            <a:r>
              <a:rPr lang="en-US" sz="1600" b="0" i="1"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They say, I say: The moves that matter in academic writing</a:t>
            </a:r>
            <a:r>
              <a:rPr lang="en-US" sz="1600" b="0" i="0"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. 2014.</a:t>
            </a:r>
            <a:endParaRPr lang="en-US" sz="1600">
              <a:solidFill>
                <a:srgbClr val="FFFFF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B95A4-DD08-3A52-5C07-E6E7A639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6" r="33241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D8D5-FA57-482D-49D7-193DF8C0B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Incorporating Quotes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07D13-8133-BC93-AC3D-22D32E266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D8D5-FA57-482D-49D7-193DF8C0B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Incorporating Quotes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07D13-8133-BC93-AC3D-22D32E266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8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C8A92-5E70-D40F-523B-808F686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>
                <a:solidFill>
                  <a:schemeClr val="accent1"/>
                </a:solidFill>
              </a:rPr>
              <a:t>Why Quote?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34B6-C9B9-C3E1-D2B5-F14505F2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i="1"/>
              <a:t>They Say, I Say</a:t>
            </a:r>
            <a:r>
              <a:rPr lang="en-US" sz="1600"/>
              <a:t>, Chapter 3: </a:t>
            </a:r>
            <a:r>
              <a:rPr lang="en-US" sz="1600">
                <a:effectLst/>
              </a:rPr>
              <a:t>“As he himself puts it” -The Art of Quoting</a:t>
            </a:r>
          </a:p>
          <a:p>
            <a:pPr marL="0" indent="0">
              <a:buNone/>
            </a:pPr>
            <a:r>
              <a:rPr lang="en-US" sz="1600">
                <a:effectLst/>
                <a:latin typeface="Times New Roman" panose="02020603050405020304" pitchFamily="18" charset="0"/>
              </a:rPr>
              <a:t>“Quoting someone else’s words gives a tremendous</a:t>
            </a:r>
            <a:br>
              <a:rPr lang="en-US" sz="1600"/>
            </a:br>
            <a:r>
              <a:rPr lang="en-US" sz="1600">
                <a:effectLst/>
                <a:latin typeface="Times New Roman" panose="02020603050405020304" pitchFamily="18" charset="0"/>
              </a:rPr>
              <a:t>amount of credibility to your summary and helps ensure that</a:t>
            </a:r>
            <a:br>
              <a:rPr lang="en-US" sz="1600"/>
            </a:br>
            <a:r>
              <a:rPr lang="en-US" sz="1600">
                <a:effectLst/>
                <a:latin typeface="Times New Roman" panose="02020603050405020304" pitchFamily="18" charset="0"/>
              </a:rPr>
              <a:t>it is fair and accurate. In a sense, then, quotations function as</a:t>
            </a:r>
            <a:br>
              <a:rPr lang="en-US" sz="1600"/>
            </a:br>
            <a:r>
              <a:rPr lang="en-US" sz="1600">
                <a:effectLst/>
                <a:latin typeface="Times New Roman" panose="02020603050405020304" pitchFamily="18" charset="0"/>
              </a:rPr>
              <a:t>a kind of proof of evidence, saying to readers: ‘Look, I’m not</a:t>
            </a:r>
            <a:br>
              <a:rPr lang="en-US" sz="1600"/>
            </a:br>
            <a:r>
              <a:rPr lang="en-US" sz="1600">
                <a:effectLst/>
                <a:latin typeface="Times New Roman" panose="02020603050405020304" pitchFamily="18" charset="0"/>
              </a:rPr>
              <a:t>just making this up. She makes this claim, and here it is in</a:t>
            </a:r>
            <a:br>
              <a:rPr lang="en-US" sz="1600"/>
            </a:br>
            <a:r>
              <a:rPr lang="en-US" sz="1600">
                <a:effectLst/>
                <a:latin typeface="Times New Roman" panose="02020603050405020304" pitchFamily="18" charset="0"/>
              </a:rPr>
              <a:t>her exact words.’” (43)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672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57834D-5929-AA8F-0647-07238B38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Quote?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E3597F-60F5-2677-BF0F-AAED6CF0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1980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0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C3DD5-856D-369A-30C2-DD2223A9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2800"/>
              <a:t>How much to quote in each paragraph?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057F-0FFD-667C-AA0A-6031CD1B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>
                <a:solidFill>
                  <a:srgbClr val="FFFFFE"/>
                </a:solidFill>
              </a:rPr>
              <a:t>Remember the</a:t>
            </a:r>
            <a:r>
              <a:rPr lang="en-US" sz="1600" b="1">
                <a:solidFill>
                  <a:srgbClr val="FFFFFE"/>
                </a:solidFill>
              </a:rPr>
              <a:t> MEAL </a:t>
            </a:r>
            <a:r>
              <a:rPr lang="en-US" sz="1600">
                <a:solidFill>
                  <a:srgbClr val="FFFFFE"/>
                </a:solidFill>
              </a:rPr>
              <a:t>Plan: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M</a:t>
            </a:r>
            <a:r>
              <a:rPr lang="en-US">
                <a:solidFill>
                  <a:srgbClr val="FFFFFE"/>
                </a:solidFill>
              </a:rPr>
              <a:t>ain Point- the paragraph’s claim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E</a:t>
            </a:r>
            <a:r>
              <a:rPr lang="en-US">
                <a:solidFill>
                  <a:srgbClr val="FFFFFE"/>
                </a:solidFill>
              </a:rPr>
              <a:t>vidence-the summaries, quotes, and paraphrases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A</a:t>
            </a:r>
            <a:r>
              <a:rPr lang="en-US">
                <a:solidFill>
                  <a:srgbClr val="FFFFFE"/>
                </a:solidFill>
              </a:rPr>
              <a:t>nalysis-at least one sentence after each quote explaining, in your words, how the evidence supports the claim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L</a:t>
            </a:r>
            <a:r>
              <a:rPr lang="en-US">
                <a:solidFill>
                  <a:srgbClr val="FFFFFE"/>
                </a:solidFill>
              </a:rPr>
              <a:t>ink- a transition sentence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>
                <a:solidFill>
                  <a:srgbClr val="FFFFFE"/>
                </a:solidFill>
              </a:rPr>
              <a:t>Repeat E&amp;A 2-3 times per paragraph.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>
              <a:solidFill>
                <a:srgbClr val="FFFFFE"/>
              </a:solidFill>
            </a:endParaRPr>
          </a:p>
        </p:txBody>
      </p:sp>
      <p:pic>
        <p:nvPicPr>
          <p:cNvPr id="5" name="Picture 4" descr="Hand drawn illustration of assorted desserts and drinks">
            <a:extLst>
              <a:ext uri="{FF2B5EF4-FFF2-40B4-BE49-F238E27FC236}">
                <a16:creationId xmlns:a16="http://schemas.microsoft.com/office/drawing/2014/main" id="{D751E302-2284-97B3-CD0F-7ADECF4E6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1" r="2589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D818F-0635-F8EC-44E0-F7720405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3600"/>
              <a:t>Frame Every Quotation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3D916-F287-C108-A8A0-6E07F6E2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rgbClr val="FFFFFE"/>
                </a:solidFill>
              </a:rPr>
              <a:t>“</a:t>
            </a:r>
            <a:r>
              <a:rPr lang="en-US" sz="1600">
                <a:solidFill>
                  <a:srgbClr val="FFFFFE"/>
                </a:solidFill>
                <a:effectLst/>
              </a:rPr>
              <a:t>To adequately frame a quotation, you need to insert it into what we like to call a “quotation sandwich,” with the statement introducing it serving as the top slice of bread and the explanation following it serving as the bottom slice. The introductory or lead-in claims should explain who is speaking and set up what the quotation says; the follow-up statements should explain why you consider the quotation to be important and what you take it to say.” (47)</a:t>
            </a:r>
            <a:endParaRPr lang="en-US" sz="1600">
              <a:solidFill>
                <a:srgbClr val="FFFFFE"/>
              </a:solidFill>
            </a:endParaRPr>
          </a:p>
        </p:txBody>
      </p:sp>
      <p:pic>
        <p:nvPicPr>
          <p:cNvPr id="5" name="Picture 4" descr="Top view of sandwiches on the table">
            <a:extLst>
              <a:ext uri="{FF2B5EF4-FFF2-40B4-BE49-F238E27FC236}">
                <a16:creationId xmlns:a16="http://schemas.microsoft.com/office/drawing/2014/main" id="{C68493FD-30AC-A447-4595-F57AD889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2" r="12058" b="-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B065F-25E5-4E05-22E9-A5C205BA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Quote Sandwich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FAE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sandwiches on the table">
            <a:extLst>
              <a:ext uri="{FF2B5EF4-FFF2-40B4-BE49-F238E27FC236}">
                <a16:creationId xmlns:a16="http://schemas.microsoft.com/office/drawing/2014/main" id="{746EA8C5-0536-74FF-5823-F6EC006EB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8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A49DB-0739-123C-7997-928CF538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243" y="2065868"/>
            <a:ext cx="5154782" cy="395075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Why you should use a quote sandwich:</a:t>
            </a:r>
          </a:p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The quote sandwich is a way of taking responsibility for the quotes you use.</a:t>
            </a:r>
          </a:p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	• It lets your reader know who your source is and why they’re  	credible.</a:t>
            </a:r>
          </a:p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	• It establishes your own credibility as a writer who is careful 	to use reliable sources.</a:t>
            </a:r>
          </a:p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	• It shows the source’s attitude toward the information in the 	quote.</a:t>
            </a:r>
          </a:p>
          <a:p>
            <a:pPr marL="0" indent="0">
              <a:lnSpc>
                <a:spcPct val="110000"/>
              </a:lnSpc>
              <a:buClr>
                <a:srgbClr val="DFAE5F"/>
              </a:buClr>
              <a:buNone/>
            </a:pPr>
            <a:r>
              <a:rPr lang="en-US" sz="1100" dirty="0"/>
              <a:t>	• It puts the source’s ideas in conversation with your own and 	that of other sources, telling readers both how you interpret 	the quote and why it’s relevant to your essay.</a:t>
            </a:r>
          </a:p>
        </p:txBody>
      </p:sp>
    </p:spTree>
    <p:extLst>
      <p:ext uri="{BB962C8B-B14F-4D97-AF65-F5344CB8AC3E}">
        <p14:creationId xmlns:p14="http://schemas.microsoft.com/office/powerpoint/2010/main" val="314575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9FCC-C3E9-A193-13B5-D4E223DD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Bun- Introduction to 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2251-32F7-02AF-768C-8DBB32FF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Use these templates (or make your own) to introduce</a:t>
            </a:r>
            <a:br>
              <a:rPr lang="en-US" dirty="0"/>
            </a:br>
            <a:r>
              <a:rPr lang="en-US" dirty="0">
                <a:effectLst/>
              </a:rPr>
              <a:t>quotes.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effectLst/>
              </a:rPr>
              <a:t>As the prominent philosopher X puts it, “_______.”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effectLst/>
              </a:rPr>
              <a:t>In her book, _________, X maintains that “___________.”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effectLst/>
              </a:rPr>
              <a:t>According to X, “________________.”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effectLst/>
              </a:rPr>
              <a:t>X agrees/disagrees when she writes, “_____________.”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effectLst/>
              </a:rPr>
              <a:t>Avoid introducing quotes with redundant phrases.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	Orwell asserts an idea that...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effectLst/>
              </a:rPr>
              <a:t>A quote by Shakespeare says..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1014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Atlas</vt:lpstr>
      <vt:lpstr>Quoting </vt:lpstr>
      <vt:lpstr>Incorporating Quotes </vt:lpstr>
      <vt:lpstr>Incorporating Quotes </vt:lpstr>
      <vt:lpstr>Why Quote?</vt:lpstr>
      <vt:lpstr>Why Quote?</vt:lpstr>
      <vt:lpstr>How much to quote in each paragraph?</vt:lpstr>
      <vt:lpstr>Frame Every Quotation</vt:lpstr>
      <vt:lpstr>Quote Sandwich</vt:lpstr>
      <vt:lpstr>Top Bun- Introduction to Quote</vt:lpstr>
      <vt:lpstr>Filling</vt:lpstr>
      <vt:lpstr>Bottom Bun- where you respond to/analyze the quote</vt:lpstr>
      <vt:lpstr>In-Class Exercise</vt:lpstr>
      <vt:lpstr>Top Bun</vt:lpstr>
      <vt:lpstr>Filling</vt:lpstr>
      <vt:lpstr>Bottom Bun</vt:lpstr>
      <vt:lpstr>Put It All Together</vt:lpstr>
      <vt:lpstr>How much Analysis?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Quoting </dc:title>
  <dc:creator>Stephanie Harper</dc:creator>
  <cp:lastModifiedBy>Stephanie Harper</cp:lastModifiedBy>
  <cp:revision>2</cp:revision>
  <dcterms:created xsi:type="dcterms:W3CDTF">2022-10-26T17:08:47Z</dcterms:created>
  <dcterms:modified xsi:type="dcterms:W3CDTF">2022-10-26T18:45:02Z</dcterms:modified>
</cp:coreProperties>
</file>