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16"/>
  </p:notesMasterIdLst>
  <p:handoutMasterIdLst>
    <p:handoutMasterId r:id="rId17"/>
  </p:handoutMasterIdLst>
  <p:sldIdLst>
    <p:sldId id="256" r:id="rId2"/>
    <p:sldId id="261" r:id="rId3"/>
    <p:sldId id="262" r:id="rId4"/>
    <p:sldId id="258" r:id="rId5"/>
    <p:sldId id="263" r:id="rId6"/>
    <p:sldId id="266" r:id="rId7"/>
    <p:sldId id="259" r:id="rId8"/>
    <p:sldId id="267" r:id="rId9"/>
    <p:sldId id="270" r:id="rId10"/>
    <p:sldId id="268" r:id="rId11"/>
    <p:sldId id="269" r:id="rId12"/>
    <p:sldId id="271" r:id="rId13"/>
    <p:sldId id="272"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5294" autoAdjust="0"/>
  </p:normalViewPr>
  <p:slideViewPr>
    <p:cSldViewPr snapToGrid="0">
      <p:cViewPr varScale="1">
        <p:scale>
          <a:sx n="112" d="100"/>
          <a:sy n="112" d="100"/>
        </p:scale>
        <p:origin x="91" y="518"/>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10/27/2022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10/27/2022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0176BF-CB44-4315-9D4A-49555FED5B53}"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36C54-677B-40D0-8F5B-5EBD6821925D}" type="slidenum">
              <a:rPr lang="en-US" smtClean="0"/>
              <a:t>‹#›</a:t>
            </a:fld>
            <a:endParaRPr lang="en-US"/>
          </a:p>
        </p:txBody>
      </p:sp>
    </p:spTree>
    <p:extLst>
      <p:ext uri="{BB962C8B-B14F-4D97-AF65-F5344CB8AC3E}">
        <p14:creationId xmlns:p14="http://schemas.microsoft.com/office/powerpoint/2010/main" val="167354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056B7-329B-4E98-A7DE-1095F29C9987}" type="datetime1">
              <a:rPr lang="en-US" smtClean="0"/>
              <a:t>10/27/2022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312487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30EAD2-84F0-424D-85FA-C85CE5D7B84D}" type="datetime1">
              <a:rPr lang="en-US" smtClean="0"/>
              <a:t>10/27/2022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9454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A335-28DE-461F-86D4-4A540BEA59B0}" type="datetime1">
              <a:rPr lang="en-US" smtClean="0"/>
              <a:t>10/27/2022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67473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CF9C1-51F7-4E92-A279-1FFCE980DDD9}" type="datetime1">
              <a:rPr lang="en-US" smtClean="0"/>
              <a:t>10/27/2022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391756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038D-FDC8-4BB1-AD53-DEF36236CCF5}" type="datetime1">
              <a:rPr lang="en-US" smtClean="0"/>
              <a:t>10/27/2022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0D06EF73-9DB8-4763-865F-2F88181A4732}" type="slidenum">
              <a:rPr lang="en-US" smtClean="0"/>
              <a:t>‹#›</a:t>
            </a:fld>
            <a:endParaRPr lang="en-US"/>
          </a:p>
        </p:txBody>
      </p:sp>
    </p:spTree>
    <p:extLst>
      <p:ext uri="{BB962C8B-B14F-4D97-AF65-F5344CB8AC3E}">
        <p14:creationId xmlns:p14="http://schemas.microsoft.com/office/powerpoint/2010/main" val="326094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3729E3-7C8F-407D-B4C1-8AD873D40758}" type="datetime1">
              <a:rPr lang="en-US" smtClean="0"/>
              <a:t>10/27/2022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8713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605C7-DA32-47E3-8E60-0B60D86BAF89}" type="datetime1">
              <a:rPr lang="en-US" smtClean="0"/>
              <a:t>10/27/2022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4987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9260F-252E-49E9-8B36-9D774100BA25}" type="datetime1">
              <a:rPr lang="en-US" smtClean="0"/>
              <a:t>10/27/2022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44152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B5DA44-6BB8-4FCD-946A-1E2EFA3D1A5F}" type="datetime1">
              <a:rPr lang="en-US" smtClean="0"/>
              <a:t>10/27/2022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341216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52C8DE-E6DB-42D9-BE6D-D9F39E19B42A}" type="datetime1">
              <a:rPr lang="en-US" smtClean="0"/>
              <a:t>10/27/2022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88868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6FFC4-1542-4DAA-837B-D6921D33E8CC}" type="datetime1">
              <a:rPr lang="en-US" smtClean="0"/>
              <a:pPr/>
              <a:t>10/27/2022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2378195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WpM8UnWrlWs?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cjWYBXCgX6Y?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player.vimeo.com/video/128276230?h=734cb02387&amp;app_id=12296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t>Nalo Hopkinson </a:t>
            </a:r>
          </a:p>
        </p:txBody>
      </p:sp>
      <p:sp>
        <p:nvSpPr>
          <p:cNvPr id="3" name="Subtitle 2"/>
          <p:cNvSpPr>
            <a:spLocks noGrp="1"/>
          </p:cNvSpPr>
          <p:nvPr>
            <p:ph type="subTitle" idx="1"/>
          </p:nvPr>
        </p:nvSpPr>
        <p:spPr>
          <a:xfrm>
            <a:off x="477981" y="4872922"/>
            <a:ext cx="3933306" cy="1208141"/>
          </a:xfrm>
        </p:spPr>
        <p:txBody>
          <a:bodyPr>
            <a:normAutofit/>
          </a:bodyPr>
          <a:lstStyle/>
          <a:p>
            <a:pPr algn="l"/>
            <a:r>
              <a:rPr lang="en-US" sz="2000"/>
              <a:t>“Message in a Bottle”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picture containing outdoor, ground, person&#10;&#10;Description automatically generated">
            <a:extLst>
              <a:ext uri="{FF2B5EF4-FFF2-40B4-BE49-F238E27FC236}">
                <a16:creationId xmlns:a16="http://schemas.microsoft.com/office/drawing/2014/main" id="{1DED471C-AA42-4241-A8E5-1B8D3D8F7E52}"/>
              </a:ext>
            </a:extLst>
          </p:cNvPr>
          <p:cNvPicPr>
            <a:picLocks noChangeAspect="1"/>
          </p:cNvPicPr>
          <p:nvPr/>
        </p:nvPicPr>
        <p:blipFill rotWithShape="1">
          <a:blip r:embed="rId2">
            <a:extLst>
              <a:ext uri="{28A0092B-C50C-407E-A947-70E740481C1C}">
                <a14:useLocalDpi xmlns:a14="http://schemas.microsoft.com/office/drawing/2010/main" val="0"/>
              </a:ext>
            </a:extLst>
          </a:blip>
          <a:srcRect l="7898" r="27466" b="9091"/>
          <a:stretch/>
        </p:blipFill>
        <p:spPr>
          <a:xfrm>
            <a:off x="4864608" y="645148"/>
            <a:ext cx="6846363" cy="5416449"/>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7" name="Rectangle 26">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D43FDF1C-30FA-EEAC-983A-B7B00D0D275B}"/>
              </a:ext>
            </a:extLst>
          </p:cNvPr>
          <p:cNvSpPr>
            <a:spLocks noGrp="1"/>
          </p:cNvSpPr>
          <p:nvPr>
            <p:ph type="ctrTitle"/>
          </p:nvPr>
        </p:nvSpPr>
        <p:spPr>
          <a:xfrm>
            <a:off x="1991485" y="1600200"/>
            <a:ext cx="8201552" cy="2295748"/>
          </a:xfrm>
        </p:spPr>
        <p:txBody>
          <a:bodyPr anchor="b">
            <a:normAutofit/>
          </a:bodyPr>
          <a:lstStyle/>
          <a:p>
            <a:r>
              <a:rPr lang="en-US" sz="4800"/>
              <a:t>Hayles</a:t>
            </a:r>
          </a:p>
        </p:txBody>
      </p:sp>
      <p:sp>
        <p:nvSpPr>
          <p:cNvPr id="3" name="Subtitle 2">
            <a:extLst>
              <a:ext uri="{FF2B5EF4-FFF2-40B4-BE49-F238E27FC236}">
                <a16:creationId xmlns:a16="http://schemas.microsoft.com/office/drawing/2014/main" id="{72EC5B9E-9C95-6FD5-E67F-AB6A00DC3562}"/>
              </a:ext>
            </a:extLst>
          </p:cNvPr>
          <p:cNvSpPr>
            <a:spLocks noGrp="1"/>
          </p:cNvSpPr>
          <p:nvPr>
            <p:ph type="subTitle" idx="1"/>
          </p:nvPr>
        </p:nvSpPr>
        <p:spPr>
          <a:xfrm>
            <a:off x="1991485" y="4067661"/>
            <a:ext cx="8201552" cy="1118764"/>
          </a:xfrm>
        </p:spPr>
        <p:txBody>
          <a:bodyPr anchor="t">
            <a:normAutofit/>
          </a:bodyPr>
          <a:lstStyle/>
          <a:p>
            <a:r>
              <a:rPr lang="en-US" sz="2000">
                <a:solidFill>
                  <a:schemeClr val="tx1">
                    <a:alpha val="70000"/>
                  </a:schemeClr>
                </a:solidFill>
              </a:rPr>
              <a:t>Toward Embodied Virtuality</a:t>
            </a:r>
          </a:p>
        </p:txBody>
      </p:sp>
    </p:spTree>
    <p:extLst>
      <p:ext uri="{BB962C8B-B14F-4D97-AF65-F5344CB8AC3E}">
        <p14:creationId xmlns:p14="http://schemas.microsoft.com/office/powerpoint/2010/main" val="372444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bot with human face">
            <a:extLst>
              <a:ext uri="{FF2B5EF4-FFF2-40B4-BE49-F238E27FC236}">
                <a16:creationId xmlns:a16="http://schemas.microsoft.com/office/drawing/2014/main" id="{1923891A-4863-F103-674F-CC50B1029BD9}"/>
              </a:ext>
            </a:extLst>
          </p:cNvPr>
          <p:cNvPicPr>
            <a:picLocks noChangeAspect="1"/>
          </p:cNvPicPr>
          <p:nvPr/>
        </p:nvPicPr>
        <p:blipFill rotWithShape="1">
          <a:blip r:embed="rId2"/>
          <a:srcRect t="12921" b="32202"/>
          <a:stretch/>
        </p:blipFill>
        <p:spPr>
          <a:xfrm>
            <a:off x="20" y="10"/>
            <a:ext cx="12191980" cy="4465973"/>
          </a:xfrm>
          <a:prstGeom prst="rect">
            <a:avLst/>
          </a:prstGeom>
        </p:spPr>
      </p:pic>
      <p:sp>
        <p:nvSpPr>
          <p:cNvPr id="24" name="Rectangle: Rounded Corners 23">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D203326-C43D-2E78-8A6E-DFEB5E40950D}"/>
              </a:ext>
            </a:extLst>
          </p:cNvPr>
          <p:cNvSpPr>
            <a:spLocks noGrp="1"/>
          </p:cNvSpPr>
          <p:nvPr>
            <p:ph type="title"/>
          </p:nvPr>
        </p:nvSpPr>
        <p:spPr>
          <a:xfrm>
            <a:off x="566928" y="4203278"/>
            <a:ext cx="8557193" cy="536063"/>
          </a:xfrm>
        </p:spPr>
        <p:txBody>
          <a:bodyPr>
            <a:normAutofit/>
          </a:bodyPr>
          <a:lstStyle/>
          <a:p>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Hayles focuses on what she calls 3 stories (2):</a:t>
            </a:r>
            <a:endParaRPr lang="en-US" sz="2800" b="1">
              <a:solidFill>
                <a:schemeClr val="bg1"/>
              </a:solidFill>
            </a:endParaRPr>
          </a:p>
        </p:txBody>
      </p:sp>
      <p:sp>
        <p:nvSpPr>
          <p:cNvPr id="3" name="Content Placeholder 2">
            <a:extLst>
              <a:ext uri="{FF2B5EF4-FFF2-40B4-BE49-F238E27FC236}">
                <a16:creationId xmlns:a16="http://schemas.microsoft.com/office/drawing/2014/main" id="{83492454-6488-538C-DB67-EB35A5837EBE}"/>
              </a:ext>
            </a:extLst>
          </p:cNvPr>
          <p:cNvSpPr>
            <a:spLocks noGrp="1"/>
          </p:cNvSpPr>
          <p:nvPr>
            <p:ph idx="1"/>
          </p:nvPr>
        </p:nvSpPr>
        <p:spPr>
          <a:xfrm>
            <a:off x="566928" y="4956314"/>
            <a:ext cx="11058144" cy="1306417"/>
          </a:xfrm>
        </p:spPr>
        <p:txBody>
          <a:bodyPr>
            <a:normAutofit/>
          </a:bodyPr>
          <a:lstStyle/>
          <a:p>
            <a:pPr marL="342900" marR="0" lvl="0" indent="-342900">
              <a:spcBef>
                <a:spcPts val="0"/>
              </a:spcBef>
              <a:spcAft>
                <a:spcPts val="0"/>
              </a:spcAft>
              <a:buFont typeface="+mj-lt"/>
              <a:buAutoNum type="arabicParenR"/>
            </a:pPr>
            <a:r>
              <a:rPr lang="en-US" sz="1700">
                <a:effectLst/>
                <a:latin typeface="Calibri" panose="020F0502020204030204" pitchFamily="34" charset="0"/>
                <a:ea typeface="Calibri" panose="020F0502020204030204" pitchFamily="34" charset="0"/>
                <a:cs typeface="Times New Roman" panose="02020603050405020304" pitchFamily="18" charset="0"/>
              </a:rPr>
              <a:t>Information has lost its body </a:t>
            </a:r>
          </a:p>
          <a:p>
            <a:pPr marL="342900" marR="0" lvl="0" indent="-342900">
              <a:spcBef>
                <a:spcPts val="0"/>
              </a:spcBef>
              <a:spcAft>
                <a:spcPts val="0"/>
              </a:spcAft>
              <a:buFont typeface="+mj-lt"/>
              <a:buAutoNum type="arabicParenR"/>
            </a:pP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en-US" sz="1700">
                <a:effectLst/>
                <a:latin typeface="Calibri" panose="020F0502020204030204" pitchFamily="34" charset="0"/>
                <a:ea typeface="Calibri" panose="020F0502020204030204" pitchFamily="34" charset="0"/>
                <a:cs typeface="Times New Roman" panose="02020603050405020304" pitchFamily="18" charset="0"/>
              </a:rPr>
              <a:t>The cyborg as a technological artifact and cultural icon</a:t>
            </a:r>
          </a:p>
          <a:p>
            <a:pPr marL="342900" marR="0" lvl="0" indent="-342900">
              <a:spcBef>
                <a:spcPts val="0"/>
              </a:spcBef>
              <a:spcAft>
                <a:spcPts val="0"/>
              </a:spcAft>
              <a:buFont typeface="+mj-lt"/>
              <a:buAutoNum type="arabicParenR"/>
            </a:pPr>
            <a:endParaRPr lang="en-US" sz="17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en-US" sz="1700">
                <a:effectLst/>
                <a:latin typeface="Calibri" panose="020F0502020204030204" pitchFamily="34" charset="0"/>
                <a:ea typeface="Calibri" panose="020F0502020204030204" pitchFamily="34" charset="0"/>
                <a:cs typeface="Times New Roman" panose="02020603050405020304" pitchFamily="18" charset="0"/>
              </a:rPr>
              <a:t>The shift from a social construction of human to a social construction of posthuman </a:t>
            </a:r>
          </a:p>
          <a:p>
            <a:pPr marL="0" indent="0">
              <a:buNone/>
            </a:pPr>
            <a:endParaRPr lang="en-US" sz="1700"/>
          </a:p>
        </p:txBody>
      </p:sp>
    </p:spTree>
    <p:extLst>
      <p:ext uri="{BB962C8B-B14F-4D97-AF65-F5344CB8AC3E}">
        <p14:creationId xmlns:p14="http://schemas.microsoft.com/office/powerpoint/2010/main" val="253092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with low confidence">
            <a:extLst>
              <a:ext uri="{FF2B5EF4-FFF2-40B4-BE49-F238E27FC236}">
                <a16:creationId xmlns:a16="http://schemas.microsoft.com/office/drawing/2014/main" id="{15DC9361-DEA5-ED0E-FFC5-8DA22F9DEDB9}"/>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D099FB9-BB77-D344-B231-B726ACBC15BC}"/>
              </a:ext>
            </a:extLst>
          </p:cNvPr>
          <p:cNvSpPr>
            <a:spLocks noGrp="1"/>
          </p:cNvSpPr>
          <p:nvPr>
            <p:ph idx="1"/>
          </p:nvPr>
        </p:nvSpPr>
        <p:spPr>
          <a:xfrm>
            <a:off x="371094" y="2718054"/>
            <a:ext cx="3438906" cy="3207258"/>
          </a:xfrm>
        </p:spPr>
        <p:txBody>
          <a:bodyPr anchor="t">
            <a:normAutofit/>
          </a:bodyPr>
          <a:lstStyle/>
          <a:p>
            <a:pPr marL="0" indent="0">
              <a:buNone/>
            </a:pPr>
            <a:r>
              <a:rPr lang="en-US" sz="1700">
                <a:effectLst/>
                <a:latin typeface="Calibri" panose="020F0502020204030204" pitchFamily="34" charset="0"/>
                <a:ea typeface="Calibri" panose="020F0502020204030204" pitchFamily="34" charset="0"/>
                <a:cs typeface="Times New Roman" panose="02020603050405020304" pitchFamily="18" charset="0"/>
              </a:rPr>
              <a:t>Hayles conceptualizes the cyborg as a composite of organic being and electronic systems with a flow of information passing between them and contends that the posthuman view “privileges informational patter over material instantiation” (2).</a:t>
            </a:r>
          </a:p>
          <a:p>
            <a:pPr marL="0" indent="0">
              <a:buNone/>
            </a:pPr>
            <a:r>
              <a:rPr lang="en-US" sz="1700">
                <a:effectLst/>
                <a:latin typeface="Calibri" panose="020F0502020204030204" pitchFamily="34" charset="0"/>
                <a:ea typeface="Calibri" panose="020F0502020204030204" pitchFamily="34" charset="0"/>
                <a:cs typeface="Times New Roman" panose="02020603050405020304" pitchFamily="18" charset="0"/>
              </a:rPr>
              <a:t>In what ways are we already articulated with machines, already seamlessly inputting and outputting information?</a:t>
            </a:r>
          </a:p>
          <a:p>
            <a:pPr marL="0" indent="0">
              <a:buNone/>
            </a:pPr>
            <a:endParaRPr lang="en-US" sz="1700"/>
          </a:p>
        </p:txBody>
      </p:sp>
    </p:spTree>
    <p:extLst>
      <p:ext uri="{BB962C8B-B14F-4D97-AF65-F5344CB8AC3E}">
        <p14:creationId xmlns:p14="http://schemas.microsoft.com/office/powerpoint/2010/main" val="102755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F899-C02E-7274-6D5C-BA4171F45027}"/>
              </a:ext>
            </a:extLst>
          </p:cNvPr>
          <p:cNvSpPr>
            <a:spLocks noGrp="1"/>
          </p:cNvSpPr>
          <p:nvPr>
            <p:ph type="title"/>
          </p:nvPr>
        </p:nvSpPr>
        <p:spPr>
          <a:xfrm>
            <a:off x="6289158" y="803325"/>
            <a:ext cx="5259707" cy="1325563"/>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Are we Posthuman </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dirty="0">
                <a:effectLst/>
                <a:latin typeface="Calibri" panose="020F0502020204030204" pitchFamily="34" charset="0"/>
                <a:ea typeface="Calibri" panose="020F0502020204030204" pitchFamily="34" charset="0"/>
                <a:cs typeface="Times New Roman" panose="02020603050405020304" pitchFamily="18" charset="0"/>
              </a:rPr>
              <a:t>ubjects?</a:t>
            </a:r>
            <a:endParaRPr lang="en-US" dirty="0"/>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person&#10;&#10;Description automatically generated">
            <a:extLst>
              <a:ext uri="{FF2B5EF4-FFF2-40B4-BE49-F238E27FC236}">
                <a16:creationId xmlns:a16="http://schemas.microsoft.com/office/drawing/2014/main" id="{BBC74B19-52D1-D879-F94F-DA1F1B0D9AC3}"/>
              </a:ext>
            </a:extLst>
          </p:cNvPr>
          <p:cNvPicPr>
            <a:picLocks noChangeAspect="1"/>
          </p:cNvPicPr>
          <p:nvPr/>
        </p:nvPicPr>
        <p:blipFill rotWithShape="1">
          <a:blip r:embed="rId2">
            <a:extLst>
              <a:ext uri="{28A0092B-C50C-407E-A947-70E740481C1C}">
                <a14:useLocalDpi xmlns:a14="http://schemas.microsoft.com/office/drawing/2010/main" val="0"/>
              </a:ext>
            </a:extLst>
          </a:blip>
          <a:srcRect l="14250" r="7473"/>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9CF0BFCB-4D2E-D797-8217-236709FCCFFB}"/>
              </a:ext>
            </a:extLst>
          </p:cNvPr>
          <p:cNvSpPr>
            <a:spLocks noGrp="1"/>
          </p:cNvSpPr>
          <p:nvPr>
            <p:ph idx="1"/>
          </p:nvPr>
        </p:nvSpPr>
        <p:spPr>
          <a:xfrm>
            <a:off x="6289158" y="2279018"/>
            <a:ext cx="5259714" cy="3375920"/>
          </a:xfrm>
        </p:spPr>
        <p:txBody>
          <a:bodyPr anchor="t">
            <a:normAutofit/>
          </a:bodyPr>
          <a:lstStyle/>
          <a:p>
            <a:pPr marL="0" marR="0" indent="0">
              <a:spcBef>
                <a:spcPts val="0"/>
              </a:spcBef>
              <a:spcAft>
                <a:spcPts val="0"/>
              </a:spcAft>
              <a:buNone/>
            </a:pPr>
            <a:r>
              <a:rPr lang="en-US" sz="1700">
                <a:effectLst/>
                <a:latin typeface="Calibri" panose="020F0502020204030204" pitchFamily="34" charset="0"/>
                <a:ea typeface="Calibri" panose="020F0502020204030204" pitchFamily="34" charset="0"/>
                <a:cs typeface="Times New Roman" panose="02020603050405020304" pitchFamily="18" charset="0"/>
              </a:rPr>
              <a:t>What do you make of Hayle’s assertion that the posthuman views the body as “the original prothesis” (3)?</a:t>
            </a:r>
          </a:p>
          <a:p>
            <a:pPr marL="0" marR="0" indent="0">
              <a:spcBef>
                <a:spcPts val="0"/>
              </a:spcBef>
              <a:spcAft>
                <a:spcPts val="0"/>
              </a:spcAft>
              <a:buNone/>
            </a:pPr>
            <a:r>
              <a:rPr lang="en-US" sz="17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700">
                <a:effectLst/>
                <a:latin typeface="Calibri" panose="020F0502020204030204" pitchFamily="34" charset="0"/>
                <a:ea typeface="Calibri" panose="020F0502020204030204" pitchFamily="34" charset="0"/>
                <a:cs typeface="Times New Roman" panose="02020603050405020304" pitchFamily="18" charset="0"/>
              </a:rPr>
              <a:t>Are our boundaries, as material-informational entities, “undergoing continuous construction and reconstruction”(3)?</a:t>
            </a:r>
          </a:p>
          <a:p>
            <a:pPr marL="0" marR="0" indent="0">
              <a:spcBef>
                <a:spcPts val="0"/>
              </a:spcBef>
              <a:spcAft>
                <a:spcPts val="0"/>
              </a:spcAft>
              <a:buNone/>
            </a:pPr>
            <a:endParaRPr lang="en-US" sz="170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700">
                <a:effectLst/>
                <a:latin typeface="Calibri" panose="020F0502020204030204" pitchFamily="34" charset="0"/>
                <a:ea typeface="Calibri" panose="020F0502020204030204" pitchFamily="34" charset="0"/>
                <a:cs typeface="Times New Roman" panose="02020603050405020304" pitchFamily="18" charset="0"/>
              </a:rPr>
              <a:t>Hayles is arguing that there is actually no firm boundary between human and posthuman, that both the </a:t>
            </a:r>
            <a:r>
              <a:rPr lang="en-US" sz="1700">
                <a:latin typeface="Calibri" panose="020F0502020204030204" pitchFamily="34" charset="0"/>
                <a:ea typeface="Calibri" panose="020F0502020204030204" pitchFamily="34" charset="0"/>
                <a:cs typeface="Times New Roman" panose="02020603050405020304" pitchFamily="18" charset="0"/>
              </a:rPr>
              <a:t>definitions and borders are constantly in flux. </a:t>
            </a:r>
            <a:r>
              <a:rPr lang="en-US" sz="1700">
                <a:effectLst/>
                <a:latin typeface="Calibri" panose="020F0502020204030204" pitchFamily="34" charset="0"/>
                <a:ea typeface="Calibri" panose="020F0502020204030204" pitchFamily="34" charset="0"/>
                <a:cs typeface="Times New Roman" panose="02020603050405020304" pitchFamily="18" charset="0"/>
              </a:rPr>
              <a:t>Do you agree that “‘human’ and ‘posthuman’ coexist in shifting configurations that vary with historically specific contexts” (6)?</a:t>
            </a:r>
          </a:p>
          <a:p>
            <a:pPr marL="0" indent="0">
              <a:buNone/>
            </a:pPr>
            <a:endParaRPr lang="en-US" sz="1700"/>
          </a:p>
        </p:txBody>
      </p:sp>
    </p:spTree>
    <p:extLst>
      <p:ext uri="{BB962C8B-B14F-4D97-AF65-F5344CB8AC3E}">
        <p14:creationId xmlns:p14="http://schemas.microsoft.com/office/powerpoint/2010/main" val="2102939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B5ED5425-ACF3-B5B9-B370-715A1E4778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1341"/>
          <a:stretch/>
        </p:blipFill>
        <p:spPr>
          <a:xfrm>
            <a:off x="603671" y="-1"/>
            <a:ext cx="11588329" cy="6857999"/>
          </a:xfrm>
          <a:prstGeom prst="rect">
            <a:avLst/>
          </a:prstGeom>
        </p:spPr>
      </p:pic>
      <p:sp>
        <p:nvSpPr>
          <p:cNvPr id="13" name="Rectangle 1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5381B-E295-EFFD-FEB8-CC61997D900B}"/>
              </a:ext>
            </a:extLst>
          </p:cNvPr>
          <p:cNvSpPr>
            <a:spLocks noGrp="1"/>
          </p:cNvSpPr>
          <p:nvPr>
            <p:ph type="title"/>
          </p:nvPr>
        </p:nvSpPr>
        <p:spPr>
          <a:xfrm>
            <a:off x="702128" y="501369"/>
            <a:ext cx="4045292" cy="833420"/>
          </a:xfrm>
        </p:spPr>
        <p:txBody>
          <a:bodyPr>
            <a:normAutofit/>
          </a:bodyPr>
          <a:lstStyle/>
          <a:p>
            <a:r>
              <a:rPr lang="en-US" dirty="0">
                <a:solidFill>
                  <a:schemeClr val="bg1"/>
                </a:solidFill>
              </a:rPr>
              <a:t>Consciousness</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4795E7-3CA6-D01B-94E3-3F7B283112AE}"/>
              </a:ext>
            </a:extLst>
          </p:cNvPr>
          <p:cNvSpPr>
            <a:spLocks noGrp="1"/>
          </p:cNvSpPr>
          <p:nvPr>
            <p:ph idx="1"/>
          </p:nvPr>
        </p:nvSpPr>
        <p:spPr>
          <a:xfrm>
            <a:off x="702128" y="1530043"/>
            <a:ext cx="5903265" cy="4682978"/>
          </a:xfrm>
        </p:spPr>
        <p:txBody>
          <a:bodyPr anchor="ctr">
            <a:normAutofit/>
          </a:bodyPr>
          <a:lstStyle/>
          <a:p>
            <a:pPr marL="0" indent="0">
              <a:buNone/>
            </a:pPr>
            <a:r>
              <a:rPr lang="en-US" sz="16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Hayles</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contends that consciousness in a different medium will change, that there is a connection between consciousness and whatever container that consciousness is in (1). In other words, embodiment matters because even if the container is in flux the consciousness is impacted by any container it inhabits.</a:t>
            </a:r>
          </a:p>
          <a:p>
            <a:pPr marL="0" indent="0">
              <a:buNone/>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“Message” </a:t>
            </a:r>
            <a:r>
              <a:rPr lang="en-US" sz="16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Kamla</a:t>
            </a: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tells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Greg, “They sent small people instead. Clones of the originals, with their personalities superimposed onto our own. They sent children back who weren’t children” (20).We also know that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Kamla</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has her original’s memories. </a:t>
            </a:r>
          </a:p>
          <a:p>
            <a:pPr marL="0" indent="0">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Considering this:</a:t>
            </a:r>
          </a:p>
          <a:p>
            <a:pPr marL="0" indent="0">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How does Hopkinson frustrate our more traditional conception of a clone?</a:t>
            </a:r>
          </a:p>
          <a:p>
            <a:pPr marL="0" indent="0">
              <a:buNone/>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 do we see embodied consciousness in a modified human form impact consciousness in “Message”?</a:t>
            </a:r>
          </a:p>
          <a:p>
            <a:pPr marL="0" indent="0">
              <a:buNone/>
            </a:pPr>
            <a:endParaRPr lang="en-US" sz="1100" dirty="0">
              <a:solidFill>
                <a:schemeClr val="bg1"/>
              </a:solidFill>
            </a:endParaRPr>
          </a:p>
        </p:txBody>
      </p:sp>
    </p:spTree>
    <p:extLst>
      <p:ext uri="{BB962C8B-B14F-4D97-AF65-F5344CB8AC3E}">
        <p14:creationId xmlns:p14="http://schemas.microsoft.com/office/powerpoint/2010/main" val="16092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78D6F2-27F1-43C3-B76C-9624A21986D7}"/>
              </a:ext>
            </a:extLst>
          </p:cNvPr>
          <p:cNvSpPr>
            <a:spLocks noGrp="1"/>
          </p:cNvSpPr>
          <p:nvPr>
            <p:ph type="title"/>
          </p:nvPr>
        </p:nvSpPr>
        <p:spPr>
          <a:xfrm>
            <a:off x="841247" y="978619"/>
            <a:ext cx="3410712" cy="1106424"/>
          </a:xfrm>
        </p:spPr>
        <p:txBody>
          <a:bodyPr>
            <a:normAutofit/>
          </a:bodyPr>
          <a:lstStyle/>
          <a:p>
            <a:r>
              <a:rPr lang="en-US" sz="2800"/>
              <a:t>Biography</a:t>
            </a:r>
          </a:p>
        </p:txBody>
      </p:sp>
      <p:sp>
        <p:nvSpPr>
          <p:cNvPr id="1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735E46-7B1E-4ADB-BE44-A92D87737105}"/>
              </a:ext>
            </a:extLst>
          </p:cNvPr>
          <p:cNvSpPr>
            <a:spLocks noGrp="1"/>
          </p:cNvSpPr>
          <p:nvPr>
            <p:ph idx="1"/>
          </p:nvPr>
        </p:nvSpPr>
        <p:spPr>
          <a:xfrm>
            <a:off x="841247" y="2359152"/>
            <a:ext cx="3410712" cy="3425043"/>
          </a:xfrm>
        </p:spPr>
        <p:txBody>
          <a:bodyPr>
            <a:normAutofit/>
          </a:bodyPr>
          <a:lstStyle/>
          <a:p>
            <a:r>
              <a:rPr lang="en-US" sz="1700"/>
              <a:t>Born 20 December 1960 in Kingston, Jamaica</a:t>
            </a:r>
          </a:p>
          <a:p>
            <a:r>
              <a:rPr lang="en-US" sz="1700"/>
              <a:t>Moved to Toronto, Canada at 16</a:t>
            </a:r>
          </a:p>
          <a:p>
            <a:r>
              <a:rPr lang="en-US" sz="1700"/>
              <a:t>Mother was a Library tech, Father was a writer</a:t>
            </a:r>
          </a:p>
          <a:p>
            <a:r>
              <a:rPr lang="en-US" sz="1700"/>
              <a:t>Has an MFA in Fiction from Seton Hill University</a:t>
            </a:r>
          </a:p>
          <a:p>
            <a:r>
              <a:rPr lang="en-US" sz="1700"/>
              <a:t>Teaches Creative Writing at UC Riverside in CA</a:t>
            </a:r>
          </a:p>
        </p:txBody>
      </p:sp>
      <p:pic>
        <p:nvPicPr>
          <p:cNvPr id="4" name="Picture 3">
            <a:extLst>
              <a:ext uri="{FF2B5EF4-FFF2-40B4-BE49-F238E27FC236}">
                <a16:creationId xmlns:a16="http://schemas.microsoft.com/office/drawing/2014/main" id="{152A1F5D-5F65-D144-CF93-77BD79FF069F}"/>
              </a:ext>
            </a:extLst>
          </p:cNvPr>
          <p:cNvPicPr>
            <a:picLocks noChangeAspect="1"/>
          </p:cNvPicPr>
          <p:nvPr/>
        </p:nvPicPr>
        <p:blipFill rotWithShape="1">
          <a:blip r:embed="rId2"/>
          <a:srcRect l="4294" r="1" b="1"/>
          <a:stretch/>
        </p:blipFill>
        <p:spPr>
          <a:xfrm>
            <a:off x="5124450" y="634382"/>
            <a:ext cx="6657213" cy="5495162"/>
          </a:xfrm>
          <a:prstGeom prst="rect">
            <a:avLst/>
          </a:prstGeom>
        </p:spPr>
      </p:pic>
    </p:spTree>
    <p:extLst>
      <p:ext uri="{BB962C8B-B14F-4D97-AF65-F5344CB8AC3E}">
        <p14:creationId xmlns:p14="http://schemas.microsoft.com/office/powerpoint/2010/main" val="119993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18F1-7AE0-44AB-8AF8-46C51AE92B8A}"/>
              </a:ext>
            </a:extLst>
          </p:cNvPr>
          <p:cNvSpPr>
            <a:spLocks noGrp="1"/>
          </p:cNvSpPr>
          <p:nvPr>
            <p:ph type="title"/>
          </p:nvPr>
        </p:nvSpPr>
        <p:spPr>
          <a:xfrm>
            <a:off x="838200" y="2340430"/>
            <a:ext cx="4245429" cy="2206364"/>
          </a:xfrm>
        </p:spPr>
        <p:txBody>
          <a:bodyPr vert="horz" lIns="91440" tIns="45720" rIns="91440" bIns="45720" rtlCol="0" anchor="ctr">
            <a:normAutofit/>
          </a:bodyPr>
          <a:lstStyle/>
          <a:p>
            <a:r>
              <a:rPr lang="en-US" kern="1200">
                <a:solidFill>
                  <a:schemeClr val="tx1"/>
                </a:solidFill>
                <a:latin typeface="+mj-lt"/>
                <a:ea typeface="+mj-ea"/>
                <a:cs typeface="+mj-cs"/>
              </a:rPr>
              <a:t>Hopkinson on Setting</a:t>
            </a:r>
          </a:p>
        </p:txBody>
      </p:sp>
      <p:sp>
        <p:nvSpPr>
          <p:cNvPr id="16"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POP+ Write Out of This World | Nalo Hopkinson on Settings in Sci-Fi | Museum of Pop Culture">
            <a:hlinkClick r:id="" action="ppaction://media"/>
            <a:extLst>
              <a:ext uri="{FF2B5EF4-FFF2-40B4-BE49-F238E27FC236}">
                <a16:creationId xmlns:a16="http://schemas.microsoft.com/office/drawing/2014/main" id="{C2ADCFBB-E6B2-424B-93C5-298659414D65}"/>
              </a:ext>
            </a:extLst>
          </p:cNvPr>
          <p:cNvPicPr>
            <a:picLocks noRot="1" noChangeAspect="1"/>
          </p:cNvPicPr>
          <p:nvPr>
            <a:videoFile r:link="rId1"/>
          </p:nvPr>
        </p:nvPicPr>
        <p:blipFill>
          <a:blip r:embed="rId3"/>
          <a:stretch>
            <a:fillRect/>
          </a:stretch>
        </p:blipFill>
        <p:spPr>
          <a:xfrm>
            <a:off x="6085115" y="954254"/>
            <a:ext cx="5466806" cy="3088745"/>
          </a:xfrm>
          <a:prstGeom prst="rect">
            <a:avLst/>
          </a:prstGeom>
        </p:spPr>
      </p:pic>
      <p:sp>
        <p:nvSpPr>
          <p:cNvPr id="18"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34062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mountain, grass&#10;&#10;Description automatically generated">
            <a:extLst>
              <a:ext uri="{FF2B5EF4-FFF2-40B4-BE49-F238E27FC236}">
                <a16:creationId xmlns:a16="http://schemas.microsoft.com/office/drawing/2014/main" id="{D437CBBA-E691-42CA-9A6D-58961C05B211}"/>
              </a:ext>
            </a:extLst>
          </p:cNvPr>
          <p:cNvPicPr>
            <a:picLocks noChangeAspect="1"/>
          </p:cNvPicPr>
          <p:nvPr/>
        </p:nvPicPr>
        <p:blipFill rotWithShape="1">
          <a:blip r:embed="rId2">
            <a:extLst>
              <a:ext uri="{28A0092B-C50C-407E-A947-70E740481C1C}">
                <a14:useLocalDpi xmlns:a14="http://schemas.microsoft.com/office/drawing/2010/main" val="0"/>
              </a:ext>
            </a:extLst>
          </a:blip>
          <a:srcRect l="17210" r="25321" b="-1"/>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12" name="Freeform: Shape 11">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95BFF605-FF9C-48AB-A961-0DC68A8C0111}"/>
              </a:ext>
            </a:extLst>
          </p:cNvPr>
          <p:cNvSpPr>
            <a:spLocks noGrp="1"/>
          </p:cNvSpPr>
          <p:nvPr>
            <p:ph type="title"/>
          </p:nvPr>
        </p:nvSpPr>
        <p:spPr>
          <a:xfrm>
            <a:off x="841247" y="914400"/>
            <a:ext cx="5111877" cy="1095375"/>
          </a:xfrm>
        </p:spPr>
        <p:txBody>
          <a:bodyPr anchor="ctr">
            <a:normAutofit/>
          </a:bodyPr>
          <a:lstStyle/>
          <a:p>
            <a:r>
              <a:rPr lang="en-US">
                <a:solidFill>
                  <a:srgbClr val="FFFFFF"/>
                </a:solidFill>
              </a:rPr>
              <a:t>Setting</a:t>
            </a:r>
          </a:p>
        </p:txBody>
      </p:sp>
      <p:sp>
        <p:nvSpPr>
          <p:cNvPr id="3" name="Content Placeholder 2">
            <a:extLst>
              <a:ext uri="{FF2B5EF4-FFF2-40B4-BE49-F238E27FC236}">
                <a16:creationId xmlns:a16="http://schemas.microsoft.com/office/drawing/2014/main" id="{FCF1B53C-20A5-4A2E-8260-B0F54C3EFF3B}"/>
              </a:ext>
            </a:extLst>
          </p:cNvPr>
          <p:cNvSpPr>
            <a:spLocks noGrp="1"/>
          </p:cNvSpPr>
          <p:nvPr>
            <p:ph idx="1"/>
          </p:nvPr>
        </p:nvSpPr>
        <p:spPr>
          <a:xfrm>
            <a:off x="841248" y="2333625"/>
            <a:ext cx="4378452" cy="3543300"/>
          </a:xfrm>
        </p:spPr>
        <p:txBody>
          <a:bodyPr anchor="t">
            <a:normAutofit/>
          </a:bodyPr>
          <a:lstStyle/>
          <a:p>
            <a:r>
              <a:rPr lang="en-US" sz="2000">
                <a:solidFill>
                  <a:srgbClr val="FFFFFF"/>
                </a:solidFill>
              </a:rPr>
              <a:t>Where is the story set?</a:t>
            </a:r>
          </a:p>
          <a:p>
            <a:r>
              <a:rPr lang="en-US" sz="2000">
                <a:solidFill>
                  <a:srgbClr val="FFFFFF"/>
                </a:solidFill>
              </a:rPr>
              <a:t>When is the story set?</a:t>
            </a:r>
          </a:p>
          <a:p>
            <a:r>
              <a:rPr lang="en-US" sz="2000">
                <a:solidFill>
                  <a:srgbClr val="FFFFFF"/>
                </a:solidFill>
              </a:rPr>
              <a:t>Why might the familiarity of this futuristic setting matter?</a:t>
            </a:r>
          </a:p>
          <a:p>
            <a:r>
              <a:rPr lang="en-US" sz="2000">
                <a:solidFill>
                  <a:srgbClr val="FFFFFF"/>
                </a:solidFill>
              </a:rPr>
              <a:t>How is dislocation present in the setting of “Message in a Bottle”?</a:t>
            </a:r>
          </a:p>
        </p:txBody>
      </p:sp>
    </p:spTree>
    <p:extLst>
      <p:ext uri="{BB962C8B-B14F-4D97-AF65-F5344CB8AC3E}">
        <p14:creationId xmlns:p14="http://schemas.microsoft.com/office/powerpoint/2010/main" val="3274020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10F0-D1FE-4666-AF44-7EC5B302A8E6}"/>
              </a:ext>
            </a:extLst>
          </p:cNvPr>
          <p:cNvSpPr>
            <a:spLocks noGrp="1"/>
          </p:cNvSpPr>
          <p:nvPr>
            <p:ph type="title"/>
          </p:nvPr>
        </p:nvSpPr>
        <p:spPr>
          <a:xfrm>
            <a:off x="838200" y="2340430"/>
            <a:ext cx="4245429" cy="2206364"/>
          </a:xfrm>
        </p:spPr>
        <p:txBody>
          <a:bodyPr vert="horz" lIns="91440" tIns="45720" rIns="91440" bIns="45720" rtlCol="0" anchor="ctr">
            <a:normAutofit/>
          </a:bodyPr>
          <a:lstStyle/>
          <a:p>
            <a:r>
              <a:rPr lang="en-US" kern="1200">
                <a:solidFill>
                  <a:schemeClr val="tx1"/>
                </a:solidFill>
                <a:latin typeface="+mj-lt"/>
                <a:ea typeface="+mj-ea"/>
                <a:cs typeface="+mj-cs"/>
              </a:rPr>
              <a:t>Perspective and </a:t>
            </a:r>
            <a:br>
              <a:rPr lang="en-US" kern="1200">
                <a:solidFill>
                  <a:schemeClr val="tx1"/>
                </a:solidFill>
                <a:latin typeface="+mj-lt"/>
                <a:ea typeface="+mj-ea"/>
                <a:cs typeface="+mj-cs"/>
              </a:rPr>
            </a:br>
            <a:r>
              <a:rPr lang="en-US" kern="1200">
                <a:solidFill>
                  <a:schemeClr val="tx1"/>
                </a:solidFill>
                <a:latin typeface="+mj-lt"/>
                <a:ea typeface="+mj-ea"/>
                <a:cs typeface="+mj-cs"/>
              </a:rPr>
              <a:t>Adaptations</a:t>
            </a:r>
          </a:p>
        </p:txBody>
      </p:sp>
      <p:sp>
        <p:nvSpPr>
          <p:cNvPr id="9"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Sci-fi: Why it's Radical for Black People to Imagine the Future">
            <a:hlinkClick r:id="" action="ppaction://media"/>
            <a:extLst>
              <a:ext uri="{FF2B5EF4-FFF2-40B4-BE49-F238E27FC236}">
                <a16:creationId xmlns:a16="http://schemas.microsoft.com/office/drawing/2014/main" id="{AEAB5659-E8CC-4C33-8433-81EDA55F1861}"/>
              </a:ext>
            </a:extLst>
          </p:cNvPr>
          <p:cNvPicPr>
            <a:picLocks noGrp="1" noRot="1" noChangeAspect="1"/>
          </p:cNvPicPr>
          <p:nvPr>
            <p:ph idx="1"/>
            <a:videoFile r:link="rId1"/>
          </p:nvPr>
        </p:nvPicPr>
        <p:blipFill>
          <a:blip r:embed="rId3"/>
          <a:stretch>
            <a:fillRect/>
          </a:stretch>
        </p:blipFill>
        <p:spPr>
          <a:xfrm>
            <a:off x="6085115" y="954254"/>
            <a:ext cx="5466806" cy="3088745"/>
          </a:xfrm>
          <a:prstGeom prst="rect">
            <a:avLst/>
          </a:prstGeom>
        </p:spPr>
      </p:pic>
      <p:sp>
        <p:nvSpPr>
          <p:cNvPr id="11"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3145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D4B02-3558-4E98-8839-0D642F92AF8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 </a:t>
            </a:r>
          </a:p>
        </p:txBody>
      </p:sp>
      <p:sp>
        <p:nvSpPr>
          <p:cNvPr id="8" name="Content Placeholder 7">
            <a:extLst>
              <a:ext uri="{FF2B5EF4-FFF2-40B4-BE49-F238E27FC236}">
                <a16:creationId xmlns:a16="http://schemas.microsoft.com/office/drawing/2014/main" id="{DDE460F7-C9FD-9C8E-B842-7872417751FC}"/>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a:solidFill>
                  <a:srgbClr val="E7E6E6"/>
                </a:solidFill>
              </a:rPr>
              <a:t>Culture and Connection</a:t>
            </a:r>
          </a:p>
        </p:txBody>
      </p:sp>
      <p:pic>
        <p:nvPicPr>
          <p:cNvPr id="4" name="Online Media 3" title="Nalo Hopkinson: Who gets left out of the future?">
            <a:hlinkClick r:id="" action="ppaction://media"/>
            <a:extLst>
              <a:ext uri="{FF2B5EF4-FFF2-40B4-BE49-F238E27FC236}">
                <a16:creationId xmlns:a16="http://schemas.microsoft.com/office/drawing/2014/main" id="{75830559-C82D-4C50-9A06-8E87515BD4F7}"/>
              </a:ext>
            </a:extLst>
          </p:cNvPr>
          <p:cNvPicPr>
            <a:picLocks noRot="1" noChangeAspect="1"/>
          </p:cNvPicPr>
          <p:nvPr>
            <a:videoFile r:link="rId1"/>
          </p:nvPr>
        </p:nvPicPr>
        <p:blipFill>
          <a:blip r:embed="rId3"/>
          <a:stretch>
            <a:fillRect/>
          </a:stretch>
        </p:blipFill>
        <p:spPr>
          <a:xfrm>
            <a:off x="320040" y="772073"/>
            <a:ext cx="5455917" cy="3068953"/>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74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615E09-564A-4619-8D77-8360EC3BF74F}"/>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a:solidFill>
                  <a:srgbClr val="FFFFFF"/>
                </a:solidFill>
                <a:latin typeface="+mj-lt"/>
                <a:ea typeface="+mj-ea"/>
                <a:cs typeface="+mj-cs"/>
              </a:rPr>
              <a:t>Characters</a:t>
            </a:r>
          </a:p>
        </p:txBody>
      </p:sp>
      <p:sp>
        <p:nvSpPr>
          <p:cNvPr id="3" name="Content Placeholder 2">
            <a:extLst>
              <a:ext uri="{FF2B5EF4-FFF2-40B4-BE49-F238E27FC236}">
                <a16:creationId xmlns:a16="http://schemas.microsoft.com/office/drawing/2014/main" id="{3BE1D39C-F7D6-4949-8180-A9F848525600}"/>
              </a:ext>
            </a:extLst>
          </p:cNvPr>
          <p:cNvSpPr>
            <a:spLocks noGrp="1"/>
          </p:cNvSpPr>
          <p:nvPr>
            <p:ph idx="1"/>
          </p:nvPr>
        </p:nvSpPr>
        <p:spPr>
          <a:xfrm>
            <a:off x="4380855" y="1412489"/>
            <a:ext cx="3427283" cy="4363844"/>
          </a:xfrm>
        </p:spPr>
        <p:txBody>
          <a:bodyPr vert="horz" lIns="91440" tIns="45720" rIns="91440" bIns="45720" rtlCol="0">
            <a:normAutofit/>
          </a:bodyPr>
          <a:lstStyle/>
          <a:p>
            <a:r>
              <a:rPr lang="en-US" sz="2000" dirty="0"/>
              <a:t>Greg</a:t>
            </a:r>
          </a:p>
          <a:p>
            <a:r>
              <a:rPr lang="en-US" sz="2000" dirty="0"/>
              <a:t>Babette &amp; Sunil</a:t>
            </a:r>
          </a:p>
          <a:p>
            <a:r>
              <a:rPr lang="en-US" sz="2000"/>
              <a:t>Kamla</a:t>
            </a:r>
            <a:endParaRPr lang="en-US" sz="2000" dirty="0"/>
          </a:p>
          <a:p>
            <a:r>
              <a:rPr lang="en-US" sz="2000"/>
              <a:t>Ceclia</a:t>
            </a:r>
            <a:endParaRPr lang="en-US"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CED9968-1468-42C6-B529-3F5D2956A5B2}"/>
              </a:ext>
            </a:extLst>
          </p:cNvPr>
          <p:cNvSpPr txBox="1"/>
          <p:nvPr/>
        </p:nvSpPr>
        <p:spPr>
          <a:xfrm>
            <a:off x="8451604" y="1412489"/>
            <a:ext cx="3197701" cy="4363844"/>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1400"/>
              <a:t>How are concerns about the future reflected by the characters in the story?</a:t>
            </a:r>
          </a:p>
          <a:p>
            <a:pPr marL="342900" indent="-228600" defTabSz="914400">
              <a:lnSpc>
                <a:spcPct val="90000"/>
              </a:lnSpc>
              <a:spcAft>
                <a:spcPts val="600"/>
              </a:spcAft>
              <a:buFont typeface="Arial" panose="020B0604020202020204" pitchFamily="34" charset="0"/>
              <a:buChar char="•"/>
            </a:pPr>
            <a:r>
              <a:rPr lang="en-US" sz="1400"/>
              <a:t>How are concerns about the present reflected in these characters?</a:t>
            </a:r>
          </a:p>
          <a:p>
            <a:pPr marL="342900" indent="-228600" defTabSz="914400">
              <a:lnSpc>
                <a:spcPct val="90000"/>
              </a:lnSpc>
              <a:spcAft>
                <a:spcPts val="600"/>
              </a:spcAft>
              <a:buFont typeface="Arial" panose="020B0604020202020204" pitchFamily="34" charset="0"/>
              <a:buChar char="•"/>
            </a:pPr>
            <a:r>
              <a:rPr lang="en-US" sz="1400"/>
              <a:t>What important connections are made between these characters?</a:t>
            </a:r>
          </a:p>
          <a:p>
            <a:pPr marL="342900" indent="-228600" defTabSz="914400">
              <a:lnSpc>
                <a:spcPct val="90000"/>
              </a:lnSpc>
              <a:spcAft>
                <a:spcPts val="600"/>
              </a:spcAft>
              <a:buFont typeface="Arial" panose="020B0604020202020204" pitchFamily="34" charset="0"/>
              <a:buChar char="•"/>
            </a:pPr>
            <a:r>
              <a:rPr lang="en-US" sz="1400"/>
              <a:t>Describe Greg’s narratorial voice and tone.</a:t>
            </a:r>
          </a:p>
          <a:p>
            <a:pPr marL="342900" indent="-228600" defTabSz="914400">
              <a:lnSpc>
                <a:spcPct val="90000"/>
              </a:lnSpc>
              <a:spcAft>
                <a:spcPts val="600"/>
              </a:spcAft>
              <a:buFont typeface="Arial" panose="020B0604020202020204" pitchFamily="34" charset="0"/>
              <a:buChar char="•"/>
            </a:pPr>
            <a:r>
              <a:rPr lang="en-US" sz="1400"/>
              <a:t>What cultures meet? What growth or motion forward is made? </a:t>
            </a:r>
          </a:p>
          <a:p>
            <a:pPr marL="342900" indent="-228600" defTabSz="914400">
              <a:lnSpc>
                <a:spcPct val="90000"/>
              </a:lnSpc>
              <a:spcAft>
                <a:spcPts val="600"/>
              </a:spcAft>
              <a:buFont typeface="Arial" panose="020B0604020202020204" pitchFamily="34" charset="0"/>
              <a:buChar char="•"/>
            </a:pPr>
            <a:r>
              <a:rPr lang="en-US" sz="1400"/>
              <a:t>What characters grow and change? How?</a:t>
            </a:r>
          </a:p>
          <a:p>
            <a:pPr marL="342900" indent="-228600" defTabSz="914400">
              <a:lnSpc>
                <a:spcPct val="90000"/>
              </a:lnSpc>
              <a:spcAft>
                <a:spcPts val="600"/>
              </a:spcAft>
              <a:buFont typeface="Arial" panose="020B0604020202020204" pitchFamily="34" charset="0"/>
              <a:buChar char="•"/>
            </a:pPr>
            <a:r>
              <a:rPr lang="en-US" sz="1400"/>
              <a:t>How do Greg’s feelings about children impact the overall tone of the story? Do they impact the readers perception of Kamla?</a:t>
            </a:r>
          </a:p>
          <a:p>
            <a:pPr marL="342900" indent="-228600" defTabSz="914400">
              <a:lnSpc>
                <a:spcPct val="90000"/>
              </a:lnSpc>
              <a:spcAft>
                <a:spcPts val="600"/>
              </a:spcAft>
              <a:buFont typeface="Arial" panose="020B0604020202020204" pitchFamily="34" charset="0"/>
              <a:buChar char="•"/>
            </a:pPr>
            <a:r>
              <a:rPr lang="en-US" sz="1400"/>
              <a:t>What acts of generosity encourage human connection?</a:t>
            </a:r>
          </a:p>
        </p:txBody>
      </p:sp>
    </p:spTree>
    <p:extLst>
      <p:ext uri="{BB962C8B-B14F-4D97-AF65-F5344CB8AC3E}">
        <p14:creationId xmlns:p14="http://schemas.microsoft.com/office/powerpoint/2010/main" val="416023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AEED3-4CB7-24FD-1A4C-1A99AC4557FC}"/>
              </a:ext>
            </a:extLst>
          </p:cNvPr>
          <p:cNvPicPr>
            <a:picLocks noChangeAspect="1"/>
          </p:cNvPicPr>
          <p:nvPr/>
        </p:nvPicPr>
        <p:blipFill rotWithShape="1">
          <a:blip r:embed="rId2">
            <a:extLst>
              <a:ext uri="{28A0092B-C50C-407E-A947-70E740481C1C}">
                <a14:useLocalDpi xmlns:a14="http://schemas.microsoft.com/office/drawing/2010/main" val="0"/>
              </a:ext>
            </a:extLst>
          </a:blip>
          <a:srcRect l="27630" r="24382"/>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C96F11-A07D-C641-4674-77F52B332B32}"/>
              </a:ext>
            </a:extLst>
          </p:cNvPr>
          <p:cNvSpPr>
            <a:spLocks noGrp="1"/>
          </p:cNvSpPr>
          <p:nvPr>
            <p:ph type="title"/>
          </p:nvPr>
        </p:nvSpPr>
        <p:spPr>
          <a:xfrm>
            <a:off x="618062" y="4185749"/>
            <a:ext cx="9265771" cy="622836"/>
          </a:xfrm>
        </p:spPr>
        <p:txBody>
          <a:bodyPr>
            <a:normAutofit/>
          </a:bodyPr>
          <a:lstStyle/>
          <a:p>
            <a:r>
              <a:rPr lang="en-US" sz="3600"/>
              <a:t>Clones</a:t>
            </a:r>
          </a:p>
        </p:txBody>
      </p:sp>
      <p:sp>
        <p:nvSpPr>
          <p:cNvPr id="3" name="Content Placeholder 2">
            <a:extLst>
              <a:ext uri="{FF2B5EF4-FFF2-40B4-BE49-F238E27FC236}">
                <a16:creationId xmlns:a16="http://schemas.microsoft.com/office/drawing/2014/main" id="{F402D39F-6816-AB1C-920C-E3D78A9EA5B1}"/>
              </a:ext>
            </a:extLst>
          </p:cNvPr>
          <p:cNvSpPr>
            <a:spLocks noGrp="1"/>
          </p:cNvSpPr>
          <p:nvPr>
            <p:ph idx="1"/>
          </p:nvPr>
        </p:nvSpPr>
        <p:spPr>
          <a:xfrm>
            <a:off x="618063" y="4856921"/>
            <a:ext cx="9565028" cy="1249240"/>
          </a:xfrm>
        </p:spPr>
        <p:txBody>
          <a:bodyPr>
            <a:normAutofit/>
          </a:bodyPr>
          <a:lstStyle/>
          <a:p>
            <a:pPr marL="0" indent="0">
              <a:buNone/>
            </a:pPr>
            <a:r>
              <a:rPr lang="en-US" sz="1800"/>
              <a:t>Unpack how the lived experience of the clones is different in “Message” than it was in “Nine Lives.”</a:t>
            </a:r>
          </a:p>
        </p:txBody>
      </p:sp>
    </p:spTree>
    <p:extLst>
      <p:ext uri="{BB962C8B-B14F-4D97-AF65-F5344CB8AC3E}">
        <p14:creationId xmlns:p14="http://schemas.microsoft.com/office/powerpoint/2010/main" val="4183531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photo of an open book">
            <a:extLst>
              <a:ext uri="{FF2B5EF4-FFF2-40B4-BE49-F238E27FC236}">
                <a16:creationId xmlns:a16="http://schemas.microsoft.com/office/drawing/2014/main" id="{025579ED-8650-1A41-1687-3BCF9DD997BA}"/>
              </a:ext>
            </a:extLst>
          </p:cNvPr>
          <p:cNvPicPr>
            <a:picLocks noChangeAspect="1"/>
          </p:cNvPicPr>
          <p:nvPr/>
        </p:nvPicPr>
        <p:blipFill rotWithShape="1">
          <a:blip r:embed="rId2"/>
          <a:srcRect t="1509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D5CEC-1A25-6BB0-7550-1B03D3A7AA0B}"/>
              </a:ext>
            </a:extLst>
          </p:cNvPr>
          <p:cNvSpPr>
            <a:spLocks noGrp="1"/>
          </p:cNvSpPr>
          <p:nvPr>
            <p:ph type="title"/>
          </p:nvPr>
        </p:nvSpPr>
        <p:spPr>
          <a:xfrm>
            <a:off x="7749985" y="640263"/>
            <a:ext cx="3759240" cy="1344975"/>
          </a:xfrm>
        </p:spPr>
        <p:txBody>
          <a:bodyPr>
            <a:normAutofit/>
          </a:bodyPr>
          <a:lstStyle/>
          <a:p>
            <a:r>
              <a:rPr lang="en-US" sz="4000" dirty="0"/>
              <a:t>Locating a Lens</a:t>
            </a:r>
          </a:p>
        </p:txBody>
      </p:sp>
      <p:sp>
        <p:nvSpPr>
          <p:cNvPr id="3" name="Content Placeholder 2">
            <a:extLst>
              <a:ext uri="{FF2B5EF4-FFF2-40B4-BE49-F238E27FC236}">
                <a16:creationId xmlns:a16="http://schemas.microsoft.com/office/drawing/2014/main" id="{1217E13B-7B2B-6A77-5C46-820D5F69D66B}"/>
              </a:ext>
            </a:extLst>
          </p:cNvPr>
          <p:cNvSpPr>
            <a:spLocks noGrp="1"/>
          </p:cNvSpPr>
          <p:nvPr>
            <p:ph idx="1"/>
          </p:nvPr>
        </p:nvSpPr>
        <p:spPr>
          <a:xfrm>
            <a:off x="7749290" y="2121763"/>
            <a:ext cx="3764826" cy="3773010"/>
          </a:xfrm>
        </p:spPr>
        <p:txBody>
          <a:bodyPr>
            <a:normAutofit/>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were reading “Message” did any of the ideas from the critical theory you have read (Goss, Haraway, Olsen,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Hayles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come to mind?</a:t>
            </a:r>
          </a:p>
          <a:p>
            <a:pPr marL="0" indent="0">
              <a:buNone/>
            </a:pPr>
            <a:endParaRPr lang="en-US" sz="1800" dirty="0"/>
          </a:p>
        </p:txBody>
      </p:sp>
    </p:spTree>
    <p:extLst>
      <p:ext uri="{BB962C8B-B14F-4D97-AF65-F5344CB8AC3E}">
        <p14:creationId xmlns:p14="http://schemas.microsoft.com/office/powerpoint/2010/main" val="39818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183</TotalTime>
  <Words>584</Words>
  <Application>Microsoft Office PowerPoint</Application>
  <PresentationFormat>Widescreen</PresentationFormat>
  <Paragraphs>56</Paragraphs>
  <Slides>14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Nalo Hopkinson </vt:lpstr>
      <vt:lpstr>Biography</vt:lpstr>
      <vt:lpstr>Hopkinson on Setting</vt:lpstr>
      <vt:lpstr>Setting</vt:lpstr>
      <vt:lpstr>Perspective and  Adaptations</vt:lpstr>
      <vt:lpstr> </vt:lpstr>
      <vt:lpstr>Characters</vt:lpstr>
      <vt:lpstr>Clones</vt:lpstr>
      <vt:lpstr>Locating a Lens</vt:lpstr>
      <vt:lpstr>Hayles</vt:lpstr>
      <vt:lpstr>Hayles focuses on what she calls 3 stories (2):</vt:lpstr>
      <vt:lpstr>PowerPoint Presentation</vt:lpstr>
      <vt:lpstr>Are we Posthuman Subjects?</vt:lpstr>
      <vt:lpstr>Consciousness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 Hopkinson </dc:title>
  <dc:creator>Stephanie Harper</dc:creator>
  <cp:lastModifiedBy>Stephanie Harper</cp:lastModifiedBy>
  <cp:revision>7</cp:revision>
  <dcterms:created xsi:type="dcterms:W3CDTF">2021-11-16T16:06:14Z</dcterms:created>
  <dcterms:modified xsi:type="dcterms:W3CDTF">2022-10-27T13:58:43Z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