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58" r:id="rId3"/>
    <p:sldId id="257" r:id="rId4"/>
    <p:sldId id="260" r:id="rId5"/>
    <p:sldId id="261" r:id="rId6"/>
    <p:sldId id="259" r:id="rId7"/>
    <p:sldId id="263" r:id="rId8"/>
    <p:sldId id="262" r:id="rId9"/>
    <p:sldId id="264" r:id="rId10"/>
    <p:sldId id="269" r:id="rId11"/>
    <p:sldId id="266" r:id="rId12"/>
    <p:sldId id="270" r:id="rId13"/>
    <p:sldId id="268" r:id="rId14"/>
    <p:sldId id="267" r:id="rId15"/>
    <p:sldId id="265" r:id="rId16"/>
    <p:sldId id="271" r:id="rId17"/>
    <p:sldId id="272" r:id="rId18"/>
    <p:sldId id="274" r:id="rId19"/>
    <p:sldId id="273" r:id="rId20"/>
    <p:sldId id="276" r:id="rId21"/>
    <p:sldId id="277" r:id="rId22"/>
    <p:sldId id="275" r:id="rId23"/>
    <p:sldId id="278" r:id="rId24"/>
    <p:sldId id="279" r:id="rId25"/>
    <p:sldId id="280" r:id="rId26"/>
    <p:sldId id="281" r:id="rId27"/>
    <p:sldId id="282" r:id="rId28"/>
    <p:sldId id="287" r:id="rId29"/>
    <p:sldId id="285" r:id="rId30"/>
    <p:sldId id="286" r:id="rId31"/>
    <p:sldId id="291" r:id="rId32"/>
    <p:sldId id="292" r:id="rId33"/>
    <p:sldId id="293" r:id="rId34"/>
    <p:sldId id="288" r:id="rId35"/>
    <p:sldId id="289" r:id="rId36"/>
    <p:sldId id="296" r:id="rId37"/>
    <p:sldId id="295" r:id="rId38"/>
    <p:sldId id="301" r:id="rId39"/>
    <p:sldId id="300" r:id="rId40"/>
    <p:sldId id="297" r:id="rId41"/>
    <p:sldId id="298" r:id="rId42"/>
    <p:sldId id="302" r:id="rId43"/>
    <p:sldId id="303" r:id="rId44"/>
    <p:sldId id="29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22" autoAdjust="0"/>
    <p:restoredTop sz="94660"/>
  </p:normalViewPr>
  <p:slideViewPr>
    <p:cSldViewPr snapToGrid="0">
      <p:cViewPr>
        <p:scale>
          <a:sx n="110" d="100"/>
          <a:sy n="110" d="100"/>
        </p:scale>
        <p:origin x="101" y="552"/>
      </p:cViewPr>
      <p:guideLst/>
    </p:cSldViewPr>
  </p:slideViewPr>
  <p:notesTextViewPr>
    <p:cViewPr>
      <p:scale>
        <a:sx n="1" d="1"/>
        <a:sy n="1" d="1"/>
      </p:scale>
      <p:origin x="0" y="0"/>
    </p:cViewPr>
  </p:notesTextViewPr>
  <p:notesViewPr>
    <p:cSldViewPr snapToGrid="0">
      <p:cViewPr varScale="1">
        <p:scale>
          <a:sx n="100" d="100"/>
          <a:sy n="100" d="100"/>
        </p:scale>
        <p:origin x="3206"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E70E63-2021-4324-BA52-A1D0EE8CACEB}" type="datetimeFigureOut">
              <a:rPr lang="en-US" smtClean="0"/>
              <a:t>10/31/2022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A89C80-623B-4C45-A64A-CECC3B5F7406}" type="slidenum">
              <a:rPr lang="en-US" smtClean="0"/>
              <a:t>‹#›</a:t>
            </a:fld>
            <a:endParaRPr lang="en-US"/>
          </a:p>
        </p:txBody>
      </p:sp>
    </p:spTree>
    <p:extLst>
      <p:ext uri="{BB962C8B-B14F-4D97-AF65-F5344CB8AC3E}">
        <p14:creationId xmlns:p14="http://schemas.microsoft.com/office/powerpoint/2010/main" val="2140574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t>
            </a:r>
            <a:r>
              <a:rPr lang="en-US" b="0" i="0" u="none" strike="noStrike" baseline="0" dirty="0" err="1">
                <a:latin typeface="AdvOT1ef757c0"/>
              </a:rPr>
              <a:t>Rayonism</a:t>
            </a:r>
            <a:r>
              <a:rPr lang="en-US" b="0" i="0" u="none" strike="noStrike" baseline="0" dirty="0">
                <a:latin typeface="AdvOT1ef757c0"/>
              </a:rPr>
              <a:t> </a:t>
            </a:r>
            <a:r>
              <a:rPr lang="en-US" b="0" i="0" u="none" strike="noStrike" baseline="0" dirty="0" err="1">
                <a:latin typeface="AdvOT1ef757c0"/>
              </a:rPr>
              <a:t>focussed</a:t>
            </a:r>
            <a:r>
              <a:rPr lang="en-US" b="0" i="0" u="none" strike="noStrike" baseline="0" dirty="0">
                <a:latin typeface="AdvOT1ef757c0"/>
              </a:rPr>
              <a:t> on representing the rays of light re</a:t>
            </a:r>
            <a:r>
              <a:rPr lang="en-US" b="0" i="0" u="none" strike="noStrike" baseline="0" dirty="0">
                <a:latin typeface="AdvOT1ef757c0+fb"/>
              </a:rPr>
              <a:t>fl</a:t>
            </a:r>
            <a:r>
              <a:rPr lang="en-US" b="0" i="0" u="none" strike="noStrike" baseline="0" dirty="0">
                <a:latin typeface="AdvOT1ef757c0"/>
              </a:rPr>
              <a:t>ected</a:t>
            </a:r>
          </a:p>
          <a:p>
            <a:pPr algn="l"/>
            <a:r>
              <a:rPr lang="en-US" b="0" i="0" u="none" strike="noStrike" baseline="0" dirty="0">
                <a:latin typeface="AdvOT1ef757c0"/>
              </a:rPr>
              <a:t>from objects, rather than objects themselves, in a pre-intuition of</a:t>
            </a:r>
          </a:p>
          <a:p>
            <a:pPr algn="l"/>
            <a:r>
              <a:rPr lang="en-US" b="0" i="0" u="none" strike="noStrike" baseline="0" dirty="0">
                <a:latin typeface="AdvOT1ef757c0"/>
              </a:rPr>
              <a:t>the central role of light in virtual reality and the consequent</a:t>
            </a:r>
          </a:p>
          <a:p>
            <a:pPr algn="l"/>
            <a:r>
              <a:rPr lang="en-US" b="0" i="0" u="none" strike="noStrike" baseline="0" dirty="0">
                <a:latin typeface="AdvOT1ef757c0"/>
              </a:rPr>
              <a:t>electrical infrastructure of cyberspace.”</a:t>
            </a:r>
          </a:p>
          <a:p>
            <a:pPr algn="l"/>
            <a:r>
              <a:rPr lang="en-US" dirty="0">
                <a:latin typeface="AdvOT1ef757c0"/>
              </a:rPr>
              <a:t>(</a:t>
            </a:r>
            <a:r>
              <a:rPr lang="en-US" dirty="0" err="1">
                <a:latin typeface="AdvOT1ef757c0"/>
              </a:rPr>
              <a:t>Ferrando</a:t>
            </a:r>
            <a:r>
              <a:rPr lang="en-US" dirty="0">
                <a:latin typeface="AdvOT1ef757c0"/>
              </a:rPr>
              <a:t> pp. 3)</a:t>
            </a:r>
            <a:endParaRPr lang="en-US" dirty="0"/>
          </a:p>
        </p:txBody>
      </p:sp>
      <p:sp>
        <p:nvSpPr>
          <p:cNvPr id="4" name="Slide Number Placeholder 3"/>
          <p:cNvSpPr>
            <a:spLocks noGrp="1"/>
          </p:cNvSpPr>
          <p:nvPr>
            <p:ph type="sldNum" sz="quarter" idx="5"/>
          </p:nvPr>
        </p:nvSpPr>
        <p:spPr/>
        <p:txBody>
          <a:bodyPr/>
          <a:lstStyle/>
          <a:p>
            <a:fld id="{F4A89C80-623B-4C45-A64A-CECC3B5F7406}" type="slidenum">
              <a:rPr lang="en-US" smtClean="0"/>
              <a:t>9</a:t>
            </a:fld>
            <a:endParaRPr lang="en-US"/>
          </a:p>
        </p:txBody>
      </p:sp>
    </p:spTree>
    <p:extLst>
      <p:ext uri="{BB962C8B-B14F-4D97-AF65-F5344CB8AC3E}">
        <p14:creationId xmlns:p14="http://schemas.microsoft.com/office/powerpoint/2010/main" val="1308076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3FEE-4F80-00AD-95FE-0BC3454A36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2FF123D-0918-77D8-B39B-E0BD3B6826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BEC927-338B-C866-6E72-E0DDFBC88055}"/>
              </a:ext>
            </a:extLst>
          </p:cNvPr>
          <p:cNvSpPr>
            <a:spLocks noGrp="1"/>
          </p:cNvSpPr>
          <p:nvPr>
            <p:ph type="dt" sz="half" idx="10"/>
          </p:nvPr>
        </p:nvSpPr>
        <p:spPr/>
        <p:txBody>
          <a:bodyPr/>
          <a:lstStyle/>
          <a:p>
            <a:fld id="{F7E67058-365D-4727-B34A-39309993789F}" type="datetimeFigureOut">
              <a:rPr lang="en-US" smtClean="0"/>
              <a:t>10/31/2022</a:t>
            </a:fld>
            <a:endParaRPr lang="en-US"/>
          </a:p>
        </p:txBody>
      </p:sp>
      <p:sp>
        <p:nvSpPr>
          <p:cNvPr id="5" name="Footer Placeholder 4">
            <a:extLst>
              <a:ext uri="{FF2B5EF4-FFF2-40B4-BE49-F238E27FC236}">
                <a16:creationId xmlns:a16="http://schemas.microsoft.com/office/drawing/2014/main" id="{BE3CA89D-694B-8762-F4BE-B9B4BEC10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FE2578-2674-3645-418C-D2C58D8364BF}"/>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293194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9A158-26D3-9C13-8C51-E61833ABBE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ADCB94-B732-FD88-569D-ED149A090C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F42E8A-0183-8CC3-F8F9-17F09B87F6FD}"/>
              </a:ext>
            </a:extLst>
          </p:cNvPr>
          <p:cNvSpPr>
            <a:spLocks noGrp="1"/>
          </p:cNvSpPr>
          <p:nvPr>
            <p:ph type="dt" sz="half" idx="10"/>
          </p:nvPr>
        </p:nvSpPr>
        <p:spPr/>
        <p:txBody>
          <a:bodyPr/>
          <a:lstStyle/>
          <a:p>
            <a:fld id="{F7E67058-365D-4727-B34A-39309993789F}" type="datetimeFigureOut">
              <a:rPr lang="en-US" smtClean="0"/>
              <a:t>10/31/2022</a:t>
            </a:fld>
            <a:endParaRPr lang="en-US"/>
          </a:p>
        </p:txBody>
      </p:sp>
      <p:sp>
        <p:nvSpPr>
          <p:cNvPr id="5" name="Footer Placeholder 4">
            <a:extLst>
              <a:ext uri="{FF2B5EF4-FFF2-40B4-BE49-F238E27FC236}">
                <a16:creationId xmlns:a16="http://schemas.microsoft.com/office/drawing/2014/main" id="{24C009F4-886F-89CF-5A16-A8892A7F81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8E33AB-571A-64FF-50AC-AF770BF81829}"/>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249878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260FF4-04EA-EEC0-F8D1-235CB0BB1D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E3C9C6-8457-8548-C3A5-C40D63358DE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524AB-968F-0695-2A38-231DC3EA4CEA}"/>
              </a:ext>
            </a:extLst>
          </p:cNvPr>
          <p:cNvSpPr>
            <a:spLocks noGrp="1"/>
          </p:cNvSpPr>
          <p:nvPr>
            <p:ph type="dt" sz="half" idx="10"/>
          </p:nvPr>
        </p:nvSpPr>
        <p:spPr/>
        <p:txBody>
          <a:bodyPr/>
          <a:lstStyle/>
          <a:p>
            <a:fld id="{F7E67058-365D-4727-B34A-39309993789F}" type="datetimeFigureOut">
              <a:rPr lang="en-US" smtClean="0"/>
              <a:t>10/31/2022</a:t>
            </a:fld>
            <a:endParaRPr lang="en-US"/>
          </a:p>
        </p:txBody>
      </p:sp>
      <p:sp>
        <p:nvSpPr>
          <p:cNvPr id="5" name="Footer Placeholder 4">
            <a:extLst>
              <a:ext uri="{FF2B5EF4-FFF2-40B4-BE49-F238E27FC236}">
                <a16:creationId xmlns:a16="http://schemas.microsoft.com/office/drawing/2014/main" id="{8CA5A852-02A3-2207-D14A-531550E532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8B2EB-6536-B8EC-3290-37A494C1A4CD}"/>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267698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288FC-A499-2B1C-0555-E109E65B9E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84324-1784-BC72-C64D-C430B9BEC8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65096-9C40-0A1C-A4C3-3291AB9C6F47}"/>
              </a:ext>
            </a:extLst>
          </p:cNvPr>
          <p:cNvSpPr>
            <a:spLocks noGrp="1"/>
          </p:cNvSpPr>
          <p:nvPr>
            <p:ph type="dt" sz="half" idx="10"/>
          </p:nvPr>
        </p:nvSpPr>
        <p:spPr/>
        <p:txBody>
          <a:bodyPr/>
          <a:lstStyle/>
          <a:p>
            <a:fld id="{F7E67058-365D-4727-B34A-39309993789F}" type="datetimeFigureOut">
              <a:rPr lang="en-US" smtClean="0"/>
              <a:t>10/31/2022</a:t>
            </a:fld>
            <a:endParaRPr lang="en-US"/>
          </a:p>
        </p:txBody>
      </p:sp>
      <p:sp>
        <p:nvSpPr>
          <p:cNvPr id="5" name="Footer Placeholder 4">
            <a:extLst>
              <a:ext uri="{FF2B5EF4-FFF2-40B4-BE49-F238E27FC236}">
                <a16:creationId xmlns:a16="http://schemas.microsoft.com/office/drawing/2014/main" id="{E5C830EF-97D6-9117-BD12-17882FEB4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989DA6-828F-23FD-D5D4-C097EF3A1F2B}"/>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1978750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BD682-9830-D72A-2127-691EBF2FCA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66AFD1-6CB4-307D-1B29-28C90C3F21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FA6B461-E6F5-62D2-83B5-47C3B37D0174}"/>
              </a:ext>
            </a:extLst>
          </p:cNvPr>
          <p:cNvSpPr>
            <a:spLocks noGrp="1"/>
          </p:cNvSpPr>
          <p:nvPr>
            <p:ph type="dt" sz="half" idx="10"/>
          </p:nvPr>
        </p:nvSpPr>
        <p:spPr/>
        <p:txBody>
          <a:bodyPr/>
          <a:lstStyle/>
          <a:p>
            <a:fld id="{F7E67058-365D-4727-B34A-39309993789F}" type="datetimeFigureOut">
              <a:rPr lang="en-US" smtClean="0"/>
              <a:t>10/31/2022</a:t>
            </a:fld>
            <a:endParaRPr lang="en-US"/>
          </a:p>
        </p:txBody>
      </p:sp>
      <p:sp>
        <p:nvSpPr>
          <p:cNvPr id="5" name="Footer Placeholder 4">
            <a:extLst>
              <a:ext uri="{FF2B5EF4-FFF2-40B4-BE49-F238E27FC236}">
                <a16:creationId xmlns:a16="http://schemas.microsoft.com/office/drawing/2014/main" id="{D9A112AD-79A1-5837-E60E-498D404B03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4E400E-F31C-9EC0-DA3A-DF238290362F}"/>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1669857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A21BA-352B-54FF-EE33-FA6EA1C675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6859FE-CB15-D654-04E6-3551EDF150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6A9010-4FA4-1CAA-06EC-B8EB0A11DA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18E8B1-EBA0-3B6E-1288-04EE82531E81}"/>
              </a:ext>
            </a:extLst>
          </p:cNvPr>
          <p:cNvSpPr>
            <a:spLocks noGrp="1"/>
          </p:cNvSpPr>
          <p:nvPr>
            <p:ph type="dt" sz="half" idx="10"/>
          </p:nvPr>
        </p:nvSpPr>
        <p:spPr/>
        <p:txBody>
          <a:bodyPr/>
          <a:lstStyle/>
          <a:p>
            <a:fld id="{F7E67058-365D-4727-B34A-39309993789F}" type="datetimeFigureOut">
              <a:rPr lang="en-US" smtClean="0"/>
              <a:t>10/31/2022</a:t>
            </a:fld>
            <a:endParaRPr lang="en-US"/>
          </a:p>
        </p:txBody>
      </p:sp>
      <p:sp>
        <p:nvSpPr>
          <p:cNvPr id="6" name="Footer Placeholder 5">
            <a:extLst>
              <a:ext uri="{FF2B5EF4-FFF2-40B4-BE49-F238E27FC236}">
                <a16:creationId xmlns:a16="http://schemas.microsoft.com/office/drawing/2014/main" id="{6A815A59-8ECB-7F86-14A6-984496A935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A732A91-D8F5-303D-EBB6-62AFC457D14B}"/>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263955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E2C95-CE82-901C-BC6B-E526DA63D6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FD07DBD-97E4-4CDC-2E0E-D171510B34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361177-D169-37AC-A968-3789F7F4CD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B6C67-FC38-E2B8-157A-1175438468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8DA57A-AA96-0BD7-1D3E-25D209836A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9EF9A9-A93F-19A4-1C3B-A8A713283CF9}"/>
              </a:ext>
            </a:extLst>
          </p:cNvPr>
          <p:cNvSpPr>
            <a:spLocks noGrp="1"/>
          </p:cNvSpPr>
          <p:nvPr>
            <p:ph type="dt" sz="half" idx="10"/>
          </p:nvPr>
        </p:nvSpPr>
        <p:spPr/>
        <p:txBody>
          <a:bodyPr/>
          <a:lstStyle/>
          <a:p>
            <a:fld id="{F7E67058-365D-4727-B34A-39309993789F}" type="datetimeFigureOut">
              <a:rPr lang="en-US" smtClean="0"/>
              <a:t>10/31/2022</a:t>
            </a:fld>
            <a:endParaRPr lang="en-US"/>
          </a:p>
        </p:txBody>
      </p:sp>
      <p:sp>
        <p:nvSpPr>
          <p:cNvPr id="8" name="Footer Placeholder 7">
            <a:extLst>
              <a:ext uri="{FF2B5EF4-FFF2-40B4-BE49-F238E27FC236}">
                <a16:creationId xmlns:a16="http://schemas.microsoft.com/office/drawing/2014/main" id="{51AF48F2-4BCE-7E8D-330A-0637C4BD6D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E9176C-4675-C889-34EB-D8B2477316CC}"/>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2541111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6A6C3-6703-9B1C-D0C3-69BD2F663E8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7C4184-6A9A-41C6-56C0-63228C8865B2}"/>
              </a:ext>
            </a:extLst>
          </p:cNvPr>
          <p:cNvSpPr>
            <a:spLocks noGrp="1"/>
          </p:cNvSpPr>
          <p:nvPr>
            <p:ph type="dt" sz="half" idx="10"/>
          </p:nvPr>
        </p:nvSpPr>
        <p:spPr/>
        <p:txBody>
          <a:bodyPr/>
          <a:lstStyle/>
          <a:p>
            <a:fld id="{F7E67058-365D-4727-B34A-39309993789F}" type="datetimeFigureOut">
              <a:rPr lang="en-US" smtClean="0"/>
              <a:t>10/31/2022</a:t>
            </a:fld>
            <a:endParaRPr lang="en-US"/>
          </a:p>
        </p:txBody>
      </p:sp>
      <p:sp>
        <p:nvSpPr>
          <p:cNvPr id="4" name="Footer Placeholder 3">
            <a:extLst>
              <a:ext uri="{FF2B5EF4-FFF2-40B4-BE49-F238E27FC236}">
                <a16:creationId xmlns:a16="http://schemas.microsoft.com/office/drawing/2014/main" id="{894DE47D-F790-D6A6-00C5-D56F75CDD0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BB3278-1A24-F06F-F0CA-FBB1F8FC0282}"/>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628347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AF6172-0DE2-16F8-E058-D5D113192F57}"/>
              </a:ext>
            </a:extLst>
          </p:cNvPr>
          <p:cNvSpPr>
            <a:spLocks noGrp="1"/>
          </p:cNvSpPr>
          <p:nvPr>
            <p:ph type="dt" sz="half" idx="10"/>
          </p:nvPr>
        </p:nvSpPr>
        <p:spPr/>
        <p:txBody>
          <a:bodyPr/>
          <a:lstStyle/>
          <a:p>
            <a:fld id="{F7E67058-365D-4727-B34A-39309993789F}" type="datetimeFigureOut">
              <a:rPr lang="en-US" smtClean="0"/>
              <a:t>10/31/2022</a:t>
            </a:fld>
            <a:endParaRPr lang="en-US"/>
          </a:p>
        </p:txBody>
      </p:sp>
      <p:sp>
        <p:nvSpPr>
          <p:cNvPr id="3" name="Footer Placeholder 2">
            <a:extLst>
              <a:ext uri="{FF2B5EF4-FFF2-40B4-BE49-F238E27FC236}">
                <a16:creationId xmlns:a16="http://schemas.microsoft.com/office/drawing/2014/main" id="{F88365B7-F231-B1DE-5F1C-117682B1028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38ED1AE-E90B-D869-7328-B621D0271F0A}"/>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3737473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5F173-BF13-DF1C-3191-CCA94B9DA73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4ED406-003B-7A00-112C-2A539152E5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A39C66-BAD0-EE5B-0B1B-D8EB6FD8B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431BEC-9CE8-21B6-F342-792487162AB1}"/>
              </a:ext>
            </a:extLst>
          </p:cNvPr>
          <p:cNvSpPr>
            <a:spLocks noGrp="1"/>
          </p:cNvSpPr>
          <p:nvPr>
            <p:ph type="dt" sz="half" idx="10"/>
          </p:nvPr>
        </p:nvSpPr>
        <p:spPr/>
        <p:txBody>
          <a:bodyPr/>
          <a:lstStyle/>
          <a:p>
            <a:fld id="{F7E67058-365D-4727-B34A-39309993789F}" type="datetimeFigureOut">
              <a:rPr lang="en-US" smtClean="0"/>
              <a:t>10/31/2022</a:t>
            </a:fld>
            <a:endParaRPr lang="en-US"/>
          </a:p>
        </p:txBody>
      </p:sp>
      <p:sp>
        <p:nvSpPr>
          <p:cNvPr id="6" name="Footer Placeholder 5">
            <a:extLst>
              <a:ext uri="{FF2B5EF4-FFF2-40B4-BE49-F238E27FC236}">
                <a16:creationId xmlns:a16="http://schemas.microsoft.com/office/drawing/2014/main" id="{32361DB0-01E2-7BF1-AD05-0B40EE4941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D0A7E5-B166-6D49-58B7-6632EF2C3A02}"/>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59377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D6620-631E-A651-9349-361F655B1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6CDAAD-0143-F8DD-7437-C59148D4B22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7285B4E-7811-2B5E-3E29-05E1D0573E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63CBF3-6FE4-A56B-4150-DABA49F6420F}"/>
              </a:ext>
            </a:extLst>
          </p:cNvPr>
          <p:cNvSpPr>
            <a:spLocks noGrp="1"/>
          </p:cNvSpPr>
          <p:nvPr>
            <p:ph type="dt" sz="half" idx="10"/>
          </p:nvPr>
        </p:nvSpPr>
        <p:spPr/>
        <p:txBody>
          <a:bodyPr/>
          <a:lstStyle/>
          <a:p>
            <a:fld id="{F7E67058-365D-4727-B34A-39309993789F}" type="datetimeFigureOut">
              <a:rPr lang="en-US" smtClean="0"/>
              <a:t>10/31/2022</a:t>
            </a:fld>
            <a:endParaRPr lang="en-US"/>
          </a:p>
        </p:txBody>
      </p:sp>
      <p:sp>
        <p:nvSpPr>
          <p:cNvPr id="6" name="Footer Placeholder 5">
            <a:extLst>
              <a:ext uri="{FF2B5EF4-FFF2-40B4-BE49-F238E27FC236}">
                <a16:creationId xmlns:a16="http://schemas.microsoft.com/office/drawing/2014/main" id="{E335BA43-A23F-5E25-A282-8E6F2F770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BB054-248F-BFD8-4797-D131AA7C2D61}"/>
              </a:ext>
            </a:extLst>
          </p:cNvPr>
          <p:cNvSpPr>
            <a:spLocks noGrp="1"/>
          </p:cNvSpPr>
          <p:nvPr>
            <p:ph type="sldNum" sz="quarter" idx="12"/>
          </p:nvPr>
        </p:nvSpPr>
        <p:spPr/>
        <p:txBody>
          <a:bodyPr/>
          <a:lstStyle/>
          <a:p>
            <a:fld id="{159738EF-0706-4477-B59A-EC25229B40F2}" type="slidenum">
              <a:rPr lang="en-US" smtClean="0"/>
              <a:t>‹#›</a:t>
            </a:fld>
            <a:endParaRPr lang="en-US"/>
          </a:p>
        </p:txBody>
      </p:sp>
    </p:spTree>
    <p:extLst>
      <p:ext uri="{BB962C8B-B14F-4D97-AF65-F5344CB8AC3E}">
        <p14:creationId xmlns:p14="http://schemas.microsoft.com/office/powerpoint/2010/main" val="2565513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7E9F56-11BB-CBC0-3706-FBF9BD5B0D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6452B8-000E-1EFC-5D0D-D7FFA30F86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88589-B831-FD60-6F37-29BFF84579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E67058-365D-4727-B34A-39309993789F}" type="datetimeFigureOut">
              <a:rPr lang="en-US" smtClean="0"/>
              <a:t>10/31/2022</a:t>
            </a:fld>
            <a:endParaRPr lang="en-US"/>
          </a:p>
        </p:txBody>
      </p:sp>
      <p:sp>
        <p:nvSpPr>
          <p:cNvPr id="5" name="Footer Placeholder 4">
            <a:extLst>
              <a:ext uri="{FF2B5EF4-FFF2-40B4-BE49-F238E27FC236}">
                <a16:creationId xmlns:a16="http://schemas.microsoft.com/office/drawing/2014/main" id="{6421C48F-F17B-788B-44ED-FE5E516EDE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649061-38B4-B79B-760E-F1E5BC9C10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9738EF-0706-4477-B59A-EC25229B40F2}" type="slidenum">
              <a:rPr lang="en-US" smtClean="0"/>
              <a:t>‹#›</a:t>
            </a:fld>
            <a:endParaRPr lang="en-US"/>
          </a:p>
        </p:txBody>
      </p:sp>
    </p:spTree>
    <p:extLst>
      <p:ext uri="{BB962C8B-B14F-4D97-AF65-F5344CB8AC3E}">
        <p14:creationId xmlns:p14="http://schemas.microsoft.com/office/powerpoint/2010/main" val="2648517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jpg"/><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f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f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jfi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fif"/><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fif"/><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fif"/><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B1632-3517-98D3-9B76-550AC3706EB0}"/>
              </a:ext>
            </a:extLst>
          </p:cNvPr>
          <p:cNvSpPr>
            <a:spLocks noGrp="1"/>
          </p:cNvSpPr>
          <p:nvPr>
            <p:ph type="ctrTitle"/>
          </p:nvPr>
        </p:nvSpPr>
        <p:spPr/>
        <p:txBody>
          <a:bodyPr/>
          <a:lstStyle/>
          <a:p>
            <a:r>
              <a:rPr lang="en-US" dirty="0"/>
              <a:t>Francesca </a:t>
            </a:r>
            <a:r>
              <a:rPr lang="en-US" dirty="0" err="1"/>
              <a:t>Ferrando</a:t>
            </a:r>
            <a:endParaRPr lang="en-US" dirty="0"/>
          </a:p>
        </p:txBody>
      </p:sp>
      <p:sp>
        <p:nvSpPr>
          <p:cNvPr id="3" name="Subtitle 2">
            <a:extLst>
              <a:ext uri="{FF2B5EF4-FFF2-40B4-BE49-F238E27FC236}">
                <a16:creationId xmlns:a16="http://schemas.microsoft.com/office/drawing/2014/main" id="{9FB4F76C-AEC6-C1AC-FE09-15C88D6D1CC0}"/>
              </a:ext>
            </a:extLst>
          </p:cNvPr>
          <p:cNvSpPr>
            <a:spLocks noGrp="1"/>
          </p:cNvSpPr>
          <p:nvPr>
            <p:ph type="subTitle" idx="1"/>
          </p:nvPr>
        </p:nvSpPr>
        <p:spPr/>
        <p:txBody>
          <a:bodyPr/>
          <a:lstStyle/>
          <a:p>
            <a:r>
              <a:rPr lang="en-US" dirty="0"/>
              <a:t>“A feminist genealogy of posthuman aesthetics in the Visual Arts”</a:t>
            </a:r>
          </a:p>
          <a:p>
            <a:r>
              <a:rPr lang="en-US" dirty="0"/>
              <a:t>(2015)</a:t>
            </a:r>
          </a:p>
        </p:txBody>
      </p:sp>
    </p:spTree>
    <p:extLst>
      <p:ext uri="{BB962C8B-B14F-4D97-AF65-F5344CB8AC3E}">
        <p14:creationId xmlns:p14="http://schemas.microsoft.com/office/powerpoint/2010/main" val="2519375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A381D-C2C7-6394-243D-D414D27A3B18}"/>
              </a:ext>
            </a:extLst>
          </p:cNvPr>
          <p:cNvSpPr>
            <a:spLocks noGrp="1"/>
          </p:cNvSpPr>
          <p:nvPr>
            <p:ph type="title"/>
          </p:nvPr>
        </p:nvSpPr>
        <p:spPr/>
        <p:txBody>
          <a:bodyPr/>
          <a:lstStyle/>
          <a:p>
            <a:r>
              <a:rPr lang="en-US" dirty="0" err="1"/>
              <a:t>Prosethetics</a:t>
            </a:r>
            <a:endParaRPr lang="en-US" dirty="0"/>
          </a:p>
        </p:txBody>
      </p:sp>
      <p:sp>
        <p:nvSpPr>
          <p:cNvPr id="3" name="Text Placeholder 2">
            <a:extLst>
              <a:ext uri="{FF2B5EF4-FFF2-40B4-BE49-F238E27FC236}">
                <a16:creationId xmlns:a16="http://schemas.microsoft.com/office/drawing/2014/main" id="{2E0625A8-BE69-31BF-53DB-C96392C7AB2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98866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3896A03-3945-419A-B66B-4EE266EDD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6095990" cy="685800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41BDAB-2899-7CF1-8404-6165065F1075}"/>
              </a:ext>
            </a:extLst>
          </p:cNvPr>
          <p:cNvSpPr>
            <a:spLocks noGrp="1"/>
          </p:cNvSpPr>
          <p:nvPr>
            <p:ph type="title"/>
          </p:nvPr>
        </p:nvSpPr>
        <p:spPr>
          <a:xfrm>
            <a:off x="138544" y="649675"/>
            <a:ext cx="5957455" cy="1455528"/>
          </a:xfrm>
        </p:spPr>
        <p:txBody>
          <a:bodyPr anchor="t">
            <a:normAutofit/>
          </a:bodyPr>
          <a:lstStyle/>
          <a:p>
            <a:r>
              <a:rPr lang="en-US" sz="2800" dirty="0">
                <a:solidFill>
                  <a:schemeClr val="bg1"/>
                </a:solidFill>
                <a:latin typeface="AdvOT1ef757c0"/>
              </a:rPr>
              <a:t>P</a:t>
            </a:r>
            <a:r>
              <a:rPr lang="en-US" sz="2800" b="0" i="0" u="none" strike="noStrike" baseline="0" dirty="0">
                <a:solidFill>
                  <a:schemeClr val="bg1"/>
                </a:solidFill>
                <a:latin typeface="AdvOT1ef757c0"/>
              </a:rPr>
              <a:t>rosthetic work of US artist </a:t>
            </a:r>
            <a:br>
              <a:rPr lang="en-US" sz="2800" b="0" i="0" u="none" strike="noStrike" baseline="0" dirty="0">
                <a:solidFill>
                  <a:schemeClr val="bg1"/>
                </a:solidFill>
                <a:latin typeface="AdvOT1ef757c0"/>
              </a:rPr>
            </a:br>
            <a:r>
              <a:rPr lang="en-US" sz="2800" b="0" i="0" u="none" strike="noStrike" baseline="0" dirty="0">
                <a:solidFill>
                  <a:schemeClr val="bg1"/>
                </a:solidFill>
                <a:latin typeface="AdvOT1ef757c0"/>
              </a:rPr>
              <a:t>Anna Coleman Ladd</a:t>
            </a:r>
            <a:br>
              <a:rPr lang="en-US" sz="2800" b="0" i="0" u="none" strike="noStrike" baseline="0" dirty="0">
                <a:solidFill>
                  <a:schemeClr val="bg1"/>
                </a:solidFill>
                <a:latin typeface="AdvOT1ef757c0"/>
              </a:rPr>
            </a:br>
            <a:r>
              <a:rPr lang="en-US" sz="2800" b="0" i="0" u="none" strike="noStrike" baseline="0" dirty="0">
                <a:solidFill>
                  <a:schemeClr val="bg1"/>
                </a:solidFill>
                <a:latin typeface="AdvOT1ef757c0"/>
              </a:rPr>
              <a:t>(1878</a:t>
            </a:r>
            <a:r>
              <a:rPr lang="en-US" sz="2800" b="0" i="0" u="none" strike="noStrike" baseline="0" dirty="0">
                <a:solidFill>
                  <a:schemeClr val="bg1"/>
                </a:solidFill>
                <a:latin typeface="AdvOT1ef757c0+20"/>
              </a:rPr>
              <a:t>–</a:t>
            </a:r>
            <a:r>
              <a:rPr lang="en-US" sz="2800" b="0" i="0" u="none" strike="noStrike" baseline="0" dirty="0">
                <a:solidFill>
                  <a:schemeClr val="bg1"/>
                </a:solidFill>
                <a:latin typeface="AdvOT1ef757c0"/>
              </a:rPr>
              <a:t>1939)</a:t>
            </a:r>
            <a:endParaRPr lang="en-US" sz="2800" dirty="0">
              <a:solidFill>
                <a:schemeClr val="bg1"/>
              </a:solidFill>
            </a:endParaRPr>
          </a:p>
        </p:txBody>
      </p:sp>
      <p:sp>
        <p:nvSpPr>
          <p:cNvPr id="18" name="Rectangle 17">
            <a:extLst>
              <a:ext uri="{FF2B5EF4-FFF2-40B4-BE49-F238E27FC236}">
                <a16:creationId xmlns:a16="http://schemas.microsoft.com/office/drawing/2014/main" id="{B34F5AD2-EDBD-4BBD-A55C-EAFFD0C709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0" cy="68580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4650" y="642750"/>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person, person, posing&#10;&#10;Description automatically generated">
            <a:extLst>
              <a:ext uri="{FF2B5EF4-FFF2-40B4-BE49-F238E27FC236}">
                <a16:creationId xmlns:a16="http://schemas.microsoft.com/office/drawing/2014/main" id="{6F864FC5-9389-33F8-89E1-24555BFEC3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557" y="2481782"/>
            <a:ext cx="4301795" cy="3516717"/>
          </a:xfrm>
          <a:prstGeom prst="rect">
            <a:avLst/>
          </a:prstGeom>
        </p:spPr>
      </p:pic>
      <p:pic>
        <p:nvPicPr>
          <p:cNvPr id="5" name="Content Placeholder 4" descr="A picture containing text, person, person, old&#10;&#10;Description automatically generated">
            <a:extLst>
              <a:ext uri="{FF2B5EF4-FFF2-40B4-BE49-F238E27FC236}">
                <a16:creationId xmlns:a16="http://schemas.microsoft.com/office/drawing/2014/main" id="{430F49DA-2F19-73C5-3DA6-4E816B4A2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288" y="854732"/>
            <a:ext cx="4236103" cy="3092355"/>
          </a:xfrm>
          <a:prstGeom prst="rect">
            <a:avLst/>
          </a:prstGeom>
        </p:spPr>
      </p:pic>
      <p:pic>
        <p:nvPicPr>
          <p:cNvPr id="9" name="Picture 8" descr="A picture containing text, mask, spectacles&#10;&#10;Description automatically generated">
            <a:extLst>
              <a:ext uri="{FF2B5EF4-FFF2-40B4-BE49-F238E27FC236}">
                <a16:creationId xmlns:a16="http://schemas.microsoft.com/office/drawing/2014/main" id="{FB65B2BD-3D04-6F6D-D249-E4B649FEB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6288" y="4518017"/>
            <a:ext cx="4236103" cy="1842705"/>
          </a:xfrm>
          <a:prstGeom prst="rect">
            <a:avLst/>
          </a:prstGeom>
        </p:spPr>
      </p:pic>
    </p:spTree>
    <p:extLst>
      <p:ext uri="{BB962C8B-B14F-4D97-AF65-F5344CB8AC3E}">
        <p14:creationId xmlns:p14="http://schemas.microsoft.com/office/powerpoint/2010/main" val="2481905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D8E54F9-849C-4865-8C5E-FD967B81D7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391AE6B3-1D2D-4C67-A4DB-888635B527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6A6B102B-8B05-92D5-A304-DD9B4F428124}"/>
              </a:ext>
            </a:extLst>
          </p:cNvPr>
          <p:cNvSpPr>
            <a:spLocks noGrp="1"/>
          </p:cNvSpPr>
          <p:nvPr>
            <p:ph type="title"/>
          </p:nvPr>
        </p:nvSpPr>
        <p:spPr>
          <a:xfrm>
            <a:off x="1524000" y="929452"/>
            <a:ext cx="9144000" cy="2526738"/>
          </a:xfrm>
        </p:spPr>
        <p:txBody>
          <a:bodyPr vert="horz" lIns="91440" tIns="45720" rIns="91440" bIns="45720" rtlCol="0" anchor="b">
            <a:normAutofit/>
          </a:bodyPr>
          <a:lstStyle/>
          <a:p>
            <a:pPr algn="ctr"/>
            <a:r>
              <a:rPr lang="en-US" sz="2600" b="0" i="0" u="none" strike="noStrike" kern="1200" baseline="0" dirty="0">
                <a:solidFill>
                  <a:srgbClr val="FFFFFF"/>
                </a:solidFill>
                <a:latin typeface="+mj-lt"/>
                <a:ea typeface="+mj-ea"/>
                <a:cs typeface="+mj-cs"/>
              </a:rPr>
              <a:t>“To place (…) the body-object hybrids of Dada collage and</a:t>
            </a:r>
            <a:br>
              <a:rPr lang="en-US" sz="2600" b="0" i="0" u="none" strike="noStrike" kern="1200" baseline="0" dirty="0">
                <a:solidFill>
                  <a:srgbClr val="FFFFFF"/>
                </a:solidFill>
                <a:latin typeface="+mj-lt"/>
                <a:ea typeface="+mj-ea"/>
                <a:cs typeface="+mj-cs"/>
              </a:rPr>
            </a:br>
            <a:r>
              <a:rPr lang="en-US" sz="2600" b="0" i="0" u="none" strike="noStrike" kern="1200" baseline="0" dirty="0">
                <a:solidFill>
                  <a:srgbClr val="FFFFFF"/>
                </a:solidFill>
                <a:latin typeface="+mj-lt"/>
                <a:ea typeface="+mj-ea"/>
                <a:cs typeface="+mj-cs"/>
              </a:rPr>
              <a:t>photomontage next to war-time prosthetic devices, (…) is to</a:t>
            </a:r>
            <a:br>
              <a:rPr lang="en-US" sz="2600" b="0" i="0" u="none" strike="noStrike" kern="1200" baseline="0" dirty="0">
                <a:solidFill>
                  <a:srgbClr val="FFFFFF"/>
                </a:solidFill>
                <a:latin typeface="+mj-lt"/>
                <a:ea typeface="+mj-ea"/>
                <a:cs typeface="+mj-cs"/>
              </a:rPr>
            </a:br>
            <a:r>
              <a:rPr lang="en-US" sz="2600" b="0" i="0" u="none" strike="noStrike" kern="1200" baseline="0" dirty="0">
                <a:solidFill>
                  <a:srgbClr val="FFFFFF"/>
                </a:solidFill>
                <a:latin typeface="+mj-lt"/>
                <a:ea typeface="+mj-ea"/>
                <a:cs typeface="+mj-cs"/>
              </a:rPr>
              <a:t>glimpse the wider cultural field where the modern body was</a:t>
            </a:r>
            <a:br>
              <a:rPr lang="en-US" sz="2600" b="0" i="0" u="none" strike="noStrike" kern="1200" baseline="0" dirty="0">
                <a:solidFill>
                  <a:srgbClr val="FFFFFF"/>
                </a:solidFill>
                <a:latin typeface="+mj-lt"/>
                <a:ea typeface="+mj-ea"/>
                <a:cs typeface="+mj-cs"/>
              </a:rPr>
            </a:br>
            <a:r>
              <a:rPr lang="en-US" sz="2600" b="0" i="0" u="none" strike="noStrike" kern="1200" baseline="0" dirty="0">
                <a:solidFill>
                  <a:srgbClr val="FFFFFF"/>
                </a:solidFill>
                <a:latin typeface="+mj-lt"/>
                <a:ea typeface="+mj-ea"/>
                <a:cs typeface="+mj-cs"/>
              </a:rPr>
              <a:t>fragmented, altered, and re-imagined” (Garner, 2007: 507).</a:t>
            </a:r>
            <a:endParaRPr lang="en-US" sz="2600" kern="1200" dirty="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625D7CC2-FC49-78D5-9635-5954D46D10C1}"/>
              </a:ext>
            </a:extLst>
          </p:cNvPr>
          <p:cNvSpPr>
            <a:spLocks noGrp="1"/>
          </p:cNvSpPr>
          <p:nvPr>
            <p:ph type="body" idx="1"/>
          </p:nvPr>
        </p:nvSpPr>
        <p:spPr>
          <a:xfrm>
            <a:off x="1524000" y="3695230"/>
            <a:ext cx="9144000" cy="1626541"/>
          </a:xfrm>
        </p:spPr>
        <p:txBody>
          <a:bodyPr vert="horz" lIns="91440" tIns="45720" rIns="91440" bIns="45720" rtlCol="0">
            <a:normAutofit/>
          </a:bodyPr>
          <a:lstStyle/>
          <a:p>
            <a:pPr algn="ctr"/>
            <a:r>
              <a:rPr lang="en-US" sz="2400" kern="1200" dirty="0">
                <a:solidFill>
                  <a:srgbClr val="FFFFFF"/>
                </a:solidFill>
                <a:latin typeface="+mn-lt"/>
                <a:ea typeface="+mn-ea"/>
                <a:cs typeface="+mn-cs"/>
              </a:rPr>
              <a:t>Qtd. in </a:t>
            </a:r>
            <a:r>
              <a:rPr lang="en-US" sz="2400" kern="1200" dirty="0" err="1">
                <a:solidFill>
                  <a:srgbClr val="FFFFFF"/>
                </a:solidFill>
                <a:latin typeface="+mn-lt"/>
                <a:ea typeface="+mn-ea"/>
                <a:cs typeface="+mn-cs"/>
              </a:rPr>
              <a:t>Ferrando</a:t>
            </a:r>
            <a:endParaRPr lang="en-US" sz="2400" kern="1200" dirty="0">
              <a:solidFill>
                <a:srgbClr val="FFFFFF"/>
              </a:solidFill>
              <a:latin typeface="+mn-lt"/>
              <a:ea typeface="+mn-ea"/>
              <a:cs typeface="+mn-cs"/>
            </a:endParaRPr>
          </a:p>
        </p:txBody>
      </p:sp>
      <p:sp>
        <p:nvSpPr>
          <p:cNvPr id="12" name="sketch line">
            <a:extLst>
              <a:ext uri="{FF2B5EF4-FFF2-40B4-BE49-F238E27FC236}">
                <a16:creationId xmlns:a16="http://schemas.microsoft.com/office/drawing/2014/main" id="{6D080EC2-42B5-4E04-BBF7-F0BC5CB7C9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5665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7306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7B6E-FD60-66A5-9840-DBA352CE1B3E}"/>
              </a:ext>
            </a:extLst>
          </p:cNvPr>
          <p:cNvSpPr>
            <a:spLocks noGrp="1"/>
          </p:cNvSpPr>
          <p:nvPr>
            <p:ph type="title"/>
          </p:nvPr>
        </p:nvSpPr>
        <p:spPr/>
        <p:txBody>
          <a:bodyPr/>
          <a:lstStyle/>
          <a:p>
            <a:r>
              <a:rPr lang="en-US" dirty="0"/>
              <a:t>Dada</a:t>
            </a:r>
          </a:p>
        </p:txBody>
      </p:sp>
      <p:sp>
        <p:nvSpPr>
          <p:cNvPr id="3" name="Text Placeholder 2">
            <a:extLst>
              <a:ext uri="{FF2B5EF4-FFF2-40B4-BE49-F238E27FC236}">
                <a16:creationId xmlns:a16="http://schemas.microsoft.com/office/drawing/2014/main" id="{217DC9F7-5840-39AA-0AAC-87828DF31CE8}"/>
              </a:ext>
            </a:extLst>
          </p:cNvPr>
          <p:cNvSpPr>
            <a:spLocks noGrp="1"/>
          </p:cNvSpPr>
          <p:nvPr>
            <p:ph type="body" idx="1"/>
          </p:nvPr>
        </p:nvSpPr>
        <p:spPr/>
        <p:txBody>
          <a:bodyPr/>
          <a:lstStyle/>
          <a:p>
            <a:r>
              <a:rPr lang="en-US" dirty="0"/>
              <a:t>“</a:t>
            </a:r>
            <a:r>
              <a:rPr lang="en-US" b="0" i="0" dirty="0">
                <a:solidFill>
                  <a:srgbClr val="313131"/>
                </a:solidFill>
                <a:effectLst/>
                <a:latin typeface="Tate regular"/>
              </a:rPr>
              <a:t>Dada was an art movement formed during the First World War in Zurich in negative reaction to the horrors and folly of the war. The art, poetry and performance produced by dada artists is often satirical and nonsensical in nature.” (Tate)</a:t>
            </a:r>
            <a:endParaRPr lang="en-US" dirty="0"/>
          </a:p>
        </p:txBody>
      </p:sp>
    </p:spTree>
    <p:extLst>
      <p:ext uri="{BB962C8B-B14F-4D97-AF65-F5344CB8AC3E}">
        <p14:creationId xmlns:p14="http://schemas.microsoft.com/office/powerpoint/2010/main" val="4035489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6" name="Straight Connector 3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0507CD-2C3A-15CA-05A8-E13D8058FBF2}"/>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1400" dirty="0">
                <a:solidFill>
                  <a:srgbClr val="FFFFFF"/>
                </a:solidFill>
              </a:rPr>
              <a:t>Sophie </a:t>
            </a:r>
            <a:r>
              <a:rPr lang="en-US" sz="1400" dirty="0" err="1">
                <a:solidFill>
                  <a:srgbClr val="FFFFFF"/>
                </a:solidFill>
              </a:rPr>
              <a:t>Taeuber</a:t>
            </a:r>
            <a:r>
              <a:rPr lang="en-US" sz="1400" dirty="0">
                <a:solidFill>
                  <a:srgbClr val="FFFFFF"/>
                </a:solidFill>
              </a:rPr>
              <a:t>-Arp</a:t>
            </a:r>
            <a:br>
              <a:rPr lang="en-US" sz="1400" dirty="0">
                <a:solidFill>
                  <a:srgbClr val="FFFFFF"/>
                </a:solidFill>
              </a:rPr>
            </a:br>
            <a:r>
              <a:rPr lang="en-US" sz="1400" dirty="0">
                <a:solidFill>
                  <a:srgbClr val="FFFFFF"/>
                </a:solidFill>
              </a:rPr>
              <a:t>Portrait with Dada Head</a:t>
            </a:r>
            <a:br>
              <a:rPr lang="en-US" sz="1400" dirty="0">
                <a:solidFill>
                  <a:srgbClr val="FFFFFF"/>
                </a:solidFill>
              </a:rPr>
            </a:br>
            <a:r>
              <a:rPr lang="en-US" sz="1400" dirty="0">
                <a:solidFill>
                  <a:srgbClr val="FFFFFF"/>
                </a:solidFill>
              </a:rPr>
              <a:t>&amp; </a:t>
            </a:r>
            <a:br>
              <a:rPr lang="en-US" sz="1400" dirty="0">
                <a:solidFill>
                  <a:srgbClr val="FFFFFF"/>
                </a:solidFill>
              </a:rPr>
            </a:br>
            <a:r>
              <a:rPr lang="en-US" sz="1400" dirty="0">
                <a:solidFill>
                  <a:srgbClr val="FFFFFF"/>
                </a:solidFill>
              </a:rPr>
              <a:t>Dada Head (1920)</a:t>
            </a:r>
          </a:p>
        </p:txBody>
      </p:sp>
      <p:pic>
        <p:nvPicPr>
          <p:cNvPr id="7" name="Picture 6" descr="sophie taeuber arp Teste Dada 1920">
            <a:extLst>
              <a:ext uri="{FF2B5EF4-FFF2-40B4-BE49-F238E27FC236}">
                <a16:creationId xmlns:a16="http://schemas.microsoft.com/office/drawing/2014/main" id="{8E315BC3-2F7E-FE86-BBD0-C2777CA259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8577" y="307731"/>
            <a:ext cx="1958842" cy="3997637"/>
          </a:xfrm>
          <a:prstGeom prst="rect">
            <a:avLst/>
          </a:prstGeom>
        </p:spPr>
      </p:pic>
      <p:pic>
        <p:nvPicPr>
          <p:cNvPr id="5" name="Content Placeholder 4" descr="A person wearing a gas mask&#10;&#10;Description automatically generated with medium confidence">
            <a:extLst>
              <a:ext uri="{FF2B5EF4-FFF2-40B4-BE49-F238E27FC236}">
                <a16:creationId xmlns:a16="http://schemas.microsoft.com/office/drawing/2014/main" id="{70F58ABC-AF25-52F6-00B6-83A6B955EA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145183" y="307731"/>
            <a:ext cx="3997637" cy="3997637"/>
          </a:xfrm>
          <a:prstGeom prst="rect">
            <a:avLst/>
          </a:prstGeom>
        </p:spPr>
      </p:pic>
      <p:cxnSp>
        <p:nvCxnSpPr>
          <p:cNvPr id="40" name="Straight Connector 39">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01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AFCFA9-0327-F1E3-6277-B9FD41AE4090}"/>
              </a:ext>
            </a:extLst>
          </p:cNvPr>
          <p:cNvSpPr>
            <a:spLocks noGrp="1"/>
          </p:cNvSpPr>
          <p:nvPr>
            <p:ph type="title"/>
          </p:nvPr>
        </p:nvSpPr>
        <p:spPr>
          <a:xfrm>
            <a:off x="594360" y="640263"/>
            <a:ext cx="3822192" cy="1344975"/>
          </a:xfrm>
        </p:spPr>
        <p:txBody>
          <a:bodyPr>
            <a:normAutofit/>
          </a:bodyPr>
          <a:lstStyle/>
          <a:p>
            <a:r>
              <a:rPr lang="en-US" sz="3600" dirty="0">
                <a:solidFill>
                  <a:schemeClr val="bg1"/>
                </a:solidFill>
              </a:rPr>
              <a:t>Sophie </a:t>
            </a:r>
            <a:r>
              <a:rPr lang="en-US" sz="3600" dirty="0" err="1">
                <a:solidFill>
                  <a:schemeClr val="bg1"/>
                </a:solidFill>
              </a:rPr>
              <a:t>Taeuber</a:t>
            </a:r>
            <a:r>
              <a:rPr lang="en-US" sz="3600" dirty="0">
                <a:solidFill>
                  <a:schemeClr val="bg1"/>
                </a:solidFill>
              </a:rPr>
              <a:t>-Arp</a:t>
            </a:r>
          </a:p>
        </p:txBody>
      </p:sp>
      <p:cxnSp>
        <p:nvCxnSpPr>
          <p:cNvPr id="14" name="Straight Connector 13">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10BE56D0-C739-0E76-F68F-5D388F9FD5F9}"/>
              </a:ext>
            </a:extLst>
          </p:cNvPr>
          <p:cNvSpPr>
            <a:spLocks noGrp="1"/>
          </p:cNvSpPr>
          <p:nvPr>
            <p:ph idx="1"/>
          </p:nvPr>
        </p:nvSpPr>
        <p:spPr>
          <a:xfrm>
            <a:off x="593610" y="2121763"/>
            <a:ext cx="3822192" cy="3773010"/>
          </a:xfrm>
        </p:spPr>
        <p:txBody>
          <a:bodyPr>
            <a:normAutofit/>
          </a:bodyPr>
          <a:lstStyle/>
          <a:p>
            <a:pPr marL="0" indent="0">
              <a:buNone/>
            </a:pPr>
            <a:r>
              <a:rPr lang="en-US" sz="2000" dirty="0">
                <a:solidFill>
                  <a:schemeClr val="bg1"/>
                </a:solidFill>
              </a:rPr>
              <a:t>Photo with sister 1921-22</a:t>
            </a:r>
          </a:p>
          <a:p>
            <a:pPr marL="0" indent="0">
              <a:buNone/>
            </a:pPr>
            <a:r>
              <a:rPr lang="en-US" sz="2000" dirty="0">
                <a:solidFill>
                  <a:schemeClr val="bg1"/>
                </a:solidFill>
              </a:rPr>
              <a:t>Sophie </a:t>
            </a:r>
            <a:r>
              <a:rPr lang="en-US" sz="2000" dirty="0" err="1">
                <a:solidFill>
                  <a:schemeClr val="bg1"/>
                </a:solidFill>
              </a:rPr>
              <a:t>Taeuber</a:t>
            </a:r>
            <a:r>
              <a:rPr lang="en-US" sz="2000" dirty="0">
                <a:solidFill>
                  <a:schemeClr val="bg1"/>
                </a:solidFill>
              </a:rPr>
              <a:t>, Zurich, 1916-17</a:t>
            </a:r>
          </a:p>
        </p:txBody>
      </p:sp>
      <p:pic>
        <p:nvPicPr>
          <p:cNvPr id="5" name="Content Placeholder 4" descr="A picture containing text, person&#10;&#10;Description automatically generated">
            <a:extLst>
              <a:ext uri="{FF2B5EF4-FFF2-40B4-BE49-F238E27FC236}">
                <a16:creationId xmlns:a16="http://schemas.microsoft.com/office/drawing/2014/main" id="{BA1CEDE7-588D-C5DE-0097-A46A2487D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9934" y="1045959"/>
            <a:ext cx="6596652" cy="4766081"/>
          </a:xfrm>
          <a:prstGeom prst="rect">
            <a:avLst/>
          </a:prstGeom>
        </p:spPr>
      </p:pic>
    </p:spTree>
    <p:extLst>
      <p:ext uri="{BB962C8B-B14F-4D97-AF65-F5344CB8AC3E}">
        <p14:creationId xmlns:p14="http://schemas.microsoft.com/office/powerpoint/2010/main" val="3685170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384" y="303591"/>
            <a:ext cx="4334256"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AFCFA9-0327-F1E3-6277-B9FD41AE4090}"/>
              </a:ext>
            </a:extLst>
          </p:cNvPr>
          <p:cNvSpPr>
            <a:spLocks noGrp="1"/>
          </p:cNvSpPr>
          <p:nvPr>
            <p:ph type="title"/>
          </p:nvPr>
        </p:nvSpPr>
        <p:spPr>
          <a:xfrm>
            <a:off x="594360" y="640263"/>
            <a:ext cx="3822192" cy="1344975"/>
          </a:xfrm>
        </p:spPr>
        <p:txBody>
          <a:bodyPr>
            <a:normAutofit/>
          </a:bodyPr>
          <a:lstStyle/>
          <a:p>
            <a:r>
              <a:rPr lang="en-US" sz="3600" dirty="0">
                <a:solidFill>
                  <a:schemeClr val="bg1"/>
                </a:solidFill>
              </a:rPr>
              <a:t>Sophie </a:t>
            </a:r>
            <a:r>
              <a:rPr lang="en-US" sz="3600" dirty="0" err="1">
                <a:solidFill>
                  <a:schemeClr val="bg1"/>
                </a:solidFill>
              </a:rPr>
              <a:t>Taeuber</a:t>
            </a:r>
            <a:r>
              <a:rPr lang="en-US" sz="3600" dirty="0">
                <a:solidFill>
                  <a:schemeClr val="bg1"/>
                </a:solidFill>
              </a:rPr>
              <a:t>-Arp</a:t>
            </a:r>
          </a:p>
        </p:txBody>
      </p:sp>
      <p:cxnSp>
        <p:nvCxnSpPr>
          <p:cNvPr id="14" name="Straight Connector 13">
            <a:extLst>
              <a:ext uri="{FF2B5EF4-FFF2-40B4-BE49-F238E27FC236}">
                <a16:creationId xmlns:a16="http://schemas.microsoft.com/office/drawing/2014/main" id="{57E1E5E6-F385-4E9C-B201-BA5BDE5CAD5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4088" y="2050687"/>
            <a:ext cx="3685032" cy="0"/>
          </a:xfrm>
          <a:prstGeom prst="line">
            <a:avLst/>
          </a:prstGeom>
          <a:ln w="22225">
            <a:solidFill>
              <a:srgbClr val="E7E6E6"/>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10BE56D0-C739-0E76-F68F-5D388F9FD5F9}"/>
              </a:ext>
            </a:extLst>
          </p:cNvPr>
          <p:cNvSpPr>
            <a:spLocks noGrp="1"/>
          </p:cNvSpPr>
          <p:nvPr>
            <p:ph idx="1"/>
          </p:nvPr>
        </p:nvSpPr>
        <p:spPr>
          <a:xfrm>
            <a:off x="593610" y="2121763"/>
            <a:ext cx="3822192" cy="3773010"/>
          </a:xfrm>
        </p:spPr>
        <p:txBody>
          <a:bodyPr>
            <a:normAutofit/>
          </a:bodyPr>
          <a:lstStyle/>
          <a:p>
            <a:pPr marL="0" indent="0">
              <a:buNone/>
            </a:pPr>
            <a:r>
              <a:rPr lang="en-US" sz="2000" dirty="0">
                <a:solidFill>
                  <a:schemeClr val="bg1"/>
                </a:solidFill>
              </a:rPr>
              <a:t>Installation at Tate Modern (2021)</a:t>
            </a:r>
          </a:p>
        </p:txBody>
      </p:sp>
      <p:pic>
        <p:nvPicPr>
          <p:cNvPr id="4" name="Picture 3" descr="A picture containing wall, indoor, room&#10;&#10;Description automatically generated">
            <a:extLst>
              <a:ext uri="{FF2B5EF4-FFF2-40B4-BE49-F238E27FC236}">
                <a16:creationId xmlns:a16="http://schemas.microsoft.com/office/drawing/2014/main" id="{A2B7757E-FBC5-F889-ED60-0EA9A3148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6824" y="1199324"/>
            <a:ext cx="6905625" cy="4105275"/>
          </a:xfrm>
          <a:prstGeom prst="rect">
            <a:avLst/>
          </a:prstGeom>
        </p:spPr>
      </p:pic>
    </p:spTree>
    <p:extLst>
      <p:ext uri="{BB962C8B-B14F-4D97-AF65-F5344CB8AC3E}">
        <p14:creationId xmlns:p14="http://schemas.microsoft.com/office/powerpoint/2010/main" val="4772407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23CBBB-A455-2B5D-6133-B8D212C004CD}"/>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b="0" i="0" u="none" strike="noStrike" baseline="0" dirty="0">
                <a:solidFill>
                  <a:srgbClr val="FFFFFF"/>
                </a:solidFill>
              </a:rPr>
              <a:t>Hannah </a:t>
            </a:r>
            <a:r>
              <a:rPr lang="en-US" sz="3000" b="0" i="0" u="none" strike="noStrike" baseline="0" dirty="0" err="1">
                <a:solidFill>
                  <a:srgbClr val="FFFFFF"/>
                </a:solidFill>
              </a:rPr>
              <a:t>Höch</a:t>
            </a:r>
            <a:r>
              <a:rPr lang="en-US" sz="3000" b="0" i="0" u="none" strike="noStrike" baseline="0" dirty="0">
                <a:solidFill>
                  <a:srgbClr val="FFFFFF"/>
                </a:solidFill>
              </a:rPr>
              <a:t> (1889–1978)</a:t>
            </a:r>
            <a:br>
              <a:rPr lang="en-US" sz="3000" b="0" i="0" u="none" strike="noStrike" baseline="0" dirty="0">
                <a:solidFill>
                  <a:srgbClr val="FFFFFF"/>
                </a:solidFill>
              </a:rPr>
            </a:br>
            <a:r>
              <a:rPr lang="en-US" sz="1600" b="0" i="0" u="none" strike="noStrike" baseline="0" dirty="0">
                <a:solidFill>
                  <a:srgbClr val="FFFFFF"/>
                </a:solidFill>
              </a:rPr>
              <a:t>Hannah </a:t>
            </a:r>
            <a:r>
              <a:rPr lang="en-US" sz="1600" b="0" i="0" u="none" strike="noStrike" baseline="0" dirty="0" err="1">
                <a:solidFill>
                  <a:srgbClr val="FFFFFF"/>
                </a:solidFill>
              </a:rPr>
              <a:t>Höch</a:t>
            </a:r>
            <a:r>
              <a:rPr lang="en-US" sz="1600" b="0" i="0" u="none" strike="noStrike" baseline="0" dirty="0">
                <a:solidFill>
                  <a:srgbClr val="FFFFFF"/>
                </a:solidFill>
              </a:rPr>
              <a:t>, Two Dada-puppets, 1916 /Hannah </a:t>
            </a:r>
            <a:r>
              <a:rPr lang="en-US" sz="1600" b="0" i="0" u="none" strike="noStrike" baseline="0" dirty="0" err="1">
                <a:solidFill>
                  <a:srgbClr val="FFFFFF"/>
                </a:solidFill>
              </a:rPr>
              <a:t>Höch</a:t>
            </a:r>
            <a:r>
              <a:rPr lang="en-US" sz="1600" b="0" i="0" u="none" strike="noStrike" baseline="0" dirty="0">
                <a:solidFill>
                  <a:srgbClr val="FFFFFF"/>
                </a:solidFill>
              </a:rPr>
              <a:t> and Dada doll, 1925/The Puppet </a:t>
            </a:r>
            <a:r>
              <a:rPr lang="en-US" sz="1600" b="0" i="0" u="none" strike="noStrike" baseline="0" dirty="0" err="1">
                <a:solidFill>
                  <a:srgbClr val="FFFFFF"/>
                </a:solidFill>
              </a:rPr>
              <a:t>Balsamine</a:t>
            </a:r>
            <a:r>
              <a:rPr lang="en-US" sz="1600" b="0" i="0" u="none" strike="noStrike" baseline="0" dirty="0">
                <a:solidFill>
                  <a:srgbClr val="FFFFFF"/>
                </a:solidFill>
              </a:rPr>
              <a:t>, 1927</a:t>
            </a:r>
            <a:endParaRPr lang="en-US" sz="1600" dirty="0">
              <a:solidFill>
                <a:srgbClr val="FFFFFF"/>
              </a:solidFill>
            </a:endParaRPr>
          </a:p>
        </p:txBody>
      </p:sp>
      <p:pic>
        <p:nvPicPr>
          <p:cNvPr id="7" name="Picture 6" descr="A couple of mannequins wearing clothing&#10;&#10;Description automatically generated with low confidence">
            <a:extLst>
              <a:ext uri="{FF2B5EF4-FFF2-40B4-BE49-F238E27FC236}">
                <a16:creationId xmlns:a16="http://schemas.microsoft.com/office/drawing/2014/main" id="{CDFB64F5-7BE3-DFE0-5AF9-5EAB823E70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04" y="307731"/>
            <a:ext cx="2908280" cy="3997637"/>
          </a:xfrm>
          <a:prstGeom prst="rect">
            <a:avLst/>
          </a:prstGeom>
        </p:spPr>
      </p:pic>
      <p:pic>
        <p:nvPicPr>
          <p:cNvPr id="5" name="Content Placeholder 4" descr="A person holding a baby&#10;&#10;Description automatically generated with medium confidence">
            <a:extLst>
              <a:ext uri="{FF2B5EF4-FFF2-40B4-BE49-F238E27FC236}">
                <a16:creationId xmlns:a16="http://schemas.microsoft.com/office/drawing/2014/main" id="{993665EB-58DC-8985-BFE8-D61250E68F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24337" y="307731"/>
            <a:ext cx="2956107" cy="3997637"/>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text, indoor, doll&#10;&#10;Description automatically generated">
            <a:extLst>
              <a:ext uri="{FF2B5EF4-FFF2-40B4-BE49-F238E27FC236}">
                <a16:creationId xmlns:a16="http://schemas.microsoft.com/office/drawing/2014/main" id="{74881601-8282-C2FB-F4E0-16F52AC90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460" y="330045"/>
            <a:ext cx="2628446" cy="3997637"/>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03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CF03CF-C66C-3E83-3750-04C9B21AF09F}"/>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3000">
                <a:solidFill>
                  <a:srgbClr val="FFFFFF"/>
                </a:solidFill>
              </a:rPr>
              <a:t>Louise Nevelson </a:t>
            </a:r>
            <a:br>
              <a:rPr lang="en-US" sz="3000">
                <a:solidFill>
                  <a:srgbClr val="FFFFFF"/>
                </a:solidFill>
              </a:rPr>
            </a:br>
            <a:r>
              <a:rPr lang="en-US" sz="3000">
                <a:solidFill>
                  <a:srgbClr val="FFFFFF"/>
                </a:solidFill>
              </a:rPr>
              <a:t>Mrs. N's Palace, The Metropolitan Museum of Art, 1964-1977</a:t>
            </a:r>
          </a:p>
        </p:txBody>
      </p:sp>
      <p:pic>
        <p:nvPicPr>
          <p:cNvPr id="7" name="Picture 6" descr="A picture containing text, indoor&#10;&#10;Description automatically generated">
            <a:extLst>
              <a:ext uri="{FF2B5EF4-FFF2-40B4-BE49-F238E27FC236}">
                <a16:creationId xmlns:a16="http://schemas.microsoft.com/office/drawing/2014/main" id="{DE8113C4-E9E9-741B-2DD3-BC572F8269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07" y="307731"/>
            <a:ext cx="5330182" cy="3997637"/>
          </a:xfrm>
          <a:prstGeom prst="rect">
            <a:avLst/>
          </a:prstGeom>
        </p:spPr>
      </p:pic>
      <p:pic>
        <p:nvPicPr>
          <p:cNvPr id="5" name="Content Placeholder 4" descr="A picture containing text&#10;&#10;Description automatically generated">
            <a:extLst>
              <a:ext uri="{FF2B5EF4-FFF2-40B4-BE49-F238E27FC236}">
                <a16:creationId xmlns:a16="http://schemas.microsoft.com/office/drawing/2014/main" id="{A33049C9-B094-3387-3152-61D783736E6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16043" y="485637"/>
            <a:ext cx="5455917" cy="3641824"/>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84856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FFDA88-4946-457C-2F95-AA78E63F1E31}"/>
              </a:ext>
            </a:extLst>
          </p:cNvPr>
          <p:cNvSpPr>
            <a:spLocks noGrp="1"/>
          </p:cNvSpPr>
          <p:nvPr>
            <p:ph type="title"/>
          </p:nvPr>
        </p:nvSpPr>
        <p:spPr/>
        <p:txBody>
          <a:bodyPr/>
          <a:lstStyle/>
          <a:p>
            <a:r>
              <a:rPr lang="en-US" dirty="0"/>
              <a:t>Surrealism</a:t>
            </a:r>
          </a:p>
        </p:txBody>
      </p:sp>
      <p:sp>
        <p:nvSpPr>
          <p:cNvPr id="3" name="Text Placeholder 2">
            <a:extLst>
              <a:ext uri="{FF2B5EF4-FFF2-40B4-BE49-F238E27FC236}">
                <a16:creationId xmlns:a16="http://schemas.microsoft.com/office/drawing/2014/main" id="{0FF1DAE6-CE91-4417-82FA-3BB1020DA2A0}"/>
              </a:ext>
            </a:extLst>
          </p:cNvPr>
          <p:cNvSpPr>
            <a:spLocks noGrp="1"/>
          </p:cNvSpPr>
          <p:nvPr>
            <p:ph type="body" idx="1"/>
          </p:nvPr>
        </p:nvSpPr>
        <p:spPr/>
        <p:txBody>
          <a:bodyPr/>
          <a:lstStyle/>
          <a:p>
            <a:r>
              <a:rPr lang="en-US" dirty="0"/>
              <a:t>“</a:t>
            </a:r>
            <a:r>
              <a:rPr lang="en-US" b="0" i="0" dirty="0">
                <a:solidFill>
                  <a:srgbClr val="313131"/>
                </a:solidFill>
                <a:effectLst/>
                <a:latin typeface="Tate regular"/>
              </a:rPr>
              <a:t>A twentieth-century literary, philosophical and artistic movement that explored the workings of the mind, championing the irrational, the poetic and the revolutionary” (Tate)</a:t>
            </a:r>
            <a:endParaRPr lang="en-US" dirty="0"/>
          </a:p>
        </p:txBody>
      </p:sp>
    </p:spTree>
    <p:extLst>
      <p:ext uri="{BB962C8B-B14F-4D97-AF65-F5344CB8AC3E}">
        <p14:creationId xmlns:p14="http://schemas.microsoft.com/office/powerpoint/2010/main" val="2809657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2AD1A-E67E-D21E-089C-1A574B12BE93}"/>
              </a:ext>
            </a:extLst>
          </p:cNvPr>
          <p:cNvSpPr>
            <a:spLocks noGrp="1"/>
          </p:cNvSpPr>
          <p:nvPr>
            <p:ph type="title"/>
          </p:nvPr>
        </p:nvSpPr>
        <p:spPr/>
        <p:txBody>
          <a:bodyPr/>
          <a:lstStyle/>
          <a:p>
            <a:r>
              <a:rPr lang="en-US" dirty="0"/>
              <a:t>Context</a:t>
            </a:r>
          </a:p>
        </p:txBody>
      </p:sp>
      <p:sp>
        <p:nvSpPr>
          <p:cNvPr id="3" name="Content Placeholder 2">
            <a:extLst>
              <a:ext uri="{FF2B5EF4-FFF2-40B4-BE49-F238E27FC236}">
                <a16:creationId xmlns:a16="http://schemas.microsoft.com/office/drawing/2014/main" id="{D81A2A19-024C-00EA-272F-00A7F57EE5CA}"/>
              </a:ext>
            </a:extLst>
          </p:cNvPr>
          <p:cNvSpPr>
            <a:spLocks noGrp="1"/>
          </p:cNvSpPr>
          <p:nvPr>
            <p:ph idx="1"/>
          </p:nvPr>
        </p:nvSpPr>
        <p:spPr/>
        <p:txBody>
          <a:bodyPr/>
          <a:lstStyle/>
          <a:p>
            <a:r>
              <a:rPr lang="en-US" dirty="0"/>
              <a:t>Art, like literature, represents the present it was created in</a:t>
            </a:r>
          </a:p>
          <a:p>
            <a:r>
              <a:rPr lang="en-US" dirty="0" err="1"/>
              <a:t>Ferrando</a:t>
            </a:r>
            <a:r>
              <a:rPr lang="en-US" dirty="0"/>
              <a:t> traces the philosophical &amp; artistic movements that intersect posthumanism &amp; Feminism</a:t>
            </a:r>
          </a:p>
          <a:p>
            <a:r>
              <a:rPr lang="en-US" dirty="0"/>
              <a:t>We can read a work of art through a critical lens just like we read a fictional story</a:t>
            </a:r>
          </a:p>
          <a:p>
            <a:r>
              <a:rPr lang="en-US" dirty="0"/>
              <a:t>You can write informal responses and/or your last two papers on works of art</a:t>
            </a:r>
          </a:p>
          <a:p>
            <a:endParaRPr lang="en-US" dirty="0"/>
          </a:p>
        </p:txBody>
      </p:sp>
    </p:spTree>
    <p:extLst>
      <p:ext uri="{BB962C8B-B14F-4D97-AF65-F5344CB8AC3E}">
        <p14:creationId xmlns:p14="http://schemas.microsoft.com/office/powerpoint/2010/main" val="1493498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6">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D7F060-E0E7-B371-67F1-076504D9DF7E}"/>
              </a:ext>
            </a:extLst>
          </p:cNvPr>
          <p:cNvSpPr>
            <a:spLocks noGrp="1"/>
          </p:cNvSpPr>
          <p:nvPr>
            <p:ph type="title"/>
          </p:nvPr>
        </p:nvSpPr>
        <p:spPr>
          <a:xfrm>
            <a:off x="0" y="1101436"/>
            <a:ext cx="5029199" cy="2887579"/>
          </a:xfrm>
        </p:spPr>
        <p:txBody>
          <a:bodyPr vert="horz" lIns="91440" tIns="45720" rIns="91440" bIns="45720" rtlCol="0" anchor="b">
            <a:normAutofit/>
          </a:bodyPr>
          <a:lstStyle/>
          <a:p>
            <a:pPr algn="ctr"/>
            <a:r>
              <a:rPr lang="en-US" sz="3700" kern="1200" dirty="0">
                <a:solidFill>
                  <a:srgbClr val="FFFFFF"/>
                </a:solidFill>
                <a:latin typeface="+mj-lt"/>
                <a:ea typeface="+mj-ea"/>
                <a:cs typeface="+mj-cs"/>
              </a:rPr>
              <a:t>Dorothea Tanning,</a:t>
            </a:r>
            <a:br>
              <a:rPr lang="en-US" sz="3700" kern="1200" dirty="0">
                <a:solidFill>
                  <a:srgbClr val="FFFFFF"/>
                </a:solidFill>
                <a:latin typeface="+mj-lt"/>
                <a:ea typeface="+mj-ea"/>
                <a:cs typeface="+mj-cs"/>
              </a:rPr>
            </a:br>
            <a:r>
              <a:rPr lang="en-US" sz="3700" b="0" i="1" kern="1200" dirty="0">
                <a:solidFill>
                  <a:srgbClr val="FFFFFF"/>
                </a:solidFill>
                <a:effectLst/>
                <a:latin typeface="+mj-lt"/>
                <a:ea typeface="+mj-ea"/>
                <a:cs typeface="+mj-cs"/>
              </a:rPr>
              <a:t>Eine </a:t>
            </a:r>
            <a:r>
              <a:rPr lang="en-US" sz="3700" b="0" i="1" kern="1200" dirty="0" err="1">
                <a:solidFill>
                  <a:srgbClr val="FFFFFF"/>
                </a:solidFill>
                <a:effectLst/>
                <a:latin typeface="+mj-lt"/>
                <a:ea typeface="+mj-ea"/>
                <a:cs typeface="+mj-cs"/>
              </a:rPr>
              <a:t>Kleine</a:t>
            </a:r>
            <a:r>
              <a:rPr lang="en-US" sz="3700" b="0" i="1" kern="1200" dirty="0">
                <a:solidFill>
                  <a:srgbClr val="FFFFFF"/>
                </a:solidFill>
                <a:effectLst/>
                <a:latin typeface="+mj-lt"/>
                <a:ea typeface="+mj-ea"/>
                <a:cs typeface="+mj-cs"/>
              </a:rPr>
              <a:t> Nachtmusik,</a:t>
            </a:r>
            <a:br>
              <a:rPr lang="en-US" sz="3700" b="0" i="1" kern="1200" dirty="0">
                <a:solidFill>
                  <a:srgbClr val="FFFFFF"/>
                </a:solidFill>
                <a:effectLst/>
                <a:latin typeface="+mj-lt"/>
                <a:ea typeface="+mj-ea"/>
                <a:cs typeface="+mj-cs"/>
              </a:rPr>
            </a:br>
            <a:r>
              <a:rPr lang="en-US" sz="3700" b="0" i="1" kern="1200" dirty="0">
                <a:solidFill>
                  <a:srgbClr val="FFFFFF"/>
                </a:solidFill>
                <a:effectLst/>
                <a:latin typeface="+mj-lt"/>
                <a:ea typeface="+mj-ea"/>
                <a:cs typeface="+mj-cs"/>
              </a:rPr>
              <a:t>1943</a:t>
            </a:r>
            <a:endParaRPr lang="en-US" sz="3700" i="1" kern="1200" dirty="0">
              <a:solidFill>
                <a:srgbClr val="FFFFFF"/>
              </a:solidFill>
              <a:latin typeface="+mj-lt"/>
              <a:ea typeface="+mj-ea"/>
              <a:cs typeface="+mj-cs"/>
            </a:endParaRPr>
          </a:p>
        </p:txBody>
      </p:sp>
      <p:cxnSp>
        <p:nvCxnSpPr>
          <p:cNvPr id="19" name="Straight Connector 18">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Content Placeholder 6" descr="A picture containing indoor, floor, furniture, altar&#10;&#10;Description automatically generated">
            <a:extLst>
              <a:ext uri="{FF2B5EF4-FFF2-40B4-BE49-F238E27FC236}">
                <a16:creationId xmlns:a16="http://schemas.microsoft.com/office/drawing/2014/main" id="{A2C404ED-20D7-379F-4AA6-57B85F6D4C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1254881"/>
            <a:ext cx="6553545" cy="4356179"/>
          </a:xfrm>
          <a:prstGeom prst="rect">
            <a:avLst/>
          </a:prstGeom>
        </p:spPr>
      </p:pic>
    </p:spTree>
    <p:extLst>
      <p:ext uri="{BB962C8B-B14F-4D97-AF65-F5344CB8AC3E}">
        <p14:creationId xmlns:p14="http://schemas.microsoft.com/office/powerpoint/2010/main" val="81258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3983B3-25EA-BE7D-EADE-DDEE929431B0}"/>
              </a:ext>
            </a:extLst>
          </p:cNvPr>
          <p:cNvSpPr>
            <a:spLocks noGrp="1"/>
          </p:cNvSpPr>
          <p:nvPr>
            <p:ph type="title"/>
          </p:nvPr>
        </p:nvSpPr>
        <p:spPr>
          <a:xfrm>
            <a:off x="336884" y="742951"/>
            <a:ext cx="4332307" cy="4962524"/>
          </a:xfrm>
        </p:spPr>
        <p:txBody>
          <a:bodyPr vert="horz" lIns="91440" tIns="45720" rIns="91440" bIns="45720" rtlCol="0" anchor="ctr">
            <a:normAutofit/>
          </a:bodyPr>
          <a:lstStyle/>
          <a:p>
            <a:pPr algn="ctr"/>
            <a:r>
              <a:rPr lang="en-US" sz="3600" kern="1200" dirty="0">
                <a:solidFill>
                  <a:srgbClr val="FFFFFF"/>
                </a:solidFill>
                <a:latin typeface="+mj-lt"/>
                <a:ea typeface="+mj-ea"/>
                <a:cs typeface="+mj-cs"/>
              </a:rPr>
              <a:t>Dorothea Tanning,</a:t>
            </a:r>
            <a:br>
              <a:rPr lang="en-US" sz="3600" kern="1200" dirty="0">
                <a:solidFill>
                  <a:srgbClr val="FFFFFF"/>
                </a:solidFill>
                <a:latin typeface="+mj-lt"/>
                <a:ea typeface="+mj-ea"/>
                <a:cs typeface="+mj-cs"/>
              </a:rPr>
            </a:br>
            <a:r>
              <a:rPr lang="en-US" sz="3600" kern="1200" dirty="0">
                <a:solidFill>
                  <a:srgbClr val="FFFFFF"/>
                </a:solidFill>
                <a:latin typeface="+mj-lt"/>
                <a:ea typeface="+mj-ea"/>
                <a:cs typeface="+mj-cs"/>
              </a:rPr>
              <a:t> </a:t>
            </a:r>
            <a:r>
              <a:rPr lang="en-US" sz="3600" b="0" i="1" kern="1200" dirty="0">
                <a:solidFill>
                  <a:srgbClr val="FFFFFF"/>
                </a:solidFill>
                <a:effectLst/>
                <a:latin typeface="+mj-lt"/>
                <a:ea typeface="+mj-ea"/>
                <a:cs typeface="+mj-cs"/>
              </a:rPr>
              <a:t>Interior with Sudden Joy</a:t>
            </a:r>
            <a:r>
              <a:rPr lang="en-US" sz="3600" b="0" i="0" kern="1200" dirty="0">
                <a:solidFill>
                  <a:srgbClr val="FFFFFF"/>
                </a:solidFill>
                <a:effectLst/>
                <a:latin typeface="+mj-lt"/>
                <a:ea typeface="+mj-ea"/>
                <a:cs typeface="+mj-cs"/>
              </a:rPr>
              <a:t>, 1951</a:t>
            </a:r>
            <a:endParaRPr lang="en-US" sz="3600" kern="1200" dirty="0">
              <a:solidFill>
                <a:srgbClr val="FFFFFF"/>
              </a:solidFill>
              <a:latin typeface="+mj-lt"/>
              <a:ea typeface="+mj-ea"/>
              <a:cs typeface="+mj-cs"/>
            </a:endParaRPr>
          </a:p>
        </p:txBody>
      </p:sp>
      <p:pic>
        <p:nvPicPr>
          <p:cNvPr id="5" name="Content Placeholder 4" descr="A group of people dancing&#10;&#10;Description automatically generated with medium confidence">
            <a:extLst>
              <a:ext uri="{FF2B5EF4-FFF2-40B4-BE49-F238E27FC236}">
                <a16:creationId xmlns:a16="http://schemas.microsoft.com/office/drawing/2014/main" id="{569CC516-9D4A-2B40-6FD9-37E175AC450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53822" y="1253917"/>
            <a:ext cx="6553545" cy="4358107"/>
          </a:xfrm>
          <a:prstGeom prst="rect">
            <a:avLst/>
          </a:prstGeom>
        </p:spPr>
      </p:pic>
    </p:spTree>
    <p:extLst>
      <p:ext uri="{BB962C8B-B14F-4D97-AF65-F5344CB8AC3E}">
        <p14:creationId xmlns:p14="http://schemas.microsoft.com/office/powerpoint/2010/main" val="246223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D7F060-E0E7-B371-67F1-076504D9DF7E}"/>
              </a:ext>
            </a:extLst>
          </p:cNvPr>
          <p:cNvSpPr>
            <a:spLocks noGrp="1"/>
          </p:cNvSpPr>
          <p:nvPr>
            <p:ph type="title"/>
          </p:nvPr>
        </p:nvSpPr>
        <p:spPr>
          <a:xfrm>
            <a:off x="57710" y="1022688"/>
            <a:ext cx="4992272"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Dorothea Tanning,</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 </a:t>
            </a:r>
            <a:r>
              <a:rPr lang="en-US" sz="4800" i="1" kern="1200" dirty="0">
                <a:solidFill>
                  <a:srgbClr val="FFFFFF"/>
                </a:solidFill>
                <a:latin typeface="+mj-lt"/>
                <a:ea typeface="+mj-ea"/>
                <a:cs typeface="+mj-cs"/>
              </a:rPr>
              <a:t>Tableau Vivant, </a:t>
            </a:r>
            <a:r>
              <a:rPr lang="en-US" sz="4800" kern="1200" dirty="0">
                <a:solidFill>
                  <a:srgbClr val="FFFFFF"/>
                </a:solidFill>
                <a:latin typeface="+mj-lt"/>
                <a:ea typeface="+mj-ea"/>
                <a:cs typeface="+mj-cs"/>
              </a:rPr>
              <a:t>1954</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floor, dog, indoor, sculpture&#10;&#10;Description automatically generated">
            <a:extLst>
              <a:ext uri="{FF2B5EF4-FFF2-40B4-BE49-F238E27FC236}">
                <a16:creationId xmlns:a16="http://schemas.microsoft.com/office/drawing/2014/main" id="{D6250666-C018-B884-A3D8-4A653FBC78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32647" y="492573"/>
            <a:ext cx="4395895" cy="5880796"/>
          </a:xfrm>
          <a:prstGeom prst="rect">
            <a:avLst/>
          </a:prstGeom>
        </p:spPr>
      </p:pic>
    </p:spTree>
    <p:extLst>
      <p:ext uri="{BB962C8B-B14F-4D97-AF65-F5344CB8AC3E}">
        <p14:creationId xmlns:p14="http://schemas.microsoft.com/office/powerpoint/2010/main" val="39603378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2DE7A2-3BB5-ECF4-1D75-1BA99718929D}"/>
              </a:ext>
            </a:extLst>
          </p:cNvPr>
          <p:cNvSpPr>
            <a:spLocks noGrp="1"/>
          </p:cNvSpPr>
          <p:nvPr>
            <p:ph type="title"/>
          </p:nvPr>
        </p:nvSpPr>
        <p:spPr>
          <a:xfrm>
            <a:off x="599609" y="679731"/>
            <a:ext cx="4533014" cy="3736540"/>
          </a:xfrm>
        </p:spPr>
        <p:txBody>
          <a:bodyPr vert="horz" lIns="91440" tIns="45720" rIns="91440" bIns="45720" rtlCol="0" anchor="b">
            <a:normAutofit/>
          </a:bodyPr>
          <a:lstStyle/>
          <a:p>
            <a:r>
              <a:rPr lang="en-US" dirty="0"/>
              <a:t>Dorothea Tanning, Maternity (Detail), </a:t>
            </a:r>
            <a:br>
              <a:rPr lang="en-US" dirty="0"/>
            </a:br>
            <a:r>
              <a:rPr lang="en-US" dirty="0"/>
              <a:t>1947</a:t>
            </a:r>
          </a:p>
        </p:txBody>
      </p:sp>
      <p:grpSp>
        <p:nvGrpSpPr>
          <p:cNvPr id="35" name="Group 34">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36" name="Straight Connector 35">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7534ED10-932E-C911-386D-B4B3D6AC1F72}"/>
              </a:ext>
            </a:extLst>
          </p:cNvPr>
          <p:cNvPicPr>
            <a:picLocks noChangeAspect="1"/>
          </p:cNvPicPr>
          <p:nvPr/>
        </p:nvPicPr>
        <p:blipFill rotWithShape="1">
          <a:blip r:embed="rId2">
            <a:extLst>
              <a:ext uri="{28A0092B-C50C-407E-A947-70E740481C1C}">
                <a14:useLocalDpi xmlns:a14="http://schemas.microsoft.com/office/drawing/2010/main" val="0"/>
              </a:ext>
            </a:extLst>
          </a:blip>
          <a:srcRect t="10317" r="2" b="13110"/>
          <a:stretch/>
        </p:blipFill>
        <p:spPr>
          <a:xfrm>
            <a:off x="5640572" y="557360"/>
            <a:ext cx="5608830" cy="5632704"/>
          </a:xfrm>
          <a:prstGeom prst="rect">
            <a:avLst/>
          </a:prstGeom>
        </p:spPr>
      </p:pic>
    </p:spTree>
    <p:extLst>
      <p:ext uri="{BB962C8B-B14F-4D97-AF65-F5344CB8AC3E}">
        <p14:creationId xmlns:p14="http://schemas.microsoft.com/office/powerpoint/2010/main" val="362300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3045020-A756-920D-09DB-778D6FBC0BB8}"/>
              </a:ext>
            </a:extLst>
          </p:cNvPr>
          <p:cNvSpPr>
            <a:spLocks noGrp="1"/>
          </p:cNvSpPr>
          <p:nvPr>
            <p:ph type="title"/>
          </p:nvPr>
        </p:nvSpPr>
        <p:spPr>
          <a:xfrm>
            <a:off x="270164" y="914400"/>
            <a:ext cx="4572000" cy="2887579"/>
          </a:xfrm>
        </p:spPr>
        <p:txBody>
          <a:bodyPr vert="horz" lIns="91440" tIns="45720" rIns="91440" bIns="45720" rtlCol="0" anchor="b">
            <a:normAutofit fontScale="90000"/>
          </a:bodyPr>
          <a:lstStyle/>
          <a:p>
            <a:pPr algn="ctr"/>
            <a:r>
              <a:rPr lang="en-US" kern="1200" dirty="0">
                <a:solidFill>
                  <a:srgbClr val="FFFFFF"/>
                </a:solidFill>
                <a:latin typeface="+mj-lt"/>
                <a:ea typeface="+mj-ea"/>
                <a:cs typeface="+mj-cs"/>
              </a:rPr>
              <a:t>Remedios Varo </a:t>
            </a:r>
            <a:r>
              <a:rPr lang="en-US" kern="1200" dirty="0" err="1">
                <a:solidFill>
                  <a:srgbClr val="FFFFFF"/>
                </a:solidFill>
                <a:latin typeface="+mj-lt"/>
                <a:ea typeface="+mj-ea"/>
                <a:cs typeface="+mj-cs"/>
              </a:rPr>
              <a:t>Uranga</a:t>
            </a:r>
            <a:r>
              <a:rPr lang="en-US" kern="1200" dirty="0">
                <a:solidFill>
                  <a:srgbClr val="FFFFFF"/>
                </a:solidFill>
                <a:latin typeface="+mj-lt"/>
                <a:ea typeface="+mj-ea"/>
                <a:cs typeface="+mj-cs"/>
              </a:rPr>
              <a:t> (1908- 1963), </a:t>
            </a:r>
            <a:br>
              <a:rPr lang="en-US" kern="1200" dirty="0">
                <a:solidFill>
                  <a:srgbClr val="FFFFFF"/>
                </a:solidFill>
                <a:latin typeface="+mj-lt"/>
                <a:ea typeface="+mj-ea"/>
                <a:cs typeface="+mj-cs"/>
              </a:rPr>
            </a:br>
            <a:r>
              <a:rPr lang="en-US" i="1" kern="1200" dirty="0">
                <a:solidFill>
                  <a:srgbClr val="FFFFFF"/>
                </a:solidFill>
                <a:latin typeface="+mj-lt"/>
                <a:ea typeface="+mj-ea"/>
                <a:cs typeface="+mj-cs"/>
              </a:rPr>
              <a:t>The Meeting</a:t>
            </a:r>
            <a:r>
              <a:rPr lang="en-US" kern="1200" dirty="0">
                <a:solidFill>
                  <a:srgbClr val="FFFFFF"/>
                </a:solidFill>
                <a:latin typeface="+mj-lt"/>
                <a:ea typeface="+mj-ea"/>
                <a:cs typeface="+mj-cs"/>
              </a:rPr>
              <a:t>,</a:t>
            </a:r>
            <a:br>
              <a:rPr lang="en-US" kern="1200" dirty="0">
                <a:solidFill>
                  <a:srgbClr val="FFFFFF"/>
                </a:solidFill>
                <a:latin typeface="+mj-lt"/>
                <a:ea typeface="+mj-ea"/>
                <a:cs typeface="+mj-cs"/>
              </a:rPr>
            </a:br>
            <a:r>
              <a:rPr lang="en-US" kern="1200" dirty="0">
                <a:solidFill>
                  <a:srgbClr val="FFFFFF"/>
                </a:solidFill>
                <a:latin typeface="+mj-lt"/>
                <a:ea typeface="+mj-ea"/>
                <a:cs typeface="+mj-cs"/>
              </a:rPr>
              <a:t> Date not Found</a:t>
            </a:r>
          </a:p>
        </p:txBody>
      </p:sp>
      <p:cxnSp>
        <p:nvCxnSpPr>
          <p:cNvPr id="27" name="Straight Connector 26">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839F212B-E1F3-D0D0-2BC9-6CD753E5547D}"/>
              </a:ext>
            </a:extLst>
          </p:cNvPr>
          <p:cNvPicPr>
            <a:picLocks noChangeAspect="1"/>
          </p:cNvPicPr>
          <p:nvPr/>
        </p:nvPicPr>
        <p:blipFill rotWithShape="1">
          <a:blip r:embed="rId2">
            <a:extLst>
              <a:ext uri="{28A0092B-C50C-407E-A947-70E740481C1C}">
                <a14:useLocalDpi xmlns:a14="http://schemas.microsoft.com/office/drawing/2010/main" val="0"/>
              </a:ext>
            </a:extLst>
          </a:blip>
          <a:srcRect t="6465" r="-1" b="8219"/>
          <a:stretch/>
        </p:blipFill>
        <p:spPr>
          <a:xfrm>
            <a:off x="6104197" y="492573"/>
            <a:ext cx="4652794" cy="5880796"/>
          </a:xfrm>
          <a:prstGeom prst="rect">
            <a:avLst/>
          </a:prstGeom>
        </p:spPr>
      </p:pic>
    </p:spTree>
    <p:extLst>
      <p:ext uri="{BB962C8B-B14F-4D97-AF65-F5344CB8AC3E}">
        <p14:creationId xmlns:p14="http://schemas.microsoft.com/office/powerpoint/2010/main" val="859581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701C15-D6C7-27D8-7E6E-1F074A03593E}"/>
              </a:ext>
            </a:extLst>
          </p:cNvPr>
          <p:cNvSpPr>
            <a:spLocks noGrp="1"/>
          </p:cNvSpPr>
          <p:nvPr>
            <p:ph type="title"/>
          </p:nvPr>
        </p:nvSpPr>
        <p:spPr>
          <a:xfrm>
            <a:off x="205266" y="791442"/>
            <a:ext cx="4775443" cy="4962524"/>
          </a:xfrm>
        </p:spPr>
        <p:txBody>
          <a:bodyPr vert="horz" lIns="91440" tIns="45720" rIns="91440" bIns="45720" rtlCol="0" anchor="ctr">
            <a:normAutofit/>
          </a:bodyPr>
          <a:lstStyle/>
          <a:p>
            <a:pPr algn="ctr"/>
            <a:r>
              <a:rPr lang="en-US" sz="4800" kern="1200" dirty="0">
                <a:solidFill>
                  <a:srgbClr val="FFFFFF"/>
                </a:solidFill>
                <a:latin typeface="+mj-lt"/>
                <a:ea typeface="+mj-ea"/>
                <a:cs typeface="+mj-cs"/>
              </a:rPr>
              <a:t>Remedios Varo </a:t>
            </a:r>
            <a:r>
              <a:rPr lang="en-US" sz="4800" kern="1200" dirty="0" err="1">
                <a:solidFill>
                  <a:srgbClr val="FFFFFF"/>
                </a:solidFill>
                <a:latin typeface="+mj-lt"/>
                <a:ea typeface="+mj-ea"/>
                <a:cs typeface="+mj-cs"/>
              </a:rPr>
              <a:t>Uranga</a:t>
            </a:r>
            <a:r>
              <a:rPr lang="en-US" sz="4800" kern="1200" dirty="0">
                <a:solidFill>
                  <a:srgbClr val="FFFFFF"/>
                </a:solidFill>
                <a:latin typeface="+mj-lt"/>
                <a:ea typeface="+mj-ea"/>
                <a:cs typeface="+mj-cs"/>
              </a:rPr>
              <a:t>, </a:t>
            </a:r>
            <a:br>
              <a:rPr lang="en-US" sz="4800" kern="1200" dirty="0">
                <a:solidFill>
                  <a:srgbClr val="FFFFFF"/>
                </a:solidFill>
                <a:latin typeface="+mj-lt"/>
                <a:ea typeface="+mj-ea"/>
                <a:cs typeface="+mj-cs"/>
              </a:rPr>
            </a:br>
            <a:r>
              <a:rPr lang="en-US" sz="4800" i="1" kern="1200" dirty="0">
                <a:solidFill>
                  <a:srgbClr val="FFFFFF"/>
                </a:solidFill>
                <a:latin typeface="+mj-lt"/>
                <a:ea typeface="+mj-ea"/>
                <a:cs typeface="+mj-cs"/>
              </a:rPr>
              <a:t>Plant Architecture</a:t>
            </a:r>
            <a:r>
              <a:rPr lang="en-US" sz="4800" kern="1200" dirty="0">
                <a:solidFill>
                  <a:srgbClr val="FFFFFF"/>
                </a:solidFill>
                <a:latin typeface="+mj-lt"/>
                <a:ea typeface="+mj-ea"/>
                <a:cs typeface="+mj-cs"/>
              </a:rPr>
              <a:t>, 1962</a:t>
            </a:r>
          </a:p>
        </p:txBody>
      </p:sp>
      <p:pic>
        <p:nvPicPr>
          <p:cNvPr id="5" name="Content Placeholder 4" descr="A picture containing text, altar&#10;&#10;Description automatically generated">
            <a:extLst>
              <a:ext uri="{FF2B5EF4-FFF2-40B4-BE49-F238E27FC236}">
                <a16:creationId xmlns:a16="http://schemas.microsoft.com/office/drawing/2014/main" id="{F1AC171B-6A56-39A9-83A1-83B145A00B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98806" y="492573"/>
            <a:ext cx="4263577" cy="5880796"/>
          </a:xfrm>
          <a:prstGeom prst="rect">
            <a:avLst/>
          </a:prstGeom>
        </p:spPr>
      </p:pic>
    </p:spTree>
    <p:extLst>
      <p:ext uri="{BB962C8B-B14F-4D97-AF65-F5344CB8AC3E}">
        <p14:creationId xmlns:p14="http://schemas.microsoft.com/office/powerpoint/2010/main" val="823107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BCD54F-B1C0-09AF-4DB6-4F67DBE58E57}"/>
              </a:ext>
            </a:extLst>
          </p:cNvPr>
          <p:cNvSpPr>
            <a:spLocks noGrp="1"/>
          </p:cNvSpPr>
          <p:nvPr>
            <p:ph type="title"/>
          </p:nvPr>
        </p:nvSpPr>
        <p:spPr>
          <a:xfrm>
            <a:off x="674237" y="914400"/>
            <a:ext cx="3657600" cy="2887579"/>
          </a:xfrm>
        </p:spPr>
        <p:txBody>
          <a:bodyPr vert="horz" lIns="91440" tIns="45720" rIns="91440" bIns="45720" rtlCol="0" anchor="b">
            <a:normAutofit fontScale="90000"/>
          </a:bodyPr>
          <a:lstStyle/>
          <a:p>
            <a:pPr algn="ctr"/>
            <a:r>
              <a:rPr lang="en-US" sz="4800" kern="1200" dirty="0">
                <a:solidFill>
                  <a:srgbClr val="FFFFFF"/>
                </a:solidFill>
                <a:latin typeface="+mj-lt"/>
                <a:ea typeface="+mj-ea"/>
                <a:cs typeface="+mj-cs"/>
              </a:rPr>
              <a:t>Remedios Varo </a:t>
            </a:r>
            <a:r>
              <a:rPr lang="en-US" sz="4800" kern="1200" dirty="0" err="1">
                <a:solidFill>
                  <a:srgbClr val="FFFFFF"/>
                </a:solidFill>
                <a:latin typeface="+mj-lt"/>
                <a:ea typeface="+mj-ea"/>
                <a:cs typeface="+mj-cs"/>
              </a:rPr>
              <a:t>Uranga</a:t>
            </a:r>
            <a:r>
              <a:rPr lang="en-US" sz="4800" kern="1200" dirty="0">
                <a:solidFill>
                  <a:srgbClr val="FFFFFF"/>
                </a:solidFill>
                <a:latin typeface="+mj-lt"/>
                <a:ea typeface="+mj-ea"/>
                <a:cs typeface="+mj-cs"/>
              </a:rPr>
              <a:t>,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Homo </a:t>
            </a:r>
            <a:r>
              <a:rPr lang="en-US" sz="4800" kern="1200" dirty="0" err="1">
                <a:solidFill>
                  <a:srgbClr val="FFFFFF"/>
                </a:solidFill>
                <a:latin typeface="+mj-lt"/>
                <a:ea typeface="+mj-ea"/>
                <a:cs typeface="+mj-cs"/>
              </a:rPr>
              <a:t>Rodans</a:t>
            </a:r>
            <a:r>
              <a:rPr lang="en-US" sz="4800" kern="1200" dirty="0">
                <a:solidFill>
                  <a:srgbClr val="FFFFFF"/>
                </a:solidFill>
                <a:latin typeface="+mj-lt"/>
                <a:ea typeface="+mj-ea"/>
                <a:cs typeface="+mj-cs"/>
              </a:rPr>
              <a:t>, </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1959</a:t>
            </a:r>
          </a:p>
        </p:txBody>
      </p:sp>
      <p:cxnSp>
        <p:nvCxnSpPr>
          <p:cNvPr id="21"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metalware, chain&#10;&#10;Description automatically generated">
            <a:extLst>
              <a:ext uri="{FF2B5EF4-FFF2-40B4-BE49-F238E27FC236}">
                <a16:creationId xmlns:a16="http://schemas.microsoft.com/office/drawing/2014/main" id="{81F1FDD0-5FC6-99C5-4552-829C929D87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00329" y="492573"/>
            <a:ext cx="4660530" cy="5880796"/>
          </a:xfrm>
          <a:prstGeom prst="rect">
            <a:avLst/>
          </a:prstGeom>
        </p:spPr>
      </p:pic>
    </p:spTree>
    <p:extLst>
      <p:ext uri="{BB962C8B-B14F-4D97-AF65-F5344CB8AC3E}">
        <p14:creationId xmlns:p14="http://schemas.microsoft.com/office/powerpoint/2010/main" val="1063077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D927E6-20A2-8C7A-AC0A-961ED1582A8A}"/>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3000" i="1" kern="1200">
                <a:solidFill>
                  <a:schemeClr val="tx1"/>
                </a:solidFill>
                <a:latin typeface="+mj-lt"/>
                <a:ea typeface="+mj-ea"/>
                <a:cs typeface="+mj-cs"/>
              </a:rPr>
              <a:t>Lois Mailou Jones</a:t>
            </a:r>
            <a:br>
              <a:rPr lang="en-US" sz="3000" i="1" kern="1200">
                <a:solidFill>
                  <a:schemeClr val="tx1"/>
                </a:solidFill>
                <a:latin typeface="+mj-lt"/>
                <a:ea typeface="+mj-ea"/>
                <a:cs typeface="+mj-cs"/>
              </a:rPr>
            </a:br>
            <a:r>
              <a:rPr lang="en-US" sz="3000" i="1" kern="1200">
                <a:solidFill>
                  <a:schemeClr val="tx1"/>
                </a:solidFill>
                <a:latin typeface="+mj-lt"/>
                <a:ea typeface="+mj-ea"/>
                <a:cs typeface="+mj-cs"/>
              </a:rPr>
              <a:t>(1905-1998),</a:t>
            </a:r>
            <a:br>
              <a:rPr lang="en-US" sz="3000" i="1" kern="1200">
                <a:solidFill>
                  <a:schemeClr val="tx1"/>
                </a:solidFill>
                <a:latin typeface="+mj-lt"/>
                <a:ea typeface="+mj-ea"/>
                <a:cs typeface="+mj-cs"/>
              </a:rPr>
            </a:br>
            <a:r>
              <a:rPr lang="en-US" sz="3000" i="1" kern="1200">
                <a:solidFill>
                  <a:schemeClr val="tx1"/>
                </a:solidFill>
                <a:latin typeface="+mj-lt"/>
                <a:ea typeface="+mj-ea"/>
                <a:cs typeface="+mj-cs"/>
              </a:rPr>
              <a:t>The Ascent of Ethiopia, </a:t>
            </a:r>
            <a:br>
              <a:rPr lang="en-US" sz="3000" i="1" kern="1200">
                <a:solidFill>
                  <a:schemeClr val="tx1"/>
                </a:solidFill>
                <a:latin typeface="+mj-lt"/>
                <a:ea typeface="+mj-ea"/>
                <a:cs typeface="+mj-cs"/>
              </a:rPr>
            </a:br>
            <a:r>
              <a:rPr lang="en-US" sz="3000" i="1" kern="1200">
                <a:solidFill>
                  <a:schemeClr val="tx1"/>
                </a:solidFill>
                <a:latin typeface="+mj-lt"/>
                <a:ea typeface="+mj-ea"/>
                <a:cs typeface="+mj-cs"/>
              </a:rPr>
              <a:t>1932</a:t>
            </a:r>
            <a:endParaRPr lang="en-US" sz="3000" kern="1200">
              <a:solidFill>
                <a:schemeClr val="tx1"/>
              </a:solidFill>
              <a:latin typeface="+mj-lt"/>
              <a:ea typeface="+mj-ea"/>
              <a:cs typeface="+mj-cs"/>
            </a:endParaRPr>
          </a:p>
        </p:txBody>
      </p:sp>
      <p:grpSp>
        <p:nvGrpSpPr>
          <p:cNvPr id="46" name="Group 45">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47" name="Rectangle 4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10;&#10;Description automatically generated">
            <a:extLst>
              <a:ext uri="{FF2B5EF4-FFF2-40B4-BE49-F238E27FC236}">
                <a16:creationId xmlns:a16="http://schemas.microsoft.com/office/drawing/2014/main" id="{22747474-F2CD-67FC-5E39-B52880600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932" y="666728"/>
            <a:ext cx="4131121" cy="5465791"/>
          </a:xfrm>
          <a:prstGeom prst="rect">
            <a:avLst/>
          </a:prstGeom>
        </p:spPr>
      </p:pic>
    </p:spTree>
    <p:extLst>
      <p:ext uri="{BB962C8B-B14F-4D97-AF65-F5344CB8AC3E}">
        <p14:creationId xmlns:p14="http://schemas.microsoft.com/office/powerpoint/2010/main" val="25285723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D927E6-20A2-8C7A-AC0A-961ED1582A8A}"/>
              </a:ext>
            </a:extLst>
          </p:cNvPr>
          <p:cNvSpPr>
            <a:spLocks noGrp="1"/>
          </p:cNvSpPr>
          <p:nvPr>
            <p:ph type="title"/>
          </p:nvPr>
        </p:nvSpPr>
        <p:spPr>
          <a:xfrm>
            <a:off x="1113810" y="2960716"/>
            <a:ext cx="4036334" cy="2387600"/>
          </a:xfrm>
        </p:spPr>
        <p:txBody>
          <a:bodyPr vert="horz" lIns="91440" tIns="45720" rIns="91440" bIns="45720" rtlCol="0" anchor="t">
            <a:normAutofit/>
          </a:bodyPr>
          <a:lstStyle/>
          <a:p>
            <a:r>
              <a:rPr lang="en-US" sz="3800" i="1" kern="1200">
                <a:solidFill>
                  <a:schemeClr val="tx1"/>
                </a:solidFill>
                <a:latin typeface="+mj-lt"/>
                <a:ea typeface="+mj-ea"/>
                <a:cs typeface="+mj-cs"/>
              </a:rPr>
              <a:t>Lois Mailou Jones</a:t>
            </a:r>
            <a:br>
              <a:rPr lang="en-US" sz="3800" i="1" kern="1200">
                <a:solidFill>
                  <a:schemeClr val="tx1"/>
                </a:solidFill>
                <a:latin typeface="+mj-lt"/>
                <a:ea typeface="+mj-ea"/>
                <a:cs typeface="+mj-cs"/>
              </a:rPr>
            </a:br>
            <a:r>
              <a:rPr lang="en-US" sz="3800" i="1" kern="1200">
                <a:solidFill>
                  <a:schemeClr val="tx1"/>
                </a:solidFill>
                <a:latin typeface="+mj-lt"/>
                <a:ea typeface="+mj-ea"/>
                <a:cs typeface="+mj-cs"/>
              </a:rPr>
              <a:t>(1905-1998),</a:t>
            </a:r>
            <a:br>
              <a:rPr lang="en-US" sz="3800" i="1" kern="1200">
                <a:solidFill>
                  <a:schemeClr val="tx1"/>
                </a:solidFill>
                <a:latin typeface="+mj-lt"/>
                <a:ea typeface="+mj-ea"/>
                <a:cs typeface="+mj-cs"/>
              </a:rPr>
            </a:br>
            <a:r>
              <a:rPr lang="en-US" sz="3800" i="1" kern="1200">
                <a:solidFill>
                  <a:schemeClr val="tx1"/>
                </a:solidFill>
                <a:latin typeface="+mj-lt"/>
                <a:ea typeface="+mj-ea"/>
                <a:cs typeface="+mj-cs"/>
              </a:rPr>
              <a:t>Les Fetiches</a:t>
            </a:r>
            <a:r>
              <a:rPr lang="en-US" sz="3800" kern="1200">
                <a:solidFill>
                  <a:schemeClr val="tx1"/>
                </a:solidFill>
                <a:latin typeface="+mj-lt"/>
                <a:ea typeface="+mj-ea"/>
                <a:cs typeface="+mj-cs"/>
              </a:rPr>
              <a:t>, 1938</a:t>
            </a:r>
          </a:p>
        </p:txBody>
      </p:sp>
      <p:grpSp>
        <p:nvGrpSpPr>
          <p:cNvPr id="30" name="Group 29">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1" name="Rectangle 30">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Rectangle 34">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10;&#10;Description automatically generated">
            <a:extLst>
              <a:ext uri="{FF2B5EF4-FFF2-40B4-BE49-F238E27FC236}">
                <a16:creationId xmlns:a16="http://schemas.microsoft.com/office/drawing/2014/main" id="{75851F6E-7A5E-F0E3-4CC1-F6B874B1D83A}"/>
              </a:ext>
            </a:extLst>
          </p:cNvPr>
          <p:cNvPicPr>
            <a:picLocks noChangeAspect="1"/>
          </p:cNvPicPr>
          <p:nvPr/>
        </p:nvPicPr>
        <p:blipFill rotWithShape="1">
          <a:blip r:embed="rId2">
            <a:extLst>
              <a:ext uri="{28A0092B-C50C-407E-A947-70E740481C1C}">
                <a14:useLocalDpi xmlns:a14="http://schemas.microsoft.com/office/drawing/2010/main" val="0"/>
              </a:ext>
            </a:extLst>
          </a:blip>
          <a:srcRect r="-1" b="43"/>
          <a:stretch/>
        </p:blipFill>
        <p:spPr>
          <a:xfrm>
            <a:off x="6432371" y="666728"/>
            <a:ext cx="4516243" cy="5465791"/>
          </a:xfrm>
          <a:prstGeom prst="rect">
            <a:avLst/>
          </a:prstGeom>
        </p:spPr>
      </p:pic>
    </p:spTree>
    <p:extLst>
      <p:ext uri="{BB962C8B-B14F-4D97-AF65-F5344CB8AC3E}">
        <p14:creationId xmlns:p14="http://schemas.microsoft.com/office/powerpoint/2010/main" val="3015035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D927E6-20A2-8C7A-AC0A-961ED1582A8A}"/>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i="1" kern="1200" dirty="0">
                <a:solidFill>
                  <a:srgbClr val="FFFFFF"/>
                </a:solidFill>
                <a:latin typeface="+mj-lt"/>
                <a:ea typeface="+mj-ea"/>
                <a:cs typeface="+mj-cs"/>
              </a:rPr>
              <a:t>Lois Mailou Jones,</a:t>
            </a:r>
            <a:br>
              <a:rPr lang="en-US" i="1" kern="1200" dirty="0">
                <a:solidFill>
                  <a:srgbClr val="FFFFFF"/>
                </a:solidFill>
                <a:latin typeface="+mj-lt"/>
                <a:ea typeface="+mj-ea"/>
                <a:cs typeface="+mj-cs"/>
              </a:rPr>
            </a:br>
            <a:r>
              <a:rPr lang="en-US" i="1" kern="1200" dirty="0">
                <a:solidFill>
                  <a:srgbClr val="FFFFFF"/>
                </a:solidFill>
                <a:latin typeface="+mj-lt"/>
                <a:ea typeface="+mj-ea"/>
                <a:cs typeface="+mj-cs"/>
              </a:rPr>
              <a:t>Moon Masque, 1971</a:t>
            </a:r>
            <a:endParaRPr lang="en-US" kern="1200" dirty="0">
              <a:solidFill>
                <a:srgbClr val="FFFFFF"/>
              </a:solidFill>
              <a:latin typeface="+mj-lt"/>
              <a:ea typeface="+mj-ea"/>
              <a:cs typeface="+mj-cs"/>
            </a:endParaRPr>
          </a:p>
        </p:txBody>
      </p:sp>
      <p:cxnSp>
        <p:nvCxnSpPr>
          <p:cNvPr id="30" name="Straight Connector 2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10;&#10;Description automatically generated">
            <a:extLst>
              <a:ext uri="{FF2B5EF4-FFF2-40B4-BE49-F238E27FC236}">
                <a16:creationId xmlns:a16="http://schemas.microsoft.com/office/drawing/2014/main" id="{9A354A9F-6CBA-C95E-2298-6CFB839FEC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6157" y="492573"/>
            <a:ext cx="4248875" cy="5880796"/>
          </a:xfrm>
          <a:prstGeom prst="rect">
            <a:avLst/>
          </a:prstGeom>
        </p:spPr>
      </p:pic>
    </p:spTree>
    <p:extLst>
      <p:ext uri="{BB962C8B-B14F-4D97-AF65-F5344CB8AC3E}">
        <p14:creationId xmlns:p14="http://schemas.microsoft.com/office/powerpoint/2010/main" val="2852129411"/>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43BD7-8024-165C-7AD5-66ECB398B3DB}"/>
              </a:ext>
            </a:extLst>
          </p:cNvPr>
          <p:cNvSpPr>
            <a:spLocks noGrp="1"/>
          </p:cNvSpPr>
          <p:nvPr>
            <p:ph type="title"/>
          </p:nvPr>
        </p:nvSpPr>
        <p:spPr/>
        <p:txBody>
          <a:bodyPr/>
          <a:lstStyle/>
          <a:p>
            <a:r>
              <a:rPr lang="en-US" dirty="0"/>
              <a:t>What is a posthuman aesthetic?</a:t>
            </a:r>
          </a:p>
        </p:txBody>
      </p:sp>
      <p:sp>
        <p:nvSpPr>
          <p:cNvPr id="3" name="Content Placeholder 2">
            <a:extLst>
              <a:ext uri="{FF2B5EF4-FFF2-40B4-BE49-F238E27FC236}">
                <a16:creationId xmlns:a16="http://schemas.microsoft.com/office/drawing/2014/main" id="{33105268-F7F9-0431-97D8-B12A5EF7F64C}"/>
              </a:ext>
            </a:extLst>
          </p:cNvPr>
          <p:cNvSpPr>
            <a:spLocks noGrp="1"/>
          </p:cNvSpPr>
          <p:nvPr>
            <p:ph idx="1"/>
          </p:nvPr>
        </p:nvSpPr>
        <p:spPr/>
        <p:txBody>
          <a:bodyPr>
            <a:normAutofit/>
          </a:bodyPr>
          <a:lstStyle/>
          <a:p>
            <a:pPr marL="0" indent="0">
              <a:buNone/>
            </a:pPr>
            <a:r>
              <a:rPr lang="en-US" dirty="0"/>
              <a:t>“Thinkers like Donna Haraway, N. Katherine </a:t>
            </a:r>
            <a:r>
              <a:rPr lang="en-US" dirty="0" err="1"/>
              <a:t>Hayles</a:t>
            </a:r>
            <a:r>
              <a:rPr lang="en-US" dirty="0"/>
              <a:t>, Karen Barad and many more have changed the general focus of attention towards </a:t>
            </a:r>
            <a:r>
              <a:rPr lang="en-US" dirty="0" err="1"/>
              <a:t>postanthropocentric</a:t>
            </a:r>
            <a:r>
              <a:rPr lang="en-US" dirty="0"/>
              <a:t> political and aesthetic practices, in which humans and nonhumans co-exist, co-experience, and co-produce in distributed cognitive environments, assemblages and networks of humans, animals, machines, software, environments…”</a:t>
            </a:r>
          </a:p>
          <a:p>
            <a:pPr marL="0" indent="0">
              <a:buNone/>
            </a:pPr>
            <a:r>
              <a:rPr lang="en-US" dirty="0"/>
              <a:t>Stefan </a:t>
            </a:r>
            <a:r>
              <a:rPr lang="en-US" dirty="0" err="1"/>
              <a:t>Herbrechter</a:t>
            </a:r>
            <a:r>
              <a:rPr lang="en-US" dirty="0"/>
              <a:t> “Posthumanism and Aesthetics”</a:t>
            </a:r>
          </a:p>
          <a:p>
            <a:pPr marL="0" indent="0">
              <a:buNone/>
            </a:pPr>
            <a:endParaRPr lang="en-US" dirty="0"/>
          </a:p>
          <a:p>
            <a:pPr marL="457200" lvl="1" indent="0">
              <a:buNone/>
            </a:pPr>
            <a:endParaRPr lang="en-US" dirty="0"/>
          </a:p>
        </p:txBody>
      </p:sp>
    </p:spTree>
    <p:extLst>
      <p:ext uri="{BB962C8B-B14F-4D97-AF65-F5344CB8AC3E}">
        <p14:creationId xmlns:p14="http://schemas.microsoft.com/office/powerpoint/2010/main" val="1372663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D927E6-20A2-8C7A-AC0A-961ED1582A8A}"/>
              </a:ext>
            </a:extLst>
          </p:cNvPr>
          <p:cNvSpPr>
            <a:spLocks noGrp="1"/>
          </p:cNvSpPr>
          <p:nvPr>
            <p:ph type="title"/>
          </p:nvPr>
        </p:nvSpPr>
        <p:spPr>
          <a:xfrm>
            <a:off x="505560" y="874130"/>
            <a:ext cx="3994953" cy="2887579"/>
          </a:xfrm>
        </p:spPr>
        <p:txBody>
          <a:bodyPr vert="horz" lIns="91440" tIns="45720" rIns="91440" bIns="45720" rtlCol="0" anchor="b">
            <a:normAutofit fontScale="90000"/>
          </a:bodyPr>
          <a:lstStyle/>
          <a:p>
            <a:pPr algn="ctr"/>
            <a:r>
              <a:rPr lang="en-US" sz="4800" i="1" kern="1200" dirty="0">
                <a:solidFill>
                  <a:srgbClr val="FFFFFF"/>
                </a:solidFill>
                <a:latin typeface="+mj-lt"/>
                <a:ea typeface="+mj-ea"/>
                <a:cs typeface="+mj-cs"/>
              </a:rPr>
              <a:t>Lois Mailou Jones</a:t>
            </a:r>
            <a:br>
              <a:rPr lang="en-US" sz="4800" i="1" kern="1200" dirty="0">
                <a:solidFill>
                  <a:srgbClr val="FFFFFF"/>
                </a:solidFill>
                <a:latin typeface="+mj-lt"/>
                <a:ea typeface="+mj-ea"/>
                <a:cs typeface="+mj-cs"/>
              </a:rPr>
            </a:br>
            <a:r>
              <a:rPr lang="en-US" sz="4800" i="1" kern="1200" dirty="0">
                <a:solidFill>
                  <a:srgbClr val="FFFFFF"/>
                </a:solidFill>
                <a:latin typeface="+mj-lt"/>
                <a:ea typeface="+mj-ea"/>
                <a:cs typeface="+mj-cs"/>
              </a:rPr>
              <a:t>Initiation, Liberia </a:t>
            </a:r>
            <a:br>
              <a:rPr lang="en-US" sz="4800" i="1" kern="1200" dirty="0">
                <a:solidFill>
                  <a:srgbClr val="FFFFFF"/>
                </a:solidFill>
                <a:latin typeface="+mj-lt"/>
                <a:ea typeface="+mj-ea"/>
                <a:cs typeface="+mj-cs"/>
              </a:rPr>
            </a:br>
            <a:r>
              <a:rPr lang="en-US" sz="4800" i="1" kern="1200" dirty="0">
                <a:solidFill>
                  <a:srgbClr val="FFFFFF"/>
                </a:solidFill>
                <a:latin typeface="+mj-lt"/>
                <a:ea typeface="+mj-ea"/>
                <a:cs typeface="+mj-cs"/>
              </a:rPr>
              <a:t>1983</a:t>
            </a:r>
            <a:endParaRPr lang="en-US" sz="4800" kern="1200" dirty="0">
              <a:solidFill>
                <a:srgbClr val="FFFFFF"/>
              </a:solidFill>
              <a:latin typeface="+mj-lt"/>
              <a:ea typeface="+mj-ea"/>
              <a:cs typeface="+mj-cs"/>
            </a:endParaRPr>
          </a:p>
        </p:txBody>
      </p:sp>
      <p:cxnSp>
        <p:nvCxnSpPr>
          <p:cNvPr id="30" name="Straight Connector 29">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colorful, orange&#10;&#10;Description automatically generated">
            <a:extLst>
              <a:ext uri="{FF2B5EF4-FFF2-40B4-BE49-F238E27FC236}">
                <a16:creationId xmlns:a16="http://schemas.microsoft.com/office/drawing/2014/main" id="{4376FF60-969C-018A-81AB-0D53D303FC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5408" y="492573"/>
            <a:ext cx="3890372" cy="5880796"/>
          </a:xfrm>
          <a:prstGeom prst="rect">
            <a:avLst/>
          </a:prstGeom>
        </p:spPr>
      </p:pic>
    </p:spTree>
    <p:extLst>
      <p:ext uri="{BB962C8B-B14F-4D97-AF65-F5344CB8AC3E}">
        <p14:creationId xmlns:p14="http://schemas.microsoft.com/office/powerpoint/2010/main" val="2686413410"/>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D0B6E-1F83-6579-7A0E-289CD319B2C0}"/>
              </a:ext>
            </a:extLst>
          </p:cNvPr>
          <p:cNvSpPr>
            <a:spLocks noGrp="1"/>
          </p:cNvSpPr>
          <p:nvPr>
            <p:ph type="title"/>
          </p:nvPr>
        </p:nvSpPr>
        <p:spPr/>
        <p:txBody>
          <a:bodyPr/>
          <a:lstStyle/>
          <a:p>
            <a:r>
              <a:rPr lang="en-US" dirty="0"/>
              <a:t>Prosthetics</a:t>
            </a:r>
          </a:p>
        </p:txBody>
      </p:sp>
      <p:sp>
        <p:nvSpPr>
          <p:cNvPr id="3" name="Text Placeholder 2">
            <a:extLst>
              <a:ext uri="{FF2B5EF4-FFF2-40B4-BE49-F238E27FC236}">
                <a16:creationId xmlns:a16="http://schemas.microsoft.com/office/drawing/2014/main" id="{E246A315-23DB-7B4C-C987-041B25DFEFB0}"/>
              </a:ext>
            </a:extLst>
          </p:cNvPr>
          <p:cNvSpPr>
            <a:spLocks noGrp="1"/>
          </p:cNvSpPr>
          <p:nvPr>
            <p:ph type="body" idx="1"/>
          </p:nvPr>
        </p:nvSpPr>
        <p:spPr/>
        <p:txBody>
          <a:bodyPr/>
          <a:lstStyle/>
          <a:p>
            <a:r>
              <a:rPr lang="en-US" sz="1800" b="0" i="0" u="none" strike="noStrike" baseline="0" dirty="0">
                <a:latin typeface="AdvOT1ef757c0"/>
              </a:rPr>
              <a:t>Frida Kahlo</a:t>
            </a:r>
            <a:endParaRPr lang="en-US" dirty="0"/>
          </a:p>
        </p:txBody>
      </p:sp>
    </p:spTree>
    <p:extLst>
      <p:ext uri="{BB962C8B-B14F-4D97-AF65-F5344CB8AC3E}">
        <p14:creationId xmlns:p14="http://schemas.microsoft.com/office/powerpoint/2010/main" val="1523699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EEFA81-90B0-FE13-6164-7CA64C9A79E7}"/>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dirty="0">
                <a:solidFill>
                  <a:srgbClr val="FFFFFF"/>
                </a:solidFill>
              </a:rPr>
              <a:t>Frida’s prosthetic leg (1953-54) &amp; Back Corset</a:t>
            </a:r>
          </a:p>
        </p:txBody>
      </p:sp>
      <p:pic>
        <p:nvPicPr>
          <p:cNvPr id="7" name="Picture 6" descr="A picture containing indoor, wall, toilet, kitchen&#10;&#10;Description automatically generated">
            <a:extLst>
              <a:ext uri="{FF2B5EF4-FFF2-40B4-BE49-F238E27FC236}">
                <a16:creationId xmlns:a16="http://schemas.microsoft.com/office/drawing/2014/main" id="{08468CC2-0065-41C4-3C7C-0BA945CE0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5453" y="307731"/>
            <a:ext cx="2665091" cy="3997637"/>
          </a:xfrm>
          <a:prstGeom prst="rect">
            <a:avLst/>
          </a:prstGeom>
        </p:spPr>
      </p:pic>
      <p:pic>
        <p:nvPicPr>
          <p:cNvPr id="5" name="Content Placeholder 4" descr="A picture containing table, indoor&#10;&#10;Description automatically generated">
            <a:extLst>
              <a:ext uri="{FF2B5EF4-FFF2-40B4-BE49-F238E27FC236}">
                <a16:creationId xmlns:a16="http://schemas.microsoft.com/office/drawing/2014/main" id="{F7BE605E-A183-E357-0F76-445C2731C91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644888" y="307731"/>
            <a:ext cx="2998227" cy="3997637"/>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76038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D4CDC8-6DC4-6DAE-1AD9-4B67DFCD0F22}"/>
              </a:ext>
            </a:extLst>
          </p:cNvPr>
          <p:cNvSpPr>
            <a:spLocks noGrp="1"/>
          </p:cNvSpPr>
          <p:nvPr>
            <p:ph type="title"/>
          </p:nvPr>
        </p:nvSpPr>
        <p:spPr>
          <a:xfrm>
            <a:off x="336884" y="914400"/>
            <a:ext cx="3994953" cy="2887579"/>
          </a:xfrm>
        </p:spPr>
        <p:txBody>
          <a:bodyPr vert="horz" lIns="91440" tIns="45720" rIns="91440" bIns="45720" rtlCol="0" anchor="b">
            <a:normAutofit/>
          </a:bodyPr>
          <a:lstStyle/>
          <a:p>
            <a:pPr algn="ctr"/>
            <a:r>
              <a:rPr lang="en-US" sz="4800" kern="1200" dirty="0">
                <a:solidFill>
                  <a:srgbClr val="FFFFFF"/>
                </a:solidFill>
                <a:latin typeface="+mj-lt"/>
                <a:ea typeface="+mj-ea"/>
                <a:cs typeface="+mj-cs"/>
              </a:rPr>
              <a:t>Frida Kahlo, </a:t>
            </a:r>
            <a:r>
              <a:rPr lang="en-US" sz="4800" i="1" kern="1200" dirty="0">
                <a:solidFill>
                  <a:srgbClr val="FFFFFF"/>
                </a:solidFill>
                <a:latin typeface="+mj-lt"/>
                <a:ea typeface="+mj-ea"/>
                <a:cs typeface="+mj-cs"/>
              </a:rPr>
              <a:t>The Two </a:t>
            </a:r>
            <a:r>
              <a:rPr lang="en-US" sz="4800" i="1" kern="1200" dirty="0" err="1">
                <a:solidFill>
                  <a:srgbClr val="FFFFFF"/>
                </a:solidFill>
                <a:latin typeface="+mj-lt"/>
                <a:ea typeface="+mj-ea"/>
                <a:cs typeface="+mj-cs"/>
              </a:rPr>
              <a:t>Fridas</a:t>
            </a:r>
            <a:r>
              <a:rPr lang="en-US" sz="4800" kern="1200" dirty="0">
                <a:solidFill>
                  <a:srgbClr val="FFFFFF"/>
                </a:solidFill>
                <a:latin typeface="+mj-lt"/>
                <a:ea typeface="+mj-ea"/>
                <a:cs typeface="+mj-cs"/>
              </a:rPr>
              <a:t>,</a:t>
            </a:r>
            <a:br>
              <a:rPr lang="en-US" sz="4800" kern="1200" dirty="0">
                <a:solidFill>
                  <a:srgbClr val="FFFFFF"/>
                </a:solidFill>
                <a:latin typeface="+mj-lt"/>
                <a:ea typeface="+mj-ea"/>
                <a:cs typeface="+mj-cs"/>
              </a:rPr>
            </a:br>
            <a:r>
              <a:rPr lang="en-US" sz="4800" kern="1200" dirty="0">
                <a:solidFill>
                  <a:srgbClr val="FFFFFF"/>
                </a:solidFill>
                <a:latin typeface="+mj-lt"/>
                <a:ea typeface="+mj-ea"/>
                <a:cs typeface="+mj-cs"/>
              </a:rPr>
              <a:t>1939</a:t>
            </a:r>
          </a:p>
        </p:txBody>
      </p:sp>
      <p:cxnSp>
        <p:nvCxnSpPr>
          <p:cNvPr id="17"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ouple of women posing for the camera&#10;&#10;Description automatically generated with low confidence">
            <a:extLst>
              <a:ext uri="{FF2B5EF4-FFF2-40B4-BE49-F238E27FC236}">
                <a16:creationId xmlns:a16="http://schemas.microsoft.com/office/drawing/2014/main" id="{57C0DF60-DF51-1B3C-763E-26719F1D40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60496" y="492573"/>
            <a:ext cx="5940197" cy="5880796"/>
          </a:xfrm>
          <a:prstGeom prst="rect">
            <a:avLst/>
          </a:prstGeom>
        </p:spPr>
      </p:pic>
    </p:spTree>
    <p:extLst>
      <p:ext uri="{BB962C8B-B14F-4D97-AF65-F5344CB8AC3E}">
        <p14:creationId xmlns:p14="http://schemas.microsoft.com/office/powerpoint/2010/main" val="26527582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ssorted cassette tapes">
            <a:extLst>
              <a:ext uri="{FF2B5EF4-FFF2-40B4-BE49-F238E27FC236}">
                <a16:creationId xmlns:a16="http://schemas.microsoft.com/office/drawing/2014/main" id="{D7887C43-CE43-D869-BB55-9AA58920C54B}"/>
              </a:ext>
            </a:extLst>
          </p:cNvPr>
          <p:cNvPicPr>
            <a:picLocks noChangeAspect="1"/>
          </p:cNvPicPr>
          <p:nvPr/>
        </p:nvPicPr>
        <p:blipFill rotWithShape="1">
          <a:blip r:embed="rId2"/>
          <a:srcRect b="15730"/>
          <a:stretch/>
        </p:blipFill>
        <p:spPr>
          <a:xfrm>
            <a:off x="20" y="10"/>
            <a:ext cx="12191980" cy="6857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B4F36E-41F2-1CB3-94E3-3FFFCDADC3F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1970s- 1990s</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73372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A622E-D6A7-8978-877F-7608BBC3A3A9}"/>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0" i="0" u="none" strike="noStrike" kern="1200" baseline="0">
                <a:solidFill>
                  <a:srgbClr val="FFFFFF"/>
                </a:solidFill>
                <a:latin typeface="+mj-lt"/>
                <a:ea typeface="+mj-ea"/>
                <a:cs typeface="+mj-cs"/>
              </a:rPr>
              <a:t>Gina Pane (1935–1990),</a:t>
            </a:r>
            <a:endParaRPr lang="en-US" sz="4800" kern="1200">
              <a:solidFill>
                <a:srgbClr val="FFFFFF"/>
              </a:solidFill>
              <a:latin typeface="+mj-lt"/>
              <a:ea typeface="+mj-ea"/>
              <a:cs typeface="+mj-cs"/>
            </a:endParaRP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close-up of a skull&#10;&#10;Description automatically generated with low confidence">
            <a:extLst>
              <a:ext uri="{FF2B5EF4-FFF2-40B4-BE49-F238E27FC236}">
                <a16:creationId xmlns:a16="http://schemas.microsoft.com/office/drawing/2014/main" id="{49F8F0BC-E6CA-A646-2455-BE896E38629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75230" y="492573"/>
            <a:ext cx="3910729" cy="5880796"/>
          </a:xfrm>
          <a:prstGeom prst="rect">
            <a:avLst/>
          </a:prstGeom>
        </p:spPr>
      </p:pic>
    </p:spTree>
    <p:extLst>
      <p:ext uri="{BB962C8B-B14F-4D97-AF65-F5344CB8AC3E}">
        <p14:creationId xmlns:p14="http://schemas.microsoft.com/office/powerpoint/2010/main" val="25725971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1707FC24-6981-43D9-B525-C7832BA22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11449"/>
            <a:ext cx="4332307" cy="6179552"/>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A622E-D6A7-8978-877F-7608BBC3A3A9}"/>
              </a:ext>
            </a:extLst>
          </p:cNvPr>
          <p:cNvSpPr>
            <a:spLocks noGrp="1"/>
          </p:cNvSpPr>
          <p:nvPr>
            <p:ph type="title"/>
          </p:nvPr>
        </p:nvSpPr>
        <p:spPr>
          <a:xfrm>
            <a:off x="256310" y="742951"/>
            <a:ext cx="3963266" cy="4962524"/>
          </a:xfrm>
        </p:spPr>
        <p:txBody>
          <a:bodyPr vert="horz" lIns="91440" tIns="45720" rIns="91440" bIns="45720" rtlCol="0" anchor="ctr">
            <a:normAutofit/>
          </a:bodyPr>
          <a:lstStyle/>
          <a:p>
            <a:pPr algn="ctr"/>
            <a:r>
              <a:rPr lang="en-US" sz="4800" b="0" i="0" u="none" strike="noStrike" kern="1200" baseline="0" dirty="0">
                <a:solidFill>
                  <a:srgbClr val="FFFFFF"/>
                </a:solidFill>
                <a:latin typeface="+mj-lt"/>
                <a:ea typeface="+mj-ea"/>
                <a:cs typeface="+mj-cs"/>
              </a:rPr>
              <a:t>Gina Pane (1935–1990),</a:t>
            </a:r>
            <a:br>
              <a:rPr lang="en-US" sz="4800" b="0" i="0" u="none" strike="noStrike" kern="1200" baseline="0" dirty="0">
                <a:solidFill>
                  <a:srgbClr val="FFFFFF"/>
                </a:solidFill>
                <a:latin typeface="+mj-lt"/>
                <a:ea typeface="+mj-ea"/>
                <a:cs typeface="+mj-cs"/>
              </a:rPr>
            </a:br>
            <a:r>
              <a:rPr lang="en-US" sz="4800" b="0" i="1" u="none" strike="noStrike" kern="1200" baseline="0" dirty="0">
                <a:solidFill>
                  <a:srgbClr val="FFFFFF"/>
                </a:solidFill>
                <a:latin typeface="+mj-lt"/>
                <a:ea typeface="+mj-ea"/>
                <a:cs typeface="+mj-cs"/>
              </a:rPr>
              <a:t>Action Psyche</a:t>
            </a:r>
            <a:r>
              <a:rPr lang="en-US" sz="4800" b="0" i="0" u="none" strike="noStrike" kern="1200" baseline="0" dirty="0">
                <a:solidFill>
                  <a:srgbClr val="FFFFFF"/>
                </a:solidFill>
                <a:latin typeface="+mj-lt"/>
                <a:ea typeface="+mj-ea"/>
                <a:cs typeface="+mj-cs"/>
              </a:rPr>
              <a:t>, 1973</a:t>
            </a:r>
            <a:endParaRPr lang="en-US" sz="4800" kern="1200" dirty="0">
              <a:solidFill>
                <a:srgbClr val="FFFFFF"/>
              </a:solidFill>
              <a:latin typeface="+mj-lt"/>
              <a:ea typeface="+mj-ea"/>
              <a:cs typeface="+mj-cs"/>
            </a:endParaRPr>
          </a:p>
        </p:txBody>
      </p:sp>
      <p:pic>
        <p:nvPicPr>
          <p:cNvPr id="7" name="Picture 6" descr="A picture containing text, person&#10;&#10;Description automatically generated">
            <a:extLst>
              <a:ext uri="{FF2B5EF4-FFF2-40B4-BE49-F238E27FC236}">
                <a16:creationId xmlns:a16="http://schemas.microsoft.com/office/drawing/2014/main" id="{1C1F4603-8EBE-A713-6C3B-EA04387F16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3822" y="1229341"/>
            <a:ext cx="6553545" cy="4407259"/>
          </a:xfrm>
          <a:prstGeom prst="rect">
            <a:avLst/>
          </a:prstGeom>
        </p:spPr>
      </p:pic>
    </p:spTree>
    <p:extLst>
      <p:ext uri="{BB962C8B-B14F-4D97-AF65-F5344CB8AC3E}">
        <p14:creationId xmlns:p14="http://schemas.microsoft.com/office/powerpoint/2010/main" val="824423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EDAA95-6575-B058-B169-C8438EB651B6}"/>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br>
              <a:rPr lang="en-US" sz="1400" b="0" i="0">
                <a:solidFill>
                  <a:srgbClr val="FFFFFF"/>
                </a:solidFill>
                <a:effectLst/>
              </a:rPr>
            </a:br>
            <a:r>
              <a:rPr lang="en-US" sz="1400" b="0" i="0">
                <a:solidFill>
                  <a:srgbClr val="FFFFFF"/>
                </a:solidFill>
                <a:effectLst/>
              </a:rPr>
              <a:t>Marina Abramovic, Rhythm 0, 1974</a:t>
            </a:r>
            <a:br>
              <a:rPr lang="en-US" sz="1400" b="0" i="0">
                <a:solidFill>
                  <a:srgbClr val="FFFFFF"/>
                </a:solidFill>
                <a:effectLst/>
              </a:rPr>
            </a:br>
            <a:br>
              <a:rPr lang="en-US" sz="1400" b="0" i="0">
                <a:solidFill>
                  <a:srgbClr val="FFFFFF"/>
                </a:solidFill>
                <a:effectLst/>
              </a:rPr>
            </a:br>
            <a:endParaRPr lang="en-US" sz="1400">
              <a:solidFill>
                <a:srgbClr val="FFFFFF"/>
              </a:solidFill>
            </a:endParaRPr>
          </a:p>
        </p:txBody>
      </p:sp>
      <p:pic>
        <p:nvPicPr>
          <p:cNvPr id="7" name="Picture 6" descr="A picture containing wall, indoor, floor&#10;&#10;Description automatically generated">
            <a:extLst>
              <a:ext uri="{FF2B5EF4-FFF2-40B4-BE49-F238E27FC236}">
                <a16:creationId xmlns:a16="http://schemas.microsoft.com/office/drawing/2014/main" id="{306A7A54-6004-8C5C-1F8A-3607833560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40" y="315140"/>
            <a:ext cx="5455917" cy="3982819"/>
          </a:xfrm>
          <a:prstGeom prst="rect">
            <a:avLst/>
          </a:prstGeom>
        </p:spPr>
      </p:pic>
      <p:pic>
        <p:nvPicPr>
          <p:cNvPr id="5" name="Content Placeholder 4" descr="A picture containing wall, indoor, room&#10;&#10;Description automatically generated">
            <a:extLst>
              <a:ext uri="{FF2B5EF4-FFF2-40B4-BE49-F238E27FC236}">
                <a16:creationId xmlns:a16="http://schemas.microsoft.com/office/drawing/2014/main" id="{543C07C9-FB91-A49D-17F6-728BD95CA43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16043" y="765253"/>
            <a:ext cx="5455917" cy="3082593"/>
          </a:xfrm>
          <a:prstGeom prst="rect">
            <a:avLst/>
          </a:prstGeom>
        </p:spPr>
      </p:pic>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382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pic>
        <p:nvPicPr>
          <p:cNvPr id="5" name="Content Placeholder 4" descr="A picture containing different, blur&#10;&#10;Description automatically generated">
            <a:extLst>
              <a:ext uri="{FF2B5EF4-FFF2-40B4-BE49-F238E27FC236}">
                <a16:creationId xmlns:a16="http://schemas.microsoft.com/office/drawing/2014/main" id="{272A3C0B-05A3-16F3-A79E-C9238ECDDE7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550" y="1355725"/>
            <a:ext cx="2205038" cy="2189163"/>
          </a:xfrm>
        </p:spPr>
      </p:pic>
      <p:pic>
        <p:nvPicPr>
          <p:cNvPr id="7" name="Picture 6" descr="A picture containing text, window&#10;&#10;Description automatically generated">
            <a:extLst>
              <a:ext uri="{FF2B5EF4-FFF2-40B4-BE49-F238E27FC236}">
                <a16:creationId xmlns:a16="http://schemas.microsoft.com/office/drawing/2014/main" id="{BCC8C04A-6B76-D7A8-A677-309F1EB68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6438" y="1355725"/>
            <a:ext cx="7974013" cy="2189163"/>
          </a:xfrm>
          <a:prstGeom prst="rect">
            <a:avLst/>
          </a:prstGeom>
        </p:spPr>
      </p:pic>
      <p:sp>
        <p:nvSpPr>
          <p:cNvPr id="2" name="Title 1">
            <a:extLst>
              <a:ext uri="{FF2B5EF4-FFF2-40B4-BE49-F238E27FC236}">
                <a16:creationId xmlns:a16="http://schemas.microsoft.com/office/drawing/2014/main" id="{F16011A6-2FBC-FB3A-C0A7-DA419CF0E464}"/>
              </a:ext>
            </a:extLst>
          </p:cNvPr>
          <p:cNvSpPr>
            <a:spLocks noGrp="1"/>
          </p:cNvSpPr>
          <p:nvPr>
            <p:ph type="title"/>
          </p:nvPr>
        </p:nvSpPr>
        <p:spPr>
          <a:xfrm>
            <a:off x="2020824" y="4379976"/>
            <a:ext cx="8147304" cy="1069848"/>
          </a:xfrm>
          <a:solidFill>
            <a:srgbClr val="FFFFFF"/>
          </a:solidFill>
          <a:ln w="31750" cap="sq">
            <a:solidFill>
              <a:srgbClr val="5E5E52"/>
            </a:solidFill>
            <a:miter lim="800000"/>
          </a:ln>
        </p:spPr>
        <p:txBody>
          <a:bodyPr>
            <a:normAutofit/>
          </a:bodyPr>
          <a:lstStyle/>
          <a:p>
            <a:pPr algn="ctr"/>
            <a:r>
              <a:rPr lang="en-US" sz="3200" dirty="0">
                <a:solidFill>
                  <a:srgbClr val="262626"/>
                </a:solidFill>
              </a:rPr>
              <a:t>Ana Mendieta, </a:t>
            </a:r>
            <a:r>
              <a:rPr lang="en-US" sz="3200" dirty="0"/>
              <a:t>Body Tracks, 1974 &amp; 1982</a:t>
            </a:r>
            <a:endParaRPr lang="en-US" sz="3200" dirty="0">
              <a:solidFill>
                <a:srgbClr val="262626"/>
              </a:solidFill>
            </a:endParaRPr>
          </a:p>
        </p:txBody>
      </p:sp>
    </p:spTree>
    <p:extLst>
      <p:ext uri="{BB962C8B-B14F-4D97-AF65-F5344CB8AC3E}">
        <p14:creationId xmlns:p14="http://schemas.microsoft.com/office/powerpoint/2010/main" val="2587528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6011A6-2FBC-FB3A-C0A7-DA419CF0E464}"/>
              </a:ext>
            </a:extLst>
          </p:cNvPr>
          <p:cNvSpPr>
            <a:spLocks noGrp="1"/>
          </p:cNvSpPr>
          <p:nvPr>
            <p:ph type="title"/>
          </p:nvPr>
        </p:nvSpPr>
        <p:spPr>
          <a:xfrm>
            <a:off x="212193" y="1022688"/>
            <a:ext cx="4706171" cy="2887579"/>
          </a:xfrm>
        </p:spPr>
        <p:txBody>
          <a:bodyPr vert="horz" lIns="91440" tIns="45720" rIns="91440" bIns="45720" rtlCol="0" anchor="b">
            <a:normAutofit/>
          </a:bodyPr>
          <a:lstStyle/>
          <a:p>
            <a:pPr algn="ctr"/>
            <a:r>
              <a:rPr lang="en-US" sz="4100" kern="1200" dirty="0">
                <a:solidFill>
                  <a:srgbClr val="FFFFFF"/>
                </a:solidFill>
                <a:latin typeface="+mj-lt"/>
                <a:ea typeface="+mj-ea"/>
                <a:cs typeface="+mj-cs"/>
              </a:rPr>
              <a:t>Ana Mendieta, </a:t>
            </a:r>
            <a:br>
              <a:rPr lang="en-US" sz="4100" dirty="0">
                <a:solidFill>
                  <a:srgbClr val="FFFFFF"/>
                </a:solidFill>
              </a:rPr>
            </a:br>
            <a:r>
              <a:rPr lang="en-US" sz="4100" i="1" kern="1200" dirty="0">
                <a:solidFill>
                  <a:srgbClr val="FFFFFF"/>
                </a:solidFill>
                <a:latin typeface="+mj-lt"/>
                <a:ea typeface="+mj-ea"/>
                <a:cs typeface="+mj-cs"/>
              </a:rPr>
              <a:t>Bird Transformation</a:t>
            </a:r>
            <a:r>
              <a:rPr lang="en-US" sz="4100" kern="1200" dirty="0">
                <a:solidFill>
                  <a:srgbClr val="FFFFFF"/>
                </a:solidFill>
                <a:latin typeface="+mj-lt"/>
                <a:ea typeface="+mj-ea"/>
                <a:cs typeface="+mj-cs"/>
              </a:rPr>
              <a:t>, 1972 </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indoor&#10;&#10;Description automatically generated">
            <a:extLst>
              <a:ext uri="{FF2B5EF4-FFF2-40B4-BE49-F238E27FC236}">
                <a16:creationId xmlns:a16="http://schemas.microsoft.com/office/drawing/2014/main" id="{082A4066-FD80-66A2-1670-143F45E78C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06157" y="492573"/>
            <a:ext cx="4248874" cy="5880796"/>
          </a:xfrm>
          <a:prstGeom prst="rect">
            <a:avLst/>
          </a:prstGeom>
        </p:spPr>
      </p:pic>
    </p:spTree>
    <p:extLst>
      <p:ext uri="{BB962C8B-B14F-4D97-AF65-F5344CB8AC3E}">
        <p14:creationId xmlns:p14="http://schemas.microsoft.com/office/powerpoint/2010/main" val="2427968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0B9D4-3600-1B28-C0E0-430AE465E8B1}"/>
              </a:ext>
            </a:extLst>
          </p:cNvPr>
          <p:cNvSpPr>
            <a:spLocks noGrp="1"/>
          </p:cNvSpPr>
          <p:nvPr>
            <p:ph type="title"/>
          </p:nvPr>
        </p:nvSpPr>
        <p:spPr/>
        <p:txBody>
          <a:bodyPr>
            <a:normAutofit/>
          </a:bodyPr>
          <a:lstStyle/>
          <a:p>
            <a:r>
              <a:rPr lang="en-US" sz="3200" dirty="0"/>
              <a:t>Most Western art as Anthropocentric</a:t>
            </a:r>
          </a:p>
        </p:txBody>
      </p:sp>
      <p:sp>
        <p:nvSpPr>
          <p:cNvPr id="3" name="Content Placeholder 2">
            <a:extLst>
              <a:ext uri="{FF2B5EF4-FFF2-40B4-BE49-F238E27FC236}">
                <a16:creationId xmlns:a16="http://schemas.microsoft.com/office/drawing/2014/main" id="{DF4963CA-168C-3D5E-8499-B8584A7488FA}"/>
              </a:ext>
            </a:extLst>
          </p:cNvPr>
          <p:cNvSpPr>
            <a:spLocks noGrp="1"/>
          </p:cNvSpPr>
          <p:nvPr>
            <p:ph idx="1"/>
          </p:nvPr>
        </p:nvSpPr>
        <p:spPr/>
        <p:txBody>
          <a:bodyPr/>
          <a:lstStyle/>
          <a:p>
            <a:r>
              <a:rPr lang="en-US" dirty="0"/>
              <a:t>Human centered</a:t>
            </a:r>
          </a:p>
          <a:p>
            <a:r>
              <a:rPr lang="en-US" dirty="0"/>
              <a:t>Direct depiction of human subjects</a:t>
            </a:r>
          </a:p>
          <a:p>
            <a:r>
              <a:rPr lang="en-US" dirty="0"/>
              <a:t>Representation of the human gaze on nature</a:t>
            </a:r>
          </a:p>
          <a:p>
            <a:r>
              <a:rPr lang="en-US" dirty="0"/>
              <a:t>Representation of human impact on their spaces</a:t>
            </a:r>
          </a:p>
        </p:txBody>
      </p:sp>
    </p:spTree>
    <p:extLst>
      <p:ext uri="{BB962C8B-B14F-4D97-AF65-F5344CB8AC3E}">
        <p14:creationId xmlns:p14="http://schemas.microsoft.com/office/powerpoint/2010/main" val="41202443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C2FFB96-4431-232C-A57B-8AD3D5A225B0}"/>
              </a:ext>
            </a:extLst>
          </p:cNvPr>
          <p:cNvSpPr>
            <a:spLocks noGrp="1"/>
          </p:cNvSpPr>
          <p:nvPr>
            <p:ph type="title"/>
          </p:nvPr>
        </p:nvSpPr>
        <p:spPr>
          <a:xfrm>
            <a:off x="908454" y="1360481"/>
            <a:ext cx="4605340" cy="2387600"/>
          </a:xfrm>
        </p:spPr>
        <p:txBody>
          <a:bodyPr vert="horz" lIns="91440" tIns="45720" rIns="91440" bIns="45720" rtlCol="0" anchor="b">
            <a:normAutofit/>
          </a:bodyPr>
          <a:lstStyle/>
          <a:p>
            <a:r>
              <a:rPr lang="en-US" sz="5000" b="0" i="0" u="none" strike="noStrike" baseline="0">
                <a:solidFill>
                  <a:schemeClr val="bg1"/>
                </a:solidFill>
              </a:rPr>
              <a:t>Ana Mendieta (1948–1985), Tree of Life, 1976</a:t>
            </a:r>
            <a:endParaRPr lang="en-US" sz="5000">
              <a:solidFill>
                <a:schemeClr val="bg1"/>
              </a:solidFill>
            </a:endParaRPr>
          </a:p>
        </p:txBody>
      </p:sp>
      <p:pic>
        <p:nvPicPr>
          <p:cNvPr id="5" name="Content Placeholder 4" descr="A lion in a tree&#10;&#10;Description automatically generated with medium confidence">
            <a:extLst>
              <a:ext uri="{FF2B5EF4-FFF2-40B4-BE49-F238E27FC236}">
                <a16:creationId xmlns:a16="http://schemas.microsoft.com/office/drawing/2014/main" id="{56DEA29F-ED80-B3A4-51F1-EDB1862D66B6}"/>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7535" b="2770"/>
          <a:stretch/>
        </p:blipFill>
        <p:spPr>
          <a:xfrm>
            <a:off x="7115177" y="115193"/>
            <a:ext cx="4950618" cy="6627614"/>
          </a:xfrm>
          <a:prstGeom prst="rect">
            <a:avLst/>
          </a:prstGeom>
        </p:spPr>
      </p:pic>
      <p:cxnSp>
        <p:nvCxnSpPr>
          <p:cNvPr id="28" name="Straight Connector 22">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Rectangle 24">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6637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06BE21-36B8-EA0B-4DA2-314C8F388A37}"/>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b="0" i="0" u="none" strike="noStrike" baseline="0" dirty="0">
                <a:solidFill>
                  <a:srgbClr val="FFFFFF"/>
                </a:solidFill>
              </a:rPr>
              <a:t>Yayoi Kusama (b. 1929).</a:t>
            </a:r>
            <a:br>
              <a:rPr lang="en-US" sz="3000" b="0" i="0" u="none" strike="noStrike" baseline="0" dirty="0">
                <a:solidFill>
                  <a:srgbClr val="FFFFFF"/>
                </a:solidFill>
              </a:rPr>
            </a:br>
            <a:r>
              <a:rPr lang="en-US" sz="3000" b="0" i="0" u="none" strike="noStrike" baseline="0" dirty="0">
                <a:solidFill>
                  <a:srgbClr val="FFFFFF"/>
                </a:solidFill>
              </a:rPr>
              <a:t>Fireflies on the Water, Installation</a:t>
            </a:r>
            <a:endParaRPr lang="en-US" sz="3000" dirty="0">
              <a:solidFill>
                <a:srgbClr val="FFFFFF"/>
              </a:solidFill>
            </a:endParaRPr>
          </a:p>
        </p:txBody>
      </p:sp>
      <p:cxnSp>
        <p:nvCxnSpPr>
          <p:cNvPr id="23" name="Straight Connector 22">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night&#10;&#10;Description automatically generated">
            <a:extLst>
              <a:ext uri="{FF2B5EF4-FFF2-40B4-BE49-F238E27FC236}">
                <a16:creationId xmlns:a16="http://schemas.microsoft.com/office/drawing/2014/main" id="{15B5ECBC-7D88-F822-F12B-72EE0798B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405" y="2426818"/>
            <a:ext cx="5158241" cy="3997637"/>
          </a:xfrm>
          <a:prstGeom prst="rect">
            <a:avLst/>
          </a:prstGeom>
        </p:spPr>
      </p:pic>
      <p:cxnSp>
        <p:nvCxnSpPr>
          <p:cNvPr id="25" name="Straight Connector 24">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2675765E-0513-2EB5-2491-4EE4D16AF7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90054" y="2426818"/>
            <a:ext cx="5365955" cy="3997637"/>
          </a:xfrm>
          <a:prstGeom prst="rect">
            <a:avLst/>
          </a:prstGeom>
        </p:spPr>
      </p:pic>
    </p:spTree>
    <p:extLst>
      <p:ext uri="{BB962C8B-B14F-4D97-AF65-F5344CB8AC3E}">
        <p14:creationId xmlns:p14="http://schemas.microsoft.com/office/powerpoint/2010/main" val="4820225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child, fabric&#10;&#10;Description automatically generated">
            <a:extLst>
              <a:ext uri="{FF2B5EF4-FFF2-40B4-BE49-F238E27FC236}">
                <a16:creationId xmlns:a16="http://schemas.microsoft.com/office/drawing/2014/main" id="{AE7F72AD-D18F-54ED-E6FB-B0B1124BAA3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8281" b="1671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325C27-482F-CA54-BC0E-17D503617DAB}"/>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2300">
                <a:solidFill>
                  <a:schemeClr val="tx1">
                    <a:lumMod val="85000"/>
                    <a:lumOff val="15000"/>
                  </a:schemeClr>
                </a:solidFill>
              </a:rPr>
              <a:t>Yayoi Kusama</a:t>
            </a:r>
            <a:br>
              <a:rPr lang="en-US" sz="2300">
                <a:solidFill>
                  <a:schemeClr val="tx1">
                    <a:lumMod val="85000"/>
                    <a:lumOff val="15000"/>
                  </a:schemeClr>
                </a:solidFill>
              </a:rPr>
            </a:br>
            <a:r>
              <a:rPr lang="en-US" sz="2300">
                <a:solidFill>
                  <a:schemeClr val="tx1">
                    <a:lumMod val="85000"/>
                    <a:lumOff val="15000"/>
                  </a:schemeClr>
                </a:solidFill>
              </a:rPr>
              <a:t>Love is Calling, Installation </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602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1CB7B8-CA3A-A063-9F96-9E1132967D39}"/>
              </a:ext>
            </a:extLst>
          </p:cNvPr>
          <p:cNvSpPr>
            <a:spLocks noGrp="1"/>
          </p:cNvSpPr>
          <p:nvPr>
            <p:ph type="title"/>
          </p:nvPr>
        </p:nvSpPr>
        <p:spPr>
          <a:xfrm>
            <a:off x="546351" y="433545"/>
            <a:ext cx="11139854" cy="930447"/>
          </a:xfrm>
        </p:spPr>
        <p:txBody>
          <a:bodyPr vert="horz" lIns="91440" tIns="45720" rIns="91440" bIns="45720" rtlCol="0" anchor="b">
            <a:normAutofit fontScale="90000"/>
          </a:bodyPr>
          <a:lstStyle/>
          <a:p>
            <a:pPr algn="ctr"/>
            <a:r>
              <a:rPr lang="en-US" sz="5400" dirty="0">
                <a:solidFill>
                  <a:srgbClr val="FFFFFF"/>
                </a:solidFill>
              </a:rPr>
              <a:t>Yayoi Kusama</a:t>
            </a:r>
            <a:br>
              <a:rPr lang="en-US" sz="5400" dirty="0">
                <a:solidFill>
                  <a:srgbClr val="FFFFFF"/>
                </a:solidFill>
              </a:rPr>
            </a:br>
            <a:r>
              <a:rPr lang="en-US" sz="3600" dirty="0">
                <a:solidFill>
                  <a:srgbClr val="FFFFFF"/>
                </a:solidFill>
              </a:rPr>
              <a:t>Infinity Mirrors, Installation &amp; Photo with Yellow Pumpkin</a:t>
            </a:r>
          </a:p>
        </p:txBody>
      </p:sp>
      <p:cxnSp>
        <p:nvCxnSpPr>
          <p:cNvPr id="14" name="Straight Connector 1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E4CD88CE-B26C-E9F8-2406-71E89163FA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434" y="2426818"/>
            <a:ext cx="5330182" cy="3997637"/>
          </a:xfrm>
          <a:prstGeom prst="rect">
            <a:avLst/>
          </a:prstGeom>
        </p:spPr>
      </p:pic>
      <p:cxnSp>
        <p:nvCxnSpPr>
          <p:cNvPr id="16" name="Straight Connector 1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ext&#10;&#10;Description automatically generated">
            <a:extLst>
              <a:ext uri="{FF2B5EF4-FFF2-40B4-BE49-F238E27FC236}">
                <a16:creationId xmlns:a16="http://schemas.microsoft.com/office/drawing/2014/main" id="{F8A60421-61A4-4FF0-7A55-EC7960A72B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073" y="2604724"/>
            <a:ext cx="5455917" cy="3641824"/>
          </a:xfrm>
          <a:prstGeom prst="rect">
            <a:avLst/>
          </a:prstGeom>
        </p:spPr>
      </p:pic>
    </p:spTree>
    <p:extLst>
      <p:ext uri="{BB962C8B-B14F-4D97-AF65-F5344CB8AC3E}">
        <p14:creationId xmlns:p14="http://schemas.microsoft.com/office/powerpoint/2010/main" val="30360763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8E675-D678-B924-41F8-80AA1B801DCE}"/>
              </a:ext>
            </a:extLst>
          </p:cNvPr>
          <p:cNvSpPr>
            <a:spLocks noGrp="1"/>
          </p:cNvSpPr>
          <p:nvPr>
            <p:ph type="title"/>
          </p:nvPr>
        </p:nvSpPr>
        <p:spPr/>
        <p:txBody>
          <a:bodyPr/>
          <a:lstStyle/>
          <a:p>
            <a:r>
              <a:rPr lang="en-US" dirty="0"/>
              <a:t>To be continued…</a:t>
            </a:r>
          </a:p>
        </p:txBody>
      </p:sp>
      <p:sp>
        <p:nvSpPr>
          <p:cNvPr id="3" name="Text Placeholder 2">
            <a:extLst>
              <a:ext uri="{FF2B5EF4-FFF2-40B4-BE49-F238E27FC236}">
                <a16:creationId xmlns:a16="http://schemas.microsoft.com/office/drawing/2014/main" id="{AFA18CA4-DB11-B613-CD86-E88A93DC7616}"/>
              </a:ext>
            </a:extLst>
          </p:cNvPr>
          <p:cNvSpPr>
            <a:spLocks noGrp="1"/>
          </p:cNvSpPr>
          <p:nvPr>
            <p:ph type="body" idx="1"/>
          </p:nvPr>
        </p:nvSpPr>
        <p:spPr/>
        <p:txBody>
          <a:bodyPr/>
          <a:lstStyle/>
          <a:p>
            <a:r>
              <a:rPr lang="en-US" dirty="0"/>
              <a:t>We’ll save the rest for the week you bring in your AI generated art</a:t>
            </a:r>
          </a:p>
        </p:txBody>
      </p:sp>
    </p:spTree>
    <p:extLst>
      <p:ext uri="{BB962C8B-B14F-4D97-AF65-F5344CB8AC3E}">
        <p14:creationId xmlns:p14="http://schemas.microsoft.com/office/powerpoint/2010/main" val="21687701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B47FC9C-2ED3-4100-A4EF-E8CDFEE106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descr="A picture containing mollusk, invertebrate, snail&#10;&#10;Description automatically generated">
            <a:extLst>
              <a:ext uri="{FF2B5EF4-FFF2-40B4-BE49-F238E27FC236}">
                <a16:creationId xmlns:a16="http://schemas.microsoft.com/office/drawing/2014/main" id="{D2615FED-6BDA-9302-8FB5-598CA125F66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33513" y="555625"/>
            <a:ext cx="4629150" cy="4629150"/>
          </a:xfrm>
        </p:spPr>
      </p:pic>
      <p:pic>
        <p:nvPicPr>
          <p:cNvPr id="7" name="Picture 6" descr="A picture containing mollusk, invertebrate, snail&#10;&#10;Description automatically generated">
            <a:extLst>
              <a:ext uri="{FF2B5EF4-FFF2-40B4-BE49-F238E27FC236}">
                <a16:creationId xmlns:a16="http://schemas.microsoft.com/office/drawing/2014/main" id="{CD91B858-DEF9-0019-F16E-462E0A59BB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6163" y="555625"/>
            <a:ext cx="4629150" cy="4629150"/>
          </a:xfrm>
          <a:prstGeom prst="rect">
            <a:avLst/>
          </a:prstGeom>
        </p:spPr>
      </p:pic>
      <p:sp>
        <p:nvSpPr>
          <p:cNvPr id="2" name="Title 1">
            <a:extLst>
              <a:ext uri="{FF2B5EF4-FFF2-40B4-BE49-F238E27FC236}">
                <a16:creationId xmlns:a16="http://schemas.microsoft.com/office/drawing/2014/main" id="{2E179D9C-667E-1CD1-A72D-491DEE7A2345}"/>
              </a:ext>
            </a:extLst>
          </p:cNvPr>
          <p:cNvSpPr>
            <a:spLocks noGrp="1"/>
          </p:cNvSpPr>
          <p:nvPr>
            <p:ph type="title"/>
          </p:nvPr>
        </p:nvSpPr>
        <p:spPr>
          <a:xfrm>
            <a:off x="838200" y="5358141"/>
            <a:ext cx="10515600" cy="942664"/>
          </a:xfrm>
        </p:spPr>
        <p:txBody>
          <a:bodyPr vert="horz" lIns="91440" tIns="45720" rIns="91440" bIns="45720" rtlCol="0" anchor="ctr">
            <a:normAutofit fontScale="90000"/>
          </a:bodyPr>
          <a:lstStyle/>
          <a:p>
            <a:pPr algn="ctr"/>
            <a:br>
              <a:rPr lang="en-US" sz="5200" kern="1200" dirty="0">
                <a:solidFill>
                  <a:schemeClr val="tx1"/>
                </a:solidFill>
                <a:latin typeface="+mj-lt"/>
                <a:ea typeface="+mj-ea"/>
                <a:cs typeface="+mj-cs"/>
              </a:rPr>
            </a:br>
            <a:r>
              <a:rPr lang="en-US" sz="5200" kern="1200" dirty="0">
                <a:solidFill>
                  <a:schemeClr val="tx1"/>
                </a:solidFill>
                <a:latin typeface="+mj-lt"/>
                <a:ea typeface="+mj-ea"/>
                <a:cs typeface="+mj-cs"/>
              </a:rPr>
              <a:t>Ammonite/Snake Stone</a:t>
            </a:r>
            <a:br>
              <a:rPr lang="en-US" sz="5200" kern="1200" dirty="0">
                <a:solidFill>
                  <a:schemeClr val="tx1"/>
                </a:solidFill>
                <a:latin typeface="+mj-lt"/>
                <a:ea typeface="+mj-ea"/>
                <a:cs typeface="+mj-cs"/>
              </a:rPr>
            </a:br>
            <a:r>
              <a:rPr lang="en-US" sz="1300" kern="1200" dirty="0">
                <a:solidFill>
                  <a:schemeClr val="tx1"/>
                </a:solidFill>
                <a:latin typeface="+mj-lt"/>
                <a:ea typeface="+mj-ea"/>
                <a:cs typeface="+mj-cs"/>
              </a:rPr>
              <a:t>Natural History Museum, Scotland/</a:t>
            </a:r>
            <a:r>
              <a:rPr lang="en-US" sz="1200" kern="1200" dirty="0">
                <a:solidFill>
                  <a:schemeClr val="tx1"/>
                </a:solidFill>
                <a:latin typeface="+mj-lt"/>
                <a:ea typeface="+mj-ea"/>
                <a:cs typeface="+mj-cs"/>
              </a:rPr>
              <a:t>Natural History Museum, London</a:t>
            </a:r>
            <a:br>
              <a:rPr lang="en-US" sz="5200" kern="1200" dirty="0">
                <a:solidFill>
                  <a:schemeClr val="tx1"/>
                </a:solidFill>
                <a:latin typeface="+mj-lt"/>
                <a:ea typeface="+mj-ea"/>
                <a:cs typeface="+mj-cs"/>
              </a:rPr>
            </a:br>
            <a:endParaRPr lang="en-US" sz="5200" kern="1200" dirty="0">
              <a:solidFill>
                <a:schemeClr val="tx1"/>
              </a:solidFill>
              <a:latin typeface="+mj-lt"/>
              <a:ea typeface="+mj-ea"/>
              <a:cs typeface="+mj-cs"/>
            </a:endParaRPr>
          </a:p>
        </p:txBody>
      </p:sp>
    </p:spTree>
    <p:extLst>
      <p:ext uri="{BB962C8B-B14F-4D97-AF65-F5344CB8AC3E}">
        <p14:creationId xmlns:p14="http://schemas.microsoft.com/office/powerpoint/2010/main" val="8291121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43BD7-8024-165C-7AD5-66ECB398B3DB}"/>
              </a:ext>
            </a:extLst>
          </p:cNvPr>
          <p:cNvSpPr>
            <a:spLocks noGrp="1"/>
          </p:cNvSpPr>
          <p:nvPr>
            <p:ph type="title"/>
          </p:nvPr>
        </p:nvSpPr>
        <p:spPr/>
        <p:txBody>
          <a:bodyPr>
            <a:normAutofit/>
          </a:bodyPr>
          <a:lstStyle/>
          <a:p>
            <a:r>
              <a:rPr lang="en-US" sz="4000" dirty="0"/>
              <a:t>Posthuman Aesthetic = Decentering the “Human”</a:t>
            </a:r>
          </a:p>
        </p:txBody>
      </p:sp>
      <p:sp>
        <p:nvSpPr>
          <p:cNvPr id="3" name="Content Placeholder 2">
            <a:extLst>
              <a:ext uri="{FF2B5EF4-FFF2-40B4-BE49-F238E27FC236}">
                <a16:creationId xmlns:a16="http://schemas.microsoft.com/office/drawing/2014/main" id="{33105268-F7F9-0431-97D8-B12A5EF7F64C}"/>
              </a:ext>
            </a:extLst>
          </p:cNvPr>
          <p:cNvSpPr>
            <a:spLocks noGrp="1"/>
          </p:cNvSpPr>
          <p:nvPr>
            <p:ph idx="1"/>
          </p:nvPr>
        </p:nvSpPr>
        <p:spPr/>
        <p:txBody>
          <a:bodyPr>
            <a:normAutofit fontScale="70000" lnSpcReduction="20000"/>
          </a:bodyPr>
          <a:lstStyle/>
          <a:p>
            <a:pPr marL="514350" indent="-514350">
              <a:buAutoNum type="arabicParenR"/>
            </a:pPr>
            <a:r>
              <a:rPr lang="en-US" dirty="0"/>
              <a:t>Hybridity</a:t>
            </a:r>
          </a:p>
          <a:p>
            <a:pPr lvl="1"/>
            <a:r>
              <a:rPr lang="en-US" dirty="0"/>
              <a:t>Divine/Human/Animal/Plant/Machine</a:t>
            </a:r>
          </a:p>
          <a:p>
            <a:pPr marL="457200" lvl="1" indent="0">
              <a:buNone/>
            </a:pPr>
            <a:endParaRPr lang="en-US" dirty="0"/>
          </a:p>
          <a:p>
            <a:pPr marL="514350" indent="-514350">
              <a:buAutoNum type="arabicParenR"/>
            </a:pPr>
            <a:r>
              <a:rPr lang="en-US" dirty="0"/>
              <a:t>Boundary Crossing or Boundary Altering</a:t>
            </a:r>
          </a:p>
          <a:p>
            <a:pPr lvl="1"/>
            <a:r>
              <a:rPr lang="en-US" dirty="0"/>
              <a:t>Real/Imaginary/Dream/Virtuality</a:t>
            </a:r>
          </a:p>
          <a:p>
            <a:pPr lvl="1"/>
            <a:r>
              <a:rPr lang="en-US" dirty="0"/>
              <a:t>Material Embodiment/ Disembodied</a:t>
            </a:r>
          </a:p>
          <a:p>
            <a:pPr lvl="1"/>
            <a:r>
              <a:rPr lang="en-US" dirty="0"/>
              <a:t>Cultural</a:t>
            </a:r>
          </a:p>
          <a:p>
            <a:pPr lvl="1"/>
            <a:r>
              <a:rPr lang="en-US" dirty="0"/>
              <a:t>Nature/Culture</a:t>
            </a:r>
          </a:p>
          <a:p>
            <a:pPr lvl="1"/>
            <a:r>
              <a:rPr lang="en-US" dirty="0"/>
              <a:t>Time/Space</a:t>
            </a:r>
          </a:p>
          <a:p>
            <a:pPr marL="457200" lvl="1" indent="0">
              <a:buNone/>
            </a:pPr>
            <a:endParaRPr lang="en-US" dirty="0"/>
          </a:p>
          <a:p>
            <a:pPr marL="514350" indent="-514350">
              <a:buAutoNum type="arabicParenR"/>
            </a:pPr>
            <a:r>
              <a:rPr lang="en-US" dirty="0"/>
              <a:t>Structurally Hybrid in Medium</a:t>
            </a:r>
          </a:p>
          <a:p>
            <a:pPr lvl="1"/>
            <a:r>
              <a:rPr lang="en-US" dirty="0"/>
              <a:t>Collage</a:t>
            </a:r>
          </a:p>
          <a:p>
            <a:pPr lvl="1"/>
            <a:r>
              <a:rPr lang="en-US" dirty="0"/>
              <a:t>Assemblage</a:t>
            </a:r>
          </a:p>
          <a:p>
            <a:pPr lvl="1"/>
            <a:r>
              <a:rPr lang="en-US" dirty="0"/>
              <a:t>Digital Generation </a:t>
            </a:r>
          </a:p>
          <a:p>
            <a:pPr lvl="2"/>
            <a:r>
              <a:rPr lang="en-US" dirty="0"/>
              <a:t>Augmented reality</a:t>
            </a:r>
          </a:p>
          <a:p>
            <a:pPr lvl="2"/>
            <a:r>
              <a:rPr lang="en-US" dirty="0"/>
              <a:t>Virtual reality</a:t>
            </a:r>
          </a:p>
          <a:p>
            <a:pPr lvl="2"/>
            <a:r>
              <a:rPr lang="en-US" dirty="0"/>
              <a:t>Digital manipulation</a:t>
            </a:r>
          </a:p>
          <a:p>
            <a:pPr marL="457200" lvl="1" indent="0">
              <a:buNone/>
            </a:pPr>
            <a:endParaRPr lang="en-US" dirty="0"/>
          </a:p>
        </p:txBody>
      </p:sp>
    </p:spTree>
    <p:extLst>
      <p:ext uri="{BB962C8B-B14F-4D97-AF65-F5344CB8AC3E}">
        <p14:creationId xmlns:p14="http://schemas.microsoft.com/office/powerpoint/2010/main" val="2396100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E47AD-7FC1-4A4D-B2A7-54C9DF1DFFA0}"/>
              </a:ext>
            </a:extLst>
          </p:cNvPr>
          <p:cNvSpPr>
            <a:spLocks noGrp="1"/>
          </p:cNvSpPr>
          <p:nvPr>
            <p:ph type="title"/>
          </p:nvPr>
        </p:nvSpPr>
        <p:spPr/>
        <p:txBody>
          <a:bodyPr/>
          <a:lstStyle/>
          <a:p>
            <a:r>
              <a:rPr lang="en-US" dirty="0"/>
              <a:t>Futurist</a:t>
            </a:r>
          </a:p>
        </p:txBody>
      </p:sp>
      <p:sp>
        <p:nvSpPr>
          <p:cNvPr id="3" name="Text Placeholder 2">
            <a:extLst>
              <a:ext uri="{FF2B5EF4-FFF2-40B4-BE49-F238E27FC236}">
                <a16:creationId xmlns:a16="http://schemas.microsoft.com/office/drawing/2014/main" id="{5F6F6BA1-E254-0012-52F0-19FD6BA718CF}"/>
              </a:ext>
            </a:extLst>
          </p:cNvPr>
          <p:cNvSpPr>
            <a:spLocks noGrp="1"/>
          </p:cNvSpPr>
          <p:nvPr>
            <p:ph type="body" idx="1"/>
          </p:nvPr>
        </p:nvSpPr>
        <p:spPr/>
        <p:txBody>
          <a:bodyPr/>
          <a:lstStyle/>
          <a:p>
            <a:r>
              <a:rPr lang="en-US" dirty="0"/>
              <a:t>“</a:t>
            </a:r>
            <a:r>
              <a:rPr lang="en-US" b="0" i="0" dirty="0">
                <a:solidFill>
                  <a:srgbClr val="313131"/>
                </a:solidFill>
                <a:effectLst/>
                <a:latin typeface="Tate regular"/>
              </a:rPr>
              <a:t>Futurism was an Italian art movement of the early twentieth century that aimed to capture in art the dynamism and energy of the modern world” (Tate Museum)</a:t>
            </a:r>
            <a:endParaRPr lang="en-US" dirty="0"/>
          </a:p>
        </p:txBody>
      </p:sp>
    </p:spTree>
    <p:extLst>
      <p:ext uri="{BB962C8B-B14F-4D97-AF65-F5344CB8AC3E}">
        <p14:creationId xmlns:p14="http://schemas.microsoft.com/office/powerpoint/2010/main" val="15270959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8" name="Straight Connector 22">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0" name="Rectangle 24">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27EC8-5651-6E54-8EC1-F53AD832984D}"/>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algn="ctr"/>
            <a:r>
              <a:rPr lang="en-US" sz="2400" b="0" i="0" dirty="0" err="1">
                <a:solidFill>
                  <a:schemeClr val="bg1"/>
                </a:solidFill>
                <a:effectLst/>
                <a:latin typeface="Arial" panose="020B0604020202020204" pitchFamily="34" charset="0"/>
              </a:rPr>
              <a:t>Růžena</a:t>
            </a:r>
            <a:r>
              <a:rPr lang="en-US" sz="2400" b="0" i="0" dirty="0">
                <a:solidFill>
                  <a:schemeClr val="bg1"/>
                </a:solidFill>
                <a:effectLst/>
                <a:latin typeface="Arial" panose="020B0604020202020204" pitchFamily="34" charset="0"/>
              </a:rPr>
              <a:t> </a:t>
            </a:r>
            <a:r>
              <a:rPr lang="en-US" sz="2400" b="0" i="0" dirty="0" err="1">
                <a:solidFill>
                  <a:schemeClr val="bg1"/>
                </a:solidFill>
                <a:effectLst/>
                <a:latin typeface="Arial" panose="020B0604020202020204" pitchFamily="34" charset="0"/>
              </a:rPr>
              <a:t>Zátková</a:t>
            </a:r>
            <a:r>
              <a:rPr lang="en-US" sz="2400" b="0" i="0" dirty="0">
                <a:solidFill>
                  <a:schemeClr val="bg1"/>
                </a:solidFill>
                <a:effectLst/>
                <a:latin typeface="Arial" panose="020B0604020202020204" pitchFamily="34" charset="0"/>
              </a:rPr>
              <a:t> – Marinetti (1922)</a:t>
            </a:r>
            <a:endParaRPr lang="en-US" sz="5400" dirty="0">
              <a:solidFill>
                <a:schemeClr val="bg1"/>
              </a:solidFill>
            </a:endParaRPr>
          </a:p>
        </p:txBody>
      </p:sp>
      <p:pic>
        <p:nvPicPr>
          <p:cNvPr id="9" name="Content Placeholder 8" descr="A black and white photo of a young child with curly hair&#10;&#10;Description automatically generated with low confidence">
            <a:extLst>
              <a:ext uri="{FF2B5EF4-FFF2-40B4-BE49-F238E27FC236}">
                <a16:creationId xmlns:a16="http://schemas.microsoft.com/office/drawing/2014/main" id="{F25ABA5B-1386-06D6-7498-E970AF47F759}"/>
              </a:ext>
            </a:extLst>
          </p:cNvPr>
          <p:cNvPicPr>
            <a:picLocks noChangeAspect="1"/>
          </p:cNvPicPr>
          <p:nvPr/>
        </p:nvPicPr>
        <p:blipFill rotWithShape="1">
          <a:blip r:embed="rId2">
            <a:extLst>
              <a:ext uri="{28A0092B-C50C-407E-A947-70E740481C1C}">
                <a14:useLocalDpi xmlns:a14="http://schemas.microsoft.com/office/drawing/2010/main" val="0"/>
              </a:ext>
            </a:extLst>
          </a:blip>
          <a:srcRect l="630" r="10324" b="1"/>
          <a:stretch/>
        </p:blipFill>
        <p:spPr>
          <a:xfrm>
            <a:off x="675421" y="307731"/>
            <a:ext cx="2714846" cy="3997637"/>
          </a:xfrm>
          <a:prstGeom prst="rect">
            <a:avLst/>
          </a:prstGeom>
        </p:spPr>
      </p:pic>
      <p:pic>
        <p:nvPicPr>
          <p:cNvPr id="11" name="Content Placeholder 10" descr="A close up of a painting&#10;&#10;Description automatically generated with low confidence">
            <a:extLst>
              <a:ext uri="{FF2B5EF4-FFF2-40B4-BE49-F238E27FC236}">
                <a16:creationId xmlns:a16="http://schemas.microsoft.com/office/drawing/2014/main" id="{87407948-E78E-E562-BE3A-31A0C6AEA6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85729" y="372282"/>
            <a:ext cx="3433324" cy="3868534"/>
          </a:xfrm>
          <a:prstGeom prst="rect">
            <a:avLst/>
          </a:prstGeom>
        </p:spPr>
      </p:pic>
      <p:cxnSp>
        <p:nvCxnSpPr>
          <p:cNvPr id="27" name="Straight Connector 26">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6320CF32-9F96-74A7-5C72-B18E4632D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7454" y="330045"/>
            <a:ext cx="2608458" cy="3997637"/>
          </a:xfrm>
          <a:prstGeom prst="rect">
            <a:avLst/>
          </a:prstGeom>
        </p:spPr>
      </p:pic>
      <p:cxnSp>
        <p:nvCxnSpPr>
          <p:cNvPr id="29" name="Straight Connector 28">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1487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7DFACC-51EC-23BE-1599-D862EC1F2FB7}"/>
              </a:ext>
            </a:extLst>
          </p:cNvPr>
          <p:cNvSpPr>
            <a:spLocks noGrp="1"/>
          </p:cNvSpPr>
          <p:nvPr>
            <p:ph type="title"/>
          </p:nvPr>
        </p:nvSpPr>
        <p:spPr>
          <a:xfrm>
            <a:off x="630936" y="639520"/>
            <a:ext cx="3429000" cy="1719072"/>
          </a:xfrm>
        </p:spPr>
        <p:txBody>
          <a:bodyPr vert="horz" lIns="91440" tIns="45720" rIns="91440" bIns="45720" rtlCol="0" anchor="b">
            <a:normAutofit/>
          </a:bodyPr>
          <a:lstStyle/>
          <a:p>
            <a:pPr algn="ctr"/>
            <a:r>
              <a:rPr lang="en-US" sz="2200" b="0" i="0" u="none" strike="noStrike" kern="1200" baseline="0" dirty="0">
                <a:solidFill>
                  <a:schemeClr val="tx1"/>
                </a:solidFill>
                <a:latin typeface="+mj-lt"/>
                <a:ea typeface="+mj-ea"/>
                <a:cs typeface="+mj-cs"/>
              </a:rPr>
              <a:t>Natalia </a:t>
            </a:r>
            <a:r>
              <a:rPr lang="en-US" sz="2200" b="0" i="0" u="none" strike="noStrike" kern="1200" baseline="0" dirty="0" err="1">
                <a:solidFill>
                  <a:schemeClr val="tx1"/>
                </a:solidFill>
                <a:latin typeface="+mj-lt"/>
                <a:ea typeface="+mj-ea"/>
                <a:cs typeface="+mj-cs"/>
              </a:rPr>
              <a:t>Goncharova</a:t>
            </a:r>
            <a:br>
              <a:rPr lang="en-US" sz="2200" b="0" i="0" u="none" strike="noStrike" kern="1200" baseline="0" dirty="0">
                <a:solidFill>
                  <a:schemeClr val="tx1"/>
                </a:solidFill>
                <a:latin typeface="+mj-lt"/>
                <a:ea typeface="+mj-ea"/>
                <a:cs typeface="+mj-cs"/>
              </a:rPr>
            </a:br>
            <a:r>
              <a:rPr lang="en-US" sz="2200" b="0" i="0" u="none" strike="noStrike" kern="1200" baseline="0" dirty="0">
                <a:solidFill>
                  <a:schemeClr val="tx1"/>
                </a:solidFill>
                <a:latin typeface="+mj-lt"/>
                <a:ea typeface="+mj-ea"/>
                <a:cs typeface="+mj-cs"/>
              </a:rPr>
              <a:t> (1881–1962)</a:t>
            </a:r>
            <a:br>
              <a:rPr lang="en-US" sz="2200" b="0" i="0" u="none" strike="noStrike" kern="1200" baseline="0" dirty="0">
                <a:solidFill>
                  <a:schemeClr val="tx1"/>
                </a:solidFill>
                <a:latin typeface="+mj-lt"/>
                <a:ea typeface="+mj-ea"/>
                <a:cs typeface="+mj-cs"/>
              </a:rPr>
            </a:br>
            <a:r>
              <a:rPr lang="en-US" sz="2200" b="0" i="0" u="none" strike="noStrike" kern="1200" baseline="0" dirty="0">
                <a:solidFill>
                  <a:schemeClr val="tx1"/>
                </a:solidFill>
                <a:latin typeface="+mj-lt"/>
                <a:ea typeface="+mj-ea"/>
                <a:cs typeface="+mj-cs"/>
              </a:rPr>
              <a:t>Cats in Rose, Black, and Yellow (1913)</a:t>
            </a:r>
            <a:br>
              <a:rPr lang="en-US" sz="2200" b="0" i="0" u="none" strike="noStrike" kern="1200" baseline="0" dirty="0">
                <a:solidFill>
                  <a:schemeClr val="tx1"/>
                </a:solidFill>
                <a:latin typeface="+mj-lt"/>
                <a:ea typeface="+mj-ea"/>
                <a:cs typeface="+mj-cs"/>
              </a:rPr>
            </a:br>
            <a:r>
              <a:rPr lang="en-US" sz="2200" b="0" i="0" u="none" strike="noStrike" kern="1200" baseline="0" dirty="0">
                <a:solidFill>
                  <a:schemeClr val="tx1"/>
                </a:solidFill>
                <a:latin typeface="+mj-lt"/>
                <a:ea typeface="+mj-ea"/>
                <a:cs typeface="+mj-cs"/>
              </a:rPr>
              <a:t>Guggenheim, New York</a:t>
            </a:r>
            <a:endParaRPr lang="en-US" sz="2200" kern="1200" dirty="0">
              <a:solidFill>
                <a:schemeClr val="tx1"/>
              </a:solidFill>
              <a:latin typeface="+mj-lt"/>
              <a:ea typeface="+mj-ea"/>
              <a:cs typeface="+mj-cs"/>
            </a:endParaRPr>
          </a:p>
        </p:txBody>
      </p:sp>
      <p:sp>
        <p:nvSpPr>
          <p:cNvPr id="28"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F58A6D5-C516-1F0A-8734-7B034F29C0F2}"/>
              </a:ext>
            </a:extLst>
          </p:cNvPr>
          <p:cNvSpPr txBox="1"/>
          <p:nvPr/>
        </p:nvSpPr>
        <p:spPr>
          <a:xfrm>
            <a:off x="630936" y="2807208"/>
            <a:ext cx="3429000" cy="3410712"/>
          </a:xfrm>
          <a:prstGeom prst="rect">
            <a:avLst/>
          </a:prstGeom>
        </p:spPr>
        <p:txBody>
          <a:bodyPr vert="horz" lIns="91440" tIns="45720" rIns="91440" bIns="45720" rtlCol="0" anchor="t">
            <a:normAutofit/>
          </a:bodyPr>
          <a:lstStyle/>
          <a:p>
            <a:pPr algn="ctr">
              <a:lnSpc>
                <a:spcPct val="90000"/>
              </a:lnSpc>
              <a:spcAft>
                <a:spcPts val="600"/>
              </a:spcAft>
            </a:pPr>
            <a:r>
              <a:rPr lang="en-US" sz="1700" dirty="0"/>
              <a:t>“</a:t>
            </a:r>
            <a:r>
              <a:rPr lang="en-US" sz="1700" b="0" i="0" u="none" strike="noStrike" baseline="0" dirty="0" err="1"/>
              <a:t>Rayonism</a:t>
            </a:r>
            <a:r>
              <a:rPr lang="en-US" sz="1700" b="0" i="0" u="none" strike="noStrike" baseline="0" dirty="0"/>
              <a:t> focused on representing the rays of light reflected from objects, rather than objects themselves, in a pre-intuition of the central role of light in virtual reality and the consequent electrical infrastructure of cyberspace.”</a:t>
            </a:r>
          </a:p>
          <a:p>
            <a:pPr algn="ctr">
              <a:lnSpc>
                <a:spcPct val="90000"/>
              </a:lnSpc>
              <a:spcAft>
                <a:spcPts val="600"/>
              </a:spcAft>
            </a:pPr>
            <a:r>
              <a:rPr lang="en-US" sz="1700" dirty="0"/>
              <a:t>(</a:t>
            </a:r>
            <a:r>
              <a:rPr lang="en-US" sz="1700" dirty="0" err="1"/>
              <a:t>Ferrando</a:t>
            </a:r>
            <a:r>
              <a:rPr lang="en-US" sz="1700" dirty="0"/>
              <a:t> pp. 3)</a:t>
            </a:r>
          </a:p>
          <a:p>
            <a:pPr indent="-228600">
              <a:lnSpc>
                <a:spcPct val="90000"/>
              </a:lnSpc>
              <a:spcAft>
                <a:spcPts val="600"/>
              </a:spcAft>
              <a:buFont typeface="Arial" panose="020B0604020202020204" pitchFamily="34" charset="0"/>
              <a:buChar char="•"/>
            </a:pPr>
            <a:endParaRPr lang="en-US" sz="1700" dirty="0"/>
          </a:p>
        </p:txBody>
      </p:sp>
      <p:pic>
        <p:nvPicPr>
          <p:cNvPr id="5" name="Content Placeholder 4" descr="A close-up of a painting&#10;&#10;Description automatically generated with low confidence">
            <a:extLst>
              <a:ext uri="{FF2B5EF4-FFF2-40B4-BE49-F238E27FC236}">
                <a16:creationId xmlns:a16="http://schemas.microsoft.com/office/drawing/2014/main" id="{7A6BF8B0-5CFD-5584-894C-A60A4A16D225}"/>
              </a:ext>
            </a:extLst>
          </p:cNvPr>
          <p:cNvPicPr>
            <a:picLocks noChangeAspect="1"/>
          </p:cNvPicPr>
          <p:nvPr/>
        </p:nvPicPr>
        <p:blipFill rotWithShape="1">
          <a:blip r:embed="rId3">
            <a:extLst>
              <a:ext uri="{28A0092B-C50C-407E-A947-70E740481C1C}">
                <a14:useLocalDpi xmlns:a14="http://schemas.microsoft.com/office/drawing/2010/main" val="0"/>
              </a:ext>
            </a:extLst>
          </a:blip>
          <a:srcRect r="10239" b="1"/>
          <a:stretch/>
        </p:blipFill>
        <p:spPr>
          <a:xfrm>
            <a:off x="5613895" y="640080"/>
            <a:ext cx="4984522" cy="5577840"/>
          </a:xfrm>
          <a:prstGeom prst="rect">
            <a:avLst/>
          </a:prstGeom>
        </p:spPr>
      </p:pic>
    </p:spTree>
    <p:extLst>
      <p:ext uri="{BB962C8B-B14F-4D97-AF65-F5344CB8AC3E}">
        <p14:creationId xmlns:p14="http://schemas.microsoft.com/office/powerpoint/2010/main" val="7321411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TotalTime>
  <Words>869</Words>
  <Application>Microsoft Office PowerPoint</Application>
  <PresentationFormat>Widescreen</PresentationFormat>
  <Paragraphs>90</Paragraphs>
  <Slides>44</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AdvOT1ef757c0</vt:lpstr>
      <vt:lpstr>AdvOT1ef757c0+20</vt:lpstr>
      <vt:lpstr>AdvOT1ef757c0+fb</vt:lpstr>
      <vt:lpstr>Arial</vt:lpstr>
      <vt:lpstr>Calibri</vt:lpstr>
      <vt:lpstr>Calibri Light</vt:lpstr>
      <vt:lpstr>Gill Sans MT</vt:lpstr>
      <vt:lpstr>Tate regular</vt:lpstr>
      <vt:lpstr>Office Theme</vt:lpstr>
      <vt:lpstr>Francesca Ferrando</vt:lpstr>
      <vt:lpstr>Context</vt:lpstr>
      <vt:lpstr>What is a posthuman aesthetic?</vt:lpstr>
      <vt:lpstr>Most Western art as Anthropocentric</vt:lpstr>
      <vt:lpstr> Ammonite/Snake Stone Natural History Museum, Scotland/Natural History Museum, London </vt:lpstr>
      <vt:lpstr>Posthuman Aesthetic = Decentering the “Human”</vt:lpstr>
      <vt:lpstr>Futurist</vt:lpstr>
      <vt:lpstr>Růžena Zátková – Marinetti (1922)</vt:lpstr>
      <vt:lpstr>Natalia Goncharova  (1881–1962) Cats in Rose, Black, and Yellow (1913) Guggenheim, New York</vt:lpstr>
      <vt:lpstr>Prosethetics</vt:lpstr>
      <vt:lpstr>Prosthetic work of US artist  Anna Coleman Ladd (1878–1939)</vt:lpstr>
      <vt:lpstr>“To place (…) the body-object hybrids of Dada collage and photomontage next to war-time prosthetic devices, (…) is to glimpse the wider cultural field where the modern body was fragmented, altered, and re-imagined” (Garner, 2007: 507).</vt:lpstr>
      <vt:lpstr>Dada</vt:lpstr>
      <vt:lpstr>Sophie Taeuber-Arp Portrait with Dada Head &amp;  Dada Head (1920)</vt:lpstr>
      <vt:lpstr>Sophie Taeuber-Arp</vt:lpstr>
      <vt:lpstr>Sophie Taeuber-Arp</vt:lpstr>
      <vt:lpstr>Hannah Höch (1889–1978) Hannah Höch, Two Dada-puppets, 1916 /Hannah Höch and Dada doll, 1925/The Puppet Balsamine, 1927</vt:lpstr>
      <vt:lpstr>Louise Nevelson  Mrs. N's Palace, The Metropolitan Museum of Art, 1964-1977</vt:lpstr>
      <vt:lpstr>Surrealism</vt:lpstr>
      <vt:lpstr>Dorothea Tanning, Eine Kleine Nachtmusik, 1943</vt:lpstr>
      <vt:lpstr>Dorothea Tanning,  Interior with Sudden Joy, 1951</vt:lpstr>
      <vt:lpstr>Dorothea Tanning,  Tableau Vivant, 1954</vt:lpstr>
      <vt:lpstr>Dorothea Tanning, Maternity (Detail),  1947</vt:lpstr>
      <vt:lpstr>Remedios Varo Uranga (1908- 1963),  The Meeting,  Date not Found</vt:lpstr>
      <vt:lpstr>Remedios Varo Uranga,  Plant Architecture, 1962</vt:lpstr>
      <vt:lpstr>Remedios Varo Uranga,  Homo Rodans,  1959</vt:lpstr>
      <vt:lpstr>Lois Mailou Jones (1905-1998), The Ascent of Ethiopia,  1932</vt:lpstr>
      <vt:lpstr>Lois Mailou Jones (1905-1998), Les Fetiches, 1938</vt:lpstr>
      <vt:lpstr>Lois Mailou Jones, Moon Masque, 1971</vt:lpstr>
      <vt:lpstr>Lois Mailou Jones Initiation, Liberia  1983</vt:lpstr>
      <vt:lpstr>Prosthetics</vt:lpstr>
      <vt:lpstr>Frida’s prosthetic leg (1953-54) &amp; Back Corset</vt:lpstr>
      <vt:lpstr>Frida Kahlo, The Two Fridas, 1939</vt:lpstr>
      <vt:lpstr>1970s- 1990s</vt:lpstr>
      <vt:lpstr>Gina Pane (1935–1990),</vt:lpstr>
      <vt:lpstr>Gina Pane (1935–1990), Action Psyche, 1973</vt:lpstr>
      <vt:lpstr> Marina Abramovic, Rhythm 0, 1974  </vt:lpstr>
      <vt:lpstr>Ana Mendieta, Body Tracks, 1974 &amp; 1982</vt:lpstr>
      <vt:lpstr>Ana Mendieta,  Bird Transformation, 1972 </vt:lpstr>
      <vt:lpstr>Ana Mendieta (1948–1985), Tree of Life, 1976</vt:lpstr>
      <vt:lpstr>Yayoi Kusama (b. 1929). Fireflies on the Water, Installation</vt:lpstr>
      <vt:lpstr>Yayoi Kusama Love is Calling, Installation </vt:lpstr>
      <vt:lpstr>Yayoi Kusama Infinity Mirrors, Installation &amp; Photo with Yellow Pumpkin</vt:lpstr>
      <vt:lpstr>To be continued…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Francesca Ferrando</dc:title>
  <dc:creator>Stephanie Harper</dc:creator>
  <cp:lastModifiedBy>Stephanie Harper</cp:lastModifiedBy>
  <cp:revision>7</cp:revision>
  <dcterms:created xsi:type="dcterms:W3CDTF">2022-10-31T21:53:32Z</dcterms:created>
  <dcterms:modified xsi:type="dcterms:W3CDTF">2022-11-01T04:14:39Z</dcterms:modified>
</cp:coreProperties>
</file>