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67" r:id="rId6"/>
    <p:sldId id="266" r:id="rId7"/>
    <p:sldId id="261" r:id="rId8"/>
    <p:sldId id="260" r:id="rId9"/>
    <p:sldId id="259" r:id="rId10"/>
    <p:sldId id="262" r:id="rId11"/>
    <p:sldId id="263" r:id="rId12"/>
    <p:sldId id="264" r:id="rId13"/>
    <p:sldId id="265"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19" autoAdjust="0"/>
  </p:normalViewPr>
  <p:slideViewPr>
    <p:cSldViewPr snapToGrid="0">
      <p:cViewPr>
        <p:scale>
          <a:sx n="112" d="100"/>
          <a:sy n="112" d="100"/>
        </p:scale>
        <p:origin x="91" y="5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11/2/2022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11/2/2022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hMtoZfXNeXE?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“Exhalation”</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Ted Chiang</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2D7E-BBF1-4722-9C6A-427F40513DC4}"/>
              </a:ext>
            </a:extLst>
          </p:cNvPr>
          <p:cNvSpPr>
            <a:spLocks noGrp="1"/>
          </p:cNvSpPr>
          <p:nvPr>
            <p:ph type="title"/>
          </p:nvPr>
        </p:nvSpPr>
        <p:spPr>
          <a:xfrm>
            <a:off x="581192" y="702156"/>
            <a:ext cx="11029616" cy="1188720"/>
          </a:xfrm>
        </p:spPr>
        <p:txBody>
          <a:bodyPr>
            <a:normAutofit/>
          </a:bodyPr>
          <a:lstStyle/>
          <a:p>
            <a:r>
              <a:rPr lang="en-US" dirty="0"/>
              <a:t>More Human than a Human</a:t>
            </a:r>
          </a:p>
        </p:txBody>
      </p:sp>
      <p:sp>
        <p:nvSpPr>
          <p:cNvPr id="3" name="Content Placeholder 2">
            <a:extLst>
              <a:ext uri="{FF2B5EF4-FFF2-40B4-BE49-F238E27FC236}">
                <a16:creationId xmlns:a16="http://schemas.microsoft.com/office/drawing/2014/main" id="{35700FE1-908D-410F-BF61-FA18622B0263}"/>
              </a:ext>
            </a:extLst>
          </p:cNvPr>
          <p:cNvSpPr>
            <a:spLocks noGrp="1"/>
          </p:cNvSpPr>
          <p:nvPr>
            <p:ph idx="1"/>
          </p:nvPr>
        </p:nvSpPr>
        <p:spPr>
          <a:xfrm>
            <a:off x="581193" y="2340864"/>
            <a:ext cx="7024758" cy="3634486"/>
          </a:xfrm>
        </p:spPr>
        <p:txBody>
          <a:bodyPr>
            <a:normAutofit/>
          </a:bodyPr>
          <a:lstStyle/>
          <a:p>
            <a:r>
              <a:rPr lang="en-US" dirty="0"/>
              <a:t>What does ‘Exhalation” have to say about what it means to be human? </a:t>
            </a:r>
          </a:p>
          <a:p>
            <a:r>
              <a:rPr lang="en-US" dirty="0"/>
              <a:t>For instance, where is the dividing line between human and non-human: animal, machine, artificial intelligence, created being, alien, clone, etc. </a:t>
            </a:r>
          </a:p>
          <a:p>
            <a:r>
              <a:rPr lang="en-US" dirty="0"/>
              <a:t>What are the ethical, philosophical, and/or moral implications the work raises concerning these issues? </a:t>
            </a:r>
          </a:p>
          <a:p>
            <a:r>
              <a:rPr lang="en-US" dirty="0"/>
              <a:t>How are these questions relevant in metaphorical terms to the world we live in?</a:t>
            </a:r>
          </a:p>
        </p:txBody>
      </p:sp>
      <p:pic>
        <p:nvPicPr>
          <p:cNvPr id="5" name="Picture 4" descr="A picture containing clothes&#10;&#10;Description automatically generated">
            <a:extLst>
              <a:ext uri="{FF2B5EF4-FFF2-40B4-BE49-F238E27FC236}">
                <a16:creationId xmlns:a16="http://schemas.microsoft.com/office/drawing/2014/main" id="{E7686DEA-5965-456F-A510-6A0ECBBAC120}"/>
              </a:ext>
            </a:extLst>
          </p:cNvPr>
          <p:cNvPicPr>
            <a:picLocks noChangeAspect="1"/>
          </p:cNvPicPr>
          <p:nvPr/>
        </p:nvPicPr>
        <p:blipFill rotWithShape="1">
          <a:blip r:embed="rId2"/>
          <a:srcRect l="22576" r="9782" b="-2"/>
          <a:stretch/>
        </p:blipFill>
        <p:spPr>
          <a:xfrm>
            <a:off x="8051799" y="2340864"/>
            <a:ext cx="3683001" cy="3634486"/>
          </a:xfrm>
          <a:prstGeom prst="rect">
            <a:avLst/>
          </a:prstGeom>
        </p:spPr>
      </p:pic>
    </p:spTree>
    <p:extLst>
      <p:ext uri="{BB962C8B-B14F-4D97-AF65-F5344CB8AC3E}">
        <p14:creationId xmlns:p14="http://schemas.microsoft.com/office/powerpoint/2010/main" val="37019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B2E78-035A-9D24-B326-242513E2B196}"/>
              </a:ext>
            </a:extLst>
          </p:cNvPr>
          <p:cNvSpPr>
            <a:spLocks noGrp="1"/>
          </p:cNvSpPr>
          <p:nvPr>
            <p:ph type="title"/>
          </p:nvPr>
        </p:nvSpPr>
        <p:spPr/>
        <p:txBody>
          <a:bodyPr/>
          <a:lstStyle/>
          <a:p>
            <a:r>
              <a:rPr lang="en-US" dirty="0"/>
              <a:t>Looking Forward &amp; Backward</a:t>
            </a:r>
          </a:p>
        </p:txBody>
      </p:sp>
      <p:sp>
        <p:nvSpPr>
          <p:cNvPr id="3" name="Content Placeholder 2">
            <a:extLst>
              <a:ext uri="{FF2B5EF4-FFF2-40B4-BE49-F238E27FC236}">
                <a16:creationId xmlns:a16="http://schemas.microsoft.com/office/drawing/2014/main" id="{387A31AE-7CDA-96F3-59C3-F30AE3C39995}"/>
              </a:ext>
            </a:extLst>
          </p:cNvPr>
          <p:cNvSpPr>
            <a:spLocks noGrp="1"/>
          </p:cNvSpPr>
          <p:nvPr>
            <p:ph idx="1"/>
          </p:nvPr>
        </p:nvSpPr>
        <p:spPr/>
        <p:txBody>
          <a:bodyPr>
            <a:normAutofit lnSpcReduction="10000"/>
          </a:bodyPr>
          <a:lstStyle/>
          <a:p>
            <a:pPr marL="0" indent="0">
              <a:buNone/>
            </a:pPr>
            <a:r>
              <a:rPr lang="en-US" dirty="0"/>
              <a:t>Asimov’s Laws</a:t>
            </a:r>
          </a:p>
          <a:p>
            <a:pPr marL="0" indent="0">
              <a:buNone/>
            </a:pPr>
            <a:endParaRPr lang="en-US" dirty="0"/>
          </a:p>
          <a:p>
            <a:pPr marL="0" indent="0">
              <a:buNone/>
            </a:pPr>
            <a:r>
              <a:rPr lang="en-US" b="1" dirty="0"/>
              <a:t>First Law</a:t>
            </a:r>
          </a:p>
          <a:p>
            <a:pPr marL="0" indent="0">
              <a:buNone/>
            </a:pPr>
            <a:r>
              <a:rPr lang="en-US" dirty="0"/>
              <a:t>A robot may not injure a human being or, through inaction, allow a human being to come to harm.</a:t>
            </a:r>
          </a:p>
          <a:p>
            <a:pPr marL="0" indent="0">
              <a:buNone/>
            </a:pPr>
            <a:r>
              <a:rPr lang="en-US" b="1" dirty="0"/>
              <a:t>Second Law</a:t>
            </a:r>
          </a:p>
          <a:p>
            <a:pPr marL="0" indent="0">
              <a:buNone/>
            </a:pPr>
            <a:r>
              <a:rPr lang="en-US" dirty="0"/>
              <a:t>A robot must obey the orders given it by human beings except where such orders would conflict with the First Law.</a:t>
            </a:r>
          </a:p>
          <a:p>
            <a:pPr marL="0" indent="0">
              <a:buNone/>
            </a:pPr>
            <a:r>
              <a:rPr lang="en-US" b="1" dirty="0"/>
              <a:t>Third Law</a:t>
            </a:r>
          </a:p>
          <a:p>
            <a:pPr marL="0" indent="0">
              <a:buNone/>
            </a:pPr>
            <a:r>
              <a:rPr lang="en-US" dirty="0"/>
              <a:t>A robot must protect its own existence as long as such protection does not conflict with the First or Second Law.</a:t>
            </a:r>
          </a:p>
          <a:p>
            <a:pPr marL="0" indent="0">
              <a:buNone/>
            </a:pPr>
            <a:r>
              <a:rPr lang="en-US" dirty="0"/>
              <a:t>(“Runaround,” 1942)</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841886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E61DA-E43C-468A-A05F-3A0D7AEC109B}"/>
              </a:ext>
            </a:extLst>
          </p:cNvPr>
          <p:cNvSpPr>
            <a:spLocks noGrp="1"/>
          </p:cNvSpPr>
          <p:nvPr>
            <p:ph type="title"/>
          </p:nvPr>
        </p:nvSpPr>
        <p:spPr>
          <a:xfrm>
            <a:off x="581192" y="702156"/>
            <a:ext cx="11029616" cy="1188720"/>
          </a:xfrm>
        </p:spPr>
        <p:txBody>
          <a:bodyPr>
            <a:normAutofit/>
          </a:bodyPr>
          <a:lstStyle/>
          <a:p>
            <a:r>
              <a:rPr lang="en-US" dirty="0"/>
              <a:t>Brief Bio</a:t>
            </a:r>
          </a:p>
        </p:txBody>
      </p:sp>
      <p:sp>
        <p:nvSpPr>
          <p:cNvPr id="12" name="Rectangle 11">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AA757AA-DC60-45F3-BC55-561E2F00B5AC}"/>
              </a:ext>
            </a:extLst>
          </p:cNvPr>
          <p:cNvSpPr>
            <a:spLocks noGrp="1"/>
          </p:cNvSpPr>
          <p:nvPr>
            <p:ph idx="1"/>
          </p:nvPr>
        </p:nvSpPr>
        <p:spPr>
          <a:xfrm>
            <a:off x="581193" y="2180496"/>
            <a:ext cx="6917210" cy="4045683"/>
          </a:xfrm>
        </p:spPr>
        <p:txBody>
          <a:bodyPr>
            <a:normAutofit/>
          </a:bodyPr>
          <a:lstStyle/>
          <a:p>
            <a:pPr marL="0" indent="0">
              <a:lnSpc>
                <a:spcPct val="100000"/>
              </a:lnSpc>
              <a:buNone/>
            </a:pPr>
            <a:r>
              <a:rPr lang="en-US" sz="1400">
                <a:latin typeface="Merriweather" panose="00000500000000000000" pitchFamily="2" charset="0"/>
              </a:rPr>
              <a:t>A</a:t>
            </a:r>
            <a:r>
              <a:rPr lang="en-US" sz="1400" b="0" i="0">
                <a:effectLst/>
                <a:latin typeface="Merriweather" panose="00000500000000000000" pitchFamily="2" charset="0"/>
              </a:rPr>
              <a:t>n American speculative fiction writer. </a:t>
            </a:r>
          </a:p>
          <a:p>
            <a:pPr marL="0" indent="0">
              <a:lnSpc>
                <a:spcPct val="100000"/>
              </a:lnSpc>
              <a:buNone/>
            </a:pPr>
            <a:r>
              <a:rPr lang="en-US" sz="1400">
                <a:latin typeface="Merriweather" panose="00000500000000000000" pitchFamily="2" charset="0"/>
              </a:rPr>
              <a:t>G</a:t>
            </a:r>
            <a:r>
              <a:rPr lang="en-US" sz="1400" b="0" i="0">
                <a:effectLst/>
                <a:latin typeface="Merriweather" panose="00000500000000000000" pitchFamily="2" charset="0"/>
              </a:rPr>
              <a:t>raduated from Brown University in Computer Science </a:t>
            </a:r>
          </a:p>
          <a:p>
            <a:pPr marL="0" indent="0">
              <a:lnSpc>
                <a:spcPct val="100000"/>
              </a:lnSpc>
              <a:buNone/>
            </a:pPr>
            <a:r>
              <a:rPr lang="en-US" sz="1400">
                <a:latin typeface="Merriweather" panose="00000500000000000000" pitchFamily="2" charset="0"/>
              </a:rPr>
              <a:t>W</a:t>
            </a:r>
            <a:r>
              <a:rPr lang="en-US" sz="1400" b="0" i="0">
                <a:effectLst/>
                <a:latin typeface="Merriweather" panose="00000500000000000000" pitchFamily="2" charset="0"/>
              </a:rPr>
              <a:t>orks as a technical writer in the software industry </a:t>
            </a:r>
          </a:p>
          <a:p>
            <a:pPr marL="0" indent="0">
              <a:lnSpc>
                <a:spcPct val="100000"/>
              </a:lnSpc>
              <a:buNone/>
            </a:pPr>
            <a:r>
              <a:rPr lang="en-US" sz="1400">
                <a:latin typeface="Merriweather" panose="00000500000000000000" pitchFamily="2" charset="0"/>
              </a:rPr>
              <a:t>A</a:t>
            </a:r>
            <a:r>
              <a:rPr lang="en-US" sz="1400" b="0" i="0">
                <a:effectLst/>
                <a:latin typeface="Merriweather" panose="00000500000000000000" pitchFamily="2" charset="0"/>
              </a:rPr>
              <a:t> graduate of the Clarion Writers Workshop (1989).</a:t>
            </a:r>
            <a:br>
              <a:rPr lang="en-US" sz="1400"/>
            </a:br>
            <a:br>
              <a:rPr lang="en-US" sz="1400"/>
            </a:br>
            <a:r>
              <a:rPr lang="en-US" sz="1400" b="0" i="0">
                <a:effectLst/>
                <a:latin typeface="Merriweather" panose="00000500000000000000" pitchFamily="2" charset="0"/>
              </a:rPr>
              <a:t>Chiang has to date won a string of prestigious speculative fiction awards for his works: </a:t>
            </a:r>
          </a:p>
          <a:p>
            <a:pPr marL="0" indent="0">
              <a:lnSpc>
                <a:spcPct val="100000"/>
              </a:lnSpc>
              <a:buNone/>
            </a:pPr>
            <a:r>
              <a:rPr lang="en-US" sz="1400" b="0" i="0">
                <a:effectLst/>
                <a:latin typeface="Merriweather" panose="00000500000000000000" pitchFamily="2" charset="0"/>
              </a:rPr>
              <a:t>a Nebula Award for "Tower of Babylon" (1990), the John W. Campbell Award for Best New Writer in 1992, a Nebula Award and the Theodore Sturgeon Memorial Award for "Story of Your Life" (1998), a Sidewise Award for "Seventy-Two Letters" (2000), a Nebula Award, Locus Award and Hugo Award for his novelette "Hell Is the Absence of God" (2002), a Nebula and Hugo Award for his novelette "The Merchant and the Alchemist's Gate" (2007), and a British Science Fiction Association Award, a Locus Award, and the Hugo Award for Best Short Story for "Exhalation" (2009) (Goodreads)</a:t>
            </a:r>
            <a:endParaRPr lang="en-US" sz="1400"/>
          </a:p>
        </p:txBody>
      </p:sp>
      <p:sp>
        <p:nvSpPr>
          <p:cNvPr id="18" name="Rectangle 17">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6" y="2180496"/>
            <a:ext cx="3703321"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glasses&#10;&#10;Description automatically generated with medium confidence">
            <a:extLst>
              <a:ext uri="{FF2B5EF4-FFF2-40B4-BE49-F238E27FC236}">
                <a16:creationId xmlns:a16="http://schemas.microsoft.com/office/drawing/2014/main" id="{08CAB0B6-4CDE-4044-8DCE-D24926E0EC3F}"/>
              </a:ext>
            </a:extLst>
          </p:cNvPr>
          <p:cNvPicPr>
            <a:picLocks noChangeAspect="1"/>
          </p:cNvPicPr>
          <p:nvPr/>
        </p:nvPicPr>
        <p:blipFill rotWithShape="1">
          <a:blip r:embed="rId2"/>
          <a:srcRect l="28649" r="-2" b="-2"/>
          <a:stretch/>
        </p:blipFill>
        <p:spPr>
          <a:xfrm>
            <a:off x="8363915" y="2692005"/>
            <a:ext cx="3059782" cy="3019489"/>
          </a:xfrm>
          <a:prstGeom prst="rect">
            <a:avLst/>
          </a:prstGeom>
        </p:spPr>
      </p:pic>
    </p:spTree>
    <p:extLst>
      <p:ext uri="{BB962C8B-B14F-4D97-AF65-F5344CB8AC3E}">
        <p14:creationId xmlns:p14="http://schemas.microsoft.com/office/powerpoint/2010/main" val="243596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A0EE-6F58-4EA9-B526-369F912C3003}"/>
              </a:ext>
            </a:extLst>
          </p:cNvPr>
          <p:cNvSpPr>
            <a:spLocks noGrp="1"/>
          </p:cNvSpPr>
          <p:nvPr>
            <p:ph type="title"/>
          </p:nvPr>
        </p:nvSpPr>
        <p:spPr/>
        <p:txBody>
          <a:bodyPr/>
          <a:lstStyle/>
          <a:p>
            <a:r>
              <a:rPr lang="en-US" dirty="0"/>
              <a:t>Interview</a:t>
            </a:r>
          </a:p>
        </p:txBody>
      </p:sp>
      <p:pic>
        <p:nvPicPr>
          <p:cNvPr id="4" name="Online Media 3" title="Arthur C  Clarke Awards 2020  Imagination in Service to Society Award  Ted Chiang">
            <a:hlinkClick r:id="" action="ppaction://media"/>
            <a:extLst>
              <a:ext uri="{FF2B5EF4-FFF2-40B4-BE49-F238E27FC236}">
                <a16:creationId xmlns:a16="http://schemas.microsoft.com/office/drawing/2014/main" id="{87C5FB6A-10F1-48FA-9DC8-BE870878DB02}"/>
              </a:ext>
            </a:extLst>
          </p:cNvPr>
          <p:cNvPicPr>
            <a:picLocks noGrp="1" noRot="1" noChangeAspect="1"/>
          </p:cNvPicPr>
          <p:nvPr>
            <p:ph idx="1"/>
            <a:videoFile r:link="rId1"/>
          </p:nvPr>
        </p:nvPicPr>
        <p:blipFill>
          <a:blip r:embed="rId3"/>
          <a:stretch>
            <a:fillRect/>
          </a:stretch>
        </p:blipFill>
        <p:spPr>
          <a:xfrm>
            <a:off x="2881313" y="2341563"/>
            <a:ext cx="6430962" cy="3633787"/>
          </a:xfrm>
          <a:prstGeom prst="rect">
            <a:avLst/>
          </a:prstGeom>
        </p:spPr>
      </p:pic>
    </p:spTree>
    <p:extLst>
      <p:ext uri="{BB962C8B-B14F-4D97-AF65-F5344CB8AC3E}">
        <p14:creationId xmlns:p14="http://schemas.microsoft.com/office/powerpoint/2010/main" val="21276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966B1AE-39DB-4865-9BB1-105B292BAB75}"/>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sz="3600">
                <a:solidFill>
                  <a:srgbClr val="FFFFFF"/>
                </a:solidFill>
              </a:rPr>
              <a:t>Character</a:t>
            </a:r>
          </a:p>
        </p:txBody>
      </p:sp>
      <p:sp>
        <p:nvSpPr>
          <p:cNvPr id="3" name="Content Placeholder 2">
            <a:extLst>
              <a:ext uri="{FF2B5EF4-FFF2-40B4-BE49-F238E27FC236}">
                <a16:creationId xmlns:a16="http://schemas.microsoft.com/office/drawing/2014/main" id="{83C647A8-4DBC-45C9-9B9E-A0BC2C7D5BC2}"/>
              </a:ext>
            </a:extLst>
          </p:cNvPr>
          <p:cNvSpPr>
            <a:spLocks noGrp="1"/>
          </p:cNvSpPr>
          <p:nvPr>
            <p:ph idx="1"/>
          </p:nvPr>
        </p:nvSpPr>
        <p:spPr>
          <a:xfrm>
            <a:off x="638621" y="4739780"/>
            <a:ext cx="3511233" cy="1147054"/>
          </a:xfrm>
        </p:spPr>
        <p:txBody>
          <a:bodyPr vert="horz" lIns="91440" tIns="45720" rIns="91440" bIns="45720" rtlCol="0" anchor="t">
            <a:normAutofit/>
          </a:bodyPr>
          <a:lstStyle/>
          <a:p>
            <a:pPr marL="0" indent="0">
              <a:buNone/>
            </a:pPr>
            <a:r>
              <a:rPr lang="en-US" sz="2000" cap="all">
                <a:solidFill>
                  <a:srgbClr val="FFFFFF">
                    <a:alpha val="75000"/>
                  </a:srgbClr>
                </a:solidFill>
              </a:rPr>
              <a:t>Describe the Narrator.</a:t>
            </a:r>
          </a:p>
        </p:txBody>
      </p:sp>
      <p:sp>
        <p:nvSpPr>
          <p:cNvPr id="22" name="Rectangle 2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close-up of a skeleton&#10;&#10;Description automatically generated with medium confidence">
            <a:extLst>
              <a:ext uri="{FF2B5EF4-FFF2-40B4-BE49-F238E27FC236}">
                <a16:creationId xmlns:a16="http://schemas.microsoft.com/office/drawing/2014/main" id="{BFA38A5E-71B7-4C43-B75D-869001643FEF}"/>
              </a:ext>
            </a:extLst>
          </p:cNvPr>
          <p:cNvPicPr>
            <a:picLocks noChangeAspect="1"/>
          </p:cNvPicPr>
          <p:nvPr/>
        </p:nvPicPr>
        <p:blipFill rotWithShape="1">
          <a:blip r:embed="rId2"/>
          <a:srcRect b="16744"/>
          <a:stretch/>
        </p:blipFill>
        <p:spPr>
          <a:xfrm>
            <a:off x="4654295" y="457200"/>
            <a:ext cx="7086151" cy="5899650"/>
          </a:xfrm>
          <a:prstGeom prst="rect">
            <a:avLst/>
          </a:prstGeom>
        </p:spPr>
      </p:pic>
    </p:spTree>
    <p:extLst>
      <p:ext uri="{BB962C8B-B14F-4D97-AF65-F5344CB8AC3E}">
        <p14:creationId xmlns:p14="http://schemas.microsoft.com/office/powerpoint/2010/main" val="10510557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7">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E892AB8-A955-4737-9EF7-0550DD345D24}"/>
              </a:ext>
            </a:extLst>
          </p:cNvPr>
          <p:cNvSpPr>
            <a:spLocks noGrp="1"/>
          </p:cNvSpPr>
          <p:nvPr>
            <p:ph type="title"/>
          </p:nvPr>
        </p:nvSpPr>
        <p:spPr>
          <a:xfrm>
            <a:off x="601255" y="702155"/>
            <a:ext cx="3409783" cy="1300365"/>
          </a:xfrm>
        </p:spPr>
        <p:txBody>
          <a:bodyPr>
            <a:normAutofit/>
          </a:bodyPr>
          <a:lstStyle/>
          <a:p>
            <a:r>
              <a:rPr lang="en-US">
                <a:solidFill>
                  <a:srgbClr val="FFFFFF"/>
                </a:solidFill>
              </a:rPr>
              <a:t>Character</a:t>
            </a:r>
          </a:p>
        </p:txBody>
      </p:sp>
      <p:sp>
        <p:nvSpPr>
          <p:cNvPr id="3" name="Content Placeholder 2">
            <a:extLst>
              <a:ext uri="{FF2B5EF4-FFF2-40B4-BE49-F238E27FC236}">
                <a16:creationId xmlns:a16="http://schemas.microsoft.com/office/drawing/2014/main" id="{6954617B-96BB-42CD-8116-32AA1799A2BA}"/>
              </a:ext>
            </a:extLst>
          </p:cNvPr>
          <p:cNvSpPr>
            <a:spLocks noGrp="1"/>
          </p:cNvSpPr>
          <p:nvPr>
            <p:ph idx="1"/>
          </p:nvPr>
        </p:nvSpPr>
        <p:spPr>
          <a:xfrm>
            <a:off x="601255" y="2177142"/>
            <a:ext cx="3409782" cy="3823607"/>
          </a:xfrm>
        </p:spPr>
        <p:txBody>
          <a:bodyPr>
            <a:normAutofit/>
          </a:bodyPr>
          <a:lstStyle/>
          <a:p>
            <a:pPr marL="0" indent="0">
              <a:buNone/>
            </a:pPr>
            <a:r>
              <a:rPr lang="en-US">
                <a:solidFill>
                  <a:srgbClr val="FFFFFF"/>
                </a:solidFill>
              </a:rPr>
              <a:t>The narrator is a scientist whose specialty is anatomy. What are some of the reasons he gives for his people’s lack of knowledge of their own physiology? </a:t>
            </a:r>
          </a:p>
        </p:txBody>
      </p:sp>
      <p:pic>
        <p:nvPicPr>
          <p:cNvPr id="5" name="Picture 4" descr="A picture containing text&#10;&#10;Description automatically generated">
            <a:extLst>
              <a:ext uri="{FF2B5EF4-FFF2-40B4-BE49-F238E27FC236}">
                <a16:creationId xmlns:a16="http://schemas.microsoft.com/office/drawing/2014/main" id="{164FD5BE-3A64-41CE-819C-AB1621E47939}"/>
              </a:ext>
            </a:extLst>
          </p:cNvPr>
          <p:cNvPicPr>
            <a:picLocks noChangeAspect="1"/>
          </p:cNvPicPr>
          <p:nvPr/>
        </p:nvPicPr>
        <p:blipFill>
          <a:blip r:embed="rId2"/>
          <a:stretch>
            <a:fillRect/>
          </a:stretch>
        </p:blipFill>
        <p:spPr>
          <a:xfrm>
            <a:off x="4592231" y="1075903"/>
            <a:ext cx="6831503" cy="4688780"/>
          </a:xfrm>
          <a:prstGeom prst="rect">
            <a:avLst/>
          </a:prstGeom>
        </p:spPr>
      </p:pic>
    </p:spTree>
    <p:extLst>
      <p:ext uri="{BB962C8B-B14F-4D97-AF65-F5344CB8AC3E}">
        <p14:creationId xmlns:p14="http://schemas.microsoft.com/office/powerpoint/2010/main" val="67484032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C51F8A-3CB1-4D45-971F-FD7FDE3365C3}"/>
              </a:ext>
            </a:extLst>
          </p:cNvPr>
          <p:cNvSpPr>
            <a:spLocks noGrp="1"/>
          </p:cNvSpPr>
          <p:nvPr>
            <p:ph type="title"/>
          </p:nvPr>
        </p:nvSpPr>
        <p:spPr>
          <a:xfrm>
            <a:off x="4382724" y="702156"/>
            <a:ext cx="7225075" cy="1013800"/>
          </a:xfrm>
        </p:spPr>
        <p:txBody>
          <a:bodyPr>
            <a:normAutofit/>
          </a:bodyPr>
          <a:lstStyle/>
          <a:p>
            <a:r>
              <a:rPr lang="en-US">
                <a:solidFill>
                  <a:schemeClr val="tx2"/>
                </a:solidFill>
              </a:rPr>
              <a:t>Setting</a:t>
            </a:r>
          </a:p>
        </p:txBody>
      </p:sp>
      <p:sp>
        <p:nvSpPr>
          <p:cNvPr id="12" name="Rectangle 11">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helmet&#10;&#10;Description automatically generated">
            <a:extLst>
              <a:ext uri="{FF2B5EF4-FFF2-40B4-BE49-F238E27FC236}">
                <a16:creationId xmlns:a16="http://schemas.microsoft.com/office/drawing/2014/main" id="{D538F9A9-7E27-4A7D-94EB-567E414E7C31}"/>
              </a:ext>
            </a:extLst>
          </p:cNvPr>
          <p:cNvPicPr>
            <a:picLocks noChangeAspect="1"/>
          </p:cNvPicPr>
          <p:nvPr/>
        </p:nvPicPr>
        <p:blipFill rotWithShape="1">
          <a:blip r:embed="rId2"/>
          <a:srcRect l="28619" r="28702"/>
          <a:stretch/>
        </p:blipFill>
        <p:spPr>
          <a:xfrm>
            <a:off x="446534" y="601201"/>
            <a:ext cx="3703320" cy="5774200"/>
          </a:xfrm>
          <a:prstGeom prst="rect">
            <a:avLst/>
          </a:prstGeom>
        </p:spPr>
      </p:pic>
      <p:sp>
        <p:nvSpPr>
          <p:cNvPr id="3" name="Content Placeholder 2">
            <a:extLst>
              <a:ext uri="{FF2B5EF4-FFF2-40B4-BE49-F238E27FC236}">
                <a16:creationId xmlns:a16="http://schemas.microsoft.com/office/drawing/2014/main" id="{3DB30213-218F-4174-86D7-662EDCE5E28F}"/>
              </a:ext>
            </a:extLst>
          </p:cNvPr>
          <p:cNvSpPr>
            <a:spLocks noGrp="1"/>
          </p:cNvSpPr>
          <p:nvPr>
            <p:ph idx="1"/>
          </p:nvPr>
        </p:nvSpPr>
        <p:spPr>
          <a:xfrm>
            <a:off x="4382726" y="1896533"/>
            <a:ext cx="6878108" cy="3962266"/>
          </a:xfrm>
        </p:spPr>
        <p:txBody>
          <a:bodyPr>
            <a:normAutofit/>
          </a:bodyPr>
          <a:lstStyle/>
          <a:p>
            <a:pPr marL="0" indent="0">
              <a:buNone/>
            </a:pPr>
            <a:r>
              <a:rPr lang="en-US" dirty="0"/>
              <a:t>Chiang presents readers with a world utterly different from our own, and inhabitants of that world who more closely resemble Asimov’s robots than they do organic human beings. Even the most apparently familiar elements in the world are unfamiliar and unexpected. </a:t>
            </a:r>
          </a:p>
          <a:p>
            <a:r>
              <a:rPr lang="en-US" dirty="0"/>
              <a:t>What, for instance, are the “filling stations” referred to by the narrator? </a:t>
            </a:r>
          </a:p>
          <a:p>
            <a:r>
              <a:rPr lang="en-US" dirty="0"/>
              <a:t>What are some other significant features of this world? </a:t>
            </a:r>
          </a:p>
        </p:txBody>
      </p:sp>
    </p:spTree>
    <p:extLst>
      <p:ext uri="{BB962C8B-B14F-4D97-AF65-F5344CB8AC3E}">
        <p14:creationId xmlns:p14="http://schemas.microsoft.com/office/powerpoint/2010/main" val="298915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F671-5E1C-44DD-9F96-833BFB0415FF}"/>
              </a:ext>
            </a:extLst>
          </p:cNvPr>
          <p:cNvSpPr>
            <a:spLocks noGrp="1"/>
          </p:cNvSpPr>
          <p:nvPr>
            <p:ph type="title"/>
          </p:nvPr>
        </p:nvSpPr>
        <p:spPr>
          <a:xfrm>
            <a:off x="581192" y="702156"/>
            <a:ext cx="11029616" cy="1188720"/>
          </a:xfrm>
        </p:spPr>
        <p:txBody>
          <a:bodyPr>
            <a:normAutofit/>
          </a:bodyPr>
          <a:lstStyle/>
          <a:p>
            <a:r>
              <a:rPr lang="en-US"/>
              <a:t>Consciousness</a:t>
            </a:r>
          </a:p>
        </p:txBody>
      </p:sp>
      <p:sp>
        <p:nvSpPr>
          <p:cNvPr id="31" name="Rectangle 20">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2">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4">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6">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brain&#10;&#10;Description automatically generated with medium confidence">
            <a:extLst>
              <a:ext uri="{FF2B5EF4-FFF2-40B4-BE49-F238E27FC236}">
                <a16:creationId xmlns:a16="http://schemas.microsoft.com/office/drawing/2014/main" id="{4D5AB9D7-FD38-404E-9249-4ECD02C341BA}"/>
              </a:ext>
            </a:extLst>
          </p:cNvPr>
          <p:cNvPicPr>
            <a:picLocks noChangeAspect="1"/>
          </p:cNvPicPr>
          <p:nvPr/>
        </p:nvPicPr>
        <p:blipFill rotWithShape="1">
          <a:blip r:embed="rId2"/>
          <a:srcRect b="4901"/>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85006C97-7210-4057-A09C-1C85413A2E57}"/>
              </a:ext>
            </a:extLst>
          </p:cNvPr>
          <p:cNvSpPr>
            <a:spLocks noGrp="1"/>
          </p:cNvSpPr>
          <p:nvPr>
            <p:ph idx="1"/>
          </p:nvPr>
        </p:nvSpPr>
        <p:spPr>
          <a:xfrm>
            <a:off x="6340830" y="2340864"/>
            <a:ext cx="5269977" cy="3634486"/>
          </a:xfrm>
        </p:spPr>
        <p:txBody>
          <a:bodyPr>
            <a:normAutofit/>
          </a:bodyPr>
          <a:lstStyle/>
          <a:p>
            <a:pPr marL="0" indent="0">
              <a:buNone/>
            </a:pPr>
            <a:r>
              <a:rPr lang="en-US" dirty="0"/>
              <a:t>This story asks us to consider the power of the conscious mind to understand the world it in inhabits, even if it cannot overcome the forces in that universe that threaten to destroy it. </a:t>
            </a:r>
          </a:p>
          <a:p>
            <a:r>
              <a:rPr lang="en-US" dirty="0"/>
              <a:t>How is this narrative developed in “Exhalation” ?</a:t>
            </a:r>
          </a:p>
          <a:p>
            <a:r>
              <a:rPr lang="en-US" dirty="0"/>
              <a:t>Can we relate this to Browning’s Caliban? Or Le </a:t>
            </a:r>
            <a:r>
              <a:rPr lang="en-US" dirty="0" err="1"/>
              <a:t>Guin’s</a:t>
            </a:r>
            <a:r>
              <a:rPr lang="en-US" dirty="0"/>
              <a:t> John Kaph Chow?</a:t>
            </a:r>
          </a:p>
        </p:txBody>
      </p:sp>
    </p:spTree>
    <p:extLst>
      <p:ext uri="{BB962C8B-B14F-4D97-AF65-F5344CB8AC3E}">
        <p14:creationId xmlns:p14="http://schemas.microsoft.com/office/powerpoint/2010/main" val="548271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9E60E1-345A-4AE7-944A-BAF08A22214F}"/>
              </a:ext>
            </a:extLst>
          </p:cNvPr>
          <p:cNvSpPr>
            <a:spLocks noGrp="1"/>
          </p:cNvSpPr>
          <p:nvPr>
            <p:ph type="title"/>
          </p:nvPr>
        </p:nvSpPr>
        <p:spPr>
          <a:xfrm>
            <a:off x="581193" y="702156"/>
            <a:ext cx="6309003" cy="1013800"/>
          </a:xfrm>
        </p:spPr>
        <p:txBody>
          <a:bodyPr>
            <a:normAutofit/>
          </a:bodyPr>
          <a:lstStyle/>
          <a:p>
            <a:r>
              <a:rPr lang="en-US">
                <a:solidFill>
                  <a:schemeClr val="tx2"/>
                </a:solidFill>
              </a:rPr>
              <a:t>Metaphor</a:t>
            </a:r>
          </a:p>
        </p:txBody>
      </p:sp>
      <p:sp>
        <p:nvSpPr>
          <p:cNvPr id="12" name="Rectangle 11">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E4773D4-3792-410B-8BD2-D47A77EC18E9}"/>
              </a:ext>
            </a:extLst>
          </p:cNvPr>
          <p:cNvSpPr>
            <a:spLocks noGrp="1"/>
          </p:cNvSpPr>
          <p:nvPr>
            <p:ph idx="1"/>
          </p:nvPr>
        </p:nvSpPr>
        <p:spPr>
          <a:xfrm>
            <a:off x="581194" y="1896533"/>
            <a:ext cx="6309003" cy="3962266"/>
          </a:xfrm>
        </p:spPr>
        <p:txBody>
          <a:bodyPr>
            <a:normAutofit/>
          </a:bodyPr>
          <a:lstStyle/>
          <a:p>
            <a:pPr marL="0" indent="0">
              <a:buNone/>
            </a:pPr>
            <a:r>
              <a:rPr lang="en-US" dirty="0">
                <a:solidFill>
                  <a:schemeClr val="tx2"/>
                </a:solidFill>
              </a:rPr>
              <a:t>Unpack the literalization of the metaphor “body as machine” in “Exhalation”</a:t>
            </a:r>
          </a:p>
        </p:txBody>
      </p:sp>
      <p:pic>
        <p:nvPicPr>
          <p:cNvPr id="5" name="Picture 4" descr="A close-up of a robot&#10;&#10;Description automatically generated with medium confidence">
            <a:extLst>
              <a:ext uri="{FF2B5EF4-FFF2-40B4-BE49-F238E27FC236}">
                <a16:creationId xmlns:a16="http://schemas.microsoft.com/office/drawing/2014/main" id="{6F87DD9F-4281-43AF-B633-0DA9684FFAD3}"/>
              </a:ext>
            </a:extLst>
          </p:cNvPr>
          <p:cNvPicPr>
            <a:picLocks noChangeAspect="1"/>
          </p:cNvPicPr>
          <p:nvPr/>
        </p:nvPicPr>
        <p:blipFill rotWithShape="1">
          <a:blip r:embed="rId2"/>
          <a:srcRect l="5078"/>
          <a:stretch/>
        </p:blipFill>
        <p:spPr>
          <a:xfrm>
            <a:off x="7521283" y="10"/>
            <a:ext cx="4670717" cy="6857990"/>
          </a:xfrm>
          <a:prstGeom prst="rect">
            <a:avLst/>
          </a:prstGeom>
        </p:spPr>
      </p:pic>
    </p:spTree>
    <p:extLst>
      <p:ext uri="{BB962C8B-B14F-4D97-AF65-F5344CB8AC3E}">
        <p14:creationId xmlns:p14="http://schemas.microsoft.com/office/powerpoint/2010/main" val="1258776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3E214-09F1-4180-A126-B305B10A5397}"/>
              </a:ext>
            </a:extLst>
          </p:cNvPr>
          <p:cNvSpPr>
            <a:spLocks noGrp="1"/>
          </p:cNvSpPr>
          <p:nvPr>
            <p:ph type="title"/>
          </p:nvPr>
        </p:nvSpPr>
        <p:spPr>
          <a:xfrm>
            <a:off x="581193" y="702156"/>
            <a:ext cx="6309003" cy="1013800"/>
          </a:xfrm>
        </p:spPr>
        <p:txBody>
          <a:bodyPr>
            <a:normAutofit/>
          </a:bodyPr>
          <a:lstStyle/>
          <a:p>
            <a:r>
              <a:rPr lang="en-US" dirty="0">
                <a:solidFill>
                  <a:schemeClr val="tx2"/>
                </a:solidFill>
              </a:rPr>
              <a:t>2</a:t>
            </a:r>
            <a:r>
              <a:rPr lang="en-US" baseline="30000" dirty="0">
                <a:solidFill>
                  <a:schemeClr val="tx2"/>
                </a:solidFill>
              </a:rPr>
              <a:t>nd</a:t>
            </a:r>
            <a:r>
              <a:rPr lang="en-US" dirty="0">
                <a:solidFill>
                  <a:schemeClr val="tx2"/>
                </a:solidFill>
              </a:rPr>
              <a:t> Person</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A3568E9-62D9-4F12-B9C5-43066C17E6D2}"/>
              </a:ext>
            </a:extLst>
          </p:cNvPr>
          <p:cNvSpPr>
            <a:spLocks noGrp="1"/>
          </p:cNvSpPr>
          <p:nvPr>
            <p:ph idx="1"/>
          </p:nvPr>
        </p:nvSpPr>
        <p:spPr>
          <a:xfrm>
            <a:off x="581194" y="1896533"/>
            <a:ext cx="6309003" cy="3962266"/>
          </a:xfrm>
        </p:spPr>
        <p:txBody>
          <a:bodyPr>
            <a:normAutofit/>
          </a:bodyPr>
          <a:lstStyle/>
          <a:p>
            <a:pPr marL="0" indent="0">
              <a:buNone/>
            </a:pPr>
            <a:r>
              <a:rPr lang="en-US">
                <a:solidFill>
                  <a:schemeClr val="tx2"/>
                </a:solidFill>
              </a:rPr>
              <a:t>Who is the reader for whom the narrator is writing down his story?</a:t>
            </a:r>
          </a:p>
        </p:txBody>
      </p:sp>
      <p:pic>
        <p:nvPicPr>
          <p:cNvPr id="13" name="Picture 4" descr="Closeup of hands holding an open book">
            <a:extLst>
              <a:ext uri="{FF2B5EF4-FFF2-40B4-BE49-F238E27FC236}">
                <a16:creationId xmlns:a16="http://schemas.microsoft.com/office/drawing/2014/main" id="{C1F9169E-AE82-430B-AC88-CB44FA361AD9}"/>
              </a:ext>
            </a:extLst>
          </p:cNvPr>
          <p:cNvPicPr>
            <a:picLocks noChangeAspect="1"/>
          </p:cNvPicPr>
          <p:nvPr/>
        </p:nvPicPr>
        <p:blipFill rotWithShape="1">
          <a:blip r:embed="rId2"/>
          <a:srcRect l="25579" r="28959" b="-1"/>
          <a:stretch/>
        </p:blipFill>
        <p:spPr>
          <a:xfrm>
            <a:off x="7521283" y="10"/>
            <a:ext cx="4670717" cy="6857990"/>
          </a:xfrm>
          <a:prstGeom prst="rect">
            <a:avLst/>
          </a:prstGeom>
        </p:spPr>
      </p:pic>
    </p:spTree>
    <p:extLst>
      <p:ext uri="{BB962C8B-B14F-4D97-AF65-F5344CB8AC3E}">
        <p14:creationId xmlns:p14="http://schemas.microsoft.com/office/powerpoint/2010/main" val="133546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{8AAB9686-B12A-4DEC-A95D-070C70047696}tf33552983_win32</Template>
  <TotalTime>69</TotalTime>
  <Words>553</Words>
  <Application>Microsoft Office PowerPoint</Application>
  <PresentationFormat>Widescreen</PresentationFormat>
  <Paragraphs>41</Paragraphs>
  <Slides>11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Franklin Gothic Book</vt:lpstr>
      <vt:lpstr>Franklin Gothic Demi</vt:lpstr>
      <vt:lpstr>Gill Sans MT</vt:lpstr>
      <vt:lpstr>Merriweather</vt:lpstr>
      <vt:lpstr>Wingdings 2</vt:lpstr>
      <vt:lpstr>DividendVTI</vt:lpstr>
      <vt:lpstr>“Exhalation”</vt:lpstr>
      <vt:lpstr>Brief Bio</vt:lpstr>
      <vt:lpstr>Interview</vt:lpstr>
      <vt:lpstr>Character</vt:lpstr>
      <vt:lpstr>Character</vt:lpstr>
      <vt:lpstr>Setting</vt:lpstr>
      <vt:lpstr>Consciousness</vt:lpstr>
      <vt:lpstr>Metaphor</vt:lpstr>
      <vt:lpstr>2nd Person</vt:lpstr>
      <vt:lpstr>More Human than a Human</vt:lpstr>
      <vt:lpstr>Looking Forward &amp; Backward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“Exhalation”</dc:title>
  <dc:creator>Stephanie Harper</dc:creator>
  <cp:lastModifiedBy>Stephanie Harper</cp:lastModifiedBy>
  <cp:revision>2</cp:revision>
  <dcterms:created xsi:type="dcterms:W3CDTF">2021-11-29T21:12:36Z</dcterms:created>
  <dcterms:modified xsi:type="dcterms:W3CDTF">2022-11-03T02:26:02Z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