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  <p:sldId id="258" r:id="rId5"/>
    <p:sldId id="262" r:id="rId6"/>
    <p:sldId id="259" r:id="rId7"/>
    <p:sldId id="260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0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91" y="5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E8D4F90-9863-4D5B-9241-19A9D198C6F7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298F9AB5-84B8-4797-8814-1200639AF0E6}">
      <dgm:prSet/>
      <dgm:spPr/>
      <dgm:t>
        <a:bodyPr/>
        <a:lstStyle/>
        <a:p>
          <a:r>
            <a:rPr lang="en-US" b="1"/>
            <a:t>Highlight or circle errors you notice in:</a:t>
          </a:r>
          <a:endParaRPr lang="en-US"/>
        </a:p>
      </dgm:t>
    </dgm:pt>
    <dgm:pt modelId="{082E7E8A-5105-43B2-B0BA-9822B750C1E3}" type="parTrans" cxnId="{809B66D7-FA31-4B0A-A1D8-19CE1911EE90}">
      <dgm:prSet/>
      <dgm:spPr/>
      <dgm:t>
        <a:bodyPr/>
        <a:lstStyle/>
        <a:p>
          <a:endParaRPr lang="en-US"/>
        </a:p>
      </dgm:t>
    </dgm:pt>
    <dgm:pt modelId="{E848240C-DC92-4D5D-93CF-84DA3155CD75}" type="sibTrans" cxnId="{809B66D7-FA31-4B0A-A1D8-19CE1911EE90}">
      <dgm:prSet/>
      <dgm:spPr/>
      <dgm:t>
        <a:bodyPr/>
        <a:lstStyle/>
        <a:p>
          <a:endParaRPr lang="en-US"/>
        </a:p>
      </dgm:t>
    </dgm:pt>
    <dgm:pt modelId="{447AF15D-F348-494F-BB40-BF0F70D02906}">
      <dgm:prSet/>
      <dgm:spPr/>
      <dgm:t>
        <a:bodyPr/>
        <a:lstStyle/>
        <a:p>
          <a:r>
            <a:rPr lang="en-US"/>
            <a:t>Grammar</a:t>
          </a:r>
        </a:p>
      </dgm:t>
    </dgm:pt>
    <dgm:pt modelId="{E1BD806E-6724-4256-8C9B-DB6F2524FA6A}" type="parTrans" cxnId="{71EBE207-C3B6-4361-BF56-2C2024EBC46F}">
      <dgm:prSet/>
      <dgm:spPr/>
      <dgm:t>
        <a:bodyPr/>
        <a:lstStyle/>
        <a:p>
          <a:endParaRPr lang="en-US"/>
        </a:p>
      </dgm:t>
    </dgm:pt>
    <dgm:pt modelId="{92FBBC1C-053C-4A6F-9C3F-AC3BE0201209}" type="sibTrans" cxnId="{71EBE207-C3B6-4361-BF56-2C2024EBC46F}">
      <dgm:prSet/>
      <dgm:spPr/>
      <dgm:t>
        <a:bodyPr/>
        <a:lstStyle/>
        <a:p>
          <a:endParaRPr lang="en-US"/>
        </a:p>
      </dgm:t>
    </dgm:pt>
    <dgm:pt modelId="{BD11D65A-1078-45FB-AF8D-13B19224EE75}">
      <dgm:prSet/>
      <dgm:spPr/>
      <dgm:t>
        <a:bodyPr/>
        <a:lstStyle/>
        <a:p>
          <a:r>
            <a:rPr lang="en-US"/>
            <a:t>Word choice</a:t>
          </a:r>
        </a:p>
      </dgm:t>
    </dgm:pt>
    <dgm:pt modelId="{C637E6BD-BD91-48F9-AC13-005DE79E8C7C}" type="parTrans" cxnId="{BEE81972-8D27-4915-ADE4-F556E37D2450}">
      <dgm:prSet/>
      <dgm:spPr/>
      <dgm:t>
        <a:bodyPr/>
        <a:lstStyle/>
        <a:p>
          <a:endParaRPr lang="en-US"/>
        </a:p>
      </dgm:t>
    </dgm:pt>
    <dgm:pt modelId="{F3055480-787D-4F48-AEB0-0B1B0AC78A4B}" type="sibTrans" cxnId="{BEE81972-8D27-4915-ADE4-F556E37D2450}">
      <dgm:prSet/>
      <dgm:spPr/>
      <dgm:t>
        <a:bodyPr/>
        <a:lstStyle/>
        <a:p>
          <a:endParaRPr lang="en-US"/>
        </a:p>
      </dgm:t>
    </dgm:pt>
    <dgm:pt modelId="{72B10373-69F1-4FA7-88A9-89385E7195A4}">
      <dgm:prSet/>
      <dgm:spPr/>
      <dgm:t>
        <a:bodyPr/>
        <a:lstStyle/>
        <a:p>
          <a:r>
            <a:rPr lang="en-US"/>
            <a:t>Punctuation</a:t>
          </a:r>
        </a:p>
      </dgm:t>
    </dgm:pt>
    <dgm:pt modelId="{FABCD2F0-B4A0-4E98-8AFE-751357EB379E}" type="parTrans" cxnId="{DF217DD2-A143-47F4-B7F6-2A812C2770DA}">
      <dgm:prSet/>
      <dgm:spPr/>
      <dgm:t>
        <a:bodyPr/>
        <a:lstStyle/>
        <a:p>
          <a:endParaRPr lang="en-US"/>
        </a:p>
      </dgm:t>
    </dgm:pt>
    <dgm:pt modelId="{465E4F08-02FB-4914-9522-E9A9EC67D1F8}" type="sibTrans" cxnId="{DF217DD2-A143-47F4-B7F6-2A812C2770DA}">
      <dgm:prSet/>
      <dgm:spPr/>
      <dgm:t>
        <a:bodyPr/>
        <a:lstStyle/>
        <a:p>
          <a:endParaRPr lang="en-US"/>
        </a:p>
      </dgm:t>
    </dgm:pt>
    <dgm:pt modelId="{7881A2F4-D366-40AE-90F7-F4C846BFD1BD}">
      <dgm:prSet/>
      <dgm:spPr/>
      <dgm:t>
        <a:bodyPr/>
        <a:lstStyle/>
        <a:p>
          <a:r>
            <a:rPr lang="en-US" b="1"/>
            <a:t>Also highlight or circle:</a:t>
          </a:r>
          <a:endParaRPr lang="en-US"/>
        </a:p>
      </dgm:t>
    </dgm:pt>
    <dgm:pt modelId="{1035C1BA-B20C-46E7-9720-DC84FA452AA5}" type="parTrans" cxnId="{E93184AE-A88A-4B36-AFA5-169B6CE4B058}">
      <dgm:prSet/>
      <dgm:spPr/>
      <dgm:t>
        <a:bodyPr/>
        <a:lstStyle/>
        <a:p>
          <a:endParaRPr lang="en-US"/>
        </a:p>
      </dgm:t>
    </dgm:pt>
    <dgm:pt modelId="{7290D7A0-0FAC-43A7-BB25-30D93AEC41CA}" type="sibTrans" cxnId="{E93184AE-A88A-4B36-AFA5-169B6CE4B058}">
      <dgm:prSet/>
      <dgm:spPr/>
      <dgm:t>
        <a:bodyPr/>
        <a:lstStyle/>
        <a:p>
          <a:endParaRPr lang="en-US"/>
        </a:p>
      </dgm:t>
    </dgm:pt>
    <dgm:pt modelId="{C84E2609-7F99-4428-9062-0F0A32F083C2}">
      <dgm:prSet/>
      <dgm:spPr/>
      <dgm:t>
        <a:bodyPr/>
        <a:lstStyle/>
        <a:p>
          <a:r>
            <a:rPr lang="en-US"/>
            <a:t>Any form of the word YOU</a:t>
          </a:r>
        </a:p>
      </dgm:t>
    </dgm:pt>
    <dgm:pt modelId="{E6875C53-52C6-46A0-A1F7-48D1EB1D0CD5}" type="parTrans" cxnId="{1AC1D999-4B19-4666-9C1C-00A3D981679A}">
      <dgm:prSet/>
      <dgm:spPr/>
      <dgm:t>
        <a:bodyPr/>
        <a:lstStyle/>
        <a:p>
          <a:endParaRPr lang="en-US"/>
        </a:p>
      </dgm:t>
    </dgm:pt>
    <dgm:pt modelId="{BC8A5B33-005B-4258-A4CF-E5F462A9E8CF}" type="sibTrans" cxnId="{1AC1D999-4B19-4666-9C1C-00A3D981679A}">
      <dgm:prSet/>
      <dgm:spPr/>
      <dgm:t>
        <a:bodyPr/>
        <a:lstStyle/>
        <a:p>
          <a:endParaRPr lang="en-US"/>
        </a:p>
      </dgm:t>
    </dgm:pt>
    <dgm:pt modelId="{FB89DB35-CE80-416A-8914-493221B93AD0}">
      <dgm:prSet/>
      <dgm:spPr/>
      <dgm:t>
        <a:bodyPr/>
        <a:lstStyle/>
        <a:p>
          <a:r>
            <a:rPr lang="en-US"/>
            <a:t>Clichés</a:t>
          </a:r>
        </a:p>
      </dgm:t>
    </dgm:pt>
    <dgm:pt modelId="{0DA47DEB-FD87-4FA1-8C3F-165896670F23}" type="parTrans" cxnId="{7B0928B3-BBB8-4048-BF0B-2CAF9FA25BD8}">
      <dgm:prSet/>
      <dgm:spPr/>
      <dgm:t>
        <a:bodyPr/>
        <a:lstStyle/>
        <a:p>
          <a:endParaRPr lang="en-US"/>
        </a:p>
      </dgm:t>
    </dgm:pt>
    <dgm:pt modelId="{96E0E874-6045-4629-90D0-34654489DA44}" type="sibTrans" cxnId="{7B0928B3-BBB8-4048-BF0B-2CAF9FA25BD8}">
      <dgm:prSet/>
      <dgm:spPr/>
      <dgm:t>
        <a:bodyPr/>
        <a:lstStyle/>
        <a:p>
          <a:endParaRPr lang="en-US"/>
        </a:p>
      </dgm:t>
    </dgm:pt>
    <dgm:pt modelId="{41AE4546-FD68-4859-A897-6E11C550E670}">
      <dgm:prSet/>
      <dgm:spPr/>
      <dgm:t>
        <a:bodyPr/>
        <a:lstStyle/>
        <a:p>
          <a:r>
            <a:rPr lang="en-US"/>
            <a:t>Broad Generalizations</a:t>
          </a:r>
        </a:p>
      </dgm:t>
    </dgm:pt>
    <dgm:pt modelId="{B55771C0-59C2-4D13-B80F-A40515011F83}" type="parTrans" cxnId="{FAD9245C-1CD9-441A-8CBD-BD7174D92C85}">
      <dgm:prSet/>
      <dgm:spPr/>
      <dgm:t>
        <a:bodyPr/>
        <a:lstStyle/>
        <a:p>
          <a:endParaRPr lang="en-US"/>
        </a:p>
      </dgm:t>
    </dgm:pt>
    <dgm:pt modelId="{449A5DA9-DE79-4197-9424-693C3BA0291B}" type="sibTrans" cxnId="{FAD9245C-1CD9-441A-8CBD-BD7174D92C85}">
      <dgm:prSet/>
      <dgm:spPr/>
      <dgm:t>
        <a:bodyPr/>
        <a:lstStyle/>
        <a:p>
          <a:endParaRPr lang="en-US"/>
        </a:p>
      </dgm:t>
    </dgm:pt>
    <dgm:pt modelId="{4E96EB2A-4CD5-4FE9-B704-D6C4C692D8B0}" type="pres">
      <dgm:prSet presAssocID="{9E8D4F90-9863-4D5B-9241-19A9D198C6F7}" presName="linear" presStyleCnt="0">
        <dgm:presLayoutVars>
          <dgm:animLvl val="lvl"/>
          <dgm:resizeHandles val="exact"/>
        </dgm:presLayoutVars>
      </dgm:prSet>
      <dgm:spPr/>
    </dgm:pt>
    <dgm:pt modelId="{B211477F-A131-47D8-83F1-8DEA817C1E4C}" type="pres">
      <dgm:prSet presAssocID="{298F9AB5-84B8-4797-8814-1200639AF0E6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89D0C723-DDF2-486C-81E2-C508E2E07A38}" type="pres">
      <dgm:prSet presAssocID="{298F9AB5-84B8-4797-8814-1200639AF0E6}" presName="childText" presStyleLbl="revTx" presStyleIdx="0" presStyleCnt="2">
        <dgm:presLayoutVars>
          <dgm:bulletEnabled val="1"/>
        </dgm:presLayoutVars>
      </dgm:prSet>
      <dgm:spPr/>
    </dgm:pt>
    <dgm:pt modelId="{7484B856-1586-4E67-A457-891A188DB4AC}" type="pres">
      <dgm:prSet presAssocID="{7881A2F4-D366-40AE-90F7-F4C846BFD1BD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E2FD6BEB-740B-47C1-A5B3-500BA490F1B1}" type="pres">
      <dgm:prSet presAssocID="{7881A2F4-D366-40AE-90F7-F4C846BFD1BD}" presName="childText" presStyleLbl="revTx" presStyleIdx="1" presStyleCnt="2">
        <dgm:presLayoutVars>
          <dgm:bulletEnabled val="1"/>
        </dgm:presLayoutVars>
      </dgm:prSet>
      <dgm:spPr/>
    </dgm:pt>
  </dgm:ptLst>
  <dgm:cxnLst>
    <dgm:cxn modelId="{71EBE207-C3B6-4361-BF56-2C2024EBC46F}" srcId="{298F9AB5-84B8-4797-8814-1200639AF0E6}" destId="{447AF15D-F348-494F-BB40-BF0F70D02906}" srcOrd="0" destOrd="0" parTransId="{E1BD806E-6724-4256-8C9B-DB6F2524FA6A}" sibTransId="{92FBBC1C-053C-4A6F-9C3F-AC3BE0201209}"/>
    <dgm:cxn modelId="{F01CD41A-672B-40FD-83CF-9B893694D7B7}" type="presOf" srcId="{298F9AB5-84B8-4797-8814-1200639AF0E6}" destId="{B211477F-A131-47D8-83F1-8DEA817C1E4C}" srcOrd="0" destOrd="0" presId="urn:microsoft.com/office/officeart/2005/8/layout/vList2"/>
    <dgm:cxn modelId="{52D9A22B-41C9-4A9F-9C9B-2D89108F802E}" type="presOf" srcId="{72B10373-69F1-4FA7-88A9-89385E7195A4}" destId="{89D0C723-DDF2-486C-81E2-C508E2E07A38}" srcOrd="0" destOrd="2" presId="urn:microsoft.com/office/officeart/2005/8/layout/vList2"/>
    <dgm:cxn modelId="{AD0E1330-0D35-4588-8305-FEA0CE06708E}" type="presOf" srcId="{7881A2F4-D366-40AE-90F7-F4C846BFD1BD}" destId="{7484B856-1586-4E67-A457-891A188DB4AC}" srcOrd="0" destOrd="0" presId="urn:microsoft.com/office/officeart/2005/8/layout/vList2"/>
    <dgm:cxn modelId="{FAD9245C-1CD9-441A-8CBD-BD7174D92C85}" srcId="{7881A2F4-D366-40AE-90F7-F4C846BFD1BD}" destId="{41AE4546-FD68-4859-A897-6E11C550E670}" srcOrd="2" destOrd="0" parTransId="{B55771C0-59C2-4D13-B80F-A40515011F83}" sibTransId="{449A5DA9-DE79-4197-9424-693C3BA0291B}"/>
    <dgm:cxn modelId="{21B91741-BCA3-4558-BE46-E8D5EE5B9B00}" type="presOf" srcId="{41AE4546-FD68-4859-A897-6E11C550E670}" destId="{E2FD6BEB-740B-47C1-A5B3-500BA490F1B1}" srcOrd="0" destOrd="2" presId="urn:microsoft.com/office/officeart/2005/8/layout/vList2"/>
    <dgm:cxn modelId="{3E8A7E45-FBD7-42DB-8F59-3AA99B7416CC}" type="presOf" srcId="{C84E2609-7F99-4428-9062-0F0A32F083C2}" destId="{E2FD6BEB-740B-47C1-A5B3-500BA490F1B1}" srcOrd="0" destOrd="0" presId="urn:microsoft.com/office/officeart/2005/8/layout/vList2"/>
    <dgm:cxn modelId="{BEF82E46-2DB4-4DFF-8D36-9B5AA54BE455}" type="presOf" srcId="{9E8D4F90-9863-4D5B-9241-19A9D198C6F7}" destId="{4E96EB2A-4CD5-4FE9-B704-D6C4C692D8B0}" srcOrd="0" destOrd="0" presId="urn:microsoft.com/office/officeart/2005/8/layout/vList2"/>
    <dgm:cxn modelId="{CD08C768-BDF6-43EE-A3AF-420C578D837F}" type="presOf" srcId="{BD11D65A-1078-45FB-AF8D-13B19224EE75}" destId="{89D0C723-DDF2-486C-81E2-C508E2E07A38}" srcOrd="0" destOrd="1" presId="urn:microsoft.com/office/officeart/2005/8/layout/vList2"/>
    <dgm:cxn modelId="{BEE81972-8D27-4915-ADE4-F556E37D2450}" srcId="{298F9AB5-84B8-4797-8814-1200639AF0E6}" destId="{BD11D65A-1078-45FB-AF8D-13B19224EE75}" srcOrd="1" destOrd="0" parTransId="{C637E6BD-BD91-48F9-AC13-005DE79E8C7C}" sibTransId="{F3055480-787D-4F48-AEB0-0B1B0AC78A4B}"/>
    <dgm:cxn modelId="{45EF9177-2A68-4F9C-9D52-A647AFA5F192}" type="presOf" srcId="{FB89DB35-CE80-416A-8914-493221B93AD0}" destId="{E2FD6BEB-740B-47C1-A5B3-500BA490F1B1}" srcOrd="0" destOrd="1" presId="urn:microsoft.com/office/officeart/2005/8/layout/vList2"/>
    <dgm:cxn modelId="{1AC1D999-4B19-4666-9C1C-00A3D981679A}" srcId="{7881A2F4-D366-40AE-90F7-F4C846BFD1BD}" destId="{C84E2609-7F99-4428-9062-0F0A32F083C2}" srcOrd="0" destOrd="0" parTransId="{E6875C53-52C6-46A0-A1F7-48D1EB1D0CD5}" sibTransId="{BC8A5B33-005B-4258-A4CF-E5F462A9E8CF}"/>
    <dgm:cxn modelId="{968B90A2-142F-456C-A8FD-B55F0DDE8B7A}" type="presOf" srcId="{447AF15D-F348-494F-BB40-BF0F70D02906}" destId="{89D0C723-DDF2-486C-81E2-C508E2E07A38}" srcOrd="0" destOrd="0" presId="urn:microsoft.com/office/officeart/2005/8/layout/vList2"/>
    <dgm:cxn modelId="{E93184AE-A88A-4B36-AFA5-169B6CE4B058}" srcId="{9E8D4F90-9863-4D5B-9241-19A9D198C6F7}" destId="{7881A2F4-D366-40AE-90F7-F4C846BFD1BD}" srcOrd="1" destOrd="0" parTransId="{1035C1BA-B20C-46E7-9720-DC84FA452AA5}" sibTransId="{7290D7A0-0FAC-43A7-BB25-30D93AEC41CA}"/>
    <dgm:cxn modelId="{7B0928B3-BBB8-4048-BF0B-2CAF9FA25BD8}" srcId="{7881A2F4-D366-40AE-90F7-F4C846BFD1BD}" destId="{FB89DB35-CE80-416A-8914-493221B93AD0}" srcOrd="1" destOrd="0" parTransId="{0DA47DEB-FD87-4FA1-8C3F-165896670F23}" sibTransId="{96E0E874-6045-4629-90D0-34654489DA44}"/>
    <dgm:cxn modelId="{DF217DD2-A143-47F4-B7F6-2A812C2770DA}" srcId="{298F9AB5-84B8-4797-8814-1200639AF0E6}" destId="{72B10373-69F1-4FA7-88A9-89385E7195A4}" srcOrd="2" destOrd="0" parTransId="{FABCD2F0-B4A0-4E98-8AFE-751357EB379E}" sibTransId="{465E4F08-02FB-4914-9522-E9A9EC67D1F8}"/>
    <dgm:cxn modelId="{809B66D7-FA31-4B0A-A1D8-19CE1911EE90}" srcId="{9E8D4F90-9863-4D5B-9241-19A9D198C6F7}" destId="{298F9AB5-84B8-4797-8814-1200639AF0E6}" srcOrd="0" destOrd="0" parTransId="{082E7E8A-5105-43B2-B0BA-9822B750C1E3}" sibTransId="{E848240C-DC92-4D5D-93CF-84DA3155CD75}"/>
    <dgm:cxn modelId="{3441DEE3-9181-4B8B-A613-B3B54164C246}" type="presParOf" srcId="{4E96EB2A-4CD5-4FE9-B704-D6C4C692D8B0}" destId="{B211477F-A131-47D8-83F1-8DEA817C1E4C}" srcOrd="0" destOrd="0" presId="urn:microsoft.com/office/officeart/2005/8/layout/vList2"/>
    <dgm:cxn modelId="{22755809-FC83-4259-931C-B0C2682EE712}" type="presParOf" srcId="{4E96EB2A-4CD5-4FE9-B704-D6C4C692D8B0}" destId="{89D0C723-DDF2-486C-81E2-C508E2E07A38}" srcOrd="1" destOrd="0" presId="urn:microsoft.com/office/officeart/2005/8/layout/vList2"/>
    <dgm:cxn modelId="{A6E1FE11-270E-434D-B65F-4E52868CDA6A}" type="presParOf" srcId="{4E96EB2A-4CD5-4FE9-B704-D6C4C692D8B0}" destId="{7484B856-1586-4E67-A457-891A188DB4AC}" srcOrd="2" destOrd="0" presId="urn:microsoft.com/office/officeart/2005/8/layout/vList2"/>
    <dgm:cxn modelId="{43731E71-49A3-4EAA-835B-6A1BCD928B4E}" type="presParOf" srcId="{4E96EB2A-4CD5-4FE9-B704-D6C4C692D8B0}" destId="{E2FD6BEB-740B-47C1-A5B3-500BA490F1B1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211477F-A131-47D8-83F1-8DEA817C1E4C}">
      <dsp:nvSpPr>
        <dsp:cNvPr id="0" name=""/>
        <dsp:cNvSpPr/>
      </dsp:nvSpPr>
      <dsp:spPr>
        <a:xfrm>
          <a:off x="0" y="19881"/>
          <a:ext cx="6797675" cy="1392299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b="1" kern="1200"/>
            <a:t>Highlight or circle errors you notice in:</a:t>
          </a:r>
          <a:endParaRPr lang="en-US" sz="3500" kern="1200"/>
        </a:p>
      </dsp:txBody>
      <dsp:txXfrm>
        <a:off x="67966" y="87847"/>
        <a:ext cx="6661743" cy="1256367"/>
      </dsp:txXfrm>
    </dsp:sp>
    <dsp:sp modelId="{89D0C723-DDF2-486C-81E2-C508E2E07A38}">
      <dsp:nvSpPr>
        <dsp:cNvPr id="0" name=""/>
        <dsp:cNvSpPr/>
      </dsp:nvSpPr>
      <dsp:spPr>
        <a:xfrm>
          <a:off x="0" y="1412181"/>
          <a:ext cx="6797675" cy="14127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5826" tIns="44450" rIns="248920" bIns="44450" numCol="1" spcCol="1270" anchor="t" anchorCtr="0">
          <a:noAutofit/>
        </a:bodyPr>
        <a:lstStyle/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700" kern="1200"/>
            <a:t>Grammar</a:t>
          </a:r>
        </a:p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700" kern="1200"/>
            <a:t>Word choice</a:t>
          </a:r>
        </a:p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700" kern="1200"/>
            <a:t>Punctuation</a:t>
          </a:r>
        </a:p>
      </dsp:txBody>
      <dsp:txXfrm>
        <a:off x="0" y="1412181"/>
        <a:ext cx="6797675" cy="1412775"/>
      </dsp:txXfrm>
    </dsp:sp>
    <dsp:sp modelId="{7484B856-1586-4E67-A457-891A188DB4AC}">
      <dsp:nvSpPr>
        <dsp:cNvPr id="0" name=""/>
        <dsp:cNvSpPr/>
      </dsp:nvSpPr>
      <dsp:spPr>
        <a:xfrm>
          <a:off x="0" y="2824956"/>
          <a:ext cx="6797675" cy="1392299"/>
        </a:xfrm>
        <a:prstGeom prst="roundRect">
          <a:avLst/>
        </a:prstGeom>
        <a:solidFill>
          <a:schemeClr val="accent2">
            <a:hueOff val="39038"/>
            <a:satOff val="-26876"/>
            <a:lumOff val="-6863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b="1" kern="1200"/>
            <a:t>Also highlight or circle:</a:t>
          </a:r>
          <a:endParaRPr lang="en-US" sz="3500" kern="1200"/>
        </a:p>
      </dsp:txBody>
      <dsp:txXfrm>
        <a:off x="67966" y="2892922"/>
        <a:ext cx="6661743" cy="1256367"/>
      </dsp:txXfrm>
    </dsp:sp>
    <dsp:sp modelId="{E2FD6BEB-740B-47C1-A5B3-500BA490F1B1}">
      <dsp:nvSpPr>
        <dsp:cNvPr id="0" name=""/>
        <dsp:cNvSpPr/>
      </dsp:nvSpPr>
      <dsp:spPr>
        <a:xfrm>
          <a:off x="0" y="4217256"/>
          <a:ext cx="6797675" cy="14127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5826" tIns="44450" rIns="248920" bIns="44450" numCol="1" spcCol="1270" anchor="t" anchorCtr="0">
          <a:noAutofit/>
        </a:bodyPr>
        <a:lstStyle/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700" kern="1200"/>
            <a:t>Any form of the word YOU</a:t>
          </a:r>
        </a:p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700" kern="1200"/>
            <a:t>Clichés</a:t>
          </a:r>
        </a:p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700" kern="1200"/>
            <a:t>Broad Generalizations</a:t>
          </a:r>
        </a:p>
      </dsp:txBody>
      <dsp:txXfrm>
        <a:off x="0" y="4217256"/>
        <a:ext cx="6797675" cy="141277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EB05C-B649-4B01-B979-0533527B14CF}" type="datetimeFigureOut">
              <a:rPr lang="en-US" smtClean="0"/>
              <a:t>11/2/2022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CAD92-95EE-479D-9AA6-4D60E63C382A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589460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EB05C-B649-4B01-B979-0533527B14CF}" type="datetimeFigureOut">
              <a:rPr lang="en-US" smtClean="0"/>
              <a:t>11/2/2022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CAD92-95EE-479D-9AA6-4D60E63C38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83017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EB05C-B649-4B01-B979-0533527B14CF}" type="datetimeFigureOut">
              <a:rPr lang="en-US" smtClean="0"/>
              <a:t>11/2/2022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CAD92-95EE-479D-9AA6-4D60E63C38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7796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EB05C-B649-4B01-B979-0533527B14CF}" type="datetimeFigureOut">
              <a:rPr lang="en-US" smtClean="0"/>
              <a:t>11/2/2022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CAD92-95EE-479D-9AA6-4D60E63C38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7934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EB05C-B649-4B01-B979-0533527B14CF}" type="datetimeFigureOut">
              <a:rPr lang="en-US" smtClean="0"/>
              <a:t>11/2/2022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CAD92-95EE-479D-9AA6-4D60E63C382A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531555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EB05C-B649-4B01-B979-0533527B14CF}" type="datetimeFigureOut">
              <a:rPr lang="en-US" smtClean="0"/>
              <a:t>11/2/2022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CAD92-95EE-479D-9AA6-4D60E63C38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41665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EB05C-B649-4B01-B979-0533527B14CF}" type="datetimeFigureOut">
              <a:rPr lang="en-US" smtClean="0"/>
              <a:t>11/2/2022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CAD92-95EE-479D-9AA6-4D60E63C38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37966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EB05C-B649-4B01-B979-0533527B14CF}" type="datetimeFigureOut">
              <a:rPr lang="en-US" smtClean="0"/>
              <a:t>11/2/2022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CAD92-95EE-479D-9AA6-4D60E63C38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58199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EB05C-B649-4B01-B979-0533527B14CF}" type="datetimeFigureOut">
              <a:rPr lang="en-US" smtClean="0"/>
              <a:t>11/2/2022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CAD92-95EE-479D-9AA6-4D60E63C38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05765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171EB05C-B649-4B01-B979-0533527B14CF}" type="datetimeFigureOut">
              <a:rPr lang="en-US" smtClean="0"/>
              <a:t>11/2/2022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CBCAD92-95EE-479D-9AA6-4D60E63C38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28646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EB05C-B649-4B01-B979-0533527B14CF}" type="datetimeFigureOut">
              <a:rPr lang="en-US" smtClean="0"/>
              <a:t>11/2/2022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CAD92-95EE-479D-9AA6-4D60E63C38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6700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171EB05C-B649-4B01-B979-0533527B14CF}" type="datetimeFigureOut">
              <a:rPr lang="en-US" smtClean="0"/>
              <a:t>11/2/2022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7CBCAD92-95EE-479D-9AA6-4D60E63C382A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895791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F452A527-3631-41ED-858D-3777A7D149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CAE037A-F047-4782-BF57-B4A098D8D1B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730000" y="639097"/>
            <a:ext cx="4813072" cy="3686015"/>
          </a:xfrm>
        </p:spPr>
        <p:txBody>
          <a:bodyPr>
            <a:normAutofit/>
          </a:bodyPr>
          <a:lstStyle/>
          <a:p>
            <a:r>
              <a:rPr lang="en-US" dirty="0"/>
              <a:t>Peer Review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76B6F8A-1335-4BE6-B588-82D1208660A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729999" y="4455621"/>
            <a:ext cx="4829101" cy="1238616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General Guidelines</a:t>
            </a:r>
          </a:p>
          <a:p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Essay </a:t>
            </a:r>
            <a:r>
              <a:rPr lang="en-US">
                <a:solidFill>
                  <a:schemeClr val="tx1">
                    <a:lumMod val="85000"/>
                    <a:lumOff val="15000"/>
                  </a:schemeClr>
                </a:solidFill>
              </a:rPr>
              <a:t>#2: Lens Paper</a:t>
            </a:r>
            <a:endParaRPr lang="en-US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Picture 4" descr="Binoculars and ocean">
            <a:extLst>
              <a:ext uri="{FF2B5EF4-FFF2-40B4-BE49-F238E27FC236}">
                <a16:creationId xmlns:a16="http://schemas.microsoft.com/office/drawing/2014/main" id="{1C8030E7-F9F9-49A6-995B-78A17801589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54506" r="9715"/>
          <a:stretch/>
        </p:blipFill>
        <p:spPr>
          <a:xfrm>
            <a:off x="1" y="10"/>
            <a:ext cx="6096000" cy="6857990"/>
          </a:xfrm>
          <a:prstGeom prst="rect">
            <a:avLst/>
          </a:prstGeom>
        </p:spPr>
      </p:pic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D28A9C89-B313-458F-9C85-515930A51A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805053" y="4343400"/>
            <a:ext cx="4389120" cy="0"/>
          </a:xfrm>
          <a:prstGeom prst="line">
            <a:avLst/>
          </a:prstGeom>
          <a:ln w="6350">
            <a:solidFill>
              <a:schemeClr val="tx2">
                <a:alpha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658665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4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FB5993E2-C02B-4335-ABA5-D8EC465551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6315" cy="6858000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001">
            <a:schemeClr val="lt1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0B801A2-5622-4BE8-9AD2-C337A2CD00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3FD5142-D1BE-4D69-A644-F9FE921460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2370" y="516835"/>
            <a:ext cx="3084844" cy="5772840"/>
          </a:xfrm>
        </p:spPr>
        <p:txBody>
          <a:bodyPr anchor="ctr">
            <a:normAutofit/>
          </a:bodyPr>
          <a:lstStyle/>
          <a:p>
            <a:r>
              <a:rPr lang="en-US" sz="3600">
                <a:solidFill>
                  <a:srgbClr val="FFFFFF"/>
                </a:solidFill>
              </a:rPr>
              <a:t>General Grammar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7AF614F-5BC3-4086-99F5-B87C5847A0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B1AB424F-04AE-4C5A-9B8D-DBB56AEE67C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53465150"/>
              </p:ext>
            </p:extLst>
          </p:nvPr>
        </p:nvGraphicFramePr>
        <p:xfrm>
          <a:off x="4741863" y="639763"/>
          <a:ext cx="6797675" cy="56499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448199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E248E8-5C9A-4064-9487-294CE9EB4A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 Paragraph: Context and Key Terms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DA3DF8-D74B-417B-BF2F-EF03391B85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Does the paper clearly introduce background information relevant to the Topic?</a:t>
            </a:r>
          </a:p>
          <a:p>
            <a:r>
              <a:rPr lang="en-US" dirty="0"/>
              <a:t>Is the critical theory through which the paper is being read clearly introduced?</a:t>
            </a:r>
          </a:p>
          <a:p>
            <a:r>
              <a:rPr lang="en-US" dirty="0"/>
              <a:t>For both the primary text and the critical text:</a:t>
            </a:r>
          </a:p>
          <a:p>
            <a:pPr lvl="1"/>
            <a:r>
              <a:rPr lang="en-US" dirty="0"/>
              <a:t>Is the Author’s full name used the first time they are mentioned?</a:t>
            </a:r>
          </a:p>
          <a:p>
            <a:pPr lvl="1"/>
            <a:r>
              <a:rPr lang="en-US" dirty="0"/>
              <a:t>Is the full article title or full book present in that sentence also?</a:t>
            </a:r>
          </a:p>
          <a:p>
            <a:r>
              <a:rPr lang="en-US" dirty="0"/>
              <a:t>Are there any terms that still need to be defined? Which ones?</a:t>
            </a:r>
          </a:p>
          <a:p>
            <a:r>
              <a:rPr lang="en-US" dirty="0"/>
              <a:t>Are the definitions that are present clear and easy to follow? If not, what is confusing?</a:t>
            </a:r>
          </a:p>
          <a:p>
            <a:r>
              <a:rPr lang="en-US" dirty="0"/>
              <a:t>Is there any background or context missing that would help lead you into the conversation?</a:t>
            </a:r>
          </a:p>
        </p:txBody>
      </p:sp>
    </p:spTree>
    <p:extLst>
      <p:ext uri="{BB962C8B-B14F-4D97-AF65-F5344CB8AC3E}">
        <p14:creationId xmlns:p14="http://schemas.microsoft.com/office/powerpoint/2010/main" val="2761533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311973C2-EB8B-452A-A698-4A252FD3AE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2000" cy="685799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10162E77-11AD-44A7-84EC-40C59EEFBD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33431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46C7464-76F1-4913-8F60-008EDADD4A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81601" y="634946"/>
            <a:ext cx="6368142" cy="1450757"/>
          </a:xfrm>
        </p:spPr>
        <p:txBody>
          <a:bodyPr>
            <a:normAutofit/>
          </a:bodyPr>
          <a:lstStyle/>
          <a:p>
            <a:r>
              <a:rPr lang="en-US" dirty="0"/>
              <a:t>Main Question or Working Thesis</a:t>
            </a:r>
          </a:p>
        </p:txBody>
      </p:sp>
      <p:pic>
        <p:nvPicPr>
          <p:cNvPr id="5" name="Picture 4" descr="Different coloured question marks">
            <a:extLst>
              <a:ext uri="{FF2B5EF4-FFF2-40B4-BE49-F238E27FC236}">
                <a16:creationId xmlns:a16="http://schemas.microsoft.com/office/drawing/2014/main" id="{08437AEC-A61F-4602-BADD-52987B37446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9253" r="32639"/>
          <a:stretch/>
        </p:blipFill>
        <p:spPr>
          <a:xfrm>
            <a:off x="20" y="-12128"/>
            <a:ext cx="4654276" cy="6870127"/>
          </a:xfrm>
          <a:prstGeom prst="rect">
            <a:avLst/>
          </a:prstGeom>
        </p:spPr>
      </p:pic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5AB158E9-1B40-4CD6-95F0-95CA11DF7B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287617" y="2085703"/>
            <a:ext cx="6170686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  <a:alpha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D2A23D-12A8-4A2D-88AC-D323F7916A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1601" y="2198914"/>
            <a:ext cx="6368142" cy="3670180"/>
          </a:xfrm>
        </p:spPr>
        <p:txBody>
          <a:bodyPr>
            <a:normAutofit/>
          </a:bodyPr>
          <a:lstStyle/>
          <a:p>
            <a:pPr marL="0" marR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en-US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Underline or highlight what you believe to be the Main Research Question or Working Thesis</a:t>
            </a:r>
            <a:endParaRPr lang="en-US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>
              <a:spcBef>
                <a:spcPts val="0"/>
              </a:spcBef>
              <a:spcAft>
                <a:spcPts val="600"/>
              </a:spcAft>
              <a:buNone/>
            </a:pPr>
            <a:endParaRPr lang="en-US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en-US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Make any comments you feel necessary to improve the </a:t>
            </a:r>
            <a:r>
              <a:rPr lang="en-US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Question(s) or Working</a:t>
            </a:r>
            <a:r>
              <a:rPr lang="en-US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hesis:</a:t>
            </a:r>
            <a:endParaRPr lang="en-US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 the topic clear?</a:t>
            </a:r>
            <a:endParaRPr lang="en-US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Is the direction the paper proposes to explore the topic in clear?</a:t>
            </a:r>
          </a:p>
          <a:p>
            <a:pPr marL="342900" marR="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 the questions make sense? What needs clarification?</a:t>
            </a:r>
          </a:p>
          <a:p>
            <a:pPr marL="342900" marR="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Are there any questions that might add depth or nuance?</a:t>
            </a:r>
            <a:endParaRPr lang="en-US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2254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46539-C063-D06B-4D00-0B2F9D93BA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Body Paragraphs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0371C7-F0F9-F59E-EE4C-6A98C7D946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Is it clear how each body paragraph supports the claim?</a:t>
            </a:r>
          </a:p>
          <a:p>
            <a:r>
              <a:rPr lang="en-US" dirty="0"/>
              <a:t>Do these direct claims flow in a logical order?</a:t>
            </a:r>
          </a:p>
          <a:p>
            <a:r>
              <a:rPr lang="en-US" dirty="0"/>
              <a:t>Is the evidence relevant?</a:t>
            </a:r>
          </a:p>
          <a:p>
            <a:r>
              <a:rPr lang="en-US" dirty="0"/>
              <a:t>Is the evidence accurate?</a:t>
            </a:r>
          </a:p>
        </p:txBody>
      </p:sp>
    </p:spTree>
    <p:extLst>
      <p:ext uri="{BB962C8B-B14F-4D97-AF65-F5344CB8AC3E}">
        <p14:creationId xmlns:p14="http://schemas.microsoft.com/office/powerpoint/2010/main" val="9894277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311973C2-EB8B-452A-A698-4A252FD3AE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2000" cy="685799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10162E77-11AD-44A7-84EC-40C59EEFBD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33431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663A649-27EA-4957-861D-A729DB5FA1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81601" y="634946"/>
            <a:ext cx="6368142" cy="1450757"/>
          </a:xfrm>
        </p:spPr>
        <p:txBody>
          <a:bodyPr>
            <a:normAutofit/>
          </a:bodyPr>
          <a:lstStyle/>
          <a:p>
            <a:r>
              <a:rPr lang="en-US" dirty="0"/>
              <a:t>Citation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3DCEB2B-976D-4FD3-B946-FAFA6319ED4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40592" r="21301"/>
          <a:stretch/>
        </p:blipFill>
        <p:spPr>
          <a:xfrm>
            <a:off x="20" y="-12128"/>
            <a:ext cx="4654276" cy="6870127"/>
          </a:xfrm>
          <a:prstGeom prst="rect">
            <a:avLst/>
          </a:prstGeom>
        </p:spPr>
      </p:pic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5AB158E9-1B40-4CD6-95F0-95CA11DF7B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287617" y="2085703"/>
            <a:ext cx="6170686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  <a:alpha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C5033F-BBAC-4598-8139-4362C90E86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1600" y="2198914"/>
            <a:ext cx="6797039" cy="3670180"/>
          </a:xfrm>
        </p:spPr>
        <p:txBody>
          <a:bodyPr>
            <a:norm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Check for: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en-US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Quotes that are not immediately followed by an in-text citation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94310" marR="0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Quotes that do not have a signal phrase or are not introduced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94310" marR="0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Any in-text citation that is not done correctly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94310" marR="0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Any source not introduced the first time it is used with the title of article and the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author’s first and last name (because the first time a source is used the full name must use)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96877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52ABB703-2B0E-4C3B-B4A2-F3973548E5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33431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7B0695B-8B9F-4738-B0F1-01AD570DF4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11685" y="634946"/>
            <a:ext cx="5127171" cy="1450757"/>
          </a:xfrm>
        </p:spPr>
        <p:txBody>
          <a:bodyPr>
            <a:normAutofit/>
          </a:bodyPr>
          <a:lstStyle/>
          <a:p>
            <a:r>
              <a:rPr lang="en-US"/>
              <a:t>MLA</a:t>
            </a:r>
            <a:endParaRPr lang="en-US" dirty="0"/>
          </a:p>
        </p:txBody>
      </p:sp>
      <p:pic>
        <p:nvPicPr>
          <p:cNvPr id="7" name="Graphic 6" descr="Checkmark">
            <a:extLst>
              <a:ext uri="{FF2B5EF4-FFF2-40B4-BE49-F238E27FC236}">
                <a16:creationId xmlns:a16="http://schemas.microsoft.com/office/drawing/2014/main" id="{F2D2BABF-708A-447C-9CDB-2E90C774B4C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45132" y="645106"/>
            <a:ext cx="5247747" cy="5247747"/>
          </a:xfrm>
          <a:prstGeom prst="rect">
            <a:avLst/>
          </a:prstGeom>
        </p:spPr>
      </p:pic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9C21570E-E159-49A6-9891-FA397B7A92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411684" y="2086188"/>
            <a:ext cx="4748808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  <a:alpha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A796A797-3A4D-4E0C-A4C5-C22E1E33A5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11684" y="2198914"/>
            <a:ext cx="5127172" cy="3670180"/>
          </a:xfrm>
        </p:spPr>
        <p:txBody>
          <a:bodyPr>
            <a:normAutofit/>
          </a:bodyPr>
          <a:lstStyle/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800" dirty="0">
                <a:solidFill>
                  <a:srgbClr val="2D3B4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Are the works cited citations alphabetized?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800" dirty="0">
                <a:solidFill>
                  <a:srgbClr val="2D3B4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 all of the works cited citations have a hanging indent?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800" dirty="0">
                <a:solidFill>
                  <a:srgbClr val="2D3B4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Are the Database and the Journal listed?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800" dirty="0">
                <a:solidFill>
                  <a:srgbClr val="2D3B4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Have all of the minor typos, weird capitals, spacing errors, &amp; missing page ranges been corrected? 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800" dirty="0">
                <a:solidFill>
                  <a:srgbClr val="2D3B4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 the heading present?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800" dirty="0">
                <a:solidFill>
                  <a:srgbClr val="2D3B4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 the header present?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800" dirty="0">
                <a:solidFill>
                  <a:srgbClr val="2D3B4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TNR 12 </a:t>
            </a:r>
            <a:r>
              <a:rPr lang="en-US" sz="1800" dirty="0" err="1">
                <a:solidFill>
                  <a:srgbClr val="2D3B4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pt</a:t>
            </a:r>
            <a:r>
              <a:rPr lang="en-US" sz="1800" dirty="0">
                <a:solidFill>
                  <a:srgbClr val="2D3B4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font?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800" dirty="0">
                <a:solidFill>
                  <a:srgbClr val="2D3B4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Double spaced?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95DA498-D9A2-4DA9-B9DA-B3776E08CF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82A73093-4B9D-420D-B17E-52293703A1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052755126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40</TotalTime>
  <Words>407</Words>
  <Application>Microsoft Office PowerPoint</Application>
  <PresentationFormat>Widescreen</PresentationFormat>
  <Paragraphs>51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Calibri</vt:lpstr>
      <vt:lpstr>Calibri Light</vt:lpstr>
      <vt:lpstr>Symbol</vt:lpstr>
      <vt:lpstr>Times New Roman</vt:lpstr>
      <vt:lpstr>Wingdings</vt:lpstr>
      <vt:lpstr>Retrospect</vt:lpstr>
      <vt:lpstr>Peer Review</vt:lpstr>
      <vt:lpstr>General Grammar</vt:lpstr>
      <vt:lpstr>Intro Paragraph: Context and Key Terms</vt:lpstr>
      <vt:lpstr>Main Question or Working Thesis</vt:lpstr>
      <vt:lpstr>Body Paragraphs</vt:lpstr>
      <vt:lpstr>Citation</vt:lpstr>
      <vt:lpstr>MLA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Peer Review</dc:title>
  <dc:creator>Stephanie Harper</dc:creator>
  <cp:lastModifiedBy>Stephanie Harper</cp:lastModifiedBy>
  <cp:revision>3</cp:revision>
  <dcterms:created xsi:type="dcterms:W3CDTF">2022-02-07T02:27:28Z</dcterms:created>
  <dcterms:modified xsi:type="dcterms:W3CDTF">2022-11-03T02:26:40Z</dcterms:modified>
</cp:coreProperties>
</file>