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88" r:id="rId2"/>
    <p:sldId id="265" r:id="rId3"/>
    <p:sldId id="289" r:id="rId4"/>
    <p:sldId id="290" r:id="rId5"/>
    <p:sldId id="287" r:id="rId6"/>
    <p:sldId id="266" r:id="rId7"/>
    <p:sldId id="291" r:id="rId8"/>
    <p:sldId id="293" r:id="rId9"/>
    <p:sldId id="292" r:id="rId10"/>
    <p:sldId id="267" r:id="rId11"/>
    <p:sldId id="294" r:id="rId12"/>
    <p:sldId id="268" r:id="rId13"/>
    <p:sldId id="295" r:id="rId14"/>
    <p:sldId id="269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7235"/>
    <p:restoredTop sz="96569"/>
  </p:normalViewPr>
  <p:slideViewPr>
    <p:cSldViewPr>
      <p:cViewPr varScale="1">
        <p:scale>
          <a:sx n="105" d="100"/>
          <a:sy n="105" d="100"/>
        </p:scale>
        <p:origin x="184" y="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6726549-F383-684D-AA0A-535791730D2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45C8BF-DFC7-4146-AB2D-3BEA8872C1B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fld id="{1C325CFE-5462-6A45-8953-C6497715DBB1}" type="datetimeFigureOut">
              <a:rPr lang="en-US"/>
              <a:pPr>
                <a:defRPr/>
              </a:pPr>
              <a:t>11/3/22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59AD44-AC37-D845-A205-89EC3571801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CD856D-D898-4241-9451-A1DF865C9E4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0A5B9B7-EB1E-0E43-A89D-E70334CD21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71E36F11-BE52-814E-AC77-E907BD50F44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BBF0557A-B965-B648-AA73-67A42E662BC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5B701A6B-4496-3FF7-82F2-0723F872A53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5" name="Rectangle 5">
            <a:extLst>
              <a:ext uri="{FF2B5EF4-FFF2-40B4-BE49-F238E27FC236}">
                <a16:creationId xmlns:a16="http://schemas.microsoft.com/office/drawing/2014/main" id="{4EADF6E5-94AB-1442-BD07-1DD0E3827AD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606" name="Rectangle 6">
            <a:extLst>
              <a:ext uri="{FF2B5EF4-FFF2-40B4-BE49-F238E27FC236}">
                <a16:creationId xmlns:a16="http://schemas.microsoft.com/office/drawing/2014/main" id="{BB377900-DE79-BA4E-A8CA-F9B89409CDD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>
            <a:extLst>
              <a:ext uri="{FF2B5EF4-FFF2-40B4-BE49-F238E27FC236}">
                <a16:creationId xmlns:a16="http://schemas.microsoft.com/office/drawing/2014/main" id="{5AD662CF-E716-4D43-839F-6C92412AE9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9E0200E-DE8D-0D4F-8223-898A6EA0009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9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9" charset="0"/>
        <a:ea typeface="ＭＳ Ｐゴシック" pitchFamily="-109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9" charset="0"/>
        <a:ea typeface="ＭＳ Ｐゴシック" pitchFamily="-109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9" charset="0"/>
        <a:ea typeface="ＭＳ Ｐゴシック" pitchFamily="-109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9" charset="0"/>
        <a:ea typeface="ＭＳ Ｐゴシック" pitchFamily="-109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>
            <a:extLst>
              <a:ext uri="{FF2B5EF4-FFF2-40B4-BE49-F238E27FC236}">
                <a16:creationId xmlns:a16="http://schemas.microsoft.com/office/drawing/2014/main" id="{A3E10EC4-A328-8BD3-FC8A-153739344E4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8FC2BAF5-2289-2440-89F0-60E2FC3D258D}" type="slidenum">
              <a:rPr lang="en-US" altLang="en-US" sz="1200"/>
              <a:pPr algn="r"/>
              <a:t>2</a:t>
            </a:fld>
            <a:endParaRPr lang="en-US" altLang="en-US" sz="1200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D7410165-3154-938B-26B2-ED6C3B0FD1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9BDEF41D-A6E2-6389-4293-4B66C40C52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>
            <a:extLst>
              <a:ext uri="{FF2B5EF4-FFF2-40B4-BE49-F238E27FC236}">
                <a16:creationId xmlns:a16="http://schemas.microsoft.com/office/drawing/2014/main" id="{661AC398-2CAB-DB2B-9E72-91216C8303A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6C30BE46-1116-E44D-9C2D-747A4003E41D}" type="slidenum">
              <a:rPr lang="en-US" altLang="en-US" sz="1200"/>
              <a:pPr algn="r"/>
              <a:t>14</a:t>
            </a:fld>
            <a:endParaRPr lang="en-US" altLang="en-US" sz="1200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2E49FBAA-E4E6-6F88-79C7-97179F9B3D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8FD259B6-C90A-7653-39F2-6508993488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>
            <a:extLst>
              <a:ext uri="{FF2B5EF4-FFF2-40B4-BE49-F238E27FC236}">
                <a16:creationId xmlns:a16="http://schemas.microsoft.com/office/drawing/2014/main" id="{A3E10EC4-A328-8BD3-FC8A-153739344E4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8FC2BAF5-2289-2440-89F0-60E2FC3D258D}" type="slidenum">
              <a:rPr lang="en-US" altLang="en-US" sz="1200"/>
              <a:pPr algn="r"/>
              <a:t>3</a:t>
            </a:fld>
            <a:endParaRPr lang="en-US" altLang="en-US" sz="1200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D7410165-3154-938B-26B2-ED6C3B0FD1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9BDEF41D-A6E2-6389-4293-4B66C40C52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5930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>
            <a:extLst>
              <a:ext uri="{FF2B5EF4-FFF2-40B4-BE49-F238E27FC236}">
                <a16:creationId xmlns:a16="http://schemas.microsoft.com/office/drawing/2014/main" id="{A3E10EC4-A328-8BD3-FC8A-153739344E4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8FC2BAF5-2289-2440-89F0-60E2FC3D258D}" type="slidenum">
              <a:rPr lang="en-US" altLang="en-US" sz="1200"/>
              <a:pPr algn="r"/>
              <a:t>4</a:t>
            </a:fld>
            <a:endParaRPr lang="en-US" altLang="en-US" sz="1200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D7410165-3154-938B-26B2-ED6C3B0FD1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9BDEF41D-A6E2-6389-4293-4B66C40C52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5566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>
            <a:extLst>
              <a:ext uri="{FF2B5EF4-FFF2-40B4-BE49-F238E27FC236}">
                <a16:creationId xmlns:a16="http://schemas.microsoft.com/office/drawing/2014/main" id="{62C42224-9D72-AA13-0825-010623C784F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A8DAD7E4-1C96-4947-B67B-09CE5D6C5B3A}" type="slidenum">
              <a:rPr lang="en-US" altLang="en-US" sz="1200"/>
              <a:pPr algn="r"/>
              <a:t>6</a:t>
            </a:fld>
            <a:endParaRPr lang="en-US" altLang="en-US" sz="1200"/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071EED3F-D9CF-E7FB-31B9-CEC86E1429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78C0B44E-2735-A281-438E-AB49F6A66F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>
            <a:extLst>
              <a:ext uri="{FF2B5EF4-FFF2-40B4-BE49-F238E27FC236}">
                <a16:creationId xmlns:a16="http://schemas.microsoft.com/office/drawing/2014/main" id="{62C42224-9D72-AA13-0825-010623C784F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A8DAD7E4-1C96-4947-B67B-09CE5D6C5B3A}" type="slidenum">
              <a:rPr lang="en-US" altLang="en-US" sz="1200"/>
              <a:pPr algn="r"/>
              <a:t>7</a:t>
            </a:fld>
            <a:endParaRPr lang="en-US" altLang="en-US" sz="1200"/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071EED3F-D9CF-E7FB-31B9-CEC86E1429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78C0B44E-2735-A281-438E-AB49F6A66F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333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>
            <a:extLst>
              <a:ext uri="{FF2B5EF4-FFF2-40B4-BE49-F238E27FC236}">
                <a16:creationId xmlns:a16="http://schemas.microsoft.com/office/drawing/2014/main" id="{C7904C6D-2EA8-1DBF-9280-07946D159C9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6E9E1352-92DF-3341-AF61-66B364097F54}" type="slidenum">
              <a:rPr lang="en-US" altLang="en-US" sz="1200"/>
              <a:pPr algn="r"/>
              <a:t>10</a:t>
            </a:fld>
            <a:endParaRPr lang="en-US" altLang="en-US" sz="1200"/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E5053FC8-00AD-C544-837B-39B03FBFCE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6941AEAB-88E0-047D-A2F1-9F831BA4DD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>
            <a:extLst>
              <a:ext uri="{FF2B5EF4-FFF2-40B4-BE49-F238E27FC236}">
                <a16:creationId xmlns:a16="http://schemas.microsoft.com/office/drawing/2014/main" id="{C7904C6D-2EA8-1DBF-9280-07946D159C9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6E9E1352-92DF-3341-AF61-66B364097F54}" type="slidenum">
              <a:rPr lang="en-US" altLang="en-US" sz="1200"/>
              <a:pPr algn="r"/>
              <a:t>11</a:t>
            </a:fld>
            <a:endParaRPr lang="en-US" altLang="en-US" sz="1200"/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E5053FC8-00AD-C544-837B-39B03FBFCE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6941AEAB-88E0-047D-A2F1-9F831BA4DD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36292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>
            <a:extLst>
              <a:ext uri="{FF2B5EF4-FFF2-40B4-BE49-F238E27FC236}">
                <a16:creationId xmlns:a16="http://schemas.microsoft.com/office/drawing/2014/main" id="{DDDE5708-7B0A-4403-BB46-C50ADB53375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24DB9C47-358B-7247-88A0-B1211497D3C6}" type="slidenum">
              <a:rPr lang="en-US" altLang="en-US" sz="1200"/>
              <a:pPr algn="r"/>
              <a:t>12</a:t>
            </a:fld>
            <a:endParaRPr lang="en-US" altLang="en-US" sz="1200"/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3FEECC09-D47B-4A40-328E-692A1B05C2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13D6C71F-CF48-D92E-A3E7-0FD45117C9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>
            <a:extLst>
              <a:ext uri="{FF2B5EF4-FFF2-40B4-BE49-F238E27FC236}">
                <a16:creationId xmlns:a16="http://schemas.microsoft.com/office/drawing/2014/main" id="{DDDE5708-7B0A-4403-BB46-C50ADB53375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24DB9C47-358B-7247-88A0-B1211497D3C6}" type="slidenum">
              <a:rPr lang="en-US" altLang="en-US" sz="1200"/>
              <a:pPr algn="r"/>
              <a:t>13</a:t>
            </a:fld>
            <a:endParaRPr lang="en-US" altLang="en-US" sz="1200"/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3FEECC09-D47B-4A40-328E-692A1B05C2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13D6C71F-CF48-D92E-A3E7-0FD45117C9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063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9212B7A-492E-A262-0D74-46C82E93C5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7265D25-9041-2BB6-D0CB-B3526DE7B5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839753D-B8FE-CF6D-8429-E3A5FD9950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FEF57F-CCAA-AD46-BCBB-E44F032394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2507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B403FEE-C070-B6F7-4BF3-E781DDE548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5C2F997-8420-39D6-0B54-85791924D4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697DDC5-9344-58F9-079B-7B5B1EB6FA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A38E0F-D1FF-E44C-A212-ED6AB74286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0444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DAEBB3B-EE8D-DCA1-1266-473FCF263E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8A6DB28-7F34-A21F-C05D-B9D266AF4D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5EF7F15-4744-8A5A-387A-FCC526E7E9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433E01-D5FE-D744-B5C4-A5BB3F6C97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6265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9B8032-F947-CF88-1E53-475015D0FA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E8FDBE-1CB2-09F8-9A52-4439FD00D7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225135-DB91-5855-746E-31D35A3F36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B8D233-216C-D540-81E8-F245BB4AB6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9248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B5F09A4-A89A-7970-D2DC-24241CB4D1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555147-A76B-56F3-A8DF-1E3D3CAAD9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40D08AD-7D5F-F4FC-E8A1-8E70FBCA21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1C471A-DF71-5047-84A3-48F3BD306A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8609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387FA29-F162-07BE-5FEF-6B2312602D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5FE2E2E-D15A-E41D-1A51-319B137C3A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91C438A-EB9E-D856-F2AE-CBBFC1E3FA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58CD97-2A40-5746-9D5E-35D5E94186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8005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CF1B3C-028A-B739-62BA-28E598BE6A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A19174-AE77-E63A-842C-1D8924E158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54A71B-C95D-54F0-57EB-A0115180F8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7CC9A9-E963-BE4B-8689-BD8013F834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6281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22EB0CD-3029-2012-945F-1035204438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7A4E959-DAC3-F76F-BB68-080BCC0FC0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BB762D3-BC67-3B0F-16CB-FA86C793E6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A26F29-F2FA-B743-B21A-8AC92667B9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6084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CD329EE-812F-ECC8-6FCC-4B4C143691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5C308FE-9BC7-28FD-3EA8-226BF2D77B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186EE63-AB4A-E8AB-9CBA-7F165F0055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5BF8F6-582A-6E47-AF60-3DF2C2466D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248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4A8699F-9D7C-072B-9832-7B16D5ECC3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78B793A-8DCE-8F0C-68D9-0BF953DC64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EEF0400-949D-415D-A992-383F5A68E0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EC5317-AC5A-FF49-AC9F-D2AE74ECB0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7764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532801-53DF-BC45-DF9E-3D51EBE2A3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615927-8DF1-455E-729C-E6A705DCA1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1420B2-D430-A10F-FB5D-71F661AB6A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705F06-07F7-4D4C-A20F-BD0AE488B4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5189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F88C88-F662-CF4D-AD22-4851ECEB7A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6B41E4-9589-9CCC-99AF-29A5A271F8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72C2CC-A19A-577B-E3D5-8D357184D0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A69AFE-4FEC-7E4B-96C1-B741C0B283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3850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AC173A4-6642-C01D-4C9A-FC46B40E48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7653168-019D-4B1F-2A81-9AB2E28EC3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6931F8F-00DF-9B43-8B43-8C684740993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4B0F108-B406-CD40-9AA8-3AF39C64D96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7D3CA6C-743A-0C4E-B692-883F9782908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19BD535-719C-424D-A5C3-AE383BDC046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9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9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9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9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9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9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9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9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9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9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2AD32-3EDF-E7D8-41A7-3CFC7A8B0E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DNA structure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03BB48-710B-0DD9-C0F5-E5E11217B4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553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>
            <a:extLst>
              <a:ext uri="{FF2B5EF4-FFF2-40B4-BE49-F238E27FC236}">
                <a16:creationId xmlns:a16="http://schemas.microsoft.com/office/drawing/2014/main" id="{4B996A51-EECB-5E35-9295-35AD77C85A6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X-ray diffraction image led to the solving of the structure of DNA</a:t>
            </a:r>
          </a:p>
        </p:txBody>
      </p:sp>
      <p:sp>
        <p:nvSpPr>
          <p:cNvPr id="47106" name="Rectangle 3">
            <a:extLst>
              <a:ext uri="{FF2B5EF4-FFF2-40B4-BE49-F238E27FC236}">
                <a16:creationId xmlns:a16="http://schemas.microsoft.com/office/drawing/2014/main" id="{8959F40F-E0D7-DFCB-CD9E-2A9C9C905A2D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1600200"/>
            <a:ext cx="8686800" cy="106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600" dirty="0">
                <a:ea typeface="ＭＳ Ｐゴシック" panose="020B0600070205080204" pitchFamily="34" charset="-128"/>
              </a:rPr>
              <a:t>X-ray diffraction data generated by Rosalind Franklin (1952)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430EAE-C59C-C5D5-85C9-2906B3E2E0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09863"/>
            <a:ext cx="4672013" cy="315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>
            <a:extLst>
              <a:ext uri="{FF2B5EF4-FFF2-40B4-BE49-F238E27FC236}">
                <a16:creationId xmlns:a16="http://schemas.microsoft.com/office/drawing/2014/main" id="{4B996A51-EECB-5E35-9295-35AD77C85A6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X-ray diffraction image led to the solving of the structure of DNA</a:t>
            </a:r>
          </a:p>
        </p:txBody>
      </p:sp>
      <p:sp>
        <p:nvSpPr>
          <p:cNvPr id="47106" name="Rectangle 3">
            <a:extLst>
              <a:ext uri="{FF2B5EF4-FFF2-40B4-BE49-F238E27FC236}">
                <a16:creationId xmlns:a16="http://schemas.microsoft.com/office/drawing/2014/main" id="{8959F40F-E0D7-DFCB-CD9E-2A9C9C905A2D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1600200"/>
            <a:ext cx="8686800" cy="106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600">
                <a:ea typeface="ＭＳ Ｐゴシック" panose="020B0600070205080204" pitchFamily="34" charset="-128"/>
              </a:rPr>
              <a:t>X-ray diffraction data generated by Rosalind Franklin (1952)</a:t>
            </a:r>
          </a:p>
          <a:p>
            <a:pPr>
              <a:lnSpc>
                <a:spcPct val="90000"/>
              </a:lnSpc>
            </a:pPr>
            <a:r>
              <a:rPr lang="en-US" altLang="en-US" sz="2600">
                <a:ea typeface="ＭＳ Ｐゴシック" panose="020B0600070205080204" pitchFamily="34" charset="-128"/>
              </a:rPr>
              <a:t>data interpreted by James Watson and Francis Crick (1953)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D97D665-B41F-6FAB-B0B6-904A67560A4D}"/>
              </a:ext>
            </a:extLst>
          </p:cNvPr>
          <p:cNvGrpSpPr>
            <a:grpSpLocks/>
          </p:cNvGrpSpPr>
          <p:nvPr/>
        </p:nvGrpSpPr>
        <p:grpSpPr bwMode="auto">
          <a:xfrm>
            <a:off x="5562600" y="2590800"/>
            <a:ext cx="2970213" cy="4114800"/>
            <a:chOff x="5562600" y="2590800"/>
            <a:chExt cx="2970213" cy="4114598"/>
          </a:xfrm>
        </p:grpSpPr>
        <p:pic>
          <p:nvPicPr>
            <p:cNvPr id="47110" name="Picture 1">
              <a:extLst>
                <a:ext uri="{FF2B5EF4-FFF2-40B4-BE49-F238E27FC236}">
                  <a16:creationId xmlns:a16="http://schemas.microsoft.com/office/drawing/2014/main" id="{C5731877-A5E1-0C4A-01E9-2D21B8A030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39"/>
            <a:stretch>
              <a:fillRect/>
            </a:stretch>
          </p:blipFill>
          <p:spPr bwMode="auto">
            <a:xfrm>
              <a:off x="5562600" y="2590800"/>
              <a:ext cx="2970213" cy="3459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11" name="TextBox 11">
              <a:extLst>
                <a:ext uri="{FF2B5EF4-FFF2-40B4-BE49-F238E27FC236}">
                  <a16:creationId xmlns:a16="http://schemas.microsoft.com/office/drawing/2014/main" id="{075C31D0-9CA4-9148-99A1-9B832962A8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81364" y="6397636"/>
              <a:ext cx="2951449" cy="307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i="1"/>
                <a:t>Principles of Biology </a:t>
              </a:r>
              <a:r>
                <a:rPr lang="en-US" altLang="en-US" sz="1400"/>
                <a:t>unit 44, Figure 7</a:t>
              </a:r>
              <a:endParaRPr lang="en-US" altLang="en-US" sz="1400" i="1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E430EAE-C59C-C5D5-85C9-2906B3E2E0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09863"/>
            <a:ext cx="4672013" cy="315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488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>
            <a:extLst>
              <a:ext uri="{FF2B5EF4-FFF2-40B4-BE49-F238E27FC236}">
                <a16:creationId xmlns:a16="http://schemas.microsoft.com/office/drawing/2014/main" id="{845AA4D1-6AA3-F4CC-CBBC-B2ADF5D0413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53975"/>
            <a:ext cx="89154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Interpretation of X-ray diffraction data</a:t>
            </a:r>
          </a:p>
        </p:txBody>
      </p:sp>
      <p:grpSp>
        <p:nvGrpSpPr>
          <p:cNvPr id="49155" name="Group 5">
            <a:extLst>
              <a:ext uri="{FF2B5EF4-FFF2-40B4-BE49-F238E27FC236}">
                <a16:creationId xmlns:a16="http://schemas.microsoft.com/office/drawing/2014/main" id="{BA92B96C-1757-AE22-0343-776E2B78A13E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1066800"/>
            <a:ext cx="5257800" cy="3332163"/>
            <a:chOff x="2514862" y="1809482"/>
            <a:chExt cx="6500349" cy="4119093"/>
          </a:xfrm>
        </p:grpSpPr>
        <p:pic>
          <p:nvPicPr>
            <p:cNvPr id="49157" name="Picture 1">
              <a:extLst>
                <a:ext uri="{FF2B5EF4-FFF2-40B4-BE49-F238E27FC236}">
                  <a16:creationId xmlns:a16="http://schemas.microsoft.com/office/drawing/2014/main" id="{99EEB649-BB42-C16E-C9CF-F2B9DB0B50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22"/>
            <a:stretch>
              <a:fillRect/>
            </a:stretch>
          </p:blipFill>
          <p:spPr bwMode="auto">
            <a:xfrm>
              <a:off x="6513600" y="1813775"/>
              <a:ext cx="2501611" cy="411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58" name="Picture 2">
              <a:extLst>
                <a:ext uri="{FF2B5EF4-FFF2-40B4-BE49-F238E27FC236}">
                  <a16:creationId xmlns:a16="http://schemas.microsoft.com/office/drawing/2014/main" id="{EE3A2603-29D1-5B85-8CB8-BE93FFCB1F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77" b="2222"/>
            <a:stretch>
              <a:fillRect/>
            </a:stretch>
          </p:blipFill>
          <p:spPr bwMode="auto">
            <a:xfrm>
              <a:off x="2514862" y="1809482"/>
              <a:ext cx="3809738" cy="4119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9159" name="Straight Connector 4">
              <a:extLst>
                <a:ext uri="{FF2B5EF4-FFF2-40B4-BE49-F238E27FC236}">
                  <a16:creationId xmlns:a16="http://schemas.microsoft.com/office/drawing/2014/main" id="{FC6DCCF8-2B1C-0D09-DD13-43B030966B2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77000" y="1809482"/>
              <a:ext cx="0" cy="41190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9156" name="TextBox 11">
            <a:extLst>
              <a:ext uri="{FF2B5EF4-FFF2-40B4-BE49-F238E27FC236}">
                <a16:creationId xmlns:a16="http://schemas.microsoft.com/office/drawing/2014/main" id="{43EC3C60-99A7-D114-0505-0E70EF80C9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7725" y="4176713"/>
            <a:ext cx="18161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Campbell, Figure 16-7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>
            <a:extLst>
              <a:ext uri="{FF2B5EF4-FFF2-40B4-BE49-F238E27FC236}">
                <a16:creationId xmlns:a16="http://schemas.microsoft.com/office/drawing/2014/main" id="{845AA4D1-6AA3-F4CC-CBBC-B2ADF5D0413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53975"/>
            <a:ext cx="89154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Interpretation of X-ray diffraction data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8ED3FF01-D619-23D6-FAE8-2EF6270CB39D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4570413"/>
            <a:ext cx="8458200" cy="2211387"/>
          </a:xfrm>
        </p:spPr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helical shape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hydrophobic bases inside, hydrophilic sugar-phosphate backbone outside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antiparallel orientation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uniform width - 2 nm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purines pair with pyrimidines</a:t>
            </a:r>
          </a:p>
        </p:txBody>
      </p:sp>
      <p:grpSp>
        <p:nvGrpSpPr>
          <p:cNvPr id="49155" name="Group 5">
            <a:extLst>
              <a:ext uri="{FF2B5EF4-FFF2-40B4-BE49-F238E27FC236}">
                <a16:creationId xmlns:a16="http://schemas.microsoft.com/office/drawing/2014/main" id="{BA92B96C-1757-AE22-0343-776E2B78A13E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1066800"/>
            <a:ext cx="5257800" cy="3332163"/>
            <a:chOff x="2514862" y="1809482"/>
            <a:chExt cx="6500349" cy="4119093"/>
          </a:xfrm>
        </p:grpSpPr>
        <p:pic>
          <p:nvPicPr>
            <p:cNvPr id="49157" name="Picture 1">
              <a:extLst>
                <a:ext uri="{FF2B5EF4-FFF2-40B4-BE49-F238E27FC236}">
                  <a16:creationId xmlns:a16="http://schemas.microsoft.com/office/drawing/2014/main" id="{99EEB649-BB42-C16E-C9CF-F2B9DB0B50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22"/>
            <a:stretch>
              <a:fillRect/>
            </a:stretch>
          </p:blipFill>
          <p:spPr bwMode="auto">
            <a:xfrm>
              <a:off x="6513600" y="1813775"/>
              <a:ext cx="2501611" cy="411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58" name="Picture 2">
              <a:extLst>
                <a:ext uri="{FF2B5EF4-FFF2-40B4-BE49-F238E27FC236}">
                  <a16:creationId xmlns:a16="http://schemas.microsoft.com/office/drawing/2014/main" id="{EE3A2603-29D1-5B85-8CB8-BE93FFCB1F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77" b="2222"/>
            <a:stretch>
              <a:fillRect/>
            </a:stretch>
          </p:blipFill>
          <p:spPr bwMode="auto">
            <a:xfrm>
              <a:off x="2514862" y="1809482"/>
              <a:ext cx="3809738" cy="4119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9159" name="Straight Connector 4">
              <a:extLst>
                <a:ext uri="{FF2B5EF4-FFF2-40B4-BE49-F238E27FC236}">
                  <a16:creationId xmlns:a16="http://schemas.microsoft.com/office/drawing/2014/main" id="{FC6DCCF8-2B1C-0D09-DD13-43B030966B2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77000" y="1809482"/>
              <a:ext cx="0" cy="41190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9156" name="TextBox 11">
            <a:extLst>
              <a:ext uri="{FF2B5EF4-FFF2-40B4-BE49-F238E27FC236}">
                <a16:creationId xmlns:a16="http://schemas.microsoft.com/office/drawing/2014/main" id="{43EC3C60-99A7-D114-0505-0E70EF80C9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7725" y="4176713"/>
            <a:ext cx="18161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Campbell, Figure 16-7</a:t>
            </a:r>
          </a:p>
        </p:txBody>
      </p:sp>
    </p:spTree>
    <p:extLst>
      <p:ext uri="{BB962C8B-B14F-4D97-AF65-F5344CB8AC3E}">
        <p14:creationId xmlns:p14="http://schemas.microsoft.com/office/powerpoint/2010/main" val="76064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3">
            <a:extLst>
              <a:ext uri="{FF2B5EF4-FFF2-40B4-BE49-F238E27FC236}">
                <a16:creationId xmlns:a16="http://schemas.microsoft.com/office/drawing/2014/main" id="{C43CA624-EB31-C20A-D51A-95CC4C150BFC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2133600"/>
            <a:ext cx="3733800" cy="2286000"/>
          </a:xfrm>
        </p:spPr>
        <p:txBody>
          <a:bodyPr/>
          <a:lstStyle/>
          <a:p>
            <a:r>
              <a:rPr lang="en-US" altLang="en-US" sz="2800">
                <a:ea typeface="ＭＳ Ｐゴシック" panose="020B0600070205080204" pitchFamily="34" charset="-128"/>
              </a:rPr>
              <a:t>An A-T base pair has two hydrogen bonds.</a:t>
            </a:r>
          </a:p>
          <a:p>
            <a:endParaRPr lang="en-US" altLang="en-US" sz="1400">
              <a:ea typeface="ＭＳ Ｐゴシック" panose="020B0600070205080204" pitchFamily="34" charset="-128"/>
            </a:endParaRPr>
          </a:p>
          <a:p>
            <a:r>
              <a:rPr lang="en-US" altLang="en-US" sz="2800">
                <a:ea typeface="ＭＳ Ｐゴシック" panose="020B0600070205080204" pitchFamily="34" charset="-128"/>
              </a:rPr>
              <a:t>A G-C base pair has three hydrogen bonds.</a:t>
            </a:r>
          </a:p>
        </p:txBody>
      </p:sp>
      <p:sp>
        <p:nvSpPr>
          <p:cNvPr id="51202" name="Rectangle 5">
            <a:extLst>
              <a:ext uri="{FF2B5EF4-FFF2-40B4-BE49-F238E27FC236}">
                <a16:creationId xmlns:a16="http://schemas.microsoft.com/office/drawing/2014/main" id="{D6C29544-7EB1-6A46-6B4D-D663FFF6BF4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77825" y="381000"/>
            <a:ext cx="2971800" cy="1295400"/>
          </a:xfrm>
          <a:noFill/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DNA base pairing</a:t>
            </a:r>
          </a:p>
        </p:txBody>
      </p:sp>
      <p:pic>
        <p:nvPicPr>
          <p:cNvPr id="51203" name="Picture 1">
            <a:extLst>
              <a:ext uri="{FF2B5EF4-FFF2-40B4-BE49-F238E27FC236}">
                <a16:creationId xmlns:a16="http://schemas.microsoft.com/office/drawing/2014/main" id="{7144DC1A-5051-C9F9-E5C2-7660D5C94B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2"/>
          <a:stretch>
            <a:fillRect/>
          </a:stretch>
        </p:blipFill>
        <p:spPr bwMode="auto">
          <a:xfrm>
            <a:off x="4648200" y="381000"/>
            <a:ext cx="3732213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2">
            <a:extLst>
              <a:ext uri="{FF2B5EF4-FFF2-40B4-BE49-F238E27FC236}">
                <a16:creationId xmlns:a16="http://schemas.microsoft.com/office/drawing/2014/main" id="{97582088-3E30-0845-B019-06B419B926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90"/>
          <a:stretch>
            <a:fillRect/>
          </a:stretch>
        </p:blipFill>
        <p:spPr bwMode="auto">
          <a:xfrm>
            <a:off x="1600200" y="4805363"/>
            <a:ext cx="502920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TextBox 3">
            <a:extLst>
              <a:ext uri="{FF2B5EF4-FFF2-40B4-BE49-F238E27FC236}">
                <a16:creationId xmlns:a16="http://schemas.microsoft.com/office/drawing/2014/main" id="{FC3A21CE-4D07-9D40-2A01-986105515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6257925"/>
            <a:ext cx="1654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400"/>
              <a:t>Campbell,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400"/>
              <a:t>Figures 16-7 &amp; 16-8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id="{1DD98247-AE7B-A202-D6A6-DBE6E92E07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90600"/>
          </a:xfrm>
          <a:noFill/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The structure of DNA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DCC6E5FE-38F4-BEA2-3329-B60CB45D905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066800"/>
            <a:ext cx="7772400" cy="2590800"/>
          </a:xfrm>
        </p:spPr>
        <p:txBody>
          <a:bodyPr/>
          <a:lstStyle/>
          <a:p>
            <a:r>
              <a:rPr lang="en-US" altLang="en-US" sz="2400" u="sng">
                <a:ea typeface="ＭＳ Ｐゴシック" panose="020B0600070205080204" pitchFamily="34" charset="-128"/>
              </a:rPr>
              <a:t>nucleotide</a:t>
            </a:r>
            <a:r>
              <a:rPr lang="en-US" altLang="en-US" sz="2400">
                <a:ea typeface="ＭＳ Ｐゴシック" panose="020B0600070205080204" pitchFamily="34" charset="-128"/>
              </a:rPr>
              <a:t>: monomeric unit of DNA</a:t>
            </a:r>
          </a:p>
          <a:p>
            <a:endParaRPr lang="en-US" altLang="en-US" sz="1000">
              <a:ea typeface="ＭＳ Ｐゴシック" panose="020B0600070205080204" pitchFamily="34" charset="-128"/>
            </a:endParaRPr>
          </a:p>
          <a:p>
            <a:r>
              <a:rPr lang="en-US" altLang="en-US" sz="2400">
                <a:ea typeface="ＭＳ Ｐゴシック" panose="020B0600070205080204" pitchFamily="34" charset="-128"/>
              </a:rPr>
              <a:t>a nucleotide contains: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sugar (deoxyribose)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phosphate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base (T, A, C, G)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id="{1DD98247-AE7B-A202-D6A6-DBE6E92E07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90600"/>
          </a:xfrm>
          <a:noFill/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The structure of DNA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92A76F-16FC-3CC3-6595-DD91D06344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1" t="8858" r="43932" b="35681"/>
          <a:stretch>
            <a:fillRect/>
          </a:stretch>
        </p:blipFill>
        <p:spPr bwMode="auto">
          <a:xfrm>
            <a:off x="508000" y="3657600"/>
            <a:ext cx="3606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3">
            <a:extLst>
              <a:ext uri="{FF2B5EF4-FFF2-40B4-BE49-F238E27FC236}">
                <a16:creationId xmlns:a16="http://schemas.microsoft.com/office/drawing/2014/main" id="{DCC6E5FE-38F4-BEA2-3329-B60CB45D905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066800"/>
            <a:ext cx="7772400" cy="2590800"/>
          </a:xfrm>
        </p:spPr>
        <p:txBody>
          <a:bodyPr/>
          <a:lstStyle/>
          <a:p>
            <a:r>
              <a:rPr lang="en-US" altLang="en-US" sz="2400" u="sng">
                <a:ea typeface="ＭＳ Ｐゴシック" panose="020B0600070205080204" pitchFamily="34" charset="-128"/>
              </a:rPr>
              <a:t>nucleotide</a:t>
            </a:r>
            <a:r>
              <a:rPr lang="en-US" altLang="en-US" sz="2400">
                <a:ea typeface="ＭＳ Ｐゴシック" panose="020B0600070205080204" pitchFamily="34" charset="-128"/>
              </a:rPr>
              <a:t>: monomeric unit of DNA</a:t>
            </a:r>
          </a:p>
          <a:p>
            <a:endParaRPr lang="en-US" altLang="en-US" sz="1000">
              <a:ea typeface="ＭＳ Ｐゴシック" panose="020B0600070205080204" pitchFamily="34" charset="-128"/>
            </a:endParaRPr>
          </a:p>
          <a:p>
            <a:r>
              <a:rPr lang="en-US" altLang="en-US" sz="2400">
                <a:ea typeface="ＭＳ Ｐゴシック" panose="020B0600070205080204" pitchFamily="34" charset="-128"/>
              </a:rPr>
              <a:t>a nucleotide contains: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sugar (deoxyribose)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phosphate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base (T, A, C, G)</a:t>
            </a:r>
          </a:p>
        </p:txBody>
      </p:sp>
    </p:spTree>
    <p:extLst>
      <p:ext uri="{BB962C8B-B14F-4D97-AF65-F5344CB8AC3E}">
        <p14:creationId xmlns:p14="http://schemas.microsoft.com/office/powerpoint/2010/main" val="189511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id="{1DD98247-AE7B-A202-D6A6-DBE6E92E07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90600"/>
          </a:xfrm>
          <a:noFill/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The structure of DNA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92A76F-16FC-3CC3-6595-DD91D06344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1" t="8858" r="43932" b="35681"/>
          <a:stretch>
            <a:fillRect/>
          </a:stretch>
        </p:blipFill>
        <p:spPr bwMode="auto">
          <a:xfrm>
            <a:off x="508000" y="3657600"/>
            <a:ext cx="3606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3">
            <a:extLst>
              <a:ext uri="{FF2B5EF4-FFF2-40B4-BE49-F238E27FC236}">
                <a16:creationId xmlns:a16="http://schemas.microsoft.com/office/drawing/2014/main" id="{DCC6E5FE-38F4-BEA2-3329-B60CB45D905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066800"/>
            <a:ext cx="7772400" cy="2590800"/>
          </a:xfrm>
        </p:spPr>
        <p:txBody>
          <a:bodyPr/>
          <a:lstStyle/>
          <a:p>
            <a:r>
              <a:rPr lang="en-US" altLang="en-US" sz="2400" u="sng">
                <a:ea typeface="ＭＳ Ｐゴシック" panose="020B0600070205080204" pitchFamily="34" charset="-128"/>
              </a:rPr>
              <a:t>nucleotide</a:t>
            </a:r>
            <a:r>
              <a:rPr lang="en-US" altLang="en-US" sz="2400">
                <a:ea typeface="ＭＳ Ｐゴシック" panose="020B0600070205080204" pitchFamily="34" charset="-128"/>
              </a:rPr>
              <a:t>: monomeric unit of DNA</a:t>
            </a:r>
          </a:p>
          <a:p>
            <a:endParaRPr lang="en-US" altLang="en-US" sz="1000">
              <a:ea typeface="ＭＳ Ｐゴシック" panose="020B0600070205080204" pitchFamily="34" charset="-128"/>
            </a:endParaRPr>
          </a:p>
          <a:p>
            <a:r>
              <a:rPr lang="en-US" altLang="en-US" sz="2400">
                <a:ea typeface="ＭＳ Ｐゴシック" panose="020B0600070205080204" pitchFamily="34" charset="-128"/>
              </a:rPr>
              <a:t>a nucleotide contains: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sugar (deoxyribose)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phosphate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base (T, A, C, G)</a:t>
            </a:r>
          </a:p>
        </p:txBody>
      </p:sp>
      <p:sp>
        <p:nvSpPr>
          <p:cNvPr id="41988" name="TextBox 11">
            <a:extLst>
              <a:ext uri="{FF2B5EF4-FFF2-40B4-BE49-F238E27FC236}">
                <a16:creationId xmlns:a16="http://schemas.microsoft.com/office/drawing/2014/main" id="{F66F5CDA-61B8-D3B6-D8E8-44BFB9E67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2688" y="6397625"/>
            <a:ext cx="18145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Campbell, Figure 16-5</a:t>
            </a:r>
          </a:p>
        </p:txBody>
      </p:sp>
      <p:pic>
        <p:nvPicPr>
          <p:cNvPr id="41989" name="Picture 3">
            <a:extLst>
              <a:ext uri="{FF2B5EF4-FFF2-40B4-BE49-F238E27FC236}">
                <a16:creationId xmlns:a16="http://schemas.microsoft.com/office/drawing/2014/main" id="{2EE74DEF-650B-13CC-F972-B4C6DD40AA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3"/>
          <a:stretch>
            <a:fillRect/>
          </a:stretch>
        </p:blipFill>
        <p:spPr bwMode="auto">
          <a:xfrm>
            <a:off x="5237163" y="1524000"/>
            <a:ext cx="3754437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070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3">
            <a:extLst>
              <a:ext uri="{FF2B5EF4-FFF2-40B4-BE49-F238E27FC236}">
                <a16:creationId xmlns:a16="http://schemas.microsoft.com/office/drawing/2014/main" id="{8A3EE2B8-07ED-C8DB-E4CF-E7F452998D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Structure of DNA bases</a:t>
            </a:r>
          </a:p>
        </p:txBody>
      </p:sp>
      <p:pic>
        <p:nvPicPr>
          <p:cNvPr id="44034" name="Picture 4">
            <a:extLst>
              <a:ext uri="{FF2B5EF4-FFF2-40B4-BE49-F238E27FC236}">
                <a16:creationId xmlns:a16="http://schemas.microsoft.com/office/drawing/2014/main" id="{7BFC4BF1-3C68-BAD4-92DB-190812C4F3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24" b="49001"/>
          <a:stretch>
            <a:fillRect/>
          </a:stretch>
        </p:blipFill>
        <p:spPr bwMode="auto">
          <a:xfrm>
            <a:off x="2432050" y="1219200"/>
            <a:ext cx="42799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5">
            <a:extLst>
              <a:ext uri="{FF2B5EF4-FFF2-40B4-BE49-F238E27FC236}">
                <a16:creationId xmlns:a16="http://schemas.microsoft.com/office/drawing/2014/main" id="{11D8AFA2-F9AE-BF61-2A2F-864670A14B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74"/>
          <a:stretch>
            <a:fillRect/>
          </a:stretch>
        </p:blipFill>
        <p:spPr bwMode="auto">
          <a:xfrm>
            <a:off x="1598613" y="4038600"/>
            <a:ext cx="5946775" cy="23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TextBox 11">
            <a:extLst>
              <a:ext uri="{FF2B5EF4-FFF2-40B4-BE49-F238E27FC236}">
                <a16:creationId xmlns:a16="http://schemas.microsoft.com/office/drawing/2014/main" id="{839A16B7-7AB3-8C5F-D104-55DFA62B2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5625" y="6405563"/>
            <a:ext cx="2952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i="1"/>
              <a:t>Principles of Biology </a:t>
            </a:r>
            <a:r>
              <a:rPr lang="en-US" altLang="en-US" sz="1400"/>
              <a:t>unit 12, Figure 2</a:t>
            </a:r>
            <a:endParaRPr lang="en-US" altLang="en-US" sz="1400" i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:a16="http://schemas.microsoft.com/office/drawing/2014/main" id="{3E926C23-317E-0D28-9BC3-E05CFCFD033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Chargaff’s rules about DNA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2CD52CF-16E3-E246-C8F3-8A89E191F75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447800"/>
            <a:ext cx="8610600" cy="76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each species has a characteristic ratio of the DNA bases                                 </a:t>
            </a:r>
          </a:p>
        </p:txBody>
      </p:sp>
      <p:grpSp>
        <p:nvGrpSpPr>
          <p:cNvPr id="2" name="Group 8">
            <a:extLst>
              <a:ext uri="{FF2B5EF4-FFF2-40B4-BE49-F238E27FC236}">
                <a16:creationId xmlns:a16="http://schemas.microsoft.com/office/drawing/2014/main" id="{710A2C40-EC2B-0D95-3FCB-B15E5DA48342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2209800"/>
            <a:ext cx="8305800" cy="2743200"/>
            <a:chOff x="288" y="2544"/>
            <a:chExt cx="5232" cy="1728"/>
          </a:xfrm>
        </p:grpSpPr>
        <p:sp>
          <p:nvSpPr>
            <p:cNvPr id="45065" name="Text Box 5">
              <a:extLst>
                <a:ext uri="{FF2B5EF4-FFF2-40B4-BE49-F238E27FC236}">
                  <a16:creationId xmlns:a16="http://schemas.microsoft.com/office/drawing/2014/main" id="{4B06BAA9-DEB2-5FC4-A012-26B260A5CC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2585"/>
              <a:ext cx="5122" cy="1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organism	% A		% T		% G		% C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i="1"/>
                <a:t>E. coli</a:t>
              </a:r>
              <a:r>
                <a:rPr lang="en-US" altLang="en-US" sz="2400"/>
                <a:t>		24.7		23.6		26.0		25.7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yeast		31.3		32.9		18.7		17.1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maize		26.8		27.2		22.8		23.2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grasshopper	29.3		29.3		20.5		20.7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humans	29.3		30.0		20.7		20.0</a:t>
              </a:r>
            </a:p>
          </p:txBody>
        </p:sp>
        <p:sp>
          <p:nvSpPr>
            <p:cNvPr id="45066" name="Line 6">
              <a:extLst>
                <a:ext uri="{FF2B5EF4-FFF2-40B4-BE49-F238E27FC236}">
                  <a16:creationId xmlns:a16="http://schemas.microsoft.com/office/drawing/2014/main" id="{B506382A-0771-F091-8318-959AE5E1B9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" y="2931"/>
              <a:ext cx="50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7" name="Rectangle 7">
              <a:extLst>
                <a:ext uri="{FF2B5EF4-FFF2-40B4-BE49-F238E27FC236}">
                  <a16:creationId xmlns:a16="http://schemas.microsoft.com/office/drawing/2014/main" id="{8C942C5D-1CC9-C63D-C554-509B248307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2544"/>
              <a:ext cx="5232" cy="1728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:a16="http://schemas.microsoft.com/office/drawing/2014/main" id="{3E926C23-317E-0D28-9BC3-E05CFCFD033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Chargaff’s rules about DNA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2CD52CF-16E3-E246-C8F3-8A89E191F75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447800"/>
            <a:ext cx="8610600" cy="76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each species has a characteristic ratio of the DNA bases                                 </a:t>
            </a:r>
          </a:p>
        </p:txBody>
      </p:sp>
      <p:grpSp>
        <p:nvGrpSpPr>
          <p:cNvPr id="2" name="Group 8">
            <a:extLst>
              <a:ext uri="{FF2B5EF4-FFF2-40B4-BE49-F238E27FC236}">
                <a16:creationId xmlns:a16="http://schemas.microsoft.com/office/drawing/2014/main" id="{710A2C40-EC2B-0D95-3FCB-B15E5DA48342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2209800"/>
            <a:ext cx="8305800" cy="2743200"/>
            <a:chOff x="288" y="2544"/>
            <a:chExt cx="5232" cy="1728"/>
          </a:xfrm>
        </p:grpSpPr>
        <p:sp>
          <p:nvSpPr>
            <p:cNvPr id="45065" name="Text Box 5">
              <a:extLst>
                <a:ext uri="{FF2B5EF4-FFF2-40B4-BE49-F238E27FC236}">
                  <a16:creationId xmlns:a16="http://schemas.microsoft.com/office/drawing/2014/main" id="{4B06BAA9-DEB2-5FC4-A012-26B260A5CC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2585"/>
              <a:ext cx="5122" cy="1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organism	% A		% T		% G		% C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i="1"/>
                <a:t>E. coli</a:t>
              </a:r>
              <a:r>
                <a:rPr lang="en-US" altLang="en-US" sz="2400"/>
                <a:t>		24.7		23.6		26.0		25.7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yeast		31.3		32.9		18.7		17.1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maize		26.8		27.2		22.8		23.2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grasshopper	29.3		29.3		20.5		20.7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humans	29.3		30.0		20.7		20.0</a:t>
              </a:r>
            </a:p>
          </p:txBody>
        </p:sp>
        <p:sp>
          <p:nvSpPr>
            <p:cNvPr id="45066" name="Line 6">
              <a:extLst>
                <a:ext uri="{FF2B5EF4-FFF2-40B4-BE49-F238E27FC236}">
                  <a16:creationId xmlns:a16="http://schemas.microsoft.com/office/drawing/2014/main" id="{B506382A-0771-F091-8318-959AE5E1B9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" y="2931"/>
              <a:ext cx="50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7" name="Rectangle 7">
              <a:extLst>
                <a:ext uri="{FF2B5EF4-FFF2-40B4-BE49-F238E27FC236}">
                  <a16:creationId xmlns:a16="http://schemas.microsoft.com/office/drawing/2014/main" id="{8C942C5D-1CC9-C63D-C554-509B248307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2544"/>
              <a:ext cx="5232" cy="1728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8" name="Rectangle 3">
            <a:extLst>
              <a:ext uri="{FF2B5EF4-FFF2-40B4-BE49-F238E27FC236}">
                <a16:creationId xmlns:a16="http://schemas.microsoft.com/office/drawing/2014/main" id="{3B97A7E0-BA69-090F-CCB0-40B9E8794E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405438"/>
            <a:ext cx="3124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800"/>
              <a:t>ratio of A:T = 1, ratio of G:C = 1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2184B10-9932-7B5B-8D51-A6DC5696D002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5176838"/>
            <a:ext cx="6477000" cy="1452562"/>
            <a:chOff x="304800" y="4343400"/>
            <a:chExt cx="6477000" cy="1452265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4AD49058-9CB1-B94E-85B9-9ACF47F30DD4}"/>
                </a:ext>
              </a:extLst>
            </p:cNvPr>
            <p:cNvSpPr/>
            <p:nvPr/>
          </p:nvSpPr>
          <p:spPr bwMode="auto">
            <a:xfrm>
              <a:off x="304800" y="4343400"/>
              <a:ext cx="3124200" cy="1295135"/>
            </a:xfrm>
            <a:prstGeom prst="ellipse">
              <a:avLst/>
            </a:prstGeom>
            <a:noFill/>
            <a:ln w="2857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imes" pitchFamily="-109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CE403E4B-2551-3242-BC4F-6835C4F4D492}"/>
                </a:ext>
              </a:extLst>
            </p:cNvPr>
            <p:cNvCxnSpPr/>
            <p:nvPr/>
          </p:nvCxnSpPr>
          <p:spPr bwMode="auto">
            <a:xfrm flipH="1" flipV="1">
              <a:off x="3352800" y="5181429"/>
              <a:ext cx="1295400" cy="38092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5064" name="TextBox 5">
              <a:extLst>
                <a:ext uri="{FF2B5EF4-FFF2-40B4-BE49-F238E27FC236}">
                  <a16:creationId xmlns:a16="http://schemas.microsoft.com/office/drawing/2014/main" id="{0E9C86EE-339D-98E9-20E8-63F3AC40AA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16574" y="5334000"/>
              <a:ext cx="216522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Chargaff’s rules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610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3F3D3-1ECD-F5FC-AB2B-8D45AC162D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DNA: a double helix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28218A-806A-218B-EED8-47EFC72399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857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F0424-5828-3A50-FC2A-D77E7FC58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Rosalind Franklin (1920-1958)</a:t>
            </a: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F670D41B-F59F-E83B-86DB-42611DFCB3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0862" y="5956300"/>
            <a:ext cx="5502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dirty="0"/>
              <a:t>for more info about Rosalind Franklin, see: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dirty="0"/>
              <a:t>http://</a:t>
            </a:r>
            <a:r>
              <a:rPr lang="en-US" altLang="en-US" sz="1600" dirty="0" err="1"/>
              <a:t>profiles.nlm.nih.gov</a:t>
            </a:r>
            <a:r>
              <a:rPr lang="en-US" altLang="en-US" sz="1600" dirty="0"/>
              <a:t>/KR/Views/Exhibit/narrative/</a:t>
            </a:r>
            <a:r>
              <a:rPr lang="en-US" altLang="en-US" sz="1600" dirty="0" err="1"/>
              <a:t>dna.html</a:t>
            </a:r>
            <a:endParaRPr lang="en-US" altLang="en-US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ED82C9-C693-A54D-D23C-8B7F151D3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76400"/>
            <a:ext cx="3124200" cy="4165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5565DF-AF42-625B-9311-A18E91F26006}"/>
              </a:ext>
            </a:extLst>
          </p:cNvPr>
          <p:cNvSpPr txBox="1"/>
          <p:nvPr/>
        </p:nvSpPr>
        <p:spPr>
          <a:xfrm>
            <a:off x="3810000" y="1676400"/>
            <a:ext cx="5029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BA in Physical Chemistry from Newnham College (Cambridge University), 1941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PhD, Cambridge University, 1945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analysis of x-ray diffraction images led to conclusion that cellular DNA is helical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further crystallography studies determined viral structures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had begun analysis of polio virus structure at time of death</a:t>
            </a:r>
          </a:p>
        </p:txBody>
      </p:sp>
    </p:spTree>
    <p:extLst>
      <p:ext uri="{BB962C8B-B14F-4D97-AF65-F5344CB8AC3E}">
        <p14:creationId xmlns:p14="http://schemas.microsoft.com/office/powerpoint/2010/main" val="4203437366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9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1353</TotalTime>
  <Words>539</Words>
  <Application>Microsoft Macintosh PowerPoint</Application>
  <PresentationFormat>On-screen Show (4:3)</PresentationFormat>
  <Paragraphs>85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Times</vt:lpstr>
      <vt:lpstr>Blank Presentation</vt:lpstr>
      <vt:lpstr>DNA structure</vt:lpstr>
      <vt:lpstr>The structure of DNA</vt:lpstr>
      <vt:lpstr>The structure of DNA</vt:lpstr>
      <vt:lpstr>The structure of DNA</vt:lpstr>
      <vt:lpstr>Structure of DNA bases</vt:lpstr>
      <vt:lpstr>Chargaff’s rules about DNA</vt:lpstr>
      <vt:lpstr>Chargaff’s rules about DNA</vt:lpstr>
      <vt:lpstr>DNA: a double helix</vt:lpstr>
      <vt:lpstr>Rosalind Franklin (1920-1958)</vt:lpstr>
      <vt:lpstr>X-ray diffraction image led to the solving of the structure of DNA</vt:lpstr>
      <vt:lpstr>X-ray diffraction image led to the solving of the structure of DNA</vt:lpstr>
      <vt:lpstr>Interpretation of X-ray diffraction data</vt:lpstr>
      <vt:lpstr>Interpretation of X-ray diffraction data</vt:lpstr>
      <vt:lpstr>DNA base pairing</vt:lpstr>
    </vt:vector>
  </TitlesOfParts>
  <Company>Bryn Mawr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Genes Encode Proteins</dc:title>
  <dc:creator>Computing Services</dc:creator>
  <cp:lastModifiedBy>Tamara Davis</cp:lastModifiedBy>
  <cp:revision>70</cp:revision>
  <cp:lastPrinted>2001-11-05T14:53:23Z</cp:lastPrinted>
  <dcterms:created xsi:type="dcterms:W3CDTF">2000-10-24T19:42:55Z</dcterms:created>
  <dcterms:modified xsi:type="dcterms:W3CDTF">2022-11-04T01:43:45Z</dcterms:modified>
</cp:coreProperties>
</file>