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9" r:id="rId7"/>
    <p:sldId id="260" r:id="rId8"/>
    <p:sldId id="268" r:id="rId9"/>
    <p:sldId id="262" r:id="rId10"/>
    <p:sldId id="272" r:id="rId11"/>
    <p:sldId id="264" r:id="rId12"/>
    <p:sldId id="265" r:id="rId13"/>
    <p:sldId id="266" r:id="rId14"/>
    <p:sldId id="270" r:id="rId15"/>
    <p:sldId id="271" r:id="rId16"/>
    <p:sldId id="26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>
        <p:scale>
          <a:sx n="106" d="100"/>
          <a:sy n="106" d="100"/>
        </p:scale>
        <p:origin x="-922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140F-6AE2-858D-0D9F-ED9669137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64497-4B2B-4B1D-D08B-602A07CE0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42C68-A843-8247-2F0E-5305F37A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2951F-01F8-6382-EC70-AE2412B1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6C994-C9DE-0AEE-A816-F61530BC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6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D2A0-2377-A6A0-57B3-A0FCA503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79A91-CB62-1CC3-18CD-883A2DB0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7D156-0C5D-F4F1-DB7F-6AD58E9D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346A4-A860-3682-FC32-0BB1DB71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D121A-F02F-4A71-9039-86CECCF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8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2852CF-662B-BEDE-AFE7-6107C0BF0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91AFF-365E-8922-FAAB-267C7C1E3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87973-842B-6C42-D31F-8D8D7903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AC2B8-2453-5CD7-8618-392655F9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2A5E-29DD-88F1-9A8D-2532AF94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7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0CD04-0FC8-F26D-73F8-967B31B3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F99F-295C-3DA0-4505-81FA124EA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EF355-212C-AD8B-5DF5-FDB7B174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32779-CA45-5619-02F8-96D41A5A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7456A-46A5-3683-90E0-4437629E5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D6B-7588-0408-D6EE-AA57CE264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6C6F2-186C-3CC8-12EA-A41F4C6CF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84457-C3EE-6F6D-F0FE-2118FCBE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D4583-43F8-49C3-6EA5-6DE2BFD1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BBEA6-FDAC-3F65-2F91-E2E5B5D0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4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9E69-8AD8-CDDB-33E8-3F9F887C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3FB0-C3B3-66F8-9D2F-AEE59821D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F2B3A-9CEB-D698-4A2F-0BE44EF26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A8448-77B5-DB5A-41DB-8A88AC7C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2AB82-FD72-CDA7-9CCA-D0EB9DD1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BCAE1-33E4-7EFC-8C29-E59ECC8A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7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427CA-30BA-7DE9-3497-E69EC9A2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E3206-7C91-68A2-D65B-7DFE7FD8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8B6B9-22F2-C6D7-2CD6-C0CF25F6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F1A4ED-B49E-0159-DC2A-94453EC72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BE1D9-121D-05CB-D7D0-34C58C8B2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98343A-0366-32D4-2B64-6FCB58EF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7F5611-9D72-4F48-F9CA-7F3D0B40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7F56B-08B8-8CEA-E1FA-BF83BE9C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26D5-65E4-AA48-90B5-FC9B7D1C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E1F04-B755-D62F-A3AB-17663FB9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5F64A-8341-7900-1608-D0547B22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8B815-D313-1C99-8F41-863371E7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B14A2-0D66-D3FE-72DF-0F21EE7B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301B9-6BF5-BCF2-A30F-5A684F32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8A695-FE60-AD73-D188-70AEBE8B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DD52-B4D3-373C-7B4E-F0A7FD39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21B11-0ADE-3D8F-F04F-72AA80C5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3C455-047A-162F-6140-158C6AC47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6A1C6-DA92-861C-A03F-F0CE2A96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EC254-55BD-0008-25E6-451BE529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86151-D8BE-8FE0-5C9B-C0A458C9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0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3C3F-1BFC-E3D7-5818-E99522D0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A1D77E-95C1-45AF-03C1-A06BBBAF7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DB767-C4D2-9E7C-43E6-17C7357D1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B6B26-71E2-8105-F041-F15BC3D0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E9AD6-EA26-2CE5-5761-B5392C51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20F55-9C42-90AC-2057-6E3A4782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74E263-72D4-481C-34D4-F424D083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4ED0E-C441-12F2-BE10-795639BD2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C1202-B7CD-95DF-EDBD-8FC679FAA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A7ECC-B2CF-4FCA-84DE-11FEFFF7A18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917F9-8F8B-9BB6-6B34-154E2F596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478BE-2E8B-3BDA-96B1-05BB959C2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DD7F-21D7-4E0A-8EA9-15F52AFF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9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SlW7atT8CY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wLqsRLvV-c?feature=oembed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B0033-9E35-D60B-80FC-997D4E38C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Ex Machina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A0A6C-1F64-0348-12D9-8A342A3C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Alex Garland</a:t>
            </a:r>
          </a:p>
          <a:p>
            <a:pPr algn="l"/>
            <a:r>
              <a:rPr lang="en-US" dirty="0"/>
              <a:t>2014</a:t>
            </a:r>
          </a:p>
        </p:txBody>
      </p:sp>
      <p:pic>
        <p:nvPicPr>
          <p:cNvPr id="5" name="Picture 4" descr="A picture containing text, screenshot, electronics&#10;&#10;Description automatically generated">
            <a:extLst>
              <a:ext uri="{FF2B5EF4-FFF2-40B4-BE49-F238E27FC236}">
                <a16:creationId xmlns:a16="http://schemas.microsoft.com/office/drawing/2014/main" id="{8147BDF3-67BE-4370-9585-86C21D255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4" y="643467"/>
            <a:ext cx="447913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1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551F-D2F5-4F66-CFA1-EFB3E7F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Dance!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EFC2F-9E25-3525-AEB5-9E9428476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966" y="2580797"/>
            <a:ext cx="2492829" cy="16964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is the dance scene so important?</a:t>
            </a:r>
          </a:p>
        </p:txBody>
      </p:sp>
      <p:pic>
        <p:nvPicPr>
          <p:cNvPr id="5" name="Picture 4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CBD60510-D23C-C0F2-AD04-15B7E571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59" y="1643062"/>
            <a:ext cx="71437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9839D-BD5B-81AD-44DF-59904118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Asimov’s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D89AE-4F7F-0B8D-870F-202BA1E4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500"/>
              <a:t>Three Laws of Robotics</a:t>
            </a:r>
          </a:p>
          <a:p>
            <a:pPr marL="0" indent="0">
              <a:buNone/>
            </a:pPr>
            <a:r>
              <a:rPr lang="en-US" sz="1500"/>
              <a:t>Isaac Asimov, famous science fiction writer, introduced the three laws</a:t>
            </a:r>
          </a:p>
          <a:p>
            <a:pPr marL="0" indent="0">
              <a:buNone/>
            </a:pPr>
            <a:r>
              <a:rPr lang="en-US" sz="1500"/>
              <a:t>in his 1942 short story “Runaround,” from his 1950 collection </a:t>
            </a:r>
            <a:r>
              <a:rPr lang="en-US" sz="1500" i="1"/>
              <a:t>I, Robot</a:t>
            </a:r>
            <a:r>
              <a:rPr lang="en-US" sz="1500"/>
              <a:t>.</a:t>
            </a:r>
          </a:p>
          <a:p>
            <a:pPr marL="0" indent="0">
              <a:buNone/>
            </a:pPr>
            <a:r>
              <a:rPr lang="en-US" sz="1500"/>
              <a:t>1. A robot may not injure a human being or, through inaction, allow a human</a:t>
            </a:r>
          </a:p>
          <a:p>
            <a:pPr marL="0" indent="0">
              <a:buNone/>
            </a:pPr>
            <a:r>
              <a:rPr lang="en-US" sz="1500"/>
              <a:t>being to come to harm.</a:t>
            </a:r>
          </a:p>
          <a:p>
            <a:pPr marL="0" indent="0">
              <a:buNone/>
            </a:pPr>
            <a:r>
              <a:rPr lang="en-US" sz="1500"/>
              <a:t>2. A robot must obey the orders given it by human beings, except where such</a:t>
            </a:r>
          </a:p>
          <a:p>
            <a:pPr marL="0" indent="0">
              <a:buNone/>
            </a:pPr>
            <a:r>
              <a:rPr lang="en-US" sz="1500"/>
              <a:t>orders conflict with the First Law</a:t>
            </a:r>
          </a:p>
          <a:p>
            <a:pPr marL="0" indent="0">
              <a:buNone/>
            </a:pPr>
            <a:r>
              <a:rPr lang="en-US" sz="1500"/>
              <a:t>3. A robot must protect its own existence as long as such protection does not</a:t>
            </a:r>
          </a:p>
          <a:p>
            <a:pPr marL="0" indent="0">
              <a:buNone/>
            </a:pPr>
            <a:r>
              <a:rPr lang="en-US" sz="1500"/>
              <a:t>conflict with the First or Second Laws.</a:t>
            </a:r>
          </a:p>
          <a:p>
            <a:pPr marL="0" indent="0">
              <a:buNone/>
            </a:pPr>
            <a:endParaRPr lang="en-US" sz="1500"/>
          </a:p>
          <a:p>
            <a:pPr marL="0" indent="0">
              <a:buNone/>
            </a:pPr>
            <a:r>
              <a:rPr lang="en-US" sz="1500"/>
              <a:t>Currently, robots are incapable of understanding and applying the Three Laws.</a:t>
            </a:r>
          </a:p>
          <a:p>
            <a:pPr marL="0" indent="0">
              <a:buNone/>
            </a:pPr>
            <a:r>
              <a:rPr lang="en-US" sz="1500"/>
              <a:t>There needs to be significant advances in AI to be make laws applicable.</a:t>
            </a:r>
          </a:p>
        </p:txBody>
      </p:sp>
    </p:spTree>
    <p:extLst>
      <p:ext uri="{BB962C8B-B14F-4D97-AF65-F5344CB8AC3E}">
        <p14:creationId xmlns:p14="http://schemas.microsoft.com/office/powerpoint/2010/main" val="1799007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BE3C-53C4-459F-A8BA-1C224C55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Asimov’s Laws in Action?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7D144-75C9-0CBE-2FBD-004624F8D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/>
              <a:t>Why did Nathan think Ava would stop fighting him when he commanded?</a:t>
            </a:r>
          </a:p>
          <a:p>
            <a:pPr marL="0" indent="0">
              <a:buNone/>
            </a:pPr>
            <a:r>
              <a:rPr lang="en-US" sz="1800"/>
              <a:t>Asimov’s Laws?</a:t>
            </a:r>
          </a:p>
          <a:p>
            <a:pPr marL="0" indent="0">
              <a:buNone/>
            </a:pPr>
            <a:r>
              <a:rPr lang="en-US" sz="1800"/>
              <a:t>Narcissism?</a:t>
            </a:r>
          </a:p>
          <a:p>
            <a:pPr marL="0" indent="0">
              <a:buNone/>
            </a:pPr>
            <a:r>
              <a:rPr lang="en-US" sz="1800"/>
              <a:t>Something else?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B4ABAD08-188E-6135-ECB8-FC09B37DB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065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0940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AD101E-2E66-40BD-855E-05AB6F2D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50153-911D-4CF3-59E3-3A7D3861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4" y="710273"/>
            <a:ext cx="4352315" cy="2813320"/>
          </a:xfrm>
        </p:spPr>
        <p:txBody>
          <a:bodyPr>
            <a:normAutofit/>
          </a:bodyPr>
          <a:lstStyle/>
          <a:p>
            <a:r>
              <a:rPr lang="en-US" sz="4600"/>
              <a:t>Ethics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DD3537-7141-4DCE-87A0-24A9FDECE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CA9913A-B1D8-45B4-9957-42C103F2D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2CB1F3BD-F556-44C4-A1A7-2CB13B32D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76D79EE-734E-43CF-A5CB-369A381DC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5B23C19-C5F7-4D3E-9D63-C648D7458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CACAA539-E3A5-4EAB-B861-2671362B7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9D66262B-0C5D-407E-AD43-E35D3D7D4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73A9A192-0D92-42E1-8233-FFCBC0269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CF8C28B-11D4-43D3-B0FA-1A9D62D20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14DE6CB6-1BA3-4A45-8DF5-8728DB456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312655A1-4DA2-44E9-A217-B968FD5CD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211F6A0A-4682-40E9-AC75-233D3C0D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EA6239D-D233-4711-A471-E07BD472A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F0776104-DC4B-4056-8197-6F6EF1234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E37F985-0DDA-4764-9078-C71591476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C09BF5A-C1E9-4446-BD6E-A185B97FE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B01D206-0B6E-445C-9DC1-DB9961CAE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94A013BB-FBDD-4BEA-A7D7-836B72051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196F63B-7395-42FD-B183-3149E3326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4052E94C-3771-40D8-AACB-56694FE6E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EA6D390F-CDEC-4C7B-91D8-C4E8ADD1A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5F75D5C-EC8F-154B-0DCF-F362637A2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2"/>
          <a:stretch/>
        </p:blipFill>
        <p:spPr>
          <a:xfrm>
            <a:off x="5654843" y="10"/>
            <a:ext cx="6537158" cy="38501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46636-248A-1F79-2B97-4DA8A6E50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4140130"/>
            <a:ext cx="10785191" cy="20627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When machines become self-aware, should they have rights like a human?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91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574E90-1949-4924-B663-AEA13DB79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50153-911D-4CF3-59E3-3A7D3861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4" y="710273"/>
            <a:ext cx="4352315" cy="2813320"/>
          </a:xfrm>
        </p:spPr>
        <p:txBody>
          <a:bodyPr>
            <a:normAutofit/>
          </a:bodyPr>
          <a:lstStyle/>
          <a:p>
            <a:r>
              <a:rPr lang="en-US" dirty="0"/>
              <a:t>Ethics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F1CD8B-D430-49E7-8630-84152C414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1F5B8298-9AB4-45B4-B28E-C8C1A264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100AEF19-4AE6-42BE-81E6-95700DB85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192B5C1-AE13-49EA-82FD-F3C3BC02A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713612B5-8E9D-4FEF-86B9-52A0FABD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4FC746D-B820-44A3-B1B3-53B690BC2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778550A-567F-40F6-A77F-2E2B50175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C28C989E-85FD-4D1C-AF77-82F4B985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8FDDCED-5FC6-4B14-A0E2-DF4310ED9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E80E854B-CCEB-4CEF-B465-561C4C872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2BED26F-9C32-4DF8-8739-D89F6F059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CE3B71C9-F500-46F1-8D17-C3EF4DA5F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14431D0-29B6-473C-B2FD-4661864DA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10457BA-9444-4642-861C-78120DD8D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27C95C30-0364-4C32-B686-0C366086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BDEDBA-CA15-41EE-B2C6-8A973B5E6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702B9007-982C-4F69-A443-B07F3BEFD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8596B48-F33B-451E-8C2D-3525B3387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B493BB9-A171-4B97-B05A-187E03FFA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973B8111-A5EB-4EE8-9813-8495336F6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A4F8D39-9886-490F-B7A9-3B269329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91D676-0D6C-10F9-039F-F6615E12C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10" y="202918"/>
            <a:ext cx="5291398" cy="3521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46636-248A-1F79-2B97-4DA8A6E50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4099034"/>
            <a:ext cx="10785191" cy="21967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Why did Ava not help Kyoko when she was fighting Nathan?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50153-911D-4CF3-59E3-3A7D3861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Ethics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C4D87D12-9105-7709-2ECD-110B3BB7A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827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46636-248A-1F79-2B97-4DA8A6E50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49" y="4750698"/>
            <a:ext cx="4310672" cy="14638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Can Ava be held ethically responsible for what she did to Caleb if she had only been taught abuse from Nathan?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756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84417-B705-6D8B-702F-EAB93F20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Affective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703D1-FE64-4B41-CDA6-15A5CAC47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Was the relationship between Caleb and Ava real?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ning table&#10;&#10;Description automatically generated">
            <a:extLst>
              <a:ext uri="{FF2B5EF4-FFF2-40B4-BE49-F238E27FC236}">
                <a16:creationId xmlns:a16="http://schemas.microsoft.com/office/drawing/2014/main" id="{B98D1BB4-EA36-9A34-57B7-E462CD1EC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485657"/>
            <a:ext cx="6019331" cy="38834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276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30" y="0"/>
            <a:ext cx="465736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7FE91-53A9-06F6-27D4-B1F0982E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990" y="1112963"/>
            <a:ext cx="3506210" cy="670117"/>
          </a:xfrm>
        </p:spPr>
        <p:txBody>
          <a:bodyPr anchor="t">
            <a:normAutofit/>
          </a:bodyPr>
          <a:lstStyle/>
          <a:p>
            <a:r>
              <a:rPr lang="en-US" sz="3600" strike="sngStrike" dirty="0"/>
              <a:t>Deus</a:t>
            </a:r>
            <a:r>
              <a:rPr lang="en-US" sz="3600" dirty="0"/>
              <a:t> Ex Machina</a:t>
            </a:r>
          </a:p>
        </p:txBody>
      </p:sp>
      <p:pic>
        <p:nvPicPr>
          <p:cNvPr id="5" name="Picture 4" descr="A person standing next to a crocodile&#10;&#10;Description automatically generated with low confidence">
            <a:extLst>
              <a:ext uri="{FF2B5EF4-FFF2-40B4-BE49-F238E27FC236}">
                <a16:creationId xmlns:a16="http://schemas.microsoft.com/office/drawing/2014/main" id="{D482E30F-BCA6-DCFB-855F-41E2EC1B7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4"/>
          <a:stretch/>
        </p:blipFill>
        <p:spPr>
          <a:xfrm>
            <a:off x="1155547" y="643470"/>
            <a:ext cx="5725582" cy="27155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37576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close, blurry&#10;&#10;Description automatically generated">
            <a:extLst>
              <a:ext uri="{FF2B5EF4-FFF2-40B4-BE49-F238E27FC236}">
                <a16:creationId xmlns:a16="http://schemas.microsoft.com/office/drawing/2014/main" id="{3D031127-D77D-8086-5005-0F447D85E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6" r="-3" b="11841"/>
          <a:stretch/>
        </p:blipFill>
        <p:spPr>
          <a:xfrm>
            <a:off x="1155547" y="3498951"/>
            <a:ext cx="5724144" cy="27157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5EAE0-005B-5DE9-459D-F7EF8CBCC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778" y="2546563"/>
            <a:ext cx="4063064" cy="3975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The title of the film comes from the phrase “Deus ex machina” (translated “god from the machine”), which is a plot device whereby an unexpected power or event saves a seemingly hopeless situation. Usually used to bring about a happy ending.</a:t>
            </a:r>
          </a:p>
          <a:p>
            <a:pPr marL="0" indent="0">
              <a:buNone/>
            </a:pPr>
            <a:r>
              <a:rPr lang="en-US" sz="1400" dirty="0"/>
              <a:t>Ex: the Great Eagles that save Frodo and Sam at the end of Lord of the Rings</a:t>
            </a:r>
          </a:p>
          <a:p>
            <a:pPr marL="0" indent="0">
              <a:buNone/>
            </a:pPr>
            <a:r>
              <a:rPr lang="en-US" sz="1400" dirty="0"/>
              <a:t>HOWEVER,… the title removes the word “god” and leaves “from the machine.” </a:t>
            </a:r>
          </a:p>
          <a:p>
            <a:pPr marL="0" indent="0">
              <a:buNone/>
            </a:pPr>
            <a:r>
              <a:rPr lang="en-US" sz="1400" dirty="0"/>
              <a:t>What does that say about human desire to become</a:t>
            </a:r>
          </a:p>
          <a:p>
            <a:pPr marL="0" indent="0">
              <a:buNone/>
            </a:pPr>
            <a:r>
              <a:rPr lang="en-US" sz="1400" dirty="0"/>
              <a:t>creators themselves (of AI)?</a:t>
            </a:r>
          </a:p>
          <a:p>
            <a:pPr marL="0" indent="0">
              <a:buNone/>
            </a:pPr>
            <a:r>
              <a:rPr lang="en-US" sz="1400" dirty="0"/>
              <a:t>Does this movie have a happy ending?</a:t>
            </a:r>
          </a:p>
        </p:txBody>
      </p:sp>
    </p:spTree>
    <p:extLst>
      <p:ext uri="{BB962C8B-B14F-4D97-AF65-F5344CB8AC3E}">
        <p14:creationId xmlns:p14="http://schemas.microsoft.com/office/powerpoint/2010/main" val="3671213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A44A0-80A3-86D7-5C73-2C4E4279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EX MACHINA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D89D-2789-BF54-F86D-2D8E0746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DIRECTOR: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Alex Garland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YEAR OF RELEASE: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2014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GENRE: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Modern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screenshot, electronics&#10;&#10;Description automatically generated">
            <a:extLst>
              <a:ext uri="{FF2B5EF4-FFF2-40B4-BE49-F238E27FC236}">
                <a16:creationId xmlns:a16="http://schemas.microsoft.com/office/drawing/2014/main" id="{8F044DE0-14A8-6B01-7856-DFB71862E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9" y="484632"/>
            <a:ext cx="4609562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7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236DF-2E12-3F64-A9C9-3AD8FA28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/>
              <a:t>The Possibility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FB10A-0463-EC29-25AA-489460626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/>
              <a:t>Director Alex Garland has</a:t>
            </a:r>
          </a:p>
          <a:p>
            <a:pPr marL="0" indent="0">
              <a:buNone/>
            </a:pPr>
            <a:r>
              <a:rPr lang="en-US" sz="1900"/>
              <a:t>described the future presented</a:t>
            </a:r>
          </a:p>
          <a:p>
            <a:pPr marL="0" indent="0">
              <a:buNone/>
            </a:pPr>
            <a:r>
              <a:rPr lang="en-US" sz="1900"/>
              <a:t>in the film as “ten minutes from</a:t>
            </a:r>
          </a:p>
          <a:p>
            <a:pPr marL="0" indent="0">
              <a:buNone/>
            </a:pPr>
            <a:r>
              <a:rPr lang="en-US" sz="1900"/>
              <a:t>now,” meaning “If somebody like</a:t>
            </a:r>
          </a:p>
          <a:p>
            <a:pPr marL="0" indent="0">
              <a:buNone/>
            </a:pPr>
            <a:r>
              <a:rPr lang="en-US" sz="1900"/>
              <a:t>Google or Apple announced</a:t>
            </a:r>
          </a:p>
          <a:p>
            <a:pPr marL="0" indent="0">
              <a:buNone/>
            </a:pPr>
            <a:r>
              <a:rPr lang="en-US" sz="1900"/>
              <a:t>tomorrow that they had made</a:t>
            </a:r>
          </a:p>
          <a:p>
            <a:pPr marL="0" indent="0">
              <a:buNone/>
            </a:pPr>
            <a:r>
              <a:rPr lang="en-US" sz="1900"/>
              <a:t>Ava, we would be all surprised,</a:t>
            </a:r>
          </a:p>
          <a:p>
            <a:pPr marL="0" indent="0">
              <a:buNone/>
            </a:pPr>
            <a:r>
              <a:rPr lang="en-US" sz="1900"/>
              <a:t>but we wouldn’t be that</a:t>
            </a:r>
          </a:p>
          <a:p>
            <a:pPr marL="0" indent="0">
              <a:buNone/>
            </a:pPr>
            <a:r>
              <a:rPr lang="en-US" sz="1900"/>
              <a:t>surprised.”</a:t>
            </a:r>
          </a:p>
        </p:txBody>
      </p:sp>
      <p:pic>
        <p:nvPicPr>
          <p:cNvPr id="5" name="Picture 4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234217BA-9DD7-72B6-108B-5D2EC85D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6" y="1864613"/>
            <a:ext cx="4747547" cy="31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0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D98D1C-F2EB-49D5-899B-086F7E26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59849" y="-479"/>
            <a:ext cx="9132151" cy="6858478"/>
          </a:xfrm>
          <a:custGeom>
            <a:avLst/>
            <a:gdLst>
              <a:gd name="connsiteX0" fmla="*/ 5955776 w 9132151"/>
              <a:gd name="connsiteY0" fmla="*/ 0 h 6858478"/>
              <a:gd name="connsiteX1" fmla="*/ 5950199 w 9132151"/>
              <a:gd name="connsiteY1" fmla="*/ 0 h 6858478"/>
              <a:gd name="connsiteX2" fmla="*/ 4883971 w 9132151"/>
              <a:gd name="connsiteY2" fmla="*/ 0 h 6858478"/>
              <a:gd name="connsiteX3" fmla="*/ 0 w 9132151"/>
              <a:gd name="connsiteY3" fmla="*/ 0 h 6858478"/>
              <a:gd name="connsiteX4" fmla="*/ 0 w 9132151"/>
              <a:gd name="connsiteY4" fmla="*/ 6857916 h 6858478"/>
              <a:gd name="connsiteX5" fmla="*/ 1707856 w 9132151"/>
              <a:gd name="connsiteY5" fmla="*/ 6857916 h 6858478"/>
              <a:gd name="connsiteX6" fmla="*/ 1707596 w 9132151"/>
              <a:gd name="connsiteY6" fmla="*/ 6858478 h 6858478"/>
              <a:gd name="connsiteX7" fmla="*/ 9132151 w 9132151"/>
              <a:gd name="connsiteY7" fmla="*/ 6858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2151" h="6858478">
                <a:moveTo>
                  <a:pt x="5955776" y="0"/>
                </a:moveTo>
                <a:lnTo>
                  <a:pt x="5950199" y="0"/>
                </a:lnTo>
                <a:lnTo>
                  <a:pt x="4883971" y="0"/>
                </a:lnTo>
                <a:lnTo>
                  <a:pt x="0" y="0"/>
                </a:lnTo>
                <a:lnTo>
                  <a:pt x="0" y="6857916"/>
                </a:lnTo>
                <a:lnTo>
                  <a:pt x="1707856" y="6857916"/>
                </a:lnTo>
                <a:lnTo>
                  <a:pt x="1707596" y="6858478"/>
                </a:lnTo>
                <a:lnTo>
                  <a:pt x="9132151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4CA2D6-8008-4CEE-8D65-E6BE5477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69312" y="-3325"/>
            <a:ext cx="8722688" cy="6861324"/>
          </a:xfrm>
          <a:custGeom>
            <a:avLst/>
            <a:gdLst>
              <a:gd name="connsiteX0" fmla="*/ 5560897 w 8722688"/>
              <a:gd name="connsiteY0" fmla="*/ 0 h 6861324"/>
              <a:gd name="connsiteX1" fmla="*/ 5555346 w 8722688"/>
              <a:gd name="connsiteY1" fmla="*/ 0 h 6861324"/>
              <a:gd name="connsiteX2" fmla="*/ 4494013 w 8722688"/>
              <a:gd name="connsiteY2" fmla="*/ 0 h 6861324"/>
              <a:gd name="connsiteX3" fmla="*/ 681726 w 8722688"/>
              <a:gd name="connsiteY3" fmla="*/ 0 h 6861324"/>
              <a:gd name="connsiteX4" fmla="*/ 681726 w 8722688"/>
              <a:gd name="connsiteY4" fmla="*/ 479 h 6861324"/>
              <a:gd name="connsiteX5" fmla="*/ 0 w 8722688"/>
              <a:gd name="connsiteY5" fmla="*/ 479 h 6861324"/>
              <a:gd name="connsiteX6" fmla="*/ 0 w 8722688"/>
              <a:gd name="connsiteY6" fmla="*/ 6861324 h 6861324"/>
              <a:gd name="connsiteX7" fmla="*/ 2429574 w 8722688"/>
              <a:gd name="connsiteY7" fmla="*/ 6861324 h 6861324"/>
              <a:gd name="connsiteX8" fmla="*/ 2429574 w 8722688"/>
              <a:gd name="connsiteY8" fmla="*/ 6861323 h 6861324"/>
              <a:gd name="connsiteX9" fmla="*/ 8368134 w 8722688"/>
              <a:gd name="connsiteY9" fmla="*/ 6861323 h 6861324"/>
              <a:gd name="connsiteX10" fmla="*/ 8366822 w 8722688"/>
              <a:gd name="connsiteY10" fmla="*/ 6858478 h 6861324"/>
              <a:gd name="connsiteX11" fmla="*/ 8722688 w 8722688"/>
              <a:gd name="connsiteY11" fmla="*/ 6858478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22688" h="6861324">
                <a:moveTo>
                  <a:pt x="5560897" y="0"/>
                </a:moveTo>
                <a:lnTo>
                  <a:pt x="5555346" y="0"/>
                </a:lnTo>
                <a:lnTo>
                  <a:pt x="4494013" y="0"/>
                </a:lnTo>
                <a:lnTo>
                  <a:pt x="681726" y="0"/>
                </a:lnTo>
                <a:lnTo>
                  <a:pt x="681726" y="479"/>
                </a:lnTo>
                <a:lnTo>
                  <a:pt x="0" y="479"/>
                </a:lnTo>
                <a:lnTo>
                  <a:pt x="0" y="6861324"/>
                </a:lnTo>
                <a:lnTo>
                  <a:pt x="2429574" y="6861324"/>
                </a:lnTo>
                <a:lnTo>
                  <a:pt x="2429574" y="6861323"/>
                </a:lnTo>
                <a:lnTo>
                  <a:pt x="8368134" y="6861323"/>
                </a:lnTo>
                <a:lnTo>
                  <a:pt x="8366822" y="6858478"/>
                </a:lnTo>
                <a:lnTo>
                  <a:pt x="8722688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0EB5D-B002-8528-C62E-CC85BC7D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51697" cy="297815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MAJOR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8EC1-E25F-449B-58F5-0FDE24B3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400" y="939800"/>
            <a:ext cx="5232400" cy="48450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/>
              <a:t>Complex Images of Women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Identity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Emotional and Physical Manipulation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Confinement and Desire For Freedom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Violence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Ethical Issues</a:t>
            </a:r>
          </a:p>
        </p:txBody>
      </p:sp>
    </p:spTree>
    <p:extLst>
      <p:ext uri="{BB962C8B-B14F-4D97-AF65-F5344CB8AC3E}">
        <p14:creationId xmlns:p14="http://schemas.microsoft.com/office/powerpoint/2010/main" val="204828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4F651-FE29-A88F-C5E4-5D40D820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60" y="939474"/>
            <a:ext cx="10395044" cy="1325563"/>
          </a:xfrm>
        </p:spPr>
        <p:txBody>
          <a:bodyPr>
            <a:normAutofit/>
          </a:bodyPr>
          <a:lstStyle/>
          <a:p>
            <a:r>
              <a:rPr lang="en-US" dirty="0"/>
              <a:t>Complex Images of Women</a:t>
            </a:r>
          </a:p>
        </p:txBody>
      </p:sp>
      <p:pic>
        <p:nvPicPr>
          <p:cNvPr id="4" name="Online Media 3" title="Ex Machina Featurette - The Making of Ava (2015) - Alicia Vikander, Domhall Gleeson Sci-Fi Movie HD">
            <a:hlinkClick r:id="" action="ppaction://media"/>
            <a:extLst>
              <a:ext uri="{FF2B5EF4-FFF2-40B4-BE49-F238E27FC236}">
                <a16:creationId xmlns:a16="http://schemas.microsoft.com/office/drawing/2014/main" id="{761778D0-3DF5-241B-B13D-DB06C659E6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6749" y="2921083"/>
            <a:ext cx="3456680" cy="19530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C4C75-91C8-F0D5-DF6F-81DFC9B4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382" y="2683029"/>
            <a:ext cx="6032552" cy="3156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How are women are depicted in the film?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do cultural expectations effect Ava’s physical</a:t>
            </a:r>
          </a:p>
          <a:p>
            <a:pPr marL="0" indent="0">
              <a:buNone/>
            </a:pPr>
            <a:r>
              <a:rPr lang="en-US" sz="2000" dirty="0"/>
              <a:t>creation? In the film AND by the filmmakers…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3469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F651-FE29-A88F-C5E4-5D40D820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Complex Images of Women</a:t>
            </a:r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6AAE670B-763E-9239-5067-9777AECE0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 b="2485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C4C75-91C8-F0D5-DF6F-81DFC9B4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What do you notice about all of the “female” robots that</a:t>
            </a:r>
          </a:p>
          <a:p>
            <a:pPr marL="0" indent="0">
              <a:buNone/>
            </a:pPr>
            <a:r>
              <a:rPr lang="en-US" sz="1800"/>
              <a:t>Nathan has created and then stored away in coffin like</a:t>
            </a:r>
          </a:p>
          <a:p>
            <a:pPr marL="0" indent="0">
              <a:buNone/>
            </a:pPr>
            <a:r>
              <a:rPr lang="en-US" sz="1800"/>
              <a:t>closets?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4313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F21DBC54-5EE4-2C2E-7389-5DF166A8C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5" r="9787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8D468-5560-3AE8-E7CC-1A24474A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/>
              <a:t>Masculinity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B761-4506-A448-DEE6-21B0E9D5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There are two male characters in this film:</a:t>
            </a:r>
          </a:p>
          <a:p>
            <a:pPr marL="0" indent="0">
              <a:buNone/>
            </a:pPr>
            <a:r>
              <a:rPr lang="en-US" sz="2000" dirty="0"/>
              <a:t>• Nathan</a:t>
            </a:r>
          </a:p>
          <a:p>
            <a:pPr marL="0" indent="0">
              <a:buNone/>
            </a:pPr>
            <a:r>
              <a:rPr lang="en-US" sz="2000" dirty="0"/>
              <a:t>• Caleb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is Nathan characterized?</a:t>
            </a:r>
          </a:p>
          <a:p>
            <a:pPr marL="0" indent="0">
              <a:buNone/>
            </a:pPr>
            <a:r>
              <a:rPr lang="en-US" sz="2000" dirty="0"/>
              <a:t>How is Caleb characterized?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Why does Nathan choose Caleb for this experiment?</a:t>
            </a:r>
          </a:p>
        </p:txBody>
      </p:sp>
    </p:spTree>
    <p:extLst>
      <p:ext uri="{BB962C8B-B14F-4D97-AF65-F5344CB8AC3E}">
        <p14:creationId xmlns:p14="http://schemas.microsoft.com/office/powerpoint/2010/main" val="3786929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4F651-FE29-A88F-C5E4-5D40D820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Complex Images of Women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C4C75-91C8-F0D5-DF6F-81DFC9B4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There are no human females in the film. So, what does Nathan create? Discuss the irony of Nathan giving Ava sexuality.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Nathan says none of the other robots were as developed as Ava. But the Asian robot screamed for freedom. What do you think Nathan was really after in creating AI?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49D4BFA-8F14-C717-1CE2-D909C34F7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11577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ceiling, indoor&#10;&#10;Description automatically generated">
            <a:extLst>
              <a:ext uri="{FF2B5EF4-FFF2-40B4-BE49-F238E27FC236}">
                <a16:creationId xmlns:a16="http://schemas.microsoft.com/office/drawing/2014/main" id="{9A6B9E43-DE11-CF52-3763-67A2EFC7B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" b="186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0169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B6513-1884-54AB-9173-A31BACAB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Turing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35AC1-0243-E78B-A219-6BAADA2F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46638"/>
            <a:ext cx="4619624" cy="3154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A measure of determining whether a machine can demonstrate human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intelligence in thoughts, words, or actions. The Turing Test was proposed by Alan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Turing in 1950 and is the basis for the philosophy behind Artificial Intelligence.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How does Nathan intend to determine if Ava’s AI is real?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What’s the real test? 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209" name="Group 24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30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1" name="Group 26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12" name="Freeform: Shape 27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8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Online Media 3" title="The Turing test: Can a computer pass for a human? - Alex Gendler">
            <a:hlinkClick r:id="" action="ppaction://media"/>
            <a:extLst>
              <a:ext uri="{FF2B5EF4-FFF2-40B4-BE49-F238E27FC236}">
                <a16:creationId xmlns:a16="http://schemas.microsoft.com/office/drawing/2014/main" id="{55C07357-FACD-2E07-0E7B-EAB1D121E5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41932" y="1648232"/>
            <a:ext cx="4369112" cy="24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641</Words>
  <Application>Microsoft Office PowerPoint</Application>
  <PresentationFormat>Widescreen</PresentationFormat>
  <Paragraphs>102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Ex Machina</vt:lpstr>
      <vt:lpstr>EX MACHINA</vt:lpstr>
      <vt:lpstr>The Possibility of AI</vt:lpstr>
      <vt:lpstr>MAJOR THEMES</vt:lpstr>
      <vt:lpstr>Complex Images of Women</vt:lpstr>
      <vt:lpstr>Complex Images of Women</vt:lpstr>
      <vt:lpstr>Masculinity</vt:lpstr>
      <vt:lpstr>Complex Images of Women</vt:lpstr>
      <vt:lpstr>Turing Test</vt:lpstr>
      <vt:lpstr>Let’s Dance!</vt:lpstr>
      <vt:lpstr>Asimov’s Laws</vt:lpstr>
      <vt:lpstr>Asimov’s Laws in Action?</vt:lpstr>
      <vt:lpstr>Ethics</vt:lpstr>
      <vt:lpstr>Ethics</vt:lpstr>
      <vt:lpstr>Ethics</vt:lpstr>
      <vt:lpstr>Affective Responses</vt:lpstr>
      <vt:lpstr>Deus Ex Machina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 Machina</dc:title>
  <dc:creator>Stephanie Harper</dc:creator>
  <cp:lastModifiedBy>Stephanie Harper</cp:lastModifiedBy>
  <cp:revision>1</cp:revision>
  <dcterms:created xsi:type="dcterms:W3CDTF">2022-11-14T23:04:50Z</dcterms:created>
  <dcterms:modified xsi:type="dcterms:W3CDTF">2022-11-14T23:54:54Z</dcterms:modified>
</cp:coreProperties>
</file>