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9" r:id="rId3"/>
    <p:sldId id="264" r:id="rId4"/>
    <p:sldId id="265" r:id="rId5"/>
    <p:sldId id="266" r:id="rId6"/>
    <p:sldId id="267" r:id="rId7"/>
    <p:sldId id="269" r:id="rId8"/>
    <p:sldId id="271" r:id="rId9"/>
    <p:sldId id="272" r:id="rId10"/>
    <p:sldId id="270" r:id="rId11"/>
    <p:sldId id="268" r:id="rId12"/>
    <p:sldId id="273" r:id="rId13"/>
    <p:sldId id="274" r:id="rId14"/>
    <p:sldId id="275" r:id="rId15"/>
    <p:sldId id="260" r:id="rId16"/>
    <p:sldId id="261" r:id="rId17"/>
    <p:sldId id="262" r:id="rId18"/>
    <p:sldId id="263" r:id="rId19"/>
    <p:sldId id="276" r:id="rId20"/>
    <p:sldId id="278" r:id="rId21"/>
    <p:sldId id="279" r:id="rId22"/>
    <p:sldId id="28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2" autoAdjust="0"/>
    <p:restoredTop sz="94660"/>
  </p:normalViewPr>
  <p:slideViewPr>
    <p:cSldViewPr snapToGrid="0">
      <p:cViewPr>
        <p:scale>
          <a:sx n="93" d="100"/>
          <a:sy n="93" d="100"/>
        </p:scale>
        <p:origin x="773" y="931"/>
      </p:cViewPr>
      <p:guideLst/>
    </p:cSldViewPr>
  </p:slideViewPr>
  <p:notesTextViewPr>
    <p:cViewPr>
      <p:scale>
        <a:sx n="1" d="1"/>
        <a:sy n="1" d="1"/>
      </p:scale>
      <p:origin x="0" y="0"/>
    </p:cViewPr>
  </p:notesTextViewPr>
  <p:notesViewPr>
    <p:cSldViewPr snapToGrid="0">
      <p:cViewPr varScale="1">
        <p:scale>
          <a:sx n="100" d="100"/>
          <a:sy n="100" d="100"/>
        </p:scale>
        <p:origin x="3206"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70E63-2021-4324-BA52-A1D0EE8CACEB}" type="datetimeFigureOut">
              <a:rPr lang="en-US" smtClean="0"/>
              <a:t>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A89C80-623B-4C45-A64A-CECC3B5F7406}" type="slidenum">
              <a:rPr lang="en-US" smtClean="0"/>
              <a:t>‹#›</a:t>
            </a:fld>
            <a:endParaRPr lang="en-US"/>
          </a:p>
        </p:txBody>
      </p:sp>
    </p:spTree>
    <p:extLst>
      <p:ext uri="{BB962C8B-B14F-4D97-AF65-F5344CB8AC3E}">
        <p14:creationId xmlns:p14="http://schemas.microsoft.com/office/powerpoint/2010/main" val="2140574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B3FEE-4F80-00AD-95FE-0BC3454A36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FF123D-0918-77D8-B39B-E0BD3B6826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BEC927-338B-C866-6E72-E0DDFBC88055}"/>
              </a:ext>
            </a:extLst>
          </p:cNvPr>
          <p:cNvSpPr>
            <a:spLocks noGrp="1"/>
          </p:cNvSpPr>
          <p:nvPr>
            <p:ph type="dt" sz="half" idx="10"/>
          </p:nvPr>
        </p:nvSpPr>
        <p:spPr/>
        <p:txBody>
          <a:bodyPr/>
          <a:lstStyle/>
          <a:p>
            <a:fld id="{F7E67058-365D-4727-B34A-39309993789F}" type="datetimeFigureOut">
              <a:rPr lang="en-US" smtClean="0"/>
              <a:t>12/1/2022</a:t>
            </a:fld>
            <a:endParaRPr lang="en-US"/>
          </a:p>
        </p:txBody>
      </p:sp>
      <p:sp>
        <p:nvSpPr>
          <p:cNvPr id="5" name="Footer Placeholder 4">
            <a:extLst>
              <a:ext uri="{FF2B5EF4-FFF2-40B4-BE49-F238E27FC236}">
                <a16:creationId xmlns:a16="http://schemas.microsoft.com/office/drawing/2014/main" id="{BE3CA89D-694B-8762-F4BE-B9B4BEC107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FE2578-2674-3645-418C-D2C58D8364BF}"/>
              </a:ext>
            </a:extLst>
          </p:cNvPr>
          <p:cNvSpPr>
            <a:spLocks noGrp="1"/>
          </p:cNvSpPr>
          <p:nvPr>
            <p:ph type="sldNum" sz="quarter" idx="12"/>
          </p:nvPr>
        </p:nvSpPr>
        <p:spPr/>
        <p:txBody>
          <a:bodyPr/>
          <a:lstStyle/>
          <a:p>
            <a:fld id="{159738EF-0706-4477-B59A-EC25229B40F2}" type="slidenum">
              <a:rPr lang="en-US" smtClean="0"/>
              <a:t>‹#›</a:t>
            </a:fld>
            <a:endParaRPr lang="en-US"/>
          </a:p>
        </p:txBody>
      </p:sp>
    </p:spTree>
    <p:extLst>
      <p:ext uri="{BB962C8B-B14F-4D97-AF65-F5344CB8AC3E}">
        <p14:creationId xmlns:p14="http://schemas.microsoft.com/office/powerpoint/2010/main" val="2931940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A158-26D3-9C13-8C51-E61833ABBE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ADCB94-B732-FD88-569D-ED149A090C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F42E8A-0183-8CC3-F8F9-17F09B87F6FD}"/>
              </a:ext>
            </a:extLst>
          </p:cNvPr>
          <p:cNvSpPr>
            <a:spLocks noGrp="1"/>
          </p:cNvSpPr>
          <p:nvPr>
            <p:ph type="dt" sz="half" idx="10"/>
          </p:nvPr>
        </p:nvSpPr>
        <p:spPr/>
        <p:txBody>
          <a:bodyPr/>
          <a:lstStyle/>
          <a:p>
            <a:fld id="{F7E67058-365D-4727-B34A-39309993789F}" type="datetimeFigureOut">
              <a:rPr lang="en-US" smtClean="0"/>
              <a:t>12/1/2022</a:t>
            </a:fld>
            <a:endParaRPr lang="en-US"/>
          </a:p>
        </p:txBody>
      </p:sp>
      <p:sp>
        <p:nvSpPr>
          <p:cNvPr id="5" name="Footer Placeholder 4">
            <a:extLst>
              <a:ext uri="{FF2B5EF4-FFF2-40B4-BE49-F238E27FC236}">
                <a16:creationId xmlns:a16="http://schemas.microsoft.com/office/drawing/2014/main" id="{24C009F4-886F-89CF-5A16-A8892A7F81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8E33AB-571A-64FF-50AC-AF770BF81829}"/>
              </a:ext>
            </a:extLst>
          </p:cNvPr>
          <p:cNvSpPr>
            <a:spLocks noGrp="1"/>
          </p:cNvSpPr>
          <p:nvPr>
            <p:ph type="sldNum" sz="quarter" idx="12"/>
          </p:nvPr>
        </p:nvSpPr>
        <p:spPr/>
        <p:txBody>
          <a:bodyPr/>
          <a:lstStyle/>
          <a:p>
            <a:fld id="{159738EF-0706-4477-B59A-EC25229B40F2}" type="slidenum">
              <a:rPr lang="en-US" smtClean="0"/>
              <a:t>‹#›</a:t>
            </a:fld>
            <a:endParaRPr lang="en-US"/>
          </a:p>
        </p:txBody>
      </p:sp>
    </p:spTree>
    <p:extLst>
      <p:ext uri="{BB962C8B-B14F-4D97-AF65-F5344CB8AC3E}">
        <p14:creationId xmlns:p14="http://schemas.microsoft.com/office/powerpoint/2010/main" val="249878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260FF4-04EA-EEC0-F8D1-235CB0BB1D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E3C9C6-8457-8548-C3A5-C40D63358D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5524AB-968F-0695-2A38-231DC3EA4CEA}"/>
              </a:ext>
            </a:extLst>
          </p:cNvPr>
          <p:cNvSpPr>
            <a:spLocks noGrp="1"/>
          </p:cNvSpPr>
          <p:nvPr>
            <p:ph type="dt" sz="half" idx="10"/>
          </p:nvPr>
        </p:nvSpPr>
        <p:spPr/>
        <p:txBody>
          <a:bodyPr/>
          <a:lstStyle/>
          <a:p>
            <a:fld id="{F7E67058-365D-4727-B34A-39309993789F}" type="datetimeFigureOut">
              <a:rPr lang="en-US" smtClean="0"/>
              <a:t>12/1/2022</a:t>
            </a:fld>
            <a:endParaRPr lang="en-US"/>
          </a:p>
        </p:txBody>
      </p:sp>
      <p:sp>
        <p:nvSpPr>
          <p:cNvPr id="5" name="Footer Placeholder 4">
            <a:extLst>
              <a:ext uri="{FF2B5EF4-FFF2-40B4-BE49-F238E27FC236}">
                <a16:creationId xmlns:a16="http://schemas.microsoft.com/office/drawing/2014/main" id="{8CA5A852-02A3-2207-D14A-531550E532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B8B2EB-6536-B8EC-3290-37A494C1A4CD}"/>
              </a:ext>
            </a:extLst>
          </p:cNvPr>
          <p:cNvSpPr>
            <a:spLocks noGrp="1"/>
          </p:cNvSpPr>
          <p:nvPr>
            <p:ph type="sldNum" sz="quarter" idx="12"/>
          </p:nvPr>
        </p:nvSpPr>
        <p:spPr/>
        <p:txBody>
          <a:bodyPr/>
          <a:lstStyle/>
          <a:p>
            <a:fld id="{159738EF-0706-4477-B59A-EC25229B40F2}" type="slidenum">
              <a:rPr lang="en-US" smtClean="0"/>
              <a:t>‹#›</a:t>
            </a:fld>
            <a:endParaRPr lang="en-US"/>
          </a:p>
        </p:txBody>
      </p:sp>
    </p:spTree>
    <p:extLst>
      <p:ext uri="{BB962C8B-B14F-4D97-AF65-F5344CB8AC3E}">
        <p14:creationId xmlns:p14="http://schemas.microsoft.com/office/powerpoint/2010/main" val="2676986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288FC-A499-2B1C-0555-E109E65B9E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584324-1784-BC72-C64D-C430B9BEC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165096-9C40-0A1C-A4C3-3291AB9C6F47}"/>
              </a:ext>
            </a:extLst>
          </p:cNvPr>
          <p:cNvSpPr>
            <a:spLocks noGrp="1"/>
          </p:cNvSpPr>
          <p:nvPr>
            <p:ph type="dt" sz="half" idx="10"/>
          </p:nvPr>
        </p:nvSpPr>
        <p:spPr/>
        <p:txBody>
          <a:bodyPr/>
          <a:lstStyle/>
          <a:p>
            <a:fld id="{F7E67058-365D-4727-B34A-39309993789F}" type="datetimeFigureOut">
              <a:rPr lang="en-US" smtClean="0"/>
              <a:t>12/1/2022</a:t>
            </a:fld>
            <a:endParaRPr lang="en-US"/>
          </a:p>
        </p:txBody>
      </p:sp>
      <p:sp>
        <p:nvSpPr>
          <p:cNvPr id="5" name="Footer Placeholder 4">
            <a:extLst>
              <a:ext uri="{FF2B5EF4-FFF2-40B4-BE49-F238E27FC236}">
                <a16:creationId xmlns:a16="http://schemas.microsoft.com/office/drawing/2014/main" id="{E5C830EF-97D6-9117-BD12-17882FEB43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989DA6-828F-23FD-D5D4-C097EF3A1F2B}"/>
              </a:ext>
            </a:extLst>
          </p:cNvPr>
          <p:cNvSpPr>
            <a:spLocks noGrp="1"/>
          </p:cNvSpPr>
          <p:nvPr>
            <p:ph type="sldNum" sz="quarter" idx="12"/>
          </p:nvPr>
        </p:nvSpPr>
        <p:spPr/>
        <p:txBody>
          <a:bodyPr/>
          <a:lstStyle/>
          <a:p>
            <a:fld id="{159738EF-0706-4477-B59A-EC25229B40F2}" type="slidenum">
              <a:rPr lang="en-US" smtClean="0"/>
              <a:t>‹#›</a:t>
            </a:fld>
            <a:endParaRPr lang="en-US"/>
          </a:p>
        </p:txBody>
      </p:sp>
    </p:spTree>
    <p:extLst>
      <p:ext uri="{BB962C8B-B14F-4D97-AF65-F5344CB8AC3E}">
        <p14:creationId xmlns:p14="http://schemas.microsoft.com/office/powerpoint/2010/main" val="1978750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BD682-9830-D72A-2127-691EBF2FCA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66AFD1-6CB4-307D-1B29-28C90C3F21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A6B461-E6F5-62D2-83B5-47C3B37D0174}"/>
              </a:ext>
            </a:extLst>
          </p:cNvPr>
          <p:cNvSpPr>
            <a:spLocks noGrp="1"/>
          </p:cNvSpPr>
          <p:nvPr>
            <p:ph type="dt" sz="half" idx="10"/>
          </p:nvPr>
        </p:nvSpPr>
        <p:spPr/>
        <p:txBody>
          <a:bodyPr/>
          <a:lstStyle/>
          <a:p>
            <a:fld id="{F7E67058-365D-4727-B34A-39309993789F}" type="datetimeFigureOut">
              <a:rPr lang="en-US" smtClean="0"/>
              <a:t>12/1/2022</a:t>
            </a:fld>
            <a:endParaRPr lang="en-US"/>
          </a:p>
        </p:txBody>
      </p:sp>
      <p:sp>
        <p:nvSpPr>
          <p:cNvPr id="5" name="Footer Placeholder 4">
            <a:extLst>
              <a:ext uri="{FF2B5EF4-FFF2-40B4-BE49-F238E27FC236}">
                <a16:creationId xmlns:a16="http://schemas.microsoft.com/office/drawing/2014/main" id="{D9A112AD-79A1-5837-E60E-498D404B03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E400E-F31C-9EC0-DA3A-DF238290362F}"/>
              </a:ext>
            </a:extLst>
          </p:cNvPr>
          <p:cNvSpPr>
            <a:spLocks noGrp="1"/>
          </p:cNvSpPr>
          <p:nvPr>
            <p:ph type="sldNum" sz="quarter" idx="12"/>
          </p:nvPr>
        </p:nvSpPr>
        <p:spPr/>
        <p:txBody>
          <a:bodyPr/>
          <a:lstStyle/>
          <a:p>
            <a:fld id="{159738EF-0706-4477-B59A-EC25229B40F2}" type="slidenum">
              <a:rPr lang="en-US" smtClean="0"/>
              <a:t>‹#›</a:t>
            </a:fld>
            <a:endParaRPr lang="en-US"/>
          </a:p>
        </p:txBody>
      </p:sp>
    </p:spTree>
    <p:extLst>
      <p:ext uri="{BB962C8B-B14F-4D97-AF65-F5344CB8AC3E}">
        <p14:creationId xmlns:p14="http://schemas.microsoft.com/office/powerpoint/2010/main" val="1669857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A21BA-352B-54FF-EE33-FA6EA1C675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6859FE-CB15-D654-04E6-3551EDF150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A9010-4FA4-1CAA-06EC-B8EB0A11DA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18E8B1-EBA0-3B6E-1288-04EE82531E81}"/>
              </a:ext>
            </a:extLst>
          </p:cNvPr>
          <p:cNvSpPr>
            <a:spLocks noGrp="1"/>
          </p:cNvSpPr>
          <p:nvPr>
            <p:ph type="dt" sz="half" idx="10"/>
          </p:nvPr>
        </p:nvSpPr>
        <p:spPr/>
        <p:txBody>
          <a:bodyPr/>
          <a:lstStyle/>
          <a:p>
            <a:fld id="{F7E67058-365D-4727-B34A-39309993789F}" type="datetimeFigureOut">
              <a:rPr lang="en-US" smtClean="0"/>
              <a:t>12/1/2022</a:t>
            </a:fld>
            <a:endParaRPr lang="en-US"/>
          </a:p>
        </p:txBody>
      </p:sp>
      <p:sp>
        <p:nvSpPr>
          <p:cNvPr id="6" name="Footer Placeholder 5">
            <a:extLst>
              <a:ext uri="{FF2B5EF4-FFF2-40B4-BE49-F238E27FC236}">
                <a16:creationId xmlns:a16="http://schemas.microsoft.com/office/drawing/2014/main" id="{6A815A59-8ECB-7F86-14A6-984496A935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732A91-D8F5-303D-EBB6-62AFC457D14B}"/>
              </a:ext>
            </a:extLst>
          </p:cNvPr>
          <p:cNvSpPr>
            <a:spLocks noGrp="1"/>
          </p:cNvSpPr>
          <p:nvPr>
            <p:ph type="sldNum" sz="quarter" idx="12"/>
          </p:nvPr>
        </p:nvSpPr>
        <p:spPr/>
        <p:txBody>
          <a:bodyPr/>
          <a:lstStyle/>
          <a:p>
            <a:fld id="{159738EF-0706-4477-B59A-EC25229B40F2}" type="slidenum">
              <a:rPr lang="en-US" smtClean="0"/>
              <a:t>‹#›</a:t>
            </a:fld>
            <a:endParaRPr lang="en-US"/>
          </a:p>
        </p:txBody>
      </p:sp>
    </p:spTree>
    <p:extLst>
      <p:ext uri="{BB962C8B-B14F-4D97-AF65-F5344CB8AC3E}">
        <p14:creationId xmlns:p14="http://schemas.microsoft.com/office/powerpoint/2010/main" val="263955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E2C95-CE82-901C-BC6B-E526DA63D6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D07DBD-97E4-4CDC-2E0E-D171510B34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361177-D169-37AC-A968-3789F7F4CD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2B6C67-FC38-E2B8-157A-1175438468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8DA57A-AA96-0BD7-1D3E-25D209836A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9EF9A9-A93F-19A4-1C3B-A8A713283CF9}"/>
              </a:ext>
            </a:extLst>
          </p:cNvPr>
          <p:cNvSpPr>
            <a:spLocks noGrp="1"/>
          </p:cNvSpPr>
          <p:nvPr>
            <p:ph type="dt" sz="half" idx="10"/>
          </p:nvPr>
        </p:nvSpPr>
        <p:spPr/>
        <p:txBody>
          <a:bodyPr/>
          <a:lstStyle/>
          <a:p>
            <a:fld id="{F7E67058-365D-4727-B34A-39309993789F}" type="datetimeFigureOut">
              <a:rPr lang="en-US" smtClean="0"/>
              <a:t>12/1/2022</a:t>
            </a:fld>
            <a:endParaRPr lang="en-US"/>
          </a:p>
        </p:txBody>
      </p:sp>
      <p:sp>
        <p:nvSpPr>
          <p:cNvPr id="8" name="Footer Placeholder 7">
            <a:extLst>
              <a:ext uri="{FF2B5EF4-FFF2-40B4-BE49-F238E27FC236}">
                <a16:creationId xmlns:a16="http://schemas.microsoft.com/office/drawing/2014/main" id="{51AF48F2-4BCE-7E8D-330A-0637C4BD6D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E9176C-4675-C889-34EB-D8B2477316CC}"/>
              </a:ext>
            </a:extLst>
          </p:cNvPr>
          <p:cNvSpPr>
            <a:spLocks noGrp="1"/>
          </p:cNvSpPr>
          <p:nvPr>
            <p:ph type="sldNum" sz="quarter" idx="12"/>
          </p:nvPr>
        </p:nvSpPr>
        <p:spPr/>
        <p:txBody>
          <a:bodyPr/>
          <a:lstStyle/>
          <a:p>
            <a:fld id="{159738EF-0706-4477-B59A-EC25229B40F2}" type="slidenum">
              <a:rPr lang="en-US" smtClean="0"/>
              <a:t>‹#›</a:t>
            </a:fld>
            <a:endParaRPr lang="en-US"/>
          </a:p>
        </p:txBody>
      </p:sp>
    </p:spTree>
    <p:extLst>
      <p:ext uri="{BB962C8B-B14F-4D97-AF65-F5344CB8AC3E}">
        <p14:creationId xmlns:p14="http://schemas.microsoft.com/office/powerpoint/2010/main" val="2541111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6A6C3-6703-9B1C-D0C3-69BD2F663E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7C4184-6A9A-41C6-56C0-63228C8865B2}"/>
              </a:ext>
            </a:extLst>
          </p:cNvPr>
          <p:cNvSpPr>
            <a:spLocks noGrp="1"/>
          </p:cNvSpPr>
          <p:nvPr>
            <p:ph type="dt" sz="half" idx="10"/>
          </p:nvPr>
        </p:nvSpPr>
        <p:spPr/>
        <p:txBody>
          <a:bodyPr/>
          <a:lstStyle/>
          <a:p>
            <a:fld id="{F7E67058-365D-4727-B34A-39309993789F}" type="datetimeFigureOut">
              <a:rPr lang="en-US" smtClean="0"/>
              <a:t>12/1/2022</a:t>
            </a:fld>
            <a:endParaRPr lang="en-US"/>
          </a:p>
        </p:txBody>
      </p:sp>
      <p:sp>
        <p:nvSpPr>
          <p:cNvPr id="4" name="Footer Placeholder 3">
            <a:extLst>
              <a:ext uri="{FF2B5EF4-FFF2-40B4-BE49-F238E27FC236}">
                <a16:creationId xmlns:a16="http://schemas.microsoft.com/office/drawing/2014/main" id="{894DE47D-F790-D6A6-00C5-D56F75CDD0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BB3278-1A24-F06F-F0CA-FBB1F8FC0282}"/>
              </a:ext>
            </a:extLst>
          </p:cNvPr>
          <p:cNvSpPr>
            <a:spLocks noGrp="1"/>
          </p:cNvSpPr>
          <p:nvPr>
            <p:ph type="sldNum" sz="quarter" idx="12"/>
          </p:nvPr>
        </p:nvSpPr>
        <p:spPr/>
        <p:txBody>
          <a:bodyPr/>
          <a:lstStyle/>
          <a:p>
            <a:fld id="{159738EF-0706-4477-B59A-EC25229B40F2}" type="slidenum">
              <a:rPr lang="en-US" smtClean="0"/>
              <a:t>‹#›</a:t>
            </a:fld>
            <a:endParaRPr lang="en-US"/>
          </a:p>
        </p:txBody>
      </p:sp>
    </p:spTree>
    <p:extLst>
      <p:ext uri="{BB962C8B-B14F-4D97-AF65-F5344CB8AC3E}">
        <p14:creationId xmlns:p14="http://schemas.microsoft.com/office/powerpoint/2010/main" val="628347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AF6172-0DE2-16F8-E058-D5D113192F57}"/>
              </a:ext>
            </a:extLst>
          </p:cNvPr>
          <p:cNvSpPr>
            <a:spLocks noGrp="1"/>
          </p:cNvSpPr>
          <p:nvPr>
            <p:ph type="dt" sz="half" idx="10"/>
          </p:nvPr>
        </p:nvSpPr>
        <p:spPr/>
        <p:txBody>
          <a:bodyPr/>
          <a:lstStyle/>
          <a:p>
            <a:fld id="{F7E67058-365D-4727-B34A-39309993789F}" type="datetimeFigureOut">
              <a:rPr lang="en-US" smtClean="0"/>
              <a:t>12/1/2022</a:t>
            </a:fld>
            <a:endParaRPr lang="en-US"/>
          </a:p>
        </p:txBody>
      </p:sp>
      <p:sp>
        <p:nvSpPr>
          <p:cNvPr id="3" name="Footer Placeholder 2">
            <a:extLst>
              <a:ext uri="{FF2B5EF4-FFF2-40B4-BE49-F238E27FC236}">
                <a16:creationId xmlns:a16="http://schemas.microsoft.com/office/drawing/2014/main" id="{F88365B7-F231-B1DE-5F1C-117682B102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8ED1AE-E90B-D869-7328-B621D0271F0A}"/>
              </a:ext>
            </a:extLst>
          </p:cNvPr>
          <p:cNvSpPr>
            <a:spLocks noGrp="1"/>
          </p:cNvSpPr>
          <p:nvPr>
            <p:ph type="sldNum" sz="quarter" idx="12"/>
          </p:nvPr>
        </p:nvSpPr>
        <p:spPr/>
        <p:txBody>
          <a:bodyPr/>
          <a:lstStyle/>
          <a:p>
            <a:fld id="{159738EF-0706-4477-B59A-EC25229B40F2}" type="slidenum">
              <a:rPr lang="en-US" smtClean="0"/>
              <a:t>‹#›</a:t>
            </a:fld>
            <a:endParaRPr lang="en-US"/>
          </a:p>
        </p:txBody>
      </p:sp>
    </p:spTree>
    <p:extLst>
      <p:ext uri="{BB962C8B-B14F-4D97-AF65-F5344CB8AC3E}">
        <p14:creationId xmlns:p14="http://schemas.microsoft.com/office/powerpoint/2010/main" val="3737473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5F173-BF13-DF1C-3191-CCA94B9DA7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4ED406-003B-7A00-112C-2A539152E5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A39C66-BAD0-EE5B-0B1B-D8EB6FD8B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431BEC-9CE8-21B6-F342-792487162AB1}"/>
              </a:ext>
            </a:extLst>
          </p:cNvPr>
          <p:cNvSpPr>
            <a:spLocks noGrp="1"/>
          </p:cNvSpPr>
          <p:nvPr>
            <p:ph type="dt" sz="half" idx="10"/>
          </p:nvPr>
        </p:nvSpPr>
        <p:spPr/>
        <p:txBody>
          <a:bodyPr/>
          <a:lstStyle/>
          <a:p>
            <a:fld id="{F7E67058-365D-4727-B34A-39309993789F}" type="datetimeFigureOut">
              <a:rPr lang="en-US" smtClean="0"/>
              <a:t>12/1/2022</a:t>
            </a:fld>
            <a:endParaRPr lang="en-US"/>
          </a:p>
        </p:txBody>
      </p:sp>
      <p:sp>
        <p:nvSpPr>
          <p:cNvPr id="6" name="Footer Placeholder 5">
            <a:extLst>
              <a:ext uri="{FF2B5EF4-FFF2-40B4-BE49-F238E27FC236}">
                <a16:creationId xmlns:a16="http://schemas.microsoft.com/office/drawing/2014/main" id="{32361DB0-01E2-7BF1-AD05-0B40EE4941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D0A7E5-B166-6D49-58B7-6632EF2C3A02}"/>
              </a:ext>
            </a:extLst>
          </p:cNvPr>
          <p:cNvSpPr>
            <a:spLocks noGrp="1"/>
          </p:cNvSpPr>
          <p:nvPr>
            <p:ph type="sldNum" sz="quarter" idx="12"/>
          </p:nvPr>
        </p:nvSpPr>
        <p:spPr/>
        <p:txBody>
          <a:bodyPr/>
          <a:lstStyle/>
          <a:p>
            <a:fld id="{159738EF-0706-4477-B59A-EC25229B40F2}" type="slidenum">
              <a:rPr lang="en-US" smtClean="0"/>
              <a:t>‹#›</a:t>
            </a:fld>
            <a:endParaRPr lang="en-US"/>
          </a:p>
        </p:txBody>
      </p:sp>
    </p:spTree>
    <p:extLst>
      <p:ext uri="{BB962C8B-B14F-4D97-AF65-F5344CB8AC3E}">
        <p14:creationId xmlns:p14="http://schemas.microsoft.com/office/powerpoint/2010/main" val="593779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D6620-631E-A651-9349-361F655B16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6CDAAD-0143-F8DD-7437-C59148D4B2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285B4E-7811-2B5E-3E29-05E1D0573E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63CBF3-6FE4-A56B-4150-DABA49F6420F}"/>
              </a:ext>
            </a:extLst>
          </p:cNvPr>
          <p:cNvSpPr>
            <a:spLocks noGrp="1"/>
          </p:cNvSpPr>
          <p:nvPr>
            <p:ph type="dt" sz="half" idx="10"/>
          </p:nvPr>
        </p:nvSpPr>
        <p:spPr/>
        <p:txBody>
          <a:bodyPr/>
          <a:lstStyle/>
          <a:p>
            <a:fld id="{F7E67058-365D-4727-B34A-39309993789F}" type="datetimeFigureOut">
              <a:rPr lang="en-US" smtClean="0"/>
              <a:t>12/1/2022</a:t>
            </a:fld>
            <a:endParaRPr lang="en-US"/>
          </a:p>
        </p:txBody>
      </p:sp>
      <p:sp>
        <p:nvSpPr>
          <p:cNvPr id="6" name="Footer Placeholder 5">
            <a:extLst>
              <a:ext uri="{FF2B5EF4-FFF2-40B4-BE49-F238E27FC236}">
                <a16:creationId xmlns:a16="http://schemas.microsoft.com/office/drawing/2014/main" id="{E335BA43-A23F-5E25-A282-8E6F2F770C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4BB054-248F-BFD8-4797-D131AA7C2D61}"/>
              </a:ext>
            </a:extLst>
          </p:cNvPr>
          <p:cNvSpPr>
            <a:spLocks noGrp="1"/>
          </p:cNvSpPr>
          <p:nvPr>
            <p:ph type="sldNum" sz="quarter" idx="12"/>
          </p:nvPr>
        </p:nvSpPr>
        <p:spPr/>
        <p:txBody>
          <a:bodyPr/>
          <a:lstStyle/>
          <a:p>
            <a:fld id="{159738EF-0706-4477-B59A-EC25229B40F2}" type="slidenum">
              <a:rPr lang="en-US" smtClean="0"/>
              <a:t>‹#›</a:t>
            </a:fld>
            <a:endParaRPr lang="en-US"/>
          </a:p>
        </p:txBody>
      </p:sp>
    </p:spTree>
    <p:extLst>
      <p:ext uri="{BB962C8B-B14F-4D97-AF65-F5344CB8AC3E}">
        <p14:creationId xmlns:p14="http://schemas.microsoft.com/office/powerpoint/2010/main" val="2565513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7E9F56-11BB-CBC0-3706-FBF9BD5B0D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6452B8-000E-1EFC-5D0D-D7FFA30F86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88589-B831-FD60-6F37-29BFF8457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E67058-365D-4727-B34A-39309993789F}" type="datetimeFigureOut">
              <a:rPr lang="en-US" smtClean="0"/>
              <a:t>12/1/2022</a:t>
            </a:fld>
            <a:endParaRPr lang="en-US"/>
          </a:p>
        </p:txBody>
      </p:sp>
      <p:sp>
        <p:nvSpPr>
          <p:cNvPr id="5" name="Footer Placeholder 4">
            <a:extLst>
              <a:ext uri="{FF2B5EF4-FFF2-40B4-BE49-F238E27FC236}">
                <a16:creationId xmlns:a16="http://schemas.microsoft.com/office/drawing/2014/main" id="{6421C48F-F17B-788B-44ED-FE5E516EDE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649061-38B4-B79B-760E-F1E5BC9C10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738EF-0706-4477-B59A-EC25229B40F2}" type="slidenum">
              <a:rPr lang="en-US" smtClean="0"/>
              <a:t>‹#›</a:t>
            </a:fld>
            <a:endParaRPr lang="en-US"/>
          </a:p>
        </p:txBody>
      </p:sp>
    </p:spTree>
    <p:extLst>
      <p:ext uri="{BB962C8B-B14F-4D97-AF65-F5344CB8AC3E}">
        <p14:creationId xmlns:p14="http://schemas.microsoft.com/office/powerpoint/2010/main" val="2648517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vj0JUfmxkv4?feature=oembed"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f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f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interartive.org/2018/04/post-humanism-speculative"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B1632-3517-98D3-9B76-550AC3706EB0}"/>
              </a:ext>
            </a:extLst>
          </p:cNvPr>
          <p:cNvSpPr>
            <a:spLocks noGrp="1"/>
          </p:cNvSpPr>
          <p:nvPr>
            <p:ph type="ctrTitle"/>
          </p:nvPr>
        </p:nvSpPr>
        <p:spPr/>
        <p:txBody>
          <a:bodyPr>
            <a:normAutofit/>
          </a:bodyPr>
          <a:lstStyle/>
          <a:p>
            <a:r>
              <a:rPr lang="en-US" sz="4800" dirty="0"/>
              <a:t>Post Human &amp; AI Generated Art</a:t>
            </a:r>
          </a:p>
        </p:txBody>
      </p:sp>
      <p:sp>
        <p:nvSpPr>
          <p:cNvPr id="3" name="Subtitle 2">
            <a:extLst>
              <a:ext uri="{FF2B5EF4-FFF2-40B4-BE49-F238E27FC236}">
                <a16:creationId xmlns:a16="http://schemas.microsoft.com/office/drawing/2014/main" id="{9FB4F76C-AEC6-C1AC-FE09-15C88D6D1CC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519375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ABBEDA-0655-E613-E7A4-AF62836846EA}"/>
              </a:ext>
            </a:extLst>
          </p:cNvPr>
          <p:cNvSpPr>
            <a:spLocks noGrp="1"/>
          </p:cNvSpPr>
          <p:nvPr>
            <p:ph type="title"/>
          </p:nvPr>
        </p:nvSpPr>
        <p:spPr>
          <a:xfrm>
            <a:off x="6687737" y="1384296"/>
            <a:ext cx="4605340" cy="2387600"/>
          </a:xfrm>
        </p:spPr>
        <p:txBody>
          <a:bodyPr vert="horz" lIns="91440" tIns="45720" rIns="91440" bIns="45720" rtlCol="0" anchor="b">
            <a:normAutofit/>
          </a:bodyPr>
          <a:lstStyle/>
          <a:p>
            <a:r>
              <a:rPr lang="en-US" sz="5000" kern="1200">
                <a:solidFill>
                  <a:schemeClr val="bg1"/>
                </a:solidFill>
                <a:latin typeface="+mj-lt"/>
                <a:ea typeface="+mj-ea"/>
                <a:cs typeface="+mj-cs"/>
              </a:rPr>
              <a:t>Stelarc “ExoSkeleton” 1999</a:t>
            </a:r>
          </a:p>
        </p:txBody>
      </p:sp>
      <p:pic>
        <p:nvPicPr>
          <p:cNvPr id="4" name="Online Media 3" title="Stelarc: EXOSKELETON">
            <a:hlinkClick r:id="" action="ppaction://media"/>
            <a:extLst>
              <a:ext uri="{FF2B5EF4-FFF2-40B4-BE49-F238E27FC236}">
                <a16:creationId xmlns:a16="http://schemas.microsoft.com/office/drawing/2014/main" id="{5009476F-6D94-2577-6909-FC5A4C1BAB13}"/>
              </a:ext>
            </a:extLst>
          </p:cNvPr>
          <p:cNvPicPr>
            <a:picLocks noRot="1" noChangeAspect="1"/>
          </p:cNvPicPr>
          <p:nvPr>
            <a:videoFile r:link="rId1"/>
          </p:nvPr>
        </p:nvPicPr>
        <p:blipFill>
          <a:blip r:embed="rId3">
            <a:alphaModFix/>
          </a:blip>
          <a:stretch>
            <a:fillRect/>
          </a:stretch>
        </p:blipFill>
        <p:spPr>
          <a:xfrm>
            <a:off x="473874" y="1209975"/>
            <a:ext cx="5917401" cy="4438050"/>
          </a:xfrm>
          <a:prstGeom prst="rect">
            <a:avLst/>
          </a:prstGeom>
        </p:spPr>
      </p:pic>
      <p:sp>
        <p:nvSpPr>
          <p:cNvPr id="22" name="Rectangle 21">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F36B2BE-65F4-46E3-AFDD-A9AE9E885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438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7C8F81B-247C-4BBE-B1EB-87BB33C8A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7552267"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D90905-3B18-1D01-2B48-7C62FD8066F0}"/>
              </a:ext>
            </a:extLst>
          </p:cNvPr>
          <p:cNvSpPr>
            <a:spLocks noGrp="1"/>
          </p:cNvSpPr>
          <p:nvPr>
            <p:ph type="title"/>
          </p:nvPr>
        </p:nvSpPr>
        <p:spPr>
          <a:xfrm>
            <a:off x="633446" y="640081"/>
            <a:ext cx="6274590" cy="3849244"/>
          </a:xfrm>
          <a:noFill/>
        </p:spPr>
        <p:txBody>
          <a:bodyPr vert="horz" lIns="91440" tIns="45720" rIns="91440" bIns="45720" rtlCol="0" anchor="b">
            <a:normAutofit/>
          </a:bodyPr>
          <a:lstStyle/>
          <a:p>
            <a:r>
              <a:rPr lang="en-US" sz="6600">
                <a:solidFill>
                  <a:schemeClr val="bg1"/>
                </a:solidFill>
              </a:rPr>
              <a:t>AI Generated Art</a:t>
            </a:r>
          </a:p>
        </p:txBody>
      </p:sp>
      <p:pic>
        <p:nvPicPr>
          <p:cNvPr id="5" name="Picture 4" descr="Aqua and green fractal background like floral petal">
            <a:extLst>
              <a:ext uri="{FF2B5EF4-FFF2-40B4-BE49-F238E27FC236}">
                <a16:creationId xmlns:a16="http://schemas.microsoft.com/office/drawing/2014/main" id="{845938AF-63E2-F99D-3D02-B11713D622F7}"/>
              </a:ext>
            </a:extLst>
          </p:cNvPr>
          <p:cNvPicPr>
            <a:picLocks noChangeAspect="1"/>
          </p:cNvPicPr>
          <p:nvPr/>
        </p:nvPicPr>
        <p:blipFill rotWithShape="1">
          <a:blip r:embed="rId2"/>
          <a:srcRect l="19283" r="30017"/>
          <a:stretch/>
        </p:blipFill>
        <p:spPr>
          <a:xfrm>
            <a:off x="7552944" y="10"/>
            <a:ext cx="4636008" cy="6857990"/>
          </a:xfrm>
          <a:prstGeom prst="rect">
            <a:avLst/>
          </a:prstGeom>
        </p:spPr>
      </p:pic>
    </p:spTree>
    <p:extLst>
      <p:ext uri="{BB962C8B-B14F-4D97-AF65-F5344CB8AC3E}">
        <p14:creationId xmlns:p14="http://schemas.microsoft.com/office/powerpoint/2010/main" val="708087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wall, person, blur&#10;&#10;Description automatically generated">
            <a:extLst>
              <a:ext uri="{FF2B5EF4-FFF2-40B4-BE49-F238E27FC236}">
                <a16:creationId xmlns:a16="http://schemas.microsoft.com/office/drawing/2014/main" id="{2F763D95-727C-5809-3794-B56C05163128}"/>
              </a:ext>
            </a:extLst>
          </p:cNvPr>
          <p:cNvPicPr>
            <a:picLocks noChangeAspect="1"/>
          </p:cNvPicPr>
          <p:nvPr/>
        </p:nvPicPr>
        <p:blipFill rotWithShape="1">
          <a:blip r:embed="rId2">
            <a:extLst>
              <a:ext uri="{28A0092B-C50C-407E-A947-70E740481C1C}">
                <a14:useLocalDpi xmlns:a14="http://schemas.microsoft.com/office/drawing/2010/main" val="0"/>
              </a:ext>
            </a:extLst>
          </a:blip>
          <a:srcRect b="1316"/>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466186-55A5-AAFC-0EFC-D57E7E6CEE5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300" b="1" i="0" dirty="0">
                <a:solidFill>
                  <a:schemeClr val="tx1">
                    <a:lumMod val="85000"/>
                    <a:lumOff val="15000"/>
                  </a:schemeClr>
                </a:solidFill>
                <a:effectLst/>
              </a:rPr>
              <a:t> Prompt: “A man dances as if Prozac was a cloud of laughter</a:t>
            </a:r>
            <a:r>
              <a:rPr lang="en-US" sz="2300" b="0" i="0" dirty="0">
                <a:solidFill>
                  <a:schemeClr val="tx1">
                    <a:lumMod val="85000"/>
                    <a:lumOff val="15000"/>
                  </a:schemeClr>
                </a:solidFill>
                <a:effectLst/>
              </a:rPr>
              <a:t>.”</a:t>
            </a:r>
            <a:br>
              <a:rPr lang="en-US" sz="2300" b="0" i="0" dirty="0">
                <a:solidFill>
                  <a:schemeClr val="tx1">
                    <a:lumMod val="85000"/>
                    <a:lumOff val="15000"/>
                  </a:schemeClr>
                </a:solidFill>
                <a:effectLst/>
              </a:rPr>
            </a:br>
            <a:r>
              <a:rPr lang="en-US" sz="2300" b="0" i="0" dirty="0">
                <a:solidFill>
                  <a:schemeClr val="tx1">
                    <a:lumMod val="85000"/>
                    <a:lumOff val="15000"/>
                  </a:schemeClr>
                </a:solidFill>
                <a:effectLst/>
              </a:rPr>
              <a:t>Generator: </a:t>
            </a:r>
            <a:r>
              <a:rPr lang="en-US" sz="2300" b="0" i="0" dirty="0" err="1">
                <a:solidFill>
                  <a:schemeClr val="tx1">
                    <a:lumMod val="85000"/>
                    <a:lumOff val="15000"/>
                  </a:schemeClr>
                </a:solidFill>
                <a:effectLst/>
              </a:rPr>
              <a:t>MidJourney</a:t>
            </a:r>
            <a:r>
              <a:rPr lang="en-US" sz="2300" b="0" i="0" dirty="0">
                <a:solidFill>
                  <a:schemeClr val="tx1">
                    <a:lumMod val="85000"/>
                    <a:lumOff val="15000"/>
                  </a:schemeClr>
                </a:solidFill>
                <a:effectLst/>
              </a:rPr>
              <a:t> Artist: </a:t>
            </a:r>
            <a:r>
              <a:rPr lang="en-US" sz="2300" b="0" i="0" dirty="0" err="1">
                <a:solidFill>
                  <a:schemeClr val="tx1">
                    <a:lumMod val="85000"/>
                    <a:lumOff val="15000"/>
                  </a:schemeClr>
                </a:solidFill>
                <a:effectLst/>
              </a:rPr>
              <a:t>Hage</a:t>
            </a:r>
            <a:r>
              <a:rPr lang="en-US" sz="2300" dirty="0">
                <a:solidFill>
                  <a:schemeClr val="tx1">
                    <a:lumMod val="85000"/>
                    <a:lumOff val="15000"/>
                  </a:schemeClr>
                </a:solidFill>
              </a:rPr>
              <a:t> </a:t>
            </a:r>
            <a:r>
              <a:rPr lang="en-US" sz="1200" dirty="0">
                <a:solidFill>
                  <a:schemeClr val="tx1">
                    <a:lumMod val="85000"/>
                    <a:lumOff val="15000"/>
                  </a:schemeClr>
                </a:solidFill>
              </a:rPr>
              <a:t>https://techcrunch.com/2022/08/02/ai-art-generated/</a:t>
            </a:r>
          </a:p>
        </p:txBody>
      </p:sp>
      <p:cxnSp>
        <p:nvCxnSpPr>
          <p:cNvPr id="19" name="Straight Connector 1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580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17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0B821D-53D6-0E2C-5953-1DCE61F5D932}"/>
              </a:ext>
            </a:extLst>
          </p:cNvPr>
          <p:cNvSpPr>
            <a:spLocks noGrp="1"/>
          </p:cNvSpPr>
          <p:nvPr>
            <p:ph type="title"/>
          </p:nvPr>
        </p:nvSpPr>
        <p:spPr>
          <a:xfrm>
            <a:off x="8622370" y="618681"/>
            <a:ext cx="3084998" cy="4794567"/>
          </a:xfrm>
        </p:spPr>
        <p:txBody>
          <a:bodyPr vert="horz" lIns="91440" tIns="45720" rIns="91440" bIns="45720" rtlCol="0" anchor="ctr">
            <a:normAutofit/>
          </a:bodyPr>
          <a:lstStyle/>
          <a:p>
            <a:r>
              <a:rPr lang="en-US" sz="3600" dirty="0">
                <a:solidFill>
                  <a:srgbClr val="FFFFFF"/>
                </a:solidFill>
              </a:rPr>
              <a:t>“Portrait of Edmond </a:t>
            </a:r>
            <a:r>
              <a:rPr lang="en-US" sz="3600" dirty="0" err="1">
                <a:solidFill>
                  <a:srgbClr val="FFFFFF"/>
                </a:solidFill>
              </a:rPr>
              <a:t>Belamy</a:t>
            </a:r>
            <a:r>
              <a:rPr lang="en-US" sz="3600" dirty="0">
                <a:solidFill>
                  <a:srgbClr val="FFFFFF"/>
                </a:solidFill>
              </a:rPr>
              <a:t>” </a:t>
            </a:r>
            <a:br>
              <a:rPr lang="en-US" sz="3600" dirty="0">
                <a:solidFill>
                  <a:srgbClr val="FFFFFF"/>
                </a:solidFill>
              </a:rPr>
            </a:br>
            <a:r>
              <a:rPr lang="en-US" sz="3600" dirty="0">
                <a:solidFill>
                  <a:srgbClr val="FFFFFF"/>
                </a:solidFill>
              </a:rPr>
              <a:t>Artist: Obvious</a:t>
            </a:r>
            <a:br>
              <a:rPr lang="en-US" sz="3600" dirty="0">
                <a:solidFill>
                  <a:srgbClr val="FFFFFF"/>
                </a:solidFill>
              </a:rPr>
            </a:br>
            <a:r>
              <a:rPr lang="en-US" sz="3600" dirty="0">
                <a:solidFill>
                  <a:srgbClr val="FFFFFF"/>
                </a:solidFill>
              </a:rPr>
              <a:t>Generated Using Robbie </a:t>
            </a:r>
            <a:r>
              <a:rPr lang="en-US" sz="3600" dirty="0" err="1">
                <a:solidFill>
                  <a:srgbClr val="FFFFFF"/>
                </a:solidFill>
              </a:rPr>
              <a:t>Barrat’s</a:t>
            </a:r>
            <a:r>
              <a:rPr lang="en-US" sz="3600" dirty="0">
                <a:solidFill>
                  <a:srgbClr val="FFFFFF"/>
                </a:solidFill>
              </a:rPr>
              <a:t> Algorithms </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framed picture of a person&#10;&#10;Description automatically generated with medium confidence">
            <a:extLst>
              <a:ext uri="{FF2B5EF4-FFF2-40B4-BE49-F238E27FC236}">
                <a16:creationId xmlns:a16="http://schemas.microsoft.com/office/drawing/2014/main" id="{8186C23A-B4B6-4725-A822-BA2DB5F9B33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11" r="-1" b="8473"/>
          <a:stretch/>
        </p:blipFill>
        <p:spPr>
          <a:xfrm>
            <a:off x="976251" y="942538"/>
            <a:ext cx="7163222" cy="4808332"/>
          </a:xfrm>
          <a:prstGeom prst="rect">
            <a:avLst/>
          </a:prstGeom>
          <a:effectLst/>
        </p:spPr>
      </p:pic>
    </p:spTree>
    <p:extLst>
      <p:ext uri="{BB962C8B-B14F-4D97-AF65-F5344CB8AC3E}">
        <p14:creationId xmlns:p14="http://schemas.microsoft.com/office/powerpoint/2010/main" val="765433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917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0B821D-53D6-0E2C-5953-1DCE61F5D932}"/>
              </a:ext>
            </a:extLst>
          </p:cNvPr>
          <p:cNvSpPr>
            <a:spLocks noGrp="1"/>
          </p:cNvSpPr>
          <p:nvPr>
            <p:ph type="title"/>
          </p:nvPr>
        </p:nvSpPr>
        <p:spPr>
          <a:xfrm>
            <a:off x="8622369" y="649224"/>
            <a:ext cx="3413111" cy="4764024"/>
          </a:xfrm>
        </p:spPr>
        <p:txBody>
          <a:bodyPr vert="horz" lIns="91440" tIns="45720" rIns="91440" bIns="45720" rtlCol="0" anchor="ctr">
            <a:normAutofit/>
          </a:bodyPr>
          <a:lstStyle/>
          <a:p>
            <a:r>
              <a:rPr lang="en-US" sz="3600" dirty="0">
                <a:solidFill>
                  <a:srgbClr val="FFFFFF"/>
                </a:solidFill>
              </a:rPr>
              <a:t>“Portrait of Edmond </a:t>
            </a:r>
            <a:r>
              <a:rPr lang="en-US" sz="3600" dirty="0" err="1">
                <a:solidFill>
                  <a:srgbClr val="FFFFFF"/>
                </a:solidFill>
              </a:rPr>
              <a:t>Belamy</a:t>
            </a:r>
            <a:r>
              <a:rPr lang="en-US" sz="3600" dirty="0">
                <a:solidFill>
                  <a:srgbClr val="FFFFFF"/>
                </a:solidFill>
              </a:rPr>
              <a:t>” </a:t>
            </a:r>
            <a:br>
              <a:rPr lang="en-US" sz="3600" dirty="0">
                <a:solidFill>
                  <a:srgbClr val="FFFFFF"/>
                </a:solidFill>
              </a:rPr>
            </a:br>
            <a:r>
              <a:rPr lang="en-US" sz="3600" dirty="0">
                <a:solidFill>
                  <a:srgbClr val="FFFFFF"/>
                </a:solidFill>
              </a:rPr>
              <a:t>Artist: Obvious</a:t>
            </a:r>
            <a:br>
              <a:rPr lang="en-US" sz="3600" dirty="0">
                <a:solidFill>
                  <a:srgbClr val="FFFFFF"/>
                </a:solidFill>
              </a:rPr>
            </a:br>
            <a:r>
              <a:rPr lang="en-US" sz="3600" dirty="0">
                <a:solidFill>
                  <a:srgbClr val="FFFFFF"/>
                </a:solidFill>
              </a:rPr>
              <a:t>Generated Using Robbie </a:t>
            </a:r>
            <a:r>
              <a:rPr lang="en-US" sz="3600" dirty="0" err="1">
                <a:solidFill>
                  <a:srgbClr val="FFFFFF"/>
                </a:solidFill>
              </a:rPr>
              <a:t>Barrat’s</a:t>
            </a:r>
            <a:r>
              <a:rPr lang="en-US" sz="3600" dirty="0">
                <a:solidFill>
                  <a:srgbClr val="FFFFFF"/>
                </a:solidFill>
              </a:rPr>
              <a:t> Algorithms </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9435623C-0795-8AD5-1C6B-D7FA29F1E5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6117" y="3019691"/>
            <a:ext cx="5847277" cy="409309"/>
          </a:xfrm>
        </p:spPr>
      </p:pic>
    </p:spTree>
    <p:extLst>
      <p:ext uri="{BB962C8B-B14F-4D97-AF65-F5344CB8AC3E}">
        <p14:creationId xmlns:p14="http://schemas.microsoft.com/office/powerpoint/2010/main" val="3638744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parrot, colorful, painted&#10;&#10;Description automatically generated">
            <a:extLst>
              <a:ext uri="{FF2B5EF4-FFF2-40B4-BE49-F238E27FC236}">
                <a16:creationId xmlns:a16="http://schemas.microsoft.com/office/drawing/2014/main" id="{593DD0B2-DE6B-5ECB-266A-6C01EF6FDD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9281" y="1825625"/>
            <a:ext cx="6513437" cy="4351338"/>
          </a:xfrm>
        </p:spPr>
      </p:pic>
    </p:spTree>
    <p:extLst>
      <p:ext uri="{BB962C8B-B14F-4D97-AF65-F5344CB8AC3E}">
        <p14:creationId xmlns:p14="http://schemas.microsoft.com/office/powerpoint/2010/main" val="20953105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10;&#10;Description automatically generated">
            <a:extLst>
              <a:ext uri="{FF2B5EF4-FFF2-40B4-BE49-F238E27FC236}">
                <a16:creationId xmlns:a16="http://schemas.microsoft.com/office/drawing/2014/main" id="{37CC2197-1420-BD81-8D34-30876D5324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247633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wearing a garment&#10;&#10;Description automatically generated with medium confidence">
            <a:extLst>
              <a:ext uri="{FF2B5EF4-FFF2-40B4-BE49-F238E27FC236}">
                <a16:creationId xmlns:a16="http://schemas.microsoft.com/office/drawing/2014/main" id="{9630A73C-D608-4F87-2921-B5F1BFC22E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3803140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swimsuit&#10;&#10;Description automatically generated">
            <a:extLst>
              <a:ext uri="{FF2B5EF4-FFF2-40B4-BE49-F238E27FC236}">
                <a16:creationId xmlns:a16="http://schemas.microsoft.com/office/drawing/2014/main" id="{415DBDDD-4323-8381-11D4-061AB02E9A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36272" y="828603"/>
            <a:ext cx="5590309" cy="5590309"/>
          </a:xfrm>
        </p:spPr>
      </p:pic>
    </p:spTree>
    <p:extLst>
      <p:ext uri="{BB962C8B-B14F-4D97-AF65-F5344CB8AC3E}">
        <p14:creationId xmlns:p14="http://schemas.microsoft.com/office/powerpoint/2010/main" val="3932292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7E5CD7-A496-AAC1-03C3-809CC239C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4738" y="321275"/>
            <a:ext cx="6362700" cy="6362700"/>
          </a:xfrm>
          <a:prstGeom prst="rect">
            <a:avLst/>
          </a:prstGeom>
        </p:spPr>
      </p:pic>
    </p:spTree>
    <p:extLst>
      <p:ext uri="{BB962C8B-B14F-4D97-AF65-F5344CB8AC3E}">
        <p14:creationId xmlns:p14="http://schemas.microsoft.com/office/powerpoint/2010/main" val="117419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43BD7-8024-165C-7AD5-66ECB398B3DB}"/>
              </a:ext>
            </a:extLst>
          </p:cNvPr>
          <p:cNvSpPr>
            <a:spLocks noGrp="1"/>
          </p:cNvSpPr>
          <p:nvPr>
            <p:ph type="title"/>
          </p:nvPr>
        </p:nvSpPr>
        <p:spPr/>
        <p:txBody>
          <a:bodyPr>
            <a:normAutofit/>
          </a:bodyPr>
          <a:lstStyle/>
          <a:p>
            <a:r>
              <a:rPr lang="en-US" sz="4000" dirty="0"/>
              <a:t>Posthuman Aesthetic = Decentering the “Human”</a:t>
            </a:r>
          </a:p>
        </p:txBody>
      </p:sp>
      <p:sp>
        <p:nvSpPr>
          <p:cNvPr id="3" name="Content Placeholder 2">
            <a:extLst>
              <a:ext uri="{FF2B5EF4-FFF2-40B4-BE49-F238E27FC236}">
                <a16:creationId xmlns:a16="http://schemas.microsoft.com/office/drawing/2014/main" id="{33105268-F7F9-0431-97D8-B12A5EF7F64C}"/>
              </a:ext>
            </a:extLst>
          </p:cNvPr>
          <p:cNvSpPr>
            <a:spLocks noGrp="1"/>
          </p:cNvSpPr>
          <p:nvPr>
            <p:ph idx="1"/>
          </p:nvPr>
        </p:nvSpPr>
        <p:spPr/>
        <p:txBody>
          <a:bodyPr>
            <a:normAutofit fontScale="70000" lnSpcReduction="20000"/>
          </a:bodyPr>
          <a:lstStyle/>
          <a:p>
            <a:pPr marL="514350" indent="-514350">
              <a:buAutoNum type="arabicParenR"/>
            </a:pPr>
            <a:r>
              <a:rPr lang="en-US" dirty="0"/>
              <a:t>Hybridity</a:t>
            </a:r>
          </a:p>
          <a:p>
            <a:pPr lvl="1"/>
            <a:r>
              <a:rPr lang="en-US" dirty="0"/>
              <a:t>Divine/Human/Animal/Plant/Machine</a:t>
            </a:r>
          </a:p>
          <a:p>
            <a:pPr marL="457200" lvl="1" indent="0">
              <a:buNone/>
            </a:pPr>
            <a:endParaRPr lang="en-US" dirty="0"/>
          </a:p>
          <a:p>
            <a:pPr marL="514350" indent="-514350">
              <a:buAutoNum type="arabicParenR"/>
            </a:pPr>
            <a:r>
              <a:rPr lang="en-US" dirty="0"/>
              <a:t>Boundary Crossing or Boundary Altering</a:t>
            </a:r>
          </a:p>
          <a:p>
            <a:pPr lvl="1"/>
            <a:r>
              <a:rPr lang="en-US" dirty="0"/>
              <a:t>Real/Imaginary/Dream/Virtuality</a:t>
            </a:r>
          </a:p>
          <a:p>
            <a:pPr lvl="1"/>
            <a:r>
              <a:rPr lang="en-US" dirty="0"/>
              <a:t>Material Embodiment/ Disembodied</a:t>
            </a:r>
          </a:p>
          <a:p>
            <a:pPr lvl="1"/>
            <a:r>
              <a:rPr lang="en-US" dirty="0"/>
              <a:t>Cultural</a:t>
            </a:r>
          </a:p>
          <a:p>
            <a:pPr lvl="1"/>
            <a:r>
              <a:rPr lang="en-US" dirty="0"/>
              <a:t>Nature/Culture</a:t>
            </a:r>
          </a:p>
          <a:p>
            <a:pPr lvl="1"/>
            <a:r>
              <a:rPr lang="en-US" dirty="0"/>
              <a:t>Time/Space</a:t>
            </a:r>
          </a:p>
          <a:p>
            <a:pPr marL="457200" lvl="1" indent="0">
              <a:buNone/>
            </a:pPr>
            <a:endParaRPr lang="en-US" dirty="0"/>
          </a:p>
          <a:p>
            <a:pPr marL="514350" indent="-514350">
              <a:buAutoNum type="arabicParenR"/>
            </a:pPr>
            <a:r>
              <a:rPr lang="en-US" dirty="0"/>
              <a:t>Structurally Hybrid in Medium</a:t>
            </a:r>
          </a:p>
          <a:p>
            <a:pPr lvl="1"/>
            <a:r>
              <a:rPr lang="en-US" dirty="0"/>
              <a:t>Collage</a:t>
            </a:r>
          </a:p>
          <a:p>
            <a:pPr lvl="1"/>
            <a:r>
              <a:rPr lang="en-US" dirty="0"/>
              <a:t>Assemblage</a:t>
            </a:r>
          </a:p>
          <a:p>
            <a:pPr lvl="1"/>
            <a:r>
              <a:rPr lang="en-US" dirty="0"/>
              <a:t>Digital Generation </a:t>
            </a:r>
          </a:p>
          <a:p>
            <a:pPr lvl="2"/>
            <a:r>
              <a:rPr lang="en-US" dirty="0"/>
              <a:t>Augmented reality</a:t>
            </a:r>
          </a:p>
          <a:p>
            <a:pPr lvl="2"/>
            <a:r>
              <a:rPr lang="en-US" dirty="0"/>
              <a:t>Virtual reality</a:t>
            </a:r>
          </a:p>
          <a:p>
            <a:pPr lvl="2"/>
            <a:r>
              <a:rPr lang="en-US" dirty="0"/>
              <a:t>Digital manipulation</a:t>
            </a:r>
          </a:p>
          <a:p>
            <a:pPr marL="457200" lvl="1" indent="0">
              <a:buNone/>
            </a:pPr>
            <a:endParaRPr lang="en-US" dirty="0"/>
          </a:p>
        </p:txBody>
      </p:sp>
    </p:spTree>
    <p:extLst>
      <p:ext uri="{BB962C8B-B14F-4D97-AF65-F5344CB8AC3E}">
        <p14:creationId xmlns:p14="http://schemas.microsoft.com/office/powerpoint/2010/main" val="2396100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EA16E6-5870-A111-5C7C-814FC1A41765}"/>
              </a:ext>
            </a:extLst>
          </p:cNvPr>
          <p:cNvPicPr>
            <a:picLocks noChangeAspect="1"/>
          </p:cNvPicPr>
          <p:nvPr/>
        </p:nvPicPr>
        <p:blipFill>
          <a:blip r:embed="rId2"/>
          <a:stretch>
            <a:fillRect/>
          </a:stretch>
        </p:blipFill>
        <p:spPr>
          <a:xfrm>
            <a:off x="2922757" y="255757"/>
            <a:ext cx="6346486" cy="6346486"/>
          </a:xfrm>
          <a:prstGeom prst="rect">
            <a:avLst/>
          </a:prstGeom>
        </p:spPr>
      </p:pic>
    </p:spTree>
    <p:extLst>
      <p:ext uri="{BB962C8B-B14F-4D97-AF65-F5344CB8AC3E}">
        <p14:creationId xmlns:p14="http://schemas.microsoft.com/office/powerpoint/2010/main" val="977070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918023C-C236-5966-41E5-4309F0FF2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0672" y="0"/>
            <a:ext cx="5250656" cy="6858000"/>
          </a:xfrm>
          <a:prstGeom prst="rect">
            <a:avLst/>
          </a:prstGeom>
        </p:spPr>
      </p:pic>
    </p:spTree>
    <p:extLst>
      <p:ext uri="{BB962C8B-B14F-4D97-AF65-F5344CB8AC3E}">
        <p14:creationId xmlns:p14="http://schemas.microsoft.com/office/powerpoint/2010/main" val="364067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1161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9415B19-A69E-1992-0F12-CE2951CDE40D}"/>
              </a:ext>
            </a:extLst>
          </p:cNvPr>
          <p:cNvSpPr>
            <a:spLocks noGrp="1"/>
          </p:cNvSpPr>
          <p:nvPr>
            <p:ph type="title"/>
          </p:nvPr>
        </p:nvSpPr>
        <p:spPr>
          <a:xfrm>
            <a:off x="8153400" y="818457"/>
            <a:ext cx="3322317" cy="2975876"/>
          </a:xfrm>
        </p:spPr>
        <p:txBody>
          <a:bodyPr vert="horz" lIns="91440" tIns="45720" rIns="91440" bIns="45720" rtlCol="0" anchor="b">
            <a:normAutofit/>
          </a:bodyPr>
          <a:lstStyle/>
          <a:p>
            <a:r>
              <a:rPr lang="en-US" kern="1200">
                <a:solidFill>
                  <a:schemeClr val="tx1"/>
                </a:solidFill>
                <a:latin typeface="+mj-lt"/>
                <a:ea typeface="+mj-ea"/>
                <a:cs typeface="+mj-cs"/>
              </a:rPr>
              <a:t>Mathew Barney “Cremaster Cycle”</a:t>
            </a:r>
          </a:p>
        </p:txBody>
      </p:sp>
      <p:pic>
        <p:nvPicPr>
          <p:cNvPr id="5" name="Content Placeholder 4" descr="A picture containing person, person, wearing, posing&#10;&#10;Description automatically generated">
            <a:extLst>
              <a:ext uri="{FF2B5EF4-FFF2-40B4-BE49-F238E27FC236}">
                <a16:creationId xmlns:a16="http://schemas.microsoft.com/office/drawing/2014/main" id="{F88C127A-DF05-5977-CF48-A9BBB0F13FD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561" b="1"/>
          <a:stretch/>
        </p:blipFill>
        <p:spPr>
          <a:xfrm>
            <a:off x="716280" y="1268704"/>
            <a:ext cx="6436548" cy="4320591"/>
          </a:xfrm>
          <a:prstGeom prst="rect">
            <a:avLst/>
          </a:prstGeom>
        </p:spPr>
      </p:pic>
      <p:cxnSp>
        <p:nvCxnSpPr>
          <p:cNvPr id="19" name="Straight Connector 18">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0928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A2D4BD-F054-A996-F76C-02CE25155A9B}"/>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4200" dirty="0">
                <a:solidFill>
                  <a:srgbClr val="FFFFFF"/>
                </a:solidFill>
              </a:rPr>
              <a:t>Aimee Mullins as “Legs” And “Cheetah Woman”</a:t>
            </a:r>
            <a:br>
              <a:rPr lang="en-US" sz="4200" dirty="0">
                <a:solidFill>
                  <a:srgbClr val="FFFFFF"/>
                </a:solidFill>
              </a:rPr>
            </a:br>
            <a:r>
              <a:rPr lang="en-US" sz="1600" dirty="0">
                <a:solidFill>
                  <a:srgbClr val="FFFFFF"/>
                </a:solidFill>
              </a:rPr>
              <a:t>Mathew Barney “Cremaster 3”</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person and person dancing&#10;&#10;Description automatically generated with low confidence">
            <a:extLst>
              <a:ext uri="{FF2B5EF4-FFF2-40B4-BE49-F238E27FC236}">
                <a16:creationId xmlns:a16="http://schemas.microsoft.com/office/drawing/2014/main" id="{7E5C1E68-18E4-8675-067F-7C9D3A57B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143" y="2426818"/>
            <a:ext cx="2088765" cy="3997637"/>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black and white image of a football ball&#10;&#10;Description automatically generated with medium confidence">
            <a:extLst>
              <a:ext uri="{FF2B5EF4-FFF2-40B4-BE49-F238E27FC236}">
                <a16:creationId xmlns:a16="http://schemas.microsoft.com/office/drawing/2014/main" id="{7EDF7C83-CCC0-6272-DA08-A5D2AEA4203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45073" y="2484363"/>
            <a:ext cx="5455917" cy="3882547"/>
          </a:xfrm>
          <a:prstGeom prst="rect">
            <a:avLst/>
          </a:prstGeom>
        </p:spPr>
      </p:pic>
    </p:spTree>
    <p:extLst>
      <p:ext uri="{BB962C8B-B14F-4D97-AF65-F5344CB8AC3E}">
        <p14:creationId xmlns:p14="http://schemas.microsoft.com/office/powerpoint/2010/main" val="1230887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C5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797E35-40FB-F269-0CA3-39A60B3CE30A}"/>
              </a:ext>
            </a:extLst>
          </p:cNvPr>
          <p:cNvSpPr>
            <a:spLocks noGrp="1"/>
          </p:cNvSpPr>
          <p:nvPr>
            <p:ph type="title"/>
          </p:nvPr>
        </p:nvSpPr>
        <p:spPr>
          <a:xfrm>
            <a:off x="8826750" y="618681"/>
            <a:ext cx="3848147" cy="4794567"/>
          </a:xfrm>
        </p:spPr>
        <p:txBody>
          <a:bodyPr vert="horz" lIns="91440" tIns="45720" rIns="91440" bIns="45720" rtlCol="0" anchor="ctr">
            <a:normAutofit/>
          </a:bodyPr>
          <a:lstStyle/>
          <a:p>
            <a:r>
              <a:rPr lang="en-US" sz="3600" b="0" i="0" dirty="0">
                <a:solidFill>
                  <a:srgbClr val="FFFFFF"/>
                </a:solidFill>
                <a:effectLst/>
              </a:rPr>
              <a:t>Kate Clark </a:t>
            </a:r>
            <a:br>
              <a:rPr lang="en-US" sz="3600" b="0" i="0" dirty="0">
                <a:solidFill>
                  <a:srgbClr val="FFFFFF"/>
                </a:solidFill>
                <a:effectLst/>
              </a:rPr>
            </a:br>
            <a:r>
              <a:rPr lang="en-US" sz="3600" b="0" i="0" dirty="0">
                <a:solidFill>
                  <a:srgbClr val="FFFFFF"/>
                </a:solidFill>
                <a:effectLst/>
              </a:rPr>
              <a:t>"Lit from Within"</a:t>
            </a:r>
            <a:endParaRPr lang="en-US" sz="3600" dirty="0">
              <a:solidFill>
                <a:srgbClr val="FFFFFF"/>
              </a:solidFill>
            </a:endParaRP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goats&#10;&#10;Description automatically generated with medium confidence">
            <a:extLst>
              <a:ext uri="{FF2B5EF4-FFF2-40B4-BE49-F238E27FC236}">
                <a16:creationId xmlns:a16="http://schemas.microsoft.com/office/drawing/2014/main" id="{7EE9410C-4EB5-B546-C77E-44B1093A650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09" r="220" b="-2"/>
          <a:stretch/>
        </p:blipFill>
        <p:spPr>
          <a:xfrm>
            <a:off x="976251" y="942538"/>
            <a:ext cx="7163222" cy="4808332"/>
          </a:xfrm>
          <a:prstGeom prst="rect">
            <a:avLst/>
          </a:prstGeom>
          <a:effectLst/>
        </p:spPr>
      </p:pic>
    </p:spTree>
    <p:extLst>
      <p:ext uri="{BB962C8B-B14F-4D97-AF65-F5344CB8AC3E}">
        <p14:creationId xmlns:p14="http://schemas.microsoft.com/office/powerpoint/2010/main" val="2361818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07107-EA25-7196-E6DC-191189ECB2E6}"/>
              </a:ext>
            </a:extLst>
          </p:cNvPr>
          <p:cNvSpPr>
            <a:spLocks noGrp="1"/>
          </p:cNvSpPr>
          <p:nvPr>
            <p:ph type="title"/>
          </p:nvPr>
        </p:nvSpPr>
        <p:spPr>
          <a:xfrm>
            <a:off x="648929" y="629266"/>
            <a:ext cx="3505495" cy="1622321"/>
          </a:xfrm>
        </p:spPr>
        <p:txBody>
          <a:bodyPr>
            <a:normAutofit/>
          </a:bodyPr>
          <a:lstStyle/>
          <a:p>
            <a:r>
              <a:rPr lang="en-US" dirty="0"/>
              <a:t>Kate Clark “Bully”</a:t>
            </a:r>
          </a:p>
        </p:txBody>
      </p:sp>
      <p:sp>
        <p:nvSpPr>
          <p:cNvPr id="3" name="Content Placeholder 2">
            <a:extLst>
              <a:ext uri="{FF2B5EF4-FFF2-40B4-BE49-F238E27FC236}">
                <a16:creationId xmlns:a16="http://schemas.microsoft.com/office/drawing/2014/main" id="{98FD5A7B-CF40-7194-31CA-BD15313000C9}"/>
              </a:ext>
            </a:extLst>
          </p:cNvPr>
          <p:cNvSpPr>
            <a:spLocks noGrp="1"/>
          </p:cNvSpPr>
          <p:nvPr>
            <p:ph idx="1"/>
          </p:nvPr>
        </p:nvSpPr>
        <p:spPr>
          <a:xfrm>
            <a:off x="648931" y="2438400"/>
            <a:ext cx="3505494" cy="3785419"/>
          </a:xfrm>
        </p:spPr>
        <p:txBody>
          <a:bodyPr>
            <a:normAutofit/>
          </a:bodyPr>
          <a:lstStyle/>
          <a:p>
            <a:pPr marL="0" indent="0">
              <a:buNone/>
            </a:pPr>
            <a:r>
              <a:rPr lang="en-US" sz="2000" b="0" i="0">
                <a:effectLst/>
                <a:latin typeface="Benton Sans"/>
              </a:rPr>
              <a:t>“Initially this piece looks like a romance between male and female,” Clark says, “but in fact the piece is titled ‘Bully’ as the female is positioned in a dominant stance with a stern expression, and the male is below her with his ears turned back.”</a:t>
            </a:r>
            <a:endParaRPr lang="en-US" sz="2000"/>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wall, dog, indoor, mammal&#10;&#10;Description automatically generated">
            <a:extLst>
              <a:ext uri="{FF2B5EF4-FFF2-40B4-BE49-F238E27FC236}">
                <a16:creationId xmlns:a16="http://schemas.microsoft.com/office/drawing/2014/main" id="{5F442741-5A03-BAB4-DAF2-14EC019EF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6822" y="807593"/>
            <a:ext cx="3497411" cy="5239568"/>
          </a:xfrm>
          <a:prstGeom prst="rect">
            <a:avLst/>
          </a:prstGeom>
          <a:effectLst/>
        </p:spPr>
      </p:pic>
    </p:spTree>
    <p:extLst>
      <p:ext uri="{BB962C8B-B14F-4D97-AF65-F5344CB8AC3E}">
        <p14:creationId xmlns:p14="http://schemas.microsoft.com/office/powerpoint/2010/main" val="2533913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AB9996-0309-DA7D-8780-730C8281E104}"/>
              </a:ext>
            </a:extLst>
          </p:cNvPr>
          <p:cNvSpPr>
            <a:spLocks noGrp="1"/>
          </p:cNvSpPr>
          <p:nvPr>
            <p:ph type="title"/>
          </p:nvPr>
        </p:nvSpPr>
        <p:spPr>
          <a:xfrm>
            <a:off x="838200" y="585216"/>
            <a:ext cx="10515600" cy="1325563"/>
          </a:xfrm>
        </p:spPr>
        <p:txBody>
          <a:bodyPr vert="horz" lIns="91440" tIns="45720" rIns="91440" bIns="45720" rtlCol="0" anchor="ctr">
            <a:normAutofit/>
          </a:bodyPr>
          <a:lstStyle/>
          <a:p>
            <a:r>
              <a:rPr lang="en-US" b="0" i="0">
                <a:solidFill>
                  <a:schemeClr val="bg1"/>
                </a:solidFill>
                <a:effectLst/>
              </a:rPr>
              <a:t>Patricia Piccinini, </a:t>
            </a:r>
            <a:r>
              <a:rPr lang="en-US" b="0" i="1">
                <a:solidFill>
                  <a:schemeClr val="bg1"/>
                </a:solidFill>
                <a:effectLst/>
              </a:rPr>
              <a:t>The Long Awaited</a:t>
            </a:r>
            <a:r>
              <a:rPr lang="en-US" b="0" i="0">
                <a:solidFill>
                  <a:schemeClr val="bg1"/>
                </a:solidFill>
                <a:effectLst/>
              </a:rPr>
              <a:t>, 2008</a:t>
            </a:r>
            <a:endParaRPr lang="en-US">
              <a:solidFill>
                <a:schemeClr val="bg1"/>
              </a:solidFill>
            </a:endParaRPr>
          </a:p>
        </p:txBody>
      </p:sp>
      <p:pic>
        <p:nvPicPr>
          <p:cNvPr id="5" name="Content Placeholder 4" descr="A picture containing indoor&#10;&#10;Description automatically generated">
            <a:extLst>
              <a:ext uri="{FF2B5EF4-FFF2-40B4-BE49-F238E27FC236}">
                <a16:creationId xmlns:a16="http://schemas.microsoft.com/office/drawing/2014/main" id="{EC68E2F5-5D8D-540C-B602-CC89FA3285B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29" b="1"/>
          <a:stretch/>
        </p:blipFill>
        <p:spPr>
          <a:xfrm>
            <a:off x="841248" y="2516777"/>
            <a:ext cx="6236208" cy="3660185"/>
          </a:xfrm>
          <a:prstGeom prst="rect">
            <a:avLst/>
          </a:prstGeom>
        </p:spPr>
      </p:pic>
      <p:sp>
        <p:nvSpPr>
          <p:cNvPr id="7" name="TextBox 6">
            <a:extLst>
              <a:ext uri="{FF2B5EF4-FFF2-40B4-BE49-F238E27FC236}">
                <a16:creationId xmlns:a16="http://schemas.microsoft.com/office/drawing/2014/main" id="{00054945-1CF1-E122-1FC7-2C0D6616DAEB}"/>
              </a:ext>
            </a:extLst>
          </p:cNvPr>
          <p:cNvSpPr txBox="1"/>
          <p:nvPr/>
        </p:nvSpPr>
        <p:spPr>
          <a:xfrm>
            <a:off x="7546848" y="2516777"/>
            <a:ext cx="3803904" cy="3660185"/>
          </a:xfrm>
          <a:prstGeom prst="rect">
            <a:avLst/>
          </a:prstGeom>
        </p:spPr>
        <p:txBody>
          <a:bodyPr vert="horz" lIns="91440" tIns="45720" rIns="91440" bIns="45720" rtlCol="0" anchor="ctr">
            <a:normAutofit/>
          </a:bodyPr>
          <a:lstStyle/>
          <a:p>
            <a:pPr>
              <a:lnSpc>
                <a:spcPct val="90000"/>
              </a:lnSpc>
              <a:spcAft>
                <a:spcPts val="600"/>
              </a:spcAft>
            </a:pPr>
            <a:r>
              <a:rPr lang="en-US" sz="1400" b="0" i="0" dirty="0">
                <a:effectLst/>
              </a:rPr>
              <a:t>“</a:t>
            </a:r>
            <a:r>
              <a:rPr lang="en-US" sz="1400" b="0" i="0" dirty="0" err="1">
                <a:effectLst/>
              </a:rPr>
              <a:t>Piccinini</a:t>
            </a:r>
            <a:r>
              <a:rPr lang="en-US" sz="1400" b="0" i="0" dirty="0">
                <a:effectLst/>
              </a:rPr>
              <a:t> is an artist who creates compelling works of chimera sculptures of animals and humans that examine the ethical implications of biotechnology. Using sculpture and digital media, her works oscillate between the natural and the artificial and present the uncanny in their anthropomorphic materializations. </a:t>
            </a:r>
            <a:r>
              <a:rPr lang="en-US" sz="1400" b="0" i="0" dirty="0" err="1">
                <a:effectLst/>
              </a:rPr>
              <a:t>Piccinini</a:t>
            </a:r>
            <a:r>
              <a:rPr lang="en-US" sz="1400" b="0" i="0" dirty="0">
                <a:effectLst/>
              </a:rPr>
              <a:t> echoes the concerns by authors such as Yoshihiro Francis Fukuyama, C.S. Lewis, and Shelley who criticized the technological and scientific instrumentalization of subjects”</a:t>
            </a:r>
          </a:p>
          <a:p>
            <a:pPr>
              <a:lnSpc>
                <a:spcPct val="90000"/>
              </a:lnSpc>
              <a:spcAft>
                <a:spcPts val="600"/>
              </a:spcAft>
            </a:pPr>
            <a:r>
              <a:rPr lang="en-US" sz="1400" b="0" i="0" dirty="0">
                <a:solidFill>
                  <a:srgbClr val="111111"/>
                </a:solidFill>
                <a:effectLst/>
                <a:latin typeface="Lato" panose="020F0502020204030203" pitchFamily="34" charset="0"/>
              </a:rPr>
              <a:t>“Post-Humanist Art and Speculative Realism” </a:t>
            </a:r>
            <a:r>
              <a:rPr lang="en-US" sz="1400" b="0" i="0" dirty="0" err="1">
                <a:solidFill>
                  <a:srgbClr val="111111"/>
                </a:solidFill>
                <a:effectLst/>
                <a:latin typeface="Lato" panose="020F0502020204030203" pitchFamily="34" charset="0"/>
              </a:rPr>
              <a:t>Sandes</a:t>
            </a:r>
            <a:endParaRPr lang="en-US" sz="1400" b="0" i="0" dirty="0">
              <a:solidFill>
                <a:srgbClr val="111111"/>
              </a:solidFill>
              <a:effectLst/>
              <a:latin typeface="Lato" panose="020F0502020204030203" pitchFamily="34" charset="0"/>
            </a:endParaRPr>
          </a:p>
          <a:p>
            <a:pPr>
              <a:lnSpc>
                <a:spcPct val="90000"/>
              </a:lnSpc>
              <a:spcAft>
                <a:spcPts val="600"/>
              </a:spcAft>
            </a:pPr>
            <a:r>
              <a:rPr lang="en-US" sz="1400" dirty="0">
                <a:hlinkClick r:id="rId3"/>
              </a:rPr>
              <a:t>https://interartive.org/2018/04/post-humanism-speculative</a:t>
            </a:r>
            <a:endParaRPr lang="en-US" sz="1400" dirty="0"/>
          </a:p>
          <a:p>
            <a:pPr indent="-228600">
              <a:lnSpc>
                <a:spcPct val="90000"/>
              </a:lnSpc>
              <a:spcAft>
                <a:spcPts val="600"/>
              </a:spcAft>
              <a:buFont typeface="Arial" panose="020B0604020202020204" pitchFamily="34" charset="0"/>
              <a:buChar char="•"/>
            </a:pPr>
            <a:endParaRPr lang="en-US" sz="1400" dirty="0"/>
          </a:p>
        </p:txBody>
      </p:sp>
    </p:spTree>
    <p:extLst>
      <p:ext uri="{BB962C8B-B14F-4D97-AF65-F5344CB8AC3E}">
        <p14:creationId xmlns:p14="http://schemas.microsoft.com/office/powerpoint/2010/main" val="2258243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indoor, ceiling, table, dining table&#10;&#10;Description automatically generated">
            <a:extLst>
              <a:ext uri="{FF2B5EF4-FFF2-40B4-BE49-F238E27FC236}">
                <a16:creationId xmlns:a16="http://schemas.microsoft.com/office/drawing/2014/main" id="{167289DB-ABE3-F51B-1E2D-095F582B2FE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4256" b="2692"/>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9F8C8B-BBF3-34F5-6BC4-1DE13998DAD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Jeffrey Deitch </a:t>
            </a:r>
            <a:r>
              <a:rPr lang="en-US" sz="3600" i="1">
                <a:solidFill>
                  <a:schemeClr val="tx1">
                    <a:lumMod val="85000"/>
                    <a:lumOff val="15000"/>
                  </a:schemeClr>
                </a:solidFill>
              </a:rPr>
              <a:t>People</a:t>
            </a:r>
            <a:r>
              <a:rPr lang="en-US" sz="3600">
                <a:solidFill>
                  <a:schemeClr val="tx1">
                    <a:lumMod val="85000"/>
                    <a:lumOff val="15000"/>
                  </a:schemeClr>
                </a:solidFill>
              </a:rPr>
              <a:t> 2019</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13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23A5E28D-A987-B4DB-AEB2-CCD9369ED0E2}"/>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People (Detail)</a:t>
            </a: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indoor&#10;&#10;Description automatically generated">
            <a:extLst>
              <a:ext uri="{FF2B5EF4-FFF2-40B4-BE49-F238E27FC236}">
                <a16:creationId xmlns:a16="http://schemas.microsoft.com/office/drawing/2014/main" id="{EA568609-FA42-DA35-334F-811BFF81A1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4174" y="1451514"/>
            <a:ext cx="3908878" cy="5211839"/>
          </a:xfrm>
          <a:prstGeom prst="rect">
            <a:avLst/>
          </a:prstGeom>
        </p:spPr>
      </p:pic>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descr="A person wearing a garment&#10;&#10;Description automatically generated with low confidence">
            <a:extLst>
              <a:ext uri="{FF2B5EF4-FFF2-40B4-BE49-F238E27FC236}">
                <a16:creationId xmlns:a16="http://schemas.microsoft.com/office/drawing/2014/main" id="{5DEB7A34-9315-32DF-D0EF-7533B234D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918" y="1451514"/>
            <a:ext cx="3908878" cy="5211839"/>
          </a:xfrm>
          <a:prstGeom prst="rect">
            <a:avLst/>
          </a:prstGeom>
        </p:spPr>
      </p:pic>
    </p:spTree>
    <p:extLst>
      <p:ext uri="{BB962C8B-B14F-4D97-AF65-F5344CB8AC3E}">
        <p14:creationId xmlns:p14="http://schemas.microsoft.com/office/powerpoint/2010/main" val="25485756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497</TotalTime>
  <Words>335</Words>
  <Application>Microsoft Office PowerPoint</Application>
  <PresentationFormat>Widescreen</PresentationFormat>
  <Paragraphs>35</Paragraphs>
  <Slides>22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Benton Sans</vt:lpstr>
      <vt:lpstr>Calibri</vt:lpstr>
      <vt:lpstr>Calibri Light</vt:lpstr>
      <vt:lpstr>Lato</vt:lpstr>
      <vt:lpstr>Tw Cen MT</vt:lpstr>
      <vt:lpstr>Office Theme</vt:lpstr>
      <vt:lpstr>Post Human &amp; AI Generated Art</vt:lpstr>
      <vt:lpstr>Posthuman Aesthetic = Decentering the “Human”</vt:lpstr>
      <vt:lpstr>Mathew Barney “Cremaster Cycle”</vt:lpstr>
      <vt:lpstr>Aimee Mullins as “Legs” And “Cheetah Woman” Mathew Barney “Cremaster 3”</vt:lpstr>
      <vt:lpstr>Kate Clark  "Lit from Within"</vt:lpstr>
      <vt:lpstr>Kate Clark “Bully”</vt:lpstr>
      <vt:lpstr>Patricia Piccinini, The Long Awaited, 2008</vt:lpstr>
      <vt:lpstr>Jeffrey Deitch People 2019</vt:lpstr>
      <vt:lpstr>People (Detail)</vt:lpstr>
      <vt:lpstr>Stelarc “ExoSkeleton” 1999</vt:lpstr>
      <vt:lpstr>AI Generated Art</vt:lpstr>
      <vt:lpstr> Prompt: “A man dances as if Prozac was a cloud of laughter.” Generator: MidJourney Artist: Hage https://techcrunch.com/2022/08/02/ai-art-generated/</vt:lpstr>
      <vt:lpstr>“Portrait of Edmond Belamy”  Artist: Obvious Generated Using Robbie Barrat’s Algorithms </vt:lpstr>
      <vt:lpstr>“Portrait of Edmond Belamy”  Artist: Obvious Generated Using Robbie Barrat’s Algorithms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Francesca Ferrando</dc:title>
  <dc:creator>Stephanie Harper</dc:creator>
  <cp:lastModifiedBy>Stephanie Harper</cp:lastModifiedBy>
  <cp:revision>9</cp:revision>
  <dcterms:created xsi:type="dcterms:W3CDTF">2022-10-31T21:53:32Z</dcterms:created>
  <dcterms:modified xsi:type="dcterms:W3CDTF">2022-12-01T15:58:07Z</dcterms:modified>
</cp:coreProperties>
</file>