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89" r:id="rId3"/>
    <p:sldId id="290" r:id="rId4"/>
    <p:sldId id="292" r:id="rId5"/>
    <p:sldId id="293" r:id="rId6"/>
    <p:sldId id="294" r:id="rId7"/>
    <p:sldId id="295" r:id="rId8"/>
    <p:sldId id="296" r:id="rId9"/>
    <p:sldId id="297" r:id="rId10"/>
    <p:sldId id="298" r:id="rId11"/>
    <p:sldId id="299" r:id="rId12"/>
    <p:sldId id="300"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p:restoredTop sz="96148"/>
  </p:normalViewPr>
  <p:slideViewPr>
    <p:cSldViewPr snapToGrid="0">
      <p:cViewPr>
        <p:scale>
          <a:sx n="110" d="100"/>
          <a:sy n="110" d="100"/>
        </p:scale>
        <p:origin x="92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6F29-ED84-B7BF-A7C2-5445183CA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B35905-41E0-A8C6-C843-65734F7C5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F79106-61BF-FC4D-AFE3-7DC613447E00}"/>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5" name="Footer Placeholder 4">
            <a:extLst>
              <a:ext uri="{FF2B5EF4-FFF2-40B4-BE49-F238E27FC236}">
                <a16:creationId xmlns:a16="http://schemas.microsoft.com/office/drawing/2014/main" id="{34BEE860-03CB-1E73-2E27-9E35B0452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AAA05-3E28-B436-24A5-BAFE6944BC8F}"/>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90354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BECD-00A0-CF28-3DDC-7182A2BA73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D1472-98E2-C0E9-AA26-40DD2B701D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00619-4336-4C4E-6769-BFCE70B7EC05}"/>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5" name="Footer Placeholder 4">
            <a:extLst>
              <a:ext uri="{FF2B5EF4-FFF2-40B4-BE49-F238E27FC236}">
                <a16:creationId xmlns:a16="http://schemas.microsoft.com/office/drawing/2014/main" id="{9298E431-7679-3BDF-14A6-67D5B00B1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1B067-90B0-3074-21D6-34C3ED64EA30}"/>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145739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ACE37B-E25F-A2C2-4A0E-7491D8039C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1FDFA-38FF-6E78-578A-A16DA8AD3E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7C7A3-6784-12F8-EEE4-B262F36011C2}"/>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5" name="Footer Placeholder 4">
            <a:extLst>
              <a:ext uri="{FF2B5EF4-FFF2-40B4-BE49-F238E27FC236}">
                <a16:creationId xmlns:a16="http://schemas.microsoft.com/office/drawing/2014/main" id="{E49AA0EE-BF14-CDD1-5894-304931CCD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DC3D4-BADC-F277-42B5-D868E2AB2E3F}"/>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361088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222E-6A52-0759-A2C5-81F2A2CCB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AD6D4F-CC1D-7696-A52C-D9F6C58B7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2698-3E55-DDCA-45C6-BE6551803CD4}"/>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5" name="Footer Placeholder 4">
            <a:extLst>
              <a:ext uri="{FF2B5EF4-FFF2-40B4-BE49-F238E27FC236}">
                <a16:creationId xmlns:a16="http://schemas.microsoft.com/office/drawing/2014/main" id="{20681339-EAA2-93F9-52E0-44193774F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3B12F-CE92-B98E-43FF-8FCDD5259599}"/>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17036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61F8-4A5B-D9FC-7D17-3FC2B7EC5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9AC1FF-3FD0-EDE5-EFFB-670155DF2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64CA9-85BE-8717-1F18-4ABFF239036E}"/>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5" name="Footer Placeholder 4">
            <a:extLst>
              <a:ext uri="{FF2B5EF4-FFF2-40B4-BE49-F238E27FC236}">
                <a16:creationId xmlns:a16="http://schemas.microsoft.com/office/drawing/2014/main" id="{DADA2FEA-CF25-A318-0023-470D74108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3A060-F3E3-98F9-F0A6-F26E0A2D7643}"/>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238341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BEF8-8DC3-BC71-7EF0-A17DDD638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75FCC-F670-867A-5541-130121FE3C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916B1-C48C-25FF-C9A2-3E12CD0F7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E0BE23-202B-78AD-126A-F98676E69B79}"/>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6" name="Footer Placeholder 5">
            <a:extLst>
              <a:ext uri="{FF2B5EF4-FFF2-40B4-BE49-F238E27FC236}">
                <a16:creationId xmlns:a16="http://schemas.microsoft.com/office/drawing/2014/main" id="{27FB6A1B-ACC9-A4A9-109C-50A14C806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2EDC2-AAE8-9A5A-C19E-9689CA88BC0D}"/>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203467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5D99-B94C-1048-CAB9-49794D078B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4D9B5B-397D-DFAE-9716-1C696CF0A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A8B59-0C8B-BA58-A379-A02772CDA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C1701A-1625-66C3-C9E0-55BC3C1E2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428BB-E33C-9166-5E95-8CCCBA9BE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077DC5-2FB9-856E-564E-39BC2AFB7A6E}"/>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8" name="Footer Placeholder 7">
            <a:extLst>
              <a:ext uri="{FF2B5EF4-FFF2-40B4-BE49-F238E27FC236}">
                <a16:creationId xmlns:a16="http://schemas.microsoft.com/office/drawing/2014/main" id="{BFABB8A7-D313-A0F5-934E-943A3146E2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FF302E-B726-DBE5-D03E-51C22D533DBE}"/>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299788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9A7D-15DF-44AF-15F7-3C7115EB87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EE9401-863B-614C-E850-9294243A22D1}"/>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4" name="Footer Placeholder 3">
            <a:extLst>
              <a:ext uri="{FF2B5EF4-FFF2-40B4-BE49-F238E27FC236}">
                <a16:creationId xmlns:a16="http://schemas.microsoft.com/office/drawing/2014/main" id="{61B19E45-AE0F-7D48-899F-FC56D0B08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D572B-C8A5-0268-9503-E287BDC2DD4C}"/>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202369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0FDDB-A6D4-D291-7517-7100544371EB}"/>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3" name="Footer Placeholder 2">
            <a:extLst>
              <a:ext uri="{FF2B5EF4-FFF2-40B4-BE49-F238E27FC236}">
                <a16:creationId xmlns:a16="http://schemas.microsoft.com/office/drawing/2014/main" id="{837FDB88-2202-4E36-6AD5-00708D730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52BF9-9631-3808-46BE-9AF7B6250F7E}"/>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18073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E7ED-243D-BC45-53DB-56956CA63D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9E5356-A9D9-5F6B-3D64-2F711F64C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EFBD13-3C28-00D6-9220-5416C031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677AE-1C42-A8ED-3803-68834B72E67C}"/>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6" name="Footer Placeholder 5">
            <a:extLst>
              <a:ext uri="{FF2B5EF4-FFF2-40B4-BE49-F238E27FC236}">
                <a16:creationId xmlns:a16="http://schemas.microsoft.com/office/drawing/2014/main" id="{248F46B5-4AD7-7749-07AF-C4F01D330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6B538-DB2A-0FD3-EF66-022F90B9C9C7}"/>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250452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0ADE-C8DF-B0E2-31E0-3953D19FC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46840-1415-3077-708A-D8415756AD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2B31CD-494F-E229-55F7-2A192F233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816A8-7D47-D9C5-295D-4AEFF449C4A9}"/>
              </a:ext>
            </a:extLst>
          </p:cNvPr>
          <p:cNvSpPr>
            <a:spLocks noGrp="1"/>
          </p:cNvSpPr>
          <p:nvPr>
            <p:ph type="dt" sz="half" idx="10"/>
          </p:nvPr>
        </p:nvSpPr>
        <p:spPr/>
        <p:txBody>
          <a:bodyPr/>
          <a:lstStyle/>
          <a:p>
            <a:fld id="{269197B4-66B3-594F-BE4B-E994DAE00357}" type="datetimeFigureOut">
              <a:rPr lang="en-US" smtClean="0"/>
              <a:t>3/2/24</a:t>
            </a:fld>
            <a:endParaRPr lang="en-US"/>
          </a:p>
        </p:txBody>
      </p:sp>
      <p:sp>
        <p:nvSpPr>
          <p:cNvPr id="6" name="Footer Placeholder 5">
            <a:extLst>
              <a:ext uri="{FF2B5EF4-FFF2-40B4-BE49-F238E27FC236}">
                <a16:creationId xmlns:a16="http://schemas.microsoft.com/office/drawing/2014/main" id="{1FC3915F-68A7-D9B1-620D-3EA299375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1156D4-D723-CFEC-12DC-58214CFED91D}"/>
              </a:ext>
            </a:extLst>
          </p:cNvPr>
          <p:cNvSpPr>
            <a:spLocks noGrp="1"/>
          </p:cNvSpPr>
          <p:nvPr>
            <p:ph type="sldNum" sz="quarter" idx="12"/>
          </p:nvPr>
        </p:nvSpPr>
        <p:spPr/>
        <p:txBody>
          <a:bodyPr/>
          <a:lstStyle/>
          <a:p>
            <a:fld id="{591E7782-5D82-E940-9064-C72945735D2A}" type="slidenum">
              <a:rPr lang="en-US" smtClean="0"/>
              <a:t>‹#›</a:t>
            </a:fld>
            <a:endParaRPr lang="en-US"/>
          </a:p>
        </p:txBody>
      </p:sp>
    </p:spTree>
    <p:extLst>
      <p:ext uri="{BB962C8B-B14F-4D97-AF65-F5344CB8AC3E}">
        <p14:creationId xmlns:p14="http://schemas.microsoft.com/office/powerpoint/2010/main" val="2669768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B89F7-71A8-58A9-4365-75B1D5E387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7AB6A-0716-2493-2A8E-BA7BD6B09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DEC06-2AE1-4A4C-F831-9F7B48901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197B4-66B3-594F-BE4B-E994DAE00357}" type="datetimeFigureOut">
              <a:rPr lang="en-US" smtClean="0"/>
              <a:t>3/2/24</a:t>
            </a:fld>
            <a:endParaRPr lang="en-US"/>
          </a:p>
        </p:txBody>
      </p:sp>
      <p:sp>
        <p:nvSpPr>
          <p:cNvPr id="5" name="Footer Placeholder 4">
            <a:extLst>
              <a:ext uri="{FF2B5EF4-FFF2-40B4-BE49-F238E27FC236}">
                <a16:creationId xmlns:a16="http://schemas.microsoft.com/office/drawing/2014/main" id="{4545A9D2-3FE0-56F6-F087-49BF0422D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9DB603-AA80-1B38-349B-227BD5952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7782-5D82-E940-9064-C72945735D2A}" type="slidenum">
              <a:rPr lang="en-US" smtClean="0"/>
              <a:t>‹#›</a:t>
            </a:fld>
            <a:endParaRPr lang="en-US"/>
          </a:p>
        </p:txBody>
      </p:sp>
    </p:spTree>
    <p:extLst>
      <p:ext uri="{BB962C8B-B14F-4D97-AF65-F5344CB8AC3E}">
        <p14:creationId xmlns:p14="http://schemas.microsoft.com/office/powerpoint/2010/main" val="369932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eter.baumgartner.name/2014/05/23/double-blind-review-ein-fallbeispie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1712D8F-1AB3-A8A3-0400-50244B227A20}"/>
              </a:ext>
            </a:extLst>
          </p:cNvPr>
          <p:cNvSpPr>
            <a:spLocks noGrp="1"/>
          </p:cNvSpPr>
          <p:nvPr>
            <p:ph type="title"/>
          </p:nvPr>
        </p:nvSpPr>
        <p:spPr>
          <a:xfrm>
            <a:off x="753925" y="1321056"/>
            <a:ext cx="10684151" cy="1991979"/>
          </a:xfrm>
        </p:spPr>
        <p:txBody>
          <a:bodyPr vert="horz" lIns="91440" tIns="45720" rIns="91440" bIns="45720" rtlCol="0" anchor="b">
            <a:normAutofit/>
          </a:bodyPr>
          <a:lstStyle/>
          <a:p>
            <a:pPr algn="ctr"/>
            <a:r>
              <a:rPr lang="en-US" sz="5200" kern="1200">
                <a:solidFill>
                  <a:schemeClr val="tx2"/>
                </a:solidFill>
                <a:latin typeface="+mj-lt"/>
                <a:ea typeface="+mj-ea"/>
                <a:cs typeface="+mj-cs"/>
              </a:rPr>
              <a:t>Week 4:</a:t>
            </a:r>
          </a:p>
        </p:txBody>
      </p:sp>
      <p:sp>
        <p:nvSpPr>
          <p:cNvPr id="3" name="Content Placeholder 2">
            <a:extLst>
              <a:ext uri="{FF2B5EF4-FFF2-40B4-BE49-F238E27FC236}">
                <a16:creationId xmlns:a16="http://schemas.microsoft.com/office/drawing/2014/main" id="{31894B74-88A7-ED2F-0100-65722481561F}"/>
              </a:ext>
            </a:extLst>
          </p:cNvPr>
          <p:cNvSpPr>
            <a:spLocks noGrp="1"/>
          </p:cNvSpPr>
          <p:nvPr>
            <p:ph idx="1"/>
          </p:nvPr>
        </p:nvSpPr>
        <p:spPr>
          <a:xfrm>
            <a:off x="1361395" y="3525490"/>
            <a:ext cx="9469211" cy="865639"/>
          </a:xfrm>
        </p:spPr>
        <p:txBody>
          <a:bodyPr vert="horz" lIns="91440" tIns="45720" rIns="91440" bIns="45720" rtlCol="0" anchor="t">
            <a:normAutofit/>
          </a:bodyPr>
          <a:lstStyle/>
          <a:p>
            <a:pPr marL="0" indent="0" algn="ctr">
              <a:buNone/>
            </a:pPr>
            <a:r>
              <a:rPr lang="en-US" sz="2400" kern="1200">
                <a:solidFill>
                  <a:schemeClr val="tx2"/>
                </a:solidFill>
                <a:latin typeface="+mn-lt"/>
                <a:ea typeface="+mn-ea"/>
                <a:cs typeface="+mn-cs"/>
              </a:rPr>
              <a:t>Review of Test Taking Strategies</a:t>
            </a:r>
          </a:p>
        </p:txBody>
      </p:sp>
      <p:grpSp>
        <p:nvGrpSpPr>
          <p:cNvPr id="30" name="Group 29">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37" name="Freeform: Shape 36">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346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0BF05-562E-6269-92C7-2295C5BB8D22}"/>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4000" kern="1200">
                <a:solidFill>
                  <a:schemeClr val="tx2"/>
                </a:solidFill>
                <a:latin typeface="+mj-lt"/>
                <a:ea typeface="+mj-ea"/>
                <a:cs typeface="+mj-cs"/>
              </a:rPr>
              <a:t>Break</a:t>
            </a:r>
          </a:p>
        </p:txBody>
      </p:sp>
      <p:grpSp>
        <p:nvGrpSpPr>
          <p:cNvPr id="13" name="Group 12">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4" name="Freeform: Shape 13">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Content Placeholder 3" descr="Free photo: Kermit, Cup, Drink Coffee, Break - Free Image on Pixabay ...">
            <a:extLst>
              <a:ext uri="{FF2B5EF4-FFF2-40B4-BE49-F238E27FC236}">
                <a16:creationId xmlns:a16="http://schemas.microsoft.com/office/drawing/2014/main" id="{DD39B726-871B-BD54-3EB1-1C5D03126B45}"/>
              </a:ext>
            </a:extLst>
          </p:cNvPr>
          <p:cNvPicPr>
            <a:picLocks noGrp="1" noChangeAspect="1"/>
          </p:cNvPicPr>
          <p:nvPr>
            <p:ph idx="1"/>
          </p:nvPr>
        </p:nvPicPr>
        <p:blipFill>
          <a:blip r:embed="rId2"/>
          <a:stretch>
            <a:fillRect/>
          </a:stretch>
        </p:blipFill>
        <p:spPr>
          <a:xfrm>
            <a:off x="1202853" y="1118937"/>
            <a:ext cx="5341186" cy="4620126"/>
          </a:xfrm>
          <a:prstGeom prst="rect">
            <a:avLst/>
          </a:prstGeom>
        </p:spPr>
      </p:pic>
      <p:grpSp>
        <p:nvGrpSpPr>
          <p:cNvPr id="19" name="Group 18">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0" name="Freeform: Shape 19">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923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2B04AE0-C87D-2C23-B11E-52330F4925A1}"/>
              </a:ext>
            </a:extLst>
          </p:cNvPr>
          <p:cNvSpPr>
            <a:spLocks noGrp="1"/>
          </p:cNvSpPr>
          <p:nvPr>
            <p:ph type="title"/>
          </p:nvPr>
        </p:nvSpPr>
        <p:spPr>
          <a:xfrm>
            <a:off x="1179226" y="1594707"/>
            <a:ext cx="9833548" cy="1325563"/>
          </a:xfrm>
        </p:spPr>
        <p:txBody>
          <a:bodyPr anchor="b">
            <a:normAutofit/>
          </a:bodyPr>
          <a:lstStyle/>
          <a:p>
            <a:pPr algn="ctr"/>
            <a:r>
              <a:rPr lang="en-US" sz="3600">
                <a:solidFill>
                  <a:schemeClr val="tx2"/>
                </a:solidFill>
                <a:latin typeface="Sagona Book"/>
                <a:ea typeface="Calibri"/>
                <a:cs typeface="Calibri"/>
              </a:rPr>
              <a:t>Practice questions</a:t>
            </a:r>
            <a:endParaRPr lang="en-US" sz="3600">
              <a:solidFill>
                <a:schemeClr val="tx2"/>
              </a:solidFill>
              <a:latin typeface="Sagona Book"/>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14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3d character holding a magnifying glass&#10;&#10;Description automatically generated">
            <a:extLst>
              <a:ext uri="{FF2B5EF4-FFF2-40B4-BE49-F238E27FC236}">
                <a16:creationId xmlns:a16="http://schemas.microsoft.com/office/drawing/2014/main" id="{039DFE16-654C-58AB-2C05-3AEBB08106DD}"/>
              </a:ext>
            </a:extLst>
          </p:cNvPr>
          <p:cNvPicPr>
            <a:picLocks noGrp="1" noChangeAspect="1"/>
          </p:cNvPicPr>
          <p:nvPr>
            <p:ph idx="1"/>
          </p:nvPr>
        </p:nvPicPr>
        <p:blipFill rotWithShape="1">
          <a:blip r:embed="rId2">
            <a:alphaModFix/>
            <a:extLst>
              <a:ext uri="{837473B0-CC2E-450A-ABE3-18F120FF3D39}">
                <a1611:picAttrSrcUrl xmlns:a1611="http://schemas.microsoft.com/office/drawing/2016/11/main" r:id="rId3"/>
              </a:ext>
            </a:extLst>
          </a:blip>
          <a:srcRect t="43190" r="-1" b="556"/>
          <a:stretch/>
        </p:blipFill>
        <p:spPr>
          <a:xfrm>
            <a:off x="20" y="10"/>
            <a:ext cx="12188932" cy="6856614"/>
          </a:xfrm>
          <a:prstGeom prst="rect">
            <a:avLst/>
          </a:prstGeom>
        </p:spPr>
      </p:pic>
      <p:sp>
        <p:nvSpPr>
          <p:cNvPr id="2" name="Title 1">
            <a:extLst>
              <a:ext uri="{FF2B5EF4-FFF2-40B4-BE49-F238E27FC236}">
                <a16:creationId xmlns:a16="http://schemas.microsoft.com/office/drawing/2014/main" id="{0B4B39DD-32CA-55DA-8D44-8553173D0A91}"/>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r>
              <a:rPr lang="en-US" sz="5400" kern="1200" dirty="0">
                <a:latin typeface="+mj-lt"/>
                <a:ea typeface="+mj-ea"/>
                <a:cs typeface="+mj-cs"/>
              </a:rPr>
              <a:t>Review</a:t>
            </a:r>
          </a:p>
        </p:txBody>
      </p:sp>
      <p:sp>
        <p:nvSpPr>
          <p:cNvPr id="5" name="TextBox 4">
            <a:extLst>
              <a:ext uri="{FF2B5EF4-FFF2-40B4-BE49-F238E27FC236}">
                <a16:creationId xmlns:a16="http://schemas.microsoft.com/office/drawing/2014/main" id="{A65CBE72-651D-0340-1E13-7AE8DC7FD19A}"/>
              </a:ext>
            </a:extLst>
          </p:cNvPr>
          <p:cNvSpPr txBox="1"/>
          <p:nvPr/>
        </p:nvSpPr>
        <p:spPr>
          <a:xfrm>
            <a:off x="9607797" y="6656569"/>
            <a:ext cx="25811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40997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lasses on top of a book">
            <a:extLst>
              <a:ext uri="{FF2B5EF4-FFF2-40B4-BE49-F238E27FC236}">
                <a16:creationId xmlns:a16="http://schemas.microsoft.com/office/drawing/2014/main" id="{E551A586-3077-547C-4B0F-E81522FA2EBF}"/>
              </a:ext>
            </a:extLst>
          </p:cNvPr>
          <p:cNvPicPr>
            <a:picLocks noChangeAspect="1"/>
          </p:cNvPicPr>
          <p:nvPr/>
        </p:nvPicPr>
        <p:blipFill rotWithShape="1">
          <a:blip r:embed="rId2">
            <a:alphaModFix amt="60000"/>
          </a:blip>
          <a:srcRect r="5"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B24C1EB2-E30B-A3A5-C27E-0171B7611814}"/>
              </a:ext>
            </a:extLst>
          </p:cNvPr>
          <p:cNvSpPr>
            <a:spLocks noGrp="1"/>
          </p:cNvSpPr>
          <p:nvPr>
            <p:ph type="title"/>
          </p:nvPr>
        </p:nvSpPr>
        <p:spPr>
          <a:xfrm>
            <a:off x="1198181" y="726066"/>
            <a:ext cx="4795282" cy="5018227"/>
          </a:xfrm>
        </p:spPr>
        <p:txBody>
          <a:bodyPr anchor="ctr">
            <a:normAutofit/>
          </a:bodyPr>
          <a:lstStyle/>
          <a:p>
            <a:r>
              <a:rPr lang="en-US" dirty="0">
                <a:latin typeface="Sagona Book"/>
                <a:ea typeface="Calibri"/>
                <a:cs typeface="Calibri"/>
              </a:rPr>
              <a:t>Action Plan</a:t>
            </a:r>
          </a:p>
        </p:txBody>
      </p:sp>
      <p:sp>
        <p:nvSpPr>
          <p:cNvPr id="77" name="Content Placeholder 10">
            <a:extLst>
              <a:ext uri="{FF2B5EF4-FFF2-40B4-BE49-F238E27FC236}">
                <a16:creationId xmlns:a16="http://schemas.microsoft.com/office/drawing/2014/main" id="{ED26D9CF-E14A-49C0-A1E3-6DA649406DC9}"/>
              </a:ext>
            </a:extLst>
          </p:cNvPr>
          <p:cNvSpPr>
            <a:spLocks noGrp="1"/>
          </p:cNvSpPr>
          <p:nvPr>
            <p:ph idx="1"/>
          </p:nvPr>
        </p:nvSpPr>
        <p:spPr>
          <a:xfrm>
            <a:off x="6195372" y="726538"/>
            <a:ext cx="4977905" cy="5017076"/>
          </a:xfrm>
        </p:spPr>
        <p:txBody>
          <a:bodyPr anchor="ctr">
            <a:normAutofit/>
          </a:bodyPr>
          <a:lstStyle/>
          <a:p>
            <a:r>
              <a:rPr lang="en-US" sz="2400" dirty="0">
                <a:latin typeface="Aptos"/>
                <a:cs typeface="Arial"/>
              </a:rPr>
              <a:t>e.g.-</a:t>
            </a:r>
            <a:r>
              <a:rPr lang="en-US" sz="2400" dirty="0">
                <a:latin typeface="Aptos"/>
                <a:ea typeface="+mn-lt"/>
                <a:cs typeface="+mn-lt"/>
              </a:rPr>
              <a:t>Attend monthly sessions with the Career and Student Services (I encourage everyone to utilize ALL exam prep resources).</a:t>
            </a:r>
            <a:endParaRPr lang="en-US" sz="2400" dirty="0">
              <a:latin typeface="Aptos"/>
            </a:endParaRPr>
          </a:p>
        </p:txBody>
      </p:sp>
    </p:spTree>
    <p:extLst>
      <p:ext uri="{BB962C8B-B14F-4D97-AF65-F5344CB8AC3E}">
        <p14:creationId xmlns:p14="http://schemas.microsoft.com/office/powerpoint/2010/main" val="240524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1829A85-A07D-D679-5D2F-8FEA56BCFD15}"/>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Agenda</a:t>
            </a:r>
          </a:p>
        </p:txBody>
      </p:sp>
      <p:sp>
        <p:nvSpPr>
          <p:cNvPr id="3" name="Content Placeholder 2">
            <a:extLst>
              <a:ext uri="{FF2B5EF4-FFF2-40B4-BE49-F238E27FC236}">
                <a16:creationId xmlns:a16="http://schemas.microsoft.com/office/drawing/2014/main" id="{FB544ECA-F04F-639D-60E3-FBC3A8E8AEB8}"/>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1800">
                <a:solidFill>
                  <a:schemeClr val="tx2"/>
                </a:solidFill>
                <a:latin typeface="Arial"/>
                <a:cs typeface="Calibri"/>
              </a:rPr>
              <a:t>Welcome time</a:t>
            </a:r>
          </a:p>
          <a:p>
            <a:r>
              <a:rPr lang="en-US" sz="1800">
                <a:solidFill>
                  <a:schemeClr val="tx2"/>
                </a:solidFill>
                <a:latin typeface="Arial"/>
                <a:cs typeface="Calibri"/>
              </a:rPr>
              <a:t>Focus on question structure</a:t>
            </a:r>
          </a:p>
          <a:p>
            <a:r>
              <a:rPr lang="en-US" sz="1800">
                <a:solidFill>
                  <a:schemeClr val="tx2"/>
                </a:solidFill>
                <a:latin typeface="Arial"/>
                <a:cs typeface="Calibri"/>
              </a:rPr>
              <a:t>Adopt the logic and style of the test</a:t>
            </a:r>
          </a:p>
          <a:p>
            <a:r>
              <a:rPr lang="en-US" sz="1800">
                <a:solidFill>
                  <a:schemeClr val="tx2"/>
                </a:solidFill>
                <a:latin typeface="Arial"/>
                <a:cs typeface="Calibri"/>
              </a:rPr>
              <a:t>Anticipate answers prior to seeking answer options</a:t>
            </a:r>
          </a:p>
          <a:p>
            <a:r>
              <a:rPr lang="en-US" sz="1800">
                <a:solidFill>
                  <a:schemeClr val="tx2"/>
                </a:solidFill>
                <a:latin typeface="Arial"/>
                <a:cs typeface="Calibri"/>
              </a:rPr>
              <a:t>Break</a:t>
            </a:r>
          </a:p>
          <a:p>
            <a:r>
              <a:rPr lang="en-US" sz="1800">
                <a:solidFill>
                  <a:schemeClr val="tx2"/>
                </a:solidFill>
                <a:latin typeface="Arial"/>
                <a:cs typeface="Calibri"/>
              </a:rPr>
              <a:t>Practice questions</a:t>
            </a:r>
          </a:p>
          <a:p>
            <a:r>
              <a:rPr lang="en-US" sz="1800">
                <a:solidFill>
                  <a:schemeClr val="tx2"/>
                </a:solidFill>
                <a:latin typeface="Arial"/>
                <a:cs typeface="Calibri"/>
              </a:rPr>
              <a:t>Review</a:t>
            </a:r>
          </a:p>
          <a:p>
            <a:r>
              <a:rPr lang="en-US" sz="1800">
                <a:solidFill>
                  <a:schemeClr val="tx2"/>
                </a:solidFill>
                <a:latin typeface="Arial"/>
                <a:cs typeface="Calibri"/>
              </a:rPr>
              <a:t>Action Plan</a:t>
            </a:r>
          </a:p>
        </p:txBody>
      </p:sp>
    </p:spTree>
    <p:extLst>
      <p:ext uri="{BB962C8B-B14F-4D97-AF65-F5344CB8AC3E}">
        <p14:creationId xmlns:p14="http://schemas.microsoft.com/office/powerpoint/2010/main" val="299630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8E392A4-F115-3D14-F964-4CF5B8AC985F}"/>
              </a:ext>
            </a:extLst>
          </p:cNvPr>
          <p:cNvSpPr>
            <a:spLocks noGrp="1"/>
          </p:cNvSpPr>
          <p:nvPr>
            <p:ph type="title"/>
          </p:nvPr>
        </p:nvSpPr>
        <p:spPr>
          <a:xfrm>
            <a:off x="753925" y="1321056"/>
            <a:ext cx="10684151" cy="1991979"/>
          </a:xfrm>
        </p:spPr>
        <p:txBody>
          <a:bodyPr vert="horz" lIns="91440" tIns="45720" rIns="91440" bIns="45720" rtlCol="0" anchor="b">
            <a:normAutofit/>
          </a:bodyPr>
          <a:lstStyle/>
          <a:p>
            <a:pPr algn="ctr"/>
            <a:r>
              <a:rPr lang="en-US" sz="5200" kern="1200">
                <a:solidFill>
                  <a:schemeClr val="tx2"/>
                </a:solidFill>
                <a:latin typeface="+mj-lt"/>
                <a:ea typeface="+mj-ea"/>
                <a:cs typeface="+mj-cs"/>
              </a:rPr>
              <a:t>Objective</a:t>
            </a:r>
          </a:p>
        </p:txBody>
      </p:sp>
      <p:sp>
        <p:nvSpPr>
          <p:cNvPr id="3" name="Content Placeholder 2">
            <a:extLst>
              <a:ext uri="{FF2B5EF4-FFF2-40B4-BE49-F238E27FC236}">
                <a16:creationId xmlns:a16="http://schemas.microsoft.com/office/drawing/2014/main" id="{2A861CAD-D3B9-1106-F71F-8F0CC484BFEB}"/>
              </a:ext>
            </a:extLst>
          </p:cNvPr>
          <p:cNvSpPr>
            <a:spLocks noGrp="1"/>
          </p:cNvSpPr>
          <p:nvPr>
            <p:ph idx="1"/>
          </p:nvPr>
        </p:nvSpPr>
        <p:spPr>
          <a:xfrm>
            <a:off x="1361395" y="3525490"/>
            <a:ext cx="9469211" cy="865639"/>
          </a:xfrm>
        </p:spPr>
        <p:txBody>
          <a:bodyPr vert="horz" lIns="91440" tIns="45720" rIns="91440" bIns="45720" rtlCol="0" anchor="t">
            <a:normAutofit/>
          </a:bodyPr>
          <a:lstStyle/>
          <a:p>
            <a:pPr marL="0" indent="0" algn="ctr">
              <a:buNone/>
            </a:pPr>
            <a:r>
              <a:rPr lang="en-US" sz="2400" kern="1200">
                <a:solidFill>
                  <a:schemeClr val="tx2"/>
                </a:solidFill>
                <a:latin typeface="+mn-lt"/>
                <a:ea typeface="+mn-ea"/>
                <a:cs typeface="+mn-cs"/>
              </a:rPr>
              <a:t>  Identifying workable strategies specific to the LSW Exam</a:t>
            </a: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206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6EACFFA-084B-F099-ADDB-511575F444AF}"/>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Focus on Question Structure</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C5347F53-F595-DF2D-D776-555A8694C616}"/>
              </a:ext>
            </a:extLst>
          </p:cNvPr>
          <p:cNvSpPr>
            <a:spLocks noGrp="1"/>
          </p:cNvSpPr>
          <p:nvPr>
            <p:ph idx="1"/>
          </p:nvPr>
        </p:nvSpPr>
        <p:spPr>
          <a:xfrm>
            <a:off x="6632812" y="1032987"/>
            <a:ext cx="4919108" cy="4792027"/>
          </a:xfrm>
        </p:spPr>
        <p:txBody>
          <a:bodyPr vert="horz" lIns="91440" tIns="45720" rIns="91440" bIns="45720" rtlCol="0" anchor="ctr">
            <a:normAutofit/>
          </a:bodyPr>
          <a:lstStyle/>
          <a:p>
            <a:r>
              <a:rPr lang="en-US" sz="2000" b="1">
                <a:solidFill>
                  <a:schemeClr val="tx2"/>
                </a:solidFill>
                <a:latin typeface="Arial"/>
                <a:cs typeface="Segoe UI"/>
              </a:rPr>
              <a:t> </a:t>
            </a:r>
            <a:r>
              <a:rPr lang="en-US" sz="2000">
                <a:solidFill>
                  <a:schemeClr val="tx2"/>
                </a:solidFill>
                <a:latin typeface="Arial"/>
                <a:cs typeface="Segoe UI"/>
              </a:rPr>
              <a:t>For "order of operations" type questions, like "What would you do first, what comes next," use the acronym </a:t>
            </a:r>
            <a:r>
              <a:rPr lang="en-US" sz="2000" b="1">
                <a:solidFill>
                  <a:schemeClr val="tx2"/>
                </a:solidFill>
                <a:latin typeface="Arial"/>
                <a:cs typeface="Segoe UI"/>
              </a:rPr>
              <a:t>FAREAFI</a:t>
            </a:r>
            <a:r>
              <a:rPr lang="en-US" sz="2000">
                <a:solidFill>
                  <a:schemeClr val="tx2"/>
                </a:solidFill>
                <a:latin typeface="Arial"/>
                <a:cs typeface="Segoe UI"/>
              </a:rPr>
              <a:t>.</a:t>
            </a:r>
            <a:endParaRPr lang="en-US" sz="2000">
              <a:solidFill>
                <a:schemeClr val="tx2"/>
              </a:solidFill>
              <a:latin typeface="Arial"/>
              <a:cs typeface="Arial"/>
            </a:endParaRPr>
          </a:p>
          <a:p>
            <a:pPr marL="0" indent="0">
              <a:buNone/>
            </a:pPr>
            <a:endParaRPr lang="en-US" sz="2000">
              <a:solidFill>
                <a:schemeClr val="tx2"/>
              </a:solidFill>
              <a:latin typeface="Arial"/>
              <a:cs typeface="Segoe UI"/>
            </a:endParaRPr>
          </a:p>
          <a:p>
            <a:endParaRPr lang="en-US" sz="2000">
              <a:solidFill>
                <a:schemeClr val="tx2"/>
              </a:solidFill>
              <a:cs typeface="Arial"/>
            </a:endParaRPr>
          </a:p>
        </p:txBody>
      </p:sp>
    </p:spTree>
    <p:extLst>
      <p:ext uri="{BB962C8B-B14F-4D97-AF65-F5344CB8AC3E}">
        <p14:creationId xmlns:p14="http://schemas.microsoft.com/office/powerpoint/2010/main" val="145707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13AA249-51E4-47D8-EBEF-7C3EA2C9A1AB}"/>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Focus on Question Structure</a:t>
            </a:r>
          </a:p>
        </p:txBody>
      </p:sp>
      <p:sp>
        <p:nvSpPr>
          <p:cNvPr id="3" name="Content Placeholder 2">
            <a:extLst>
              <a:ext uri="{FF2B5EF4-FFF2-40B4-BE49-F238E27FC236}">
                <a16:creationId xmlns:a16="http://schemas.microsoft.com/office/drawing/2014/main" id="{2DD1726F-5CB3-6767-01AD-ED6A47C0CB69}"/>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1800">
                <a:solidFill>
                  <a:schemeClr val="tx2"/>
                </a:solidFill>
                <a:latin typeface="Arial"/>
                <a:cs typeface="Segoe UI"/>
              </a:rPr>
              <a:t>F = Feelings of client should be acknowledged first, aka building rapport.</a:t>
            </a:r>
            <a:br>
              <a:rPr lang="en-US" sz="1800">
                <a:solidFill>
                  <a:schemeClr val="tx2"/>
                </a:solidFill>
                <a:latin typeface="Arial"/>
                <a:cs typeface="Segoe UI"/>
              </a:rPr>
            </a:br>
            <a:r>
              <a:rPr lang="en-US" sz="1800">
                <a:solidFill>
                  <a:schemeClr val="tx2"/>
                </a:solidFill>
                <a:latin typeface="Arial"/>
                <a:cs typeface="Segoe UI"/>
              </a:rPr>
              <a:t>A = Assess - what is going on? mental health vs subst use vs basic needs.</a:t>
            </a:r>
            <a:br>
              <a:rPr lang="en-US" sz="1800">
                <a:solidFill>
                  <a:schemeClr val="tx2"/>
                </a:solidFill>
                <a:latin typeface="Arial"/>
                <a:cs typeface="Segoe UI"/>
              </a:rPr>
            </a:br>
            <a:r>
              <a:rPr lang="en-US" sz="1800">
                <a:solidFill>
                  <a:schemeClr val="tx2"/>
                </a:solidFill>
                <a:latin typeface="Arial"/>
                <a:cs typeface="Segoe UI"/>
              </a:rPr>
              <a:t>R = Refer out</a:t>
            </a:r>
            <a:br>
              <a:rPr lang="en-US" sz="1800">
                <a:solidFill>
                  <a:schemeClr val="tx2"/>
                </a:solidFill>
                <a:latin typeface="Arial"/>
                <a:cs typeface="Segoe UI"/>
              </a:rPr>
            </a:br>
            <a:r>
              <a:rPr lang="en-US" sz="1800">
                <a:solidFill>
                  <a:schemeClr val="tx2"/>
                </a:solidFill>
                <a:latin typeface="Arial"/>
                <a:cs typeface="Segoe UI"/>
              </a:rPr>
              <a:t>E = Educate</a:t>
            </a:r>
            <a:br>
              <a:rPr lang="en-US" sz="1800">
                <a:solidFill>
                  <a:schemeClr val="tx2"/>
                </a:solidFill>
                <a:latin typeface="Arial"/>
                <a:cs typeface="Segoe UI"/>
              </a:rPr>
            </a:br>
            <a:r>
              <a:rPr lang="en-US" sz="1800">
                <a:solidFill>
                  <a:schemeClr val="tx2"/>
                </a:solidFill>
                <a:latin typeface="Arial"/>
                <a:cs typeface="Segoe UI"/>
              </a:rPr>
              <a:t>A = Advocate</a:t>
            </a:r>
            <a:br>
              <a:rPr lang="en-US" sz="1800">
                <a:solidFill>
                  <a:schemeClr val="tx2"/>
                </a:solidFill>
                <a:latin typeface="Arial"/>
                <a:cs typeface="Segoe UI"/>
              </a:rPr>
            </a:br>
            <a:r>
              <a:rPr lang="en-US" sz="1800">
                <a:solidFill>
                  <a:schemeClr val="tx2"/>
                </a:solidFill>
                <a:latin typeface="Arial"/>
                <a:cs typeface="Segoe UI"/>
              </a:rPr>
              <a:t>F = Facilitate</a:t>
            </a:r>
            <a:br>
              <a:rPr lang="en-US" sz="1800">
                <a:solidFill>
                  <a:schemeClr val="tx2"/>
                </a:solidFill>
                <a:latin typeface="Arial"/>
                <a:cs typeface="Segoe UI"/>
              </a:rPr>
            </a:br>
            <a:r>
              <a:rPr lang="en-US" sz="1800">
                <a:solidFill>
                  <a:schemeClr val="tx2"/>
                </a:solidFill>
                <a:latin typeface="Arial"/>
                <a:cs typeface="Segoe UI"/>
              </a:rPr>
              <a:t>I = Intervene</a:t>
            </a:r>
            <a:endParaRPr lang="en-US" sz="1800">
              <a:solidFill>
                <a:schemeClr val="tx2"/>
              </a:solidFill>
              <a:latin typeface="Arial"/>
              <a:cs typeface="Arial"/>
            </a:endParaRPr>
          </a:p>
        </p:txBody>
      </p:sp>
    </p:spTree>
    <p:extLst>
      <p:ext uri="{BB962C8B-B14F-4D97-AF65-F5344CB8AC3E}">
        <p14:creationId xmlns:p14="http://schemas.microsoft.com/office/powerpoint/2010/main" val="272203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267233E-E8CA-4F7C-8530-0FA29EF9750A}"/>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Focus on Question Structure</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AF053087-721D-F631-4A73-768030ACEE50}"/>
              </a:ext>
            </a:extLst>
          </p:cNvPr>
          <p:cNvSpPr>
            <a:spLocks noGrp="1"/>
          </p:cNvSpPr>
          <p:nvPr>
            <p:ph idx="1"/>
          </p:nvPr>
        </p:nvSpPr>
        <p:spPr>
          <a:xfrm>
            <a:off x="6632812" y="1032987"/>
            <a:ext cx="4919108" cy="4792027"/>
          </a:xfrm>
        </p:spPr>
        <p:txBody>
          <a:bodyPr vert="horz" lIns="91440" tIns="45720" rIns="91440" bIns="45720" rtlCol="0" anchor="ctr">
            <a:normAutofit/>
          </a:bodyPr>
          <a:lstStyle/>
          <a:p>
            <a:r>
              <a:rPr lang="en-US" sz="2000">
                <a:solidFill>
                  <a:schemeClr val="tx2"/>
                </a:solidFill>
                <a:latin typeface="Arial"/>
                <a:cs typeface="Segoe UI"/>
              </a:rPr>
              <a:t>For "Best," "Most," "Most important" type questions ("What is the best response to this situation," "What is the easiest way to..." "What is the most important..." use the acronym </a:t>
            </a:r>
            <a:r>
              <a:rPr lang="en-US" sz="2000" b="1">
                <a:solidFill>
                  <a:schemeClr val="tx2"/>
                </a:solidFill>
                <a:latin typeface="Arial"/>
                <a:cs typeface="Segoe UI"/>
              </a:rPr>
              <a:t>AASPIRINS</a:t>
            </a:r>
            <a:r>
              <a:rPr lang="en-US" sz="2000">
                <a:solidFill>
                  <a:schemeClr val="tx2"/>
                </a:solidFill>
                <a:latin typeface="Arial"/>
                <a:cs typeface="Segoe UI"/>
              </a:rPr>
              <a:t>.</a:t>
            </a:r>
            <a:endParaRPr lang="en-US" sz="2000">
              <a:solidFill>
                <a:schemeClr val="tx2"/>
              </a:solidFill>
              <a:latin typeface="Arial"/>
              <a:cs typeface="Arial"/>
            </a:endParaRPr>
          </a:p>
        </p:txBody>
      </p:sp>
    </p:spTree>
    <p:extLst>
      <p:ext uri="{BB962C8B-B14F-4D97-AF65-F5344CB8AC3E}">
        <p14:creationId xmlns:p14="http://schemas.microsoft.com/office/powerpoint/2010/main" val="267575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B853A46-7DEE-49F4-41DB-7EA9AEDFA732}"/>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Focus on Question Structure</a:t>
            </a:r>
          </a:p>
        </p:txBody>
      </p:sp>
      <p:sp>
        <p:nvSpPr>
          <p:cNvPr id="3" name="Content Placeholder 2">
            <a:extLst>
              <a:ext uri="{FF2B5EF4-FFF2-40B4-BE49-F238E27FC236}">
                <a16:creationId xmlns:a16="http://schemas.microsoft.com/office/drawing/2014/main" id="{7A54878A-FFA9-F965-FE48-A12417246DCF}"/>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1800">
                <a:solidFill>
                  <a:schemeClr val="tx2"/>
                </a:solidFill>
                <a:latin typeface="Arial"/>
                <a:cs typeface="Segoe UI"/>
              </a:rPr>
              <a:t>A = Acknowledge client's situation, start building rapport.</a:t>
            </a:r>
            <a:br>
              <a:rPr lang="en-US" sz="1800">
                <a:solidFill>
                  <a:schemeClr val="tx2"/>
                </a:solidFill>
                <a:latin typeface="Arial"/>
                <a:cs typeface="Segoe UI"/>
              </a:rPr>
            </a:br>
            <a:r>
              <a:rPr lang="en-US" sz="1800">
                <a:solidFill>
                  <a:schemeClr val="tx2"/>
                </a:solidFill>
                <a:latin typeface="Arial"/>
                <a:cs typeface="Segoe UI"/>
              </a:rPr>
              <a:t>A = Assess</a:t>
            </a:r>
            <a:br>
              <a:rPr lang="en-US" sz="1800">
                <a:solidFill>
                  <a:schemeClr val="tx2"/>
                </a:solidFill>
                <a:latin typeface="Arial"/>
                <a:cs typeface="Segoe UI"/>
              </a:rPr>
            </a:br>
            <a:r>
              <a:rPr lang="en-US" sz="1800">
                <a:solidFill>
                  <a:schemeClr val="tx2"/>
                </a:solidFill>
                <a:latin typeface="Arial"/>
                <a:cs typeface="Segoe UI"/>
              </a:rPr>
              <a:t>S = Start where the patient is at</a:t>
            </a:r>
            <a:br>
              <a:rPr lang="en-US" sz="1800">
                <a:solidFill>
                  <a:schemeClr val="tx2"/>
                </a:solidFill>
                <a:latin typeface="Arial"/>
                <a:cs typeface="Segoe UI"/>
              </a:rPr>
            </a:br>
            <a:r>
              <a:rPr lang="en-US" sz="1800">
                <a:solidFill>
                  <a:schemeClr val="tx2"/>
                </a:solidFill>
                <a:latin typeface="Arial"/>
                <a:cs typeface="Segoe UI"/>
              </a:rPr>
              <a:t>P = Protect life of the person/community (i.e. prevent harm to self and others)</a:t>
            </a:r>
            <a:br>
              <a:rPr lang="en-US" sz="1800">
                <a:solidFill>
                  <a:schemeClr val="tx2"/>
                </a:solidFill>
                <a:latin typeface="Arial"/>
                <a:cs typeface="Segoe UI"/>
              </a:rPr>
            </a:br>
            <a:r>
              <a:rPr lang="en-US" sz="1800">
                <a:solidFill>
                  <a:schemeClr val="tx2"/>
                </a:solidFill>
                <a:latin typeface="Arial"/>
                <a:cs typeface="Segoe UI"/>
              </a:rPr>
              <a:t>I = Intoxicated. Do not continue work with an actively intoxicated person, refer out to specialist/hospital/detox/etc.</a:t>
            </a:r>
            <a:br>
              <a:rPr lang="en-US" sz="1800">
                <a:solidFill>
                  <a:schemeClr val="tx2"/>
                </a:solidFill>
                <a:latin typeface="Arial"/>
                <a:cs typeface="Segoe UI"/>
              </a:rPr>
            </a:br>
            <a:r>
              <a:rPr lang="en-US" sz="1800">
                <a:solidFill>
                  <a:schemeClr val="tx2"/>
                </a:solidFill>
                <a:latin typeface="Arial"/>
                <a:cs typeface="Segoe UI"/>
              </a:rPr>
              <a:t>R = Rule out any medical problems</a:t>
            </a:r>
            <a:br>
              <a:rPr lang="en-US" sz="1800">
                <a:solidFill>
                  <a:schemeClr val="tx2"/>
                </a:solidFill>
                <a:latin typeface="Arial"/>
                <a:cs typeface="Segoe UI"/>
              </a:rPr>
            </a:br>
            <a:r>
              <a:rPr lang="en-US" sz="1800">
                <a:solidFill>
                  <a:schemeClr val="tx2"/>
                </a:solidFill>
                <a:latin typeface="Arial"/>
                <a:cs typeface="Segoe UI"/>
              </a:rPr>
              <a:t>I = Informed consent (Obtain client's permission to help them)</a:t>
            </a:r>
            <a:br>
              <a:rPr lang="en-US" sz="1800">
                <a:solidFill>
                  <a:schemeClr val="tx2"/>
                </a:solidFill>
                <a:latin typeface="Arial"/>
                <a:cs typeface="Segoe UI"/>
              </a:rPr>
            </a:br>
            <a:r>
              <a:rPr lang="en-US" sz="1800">
                <a:solidFill>
                  <a:schemeClr val="tx2"/>
                </a:solidFill>
                <a:latin typeface="Arial"/>
                <a:cs typeface="Segoe UI"/>
              </a:rPr>
              <a:t>N = Non-judgmental (Have a non-judgemental perspective)</a:t>
            </a:r>
            <a:br>
              <a:rPr lang="en-US" sz="1800">
                <a:solidFill>
                  <a:schemeClr val="tx2"/>
                </a:solidFill>
                <a:latin typeface="Arial"/>
                <a:cs typeface="Segoe UI"/>
              </a:rPr>
            </a:br>
            <a:r>
              <a:rPr lang="en-US" sz="1800">
                <a:solidFill>
                  <a:schemeClr val="tx2"/>
                </a:solidFill>
                <a:latin typeface="Arial"/>
                <a:cs typeface="Segoe UI"/>
              </a:rPr>
              <a:t>S = Self-determination (Support client's right to make choices)</a:t>
            </a:r>
            <a:endParaRPr lang="en-US" sz="1800">
              <a:solidFill>
                <a:schemeClr val="tx2"/>
              </a:solidFill>
              <a:latin typeface="Arial"/>
              <a:cs typeface="Arial"/>
            </a:endParaRPr>
          </a:p>
        </p:txBody>
      </p:sp>
    </p:spTree>
    <p:extLst>
      <p:ext uri="{BB962C8B-B14F-4D97-AF65-F5344CB8AC3E}">
        <p14:creationId xmlns:p14="http://schemas.microsoft.com/office/powerpoint/2010/main" val="134402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7AEBC76-3AF0-CA18-3790-F793182D3EB7}"/>
              </a:ext>
            </a:extLst>
          </p:cNvPr>
          <p:cNvSpPr>
            <a:spLocks noGrp="1"/>
          </p:cNvSpPr>
          <p:nvPr>
            <p:ph type="title"/>
          </p:nvPr>
        </p:nvSpPr>
        <p:spPr>
          <a:xfrm>
            <a:off x="804672" y="1243013"/>
            <a:ext cx="3855720" cy="4371974"/>
          </a:xfrm>
        </p:spPr>
        <p:txBody>
          <a:bodyPr>
            <a:normAutofit/>
          </a:bodyPr>
          <a:lstStyle/>
          <a:p>
            <a:r>
              <a:rPr lang="en-US" sz="3600">
                <a:solidFill>
                  <a:schemeClr val="tx2"/>
                </a:solidFill>
                <a:latin typeface="Sagona Book"/>
                <a:cs typeface="Calibri"/>
              </a:rPr>
              <a:t>Adopt the logic and style of the test (think like the exam)</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C7A37B7-DFA4-7CC0-4E29-E69B4CAFBA55}"/>
              </a:ext>
            </a:extLst>
          </p:cNvPr>
          <p:cNvSpPr>
            <a:spLocks noGrp="1"/>
          </p:cNvSpPr>
          <p:nvPr>
            <p:ph idx="1"/>
          </p:nvPr>
        </p:nvSpPr>
        <p:spPr>
          <a:xfrm>
            <a:off x="6632812" y="1032987"/>
            <a:ext cx="4919108" cy="4792027"/>
          </a:xfrm>
        </p:spPr>
        <p:txBody>
          <a:bodyPr vert="horz" lIns="91440" tIns="45720" rIns="91440" bIns="45720" rtlCol="0" anchor="ctr">
            <a:normAutofit/>
          </a:bodyPr>
          <a:lstStyle/>
          <a:p>
            <a:r>
              <a:rPr lang="en-US" sz="2000">
                <a:solidFill>
                  <a:schemeClr val="tx2"/>
                </a:solidFill>
                <a:latin typeface="Arial"/>
                <a:cs typeface="Segoe UI"/>
              </a:rPr>
              <a:t> First eliminate obviously unwise answers, then apply the acronym.</a:t>
            </a:r>
            <a:br>
              <a:rPr lang="en-US" sz="2000">
                <a:solidFill>
                  <a:schemeClr val="tx2"/>
                </a:solidFill>
                <a:latin typeface="Arial"/>
                <a:cs typeface="Segoe UI"/>
              </a:rPr>
            </a:br>
            <a:r>
              <a:rPr lang="en-US" sz="2000">
                <a:solidFill>
                  <a:schemeClr val="tx2"/>
                </a:solidFill>
                <a:latin typeface="Arial"/>
                <a:cs typeface="Segoe UI"/>
              </a:rPr>
              <a:t>This acronym is a reminder to give the answer that they want. Get out of the habit of answering truthfully or logically. Just use these acronyms and memorize the order.</a:t>
            </a:r>
            <a:br>
              <a:rPr lang="en-US" sz="2000">
                <a:solidFill>
                  <a:schemeClr val="tx2"/>
                </a:solidFill>
                <a:latin typeface="Arial"/>
                <a:cs typeface="Segoe UI"/>
              </a:rPr>
            </a:br>
            <a:endParaRPr lang="en-US" sz="2000">
              <a:solidFill>
                <a:schemeClr val="tx2"/>
              </a:solidFill>
              <a:latin typeface="Arial"/>
              <a:cs typeface="Segoe UI"/>
            </a:endParaRPr>
          </a:p>
        </p:txBody>
      </p:sp>
    </p:spTree>
    <p:extLst>
      <p:ext uri="{BB962C8B-B14F-4D97-AF65-F5344CB8AC3E}">
        <p14:creationId xmlns:p14="http://schemas.microsoft.com/office/powerpoint/2010/main" val="404179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00D78BA-758E-B043-F861-3B239CCCC61B}"/>
              </a:ext>
            </a:extLst>
          </p:cNvPr>
          <p:cNvSpPr>
            <a:spLocks noGrp="1"/>
          </p:cNvSpPr>
          <p:nvPr>
            <p:ph type="title"/>
          </p:nvPr>
        </p:nvSpPr>
        <p:spPr>
          <a:xfrm>
            <a:off x="804672" y="1243013"/>
            <a:ext cx="3855720" cy="4371974"/>
          </a:xfrm>
        </p:spPr>
        <p:txBody>
          <a:bodyPr>
            <a:normAutofit/>
          </a:bodyPr>
          <a:lstStyle/>
          <a:p>
            <a:r>
              <a:rPr lang="en-US" sz="3600">
                <a:solidFill>
                  <a:schemeClr val="tx2"/>
                </a:solidFill>
                <a:latin typeface="Sagona Book"/>
                <a:ea typeface="Calibri"/>
                <a:cs typeface="Calibri"/>
              </a:rPr>
              <a:t>Anticipate answers prior to seeking answer options</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44FC5C0-10BD-A4CA-E09C-6E8EBF422ECC}"/>
              </a:ext>
            </a:extLst>
          </p:cNvPr>
          <p:cNvSpPr>
            <a:spLocks noGrp="1"/>
          </p:cNvSpPr>
          <p:nvPr>
            <p:ph idx="1"/>
          </p:nvPr>
        </p:nvSpPr>
        <p:spPr>
          <a:xfrm>
            <a:off x="6632812" y="1032987"/>
            <a:ext cx="4919108" cy="4792027"/>
          </a:xfrm>
        </p:spPr>
        <p:txBody>
          <a:bodyPr vert="horz" lIns="91440" tIns="45720" rIns="91440" bIns="45720" rtlCol="0" anchor="ctr">
            <a:normAutofit/>
          </a:bodyPr>
          <a:lstStyle/>
          <a:p>
            <a:r>
              <a:rPr lang="en-US" sz="2000">
                <a:solidFill>
                  <a:schemeClr val="tx2"/>
                </a:solidFill>
                <a:cs typeface="Arial"/>
              </a:rPr>
              <a:t>This provides us with the opportunity to tap into our personal knowledge base and identify studied procedures and protocols to apply during test questioning, with the end goal of passing the LSW exam. </a:t>
            </a:r>
          </a:p>
          <a:p>
            <a:r>
              <a:rPr lang="en-US" sz="2000">
                <a:solidFill>
                  <a:schemeClr val="tx2"/>
                </a:solidFill>
                <a:cs typeface="Arial"/>
              </a:rPr>
              <a:t>*Remember-Think Like The Exam!</a:t>
            </a:r>
          </a:p>
          <a:p>
            <a:endParaRPr lang="en-US" sz="2000">
              <a:solidFill>
                <a:schemeClr val="tx2"/>
              </a:solidFill>
              <a:cs typeface="Arial"/>
            </a:endParaRPr>
          </a:p>
        </p:txBody>
      </p:sp>
    </p:spTree>
    <p:extLst>
      <p:ext uri="{BB962C8B-B14F-4D97-AF65-F5344CB8AC3E}">
        <p14:creationId xmlns:p14="http://schemas.microsoft.com/office/powerpoint/2010/main" val="33024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450</Words>
  <Application>Microsoft Macintosh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Sagona Book</vt:lpstr>
      <vt:lpstr>Office Theme</vt:lpstr>
      <vt:lpstr>Week 4:</vt:lpstr>
      <vt:lpstr>Agenda</vt:lpstr>
      <vt:lpstr>Objective</vt:lpstr>
      <vt:lpstr>Focus on Question Structure</vt:lpstr>
      <vt:lpstr>Focus on Question Structure</vt:lpstr>
      <vt:lpstr>Focus on Question Structure</vt:lpstr>
      <vt:lpstr>Focus on Question Structure</vt:lpstr>
      <vt:lpstr>Adopt the logic and style of the test (think like the exam)</vt:lpstr>
      <vt:lpstr>Anticipate answers prior to seeking answer options</vt:lpstr>
      <vt:lpstr>Break</vt:lpstr>
      <vt:lpstr>Practice questions</vt:lpstr>
      <vt:lpstr>Review</vt:lpstr>
      <vt:lpstr>Action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dc:title>
  <dc:creator>Darryn Stewart</dc:creator>
  <cp:lastModifiedBy>Darryn Stewart</cp:lastModifiedBy>
  <cp:revision>2</cp:revision>
  <dcterms:created xsi:type="dcterms:W3CDTF">2024-03-03T03:01:31Z</dcterms:created>
  <dcterms:modified xsi:type="dcterms:W3CDTF">2024-03-03T19:41:33Z</dcterms:modified>
</cp:coreProperties>
</file>