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4"/>
  </p:notesMasterIdLst>
  <p:sldIdLst>
    <p:sldId id="269" r:id="rId5"/>
    <p:sldId id="270" r:id="rId6"/>
    <p:sldId id="271" r:id="rId7"/>
    <p:sldId id="272" r:id="rId8"/>
    <p:sldId id="273" r:id="rId9"/>
    <p:sldId id="274" r:id="rId10"/>
    <p:sldId id="275" r:id="rId11"/>
    <p:sldId id="276"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804" y="1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8/26/2020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8/26/2020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EC607-3EF5-436E-A362-C37FB4F54254}" type="datetime1">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8/26/2020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DDD20B-CD57-45CB-9DE3-30B0CB335A7F}" type="datetime1">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8/26/2020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8/26/2020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8/26/2020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oodle.brynmawr.edu/course/view.php?id=686" TargetMode="External"/><Relationship Id="rId2" Type="http://schemas.openxmlformats.org/officeDocument/2006/relationships/hyperlink" Target="https://www.brynmawr.edu/socialwork/current-students/academic-inform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socialwork@brynmawr.edu" TargetMode="External"/><Relationship Id="rId2" Type="http://schemas.openxmlformats.org/officeDocument/2006/relationships/hyperlink" Target="https://www.brynmawr.edu/socialwork/current-students/academic-information" TargetMode="External"/><Relationship Id="rId1" Type="http://schemas.openxmlformats.org/officeDocument/2006/relationships/slideLayout" Target="../slideLayouts/slideLayout2.xml"/><Relationship Id="rId5" Type="http://schemas.openxmlformats.org/officeDocument/2006/relationships/hyperlink" Target="https://www.brynmawr.edu/socialwork/current-students-0" TargetMode="External"/><Relationship Id="rId4" Type="http://schemas.openxmlformats.org/officeDocument/2006/relationships/hyperlink" Target="mailto:aharriso01@brynmawr.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ocialwork@brynmawr.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3" name="Rectangle 1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1411615"/>
            <a:ext cx="9068586" cy="3141152"/>
          </a:xfrm>
        </p:spPr>
        <p:txBody>
          <a:bodyPr>
            <a:normAutofit/>
          </a:bodyPr>
          <a:lstStyle/>
          <a:p>
            <a:r>
              <a:rPr lang="en-US" dirty="0"/>
              <a:t>Fall 2020</a:t>
            </a:r>
            <a:br>
              <a:rPr lang="en-US" dirty="0"/>
            </a:br>
            <a:r>
              <a:rPr lang="en-US" dirty="0"/>
              <a:t>Advising meet up</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561708" y="3981450"/>
            <a:ext cx="9070848" cy="1098879"/>
          </a:xfrm>
        </p:spPr>
        <p:txBody>
          <a:bodyPr>
            <a:noAutofit/>
          </a:bodyPr>
          <a:lstStyle/>
          <a:p>
            <a:pPr>
              <a:spcAft>
                <a:spcPts val="600"/>
              </a:spcAft>
            </a:pPr>
            <a:r>
              <a:rPr lang="en-US" sz="2400" dirty="0"/>
              <a:t>Wednesday – August 26, 2020</a:t>
            </a:r>
          </a:p>
          <a:p>
            <a:pPr>
              <a:spcAft>
                <a:spcPts val="600"/>
              </a:spcAft>
            </a:pPr>
            <a:r>
              <a:rPr lang="en-US" sz="2400" dirty="0"/>
              <a:t>11:30am to 12:30pm</a:t>
            </a:r>
          </a:p>
          <a:p>
            <a:pPr>
              <a:spcAft>
                <a:spcPts val="600"/>
              </a:spcAft>
            </a:pPr>
            <a:r>
              <a:rPr lang="en-US" sz="2400" dirty="0"/>
              <a:t>Advisor: Prof. Tamarah Moss</a:t>
            </a:r>
          </a:p>
        </p:txBody>
      </p:sp>
      <p:sp>
        <p:nvSpPr>
          <p:cNvPr id="24" name="Rectangle 1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53D4-E42E-423B-B013-04DA765148B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EB1BA2D-9F56-4911-B8AE-DAC281981597}"/>
              </a:ext>
            </a:extLst>
          </p:cNvPr>
          <p:cNvSpPr>
            <a:spLocks noGrp="1"/>
          </p:cNvSpPr>
          <p:nvPr>
            <p:ph idx="1"/>
          </p:nvPr>
        </p:nvSpPr>
        <p:spPr>
          <a:xfrm>
            <a:off x="514349" y="1828800"/>
            <a:ext cx="11172825" cy="4206240"/>
          </a:xfrm>
        </p:spPr>
        <p:txBody>
          <a:bodyPr>
            <a:normAutofit fontScale="92500" lnSpcReduction="20000"/>
          </a:bodyPr>
          <a:lstStyle/>
          <a:p>
            <a:pPr marL="0" indent="0">
              <a:buNone/>
            </a:pPr>
            <a:r>
              <a:rPr lang="en-US" sz="2800" dirty="0">
                <a:latin typeface="Arial" panose="020B0604020202020204" pitchFamily="34" charset="0"/>
                <a:cs typeface="Arial" panose="020B0604020202020204" pitchFamily="34" charset="0"/>
              </a:rPr>
              <a:t>Welcome</a:t>
            </a:r>
          </a:p>
          <a:p>
            <a:pPr marL="0" indent="0">
              <a:buNone/>
            </a:pPr>
            <a:r>
              <a:rPr lang="en-US" sz="2800" dirty="0">
                <a:latin typeface="Arial" panose="020B0604020202020204" pitchFamily="34" charset="0"/>
                <a:cs typeface="Arial" panose="020B0604020202020204" pitchFamily="34" charset="0"/>
              </a:rPr>
              <a:t>Introductions</a:t>
            </a:r>
          </a:p>
          <a:p>
            <a:pPr marL="0" indent="0">
              <a:buNone/>
            </a:pPr>
            <a:r>
              <a:rPr lang="en-US" sz="2800" b="0" i="0" dirty="0">
                <a:solidFill>
                  <a:srgbClr val="343A40"/>
                </a:solidFill>
                <a:effectLst/>
                <a:latin typeface="Arial" panose="020B0604020202020204" pitchFamily="34" charset="0"/>
                <a:cs typeface="Arial" panose="020B0604020202020204" pitchFamily="34" charset="0"/>
              </a:rPr>
              <a:t>Role of the academic advisor </a:t>
            </a:r>
          </a:p>
          <a:p>
            <a:pPr marL="0" indent="0">
              <a:buNone/>
            </a:pPr>
            <a:r>
              <a:rPr lang="en-US" sz="2800" dirty="0">
                <a:solidFill>
                  <a:srgbClr val="343A40"/>
                </a:solidFill>
                <a:latin typeface="Arial" panose="020B0604020202020204" pitchFamily="34" charset="0"/>
                <a:cs typeface="Arial" panose="020B0604020202020204" pitchFamily="34" charset="0"/>
              </a:rPr>
              <a:t>Tour of Moodle Advising Page + Materials</a:t>
            </a:r>
          </a:p>
          <a:p>
            <a:pPr marL="0" indent="0">
              <a:buNone/>
            </a:pPr>
            <a:r>
              <a:rPr lang="en-US" sz="2800" dirty="0">
                <a:solidFill>
                  <a:srgbClr val="343A40"/>
                </a:solidFill>
                <a:latin typeface="Arial" panose="020B0604020202020204" pitchFamily="34" charset="0"/>
                <a:cs typeface="Arial" panose="020B0604020202020204" pitchFamily="34" charset="0"/>
              </a:rPr>
              <a:t>Dates to Remember</a:t>
            </a:r>
            <a:endParaRPr lang="en-US" sz="2800" b="0" i="0" dirty="0">
              <a:solidFill>
                <a:srgbClr val="343A40"/>
              </a:solidFill>
              <a:effectLst/>
              <a:latin typeface="Arial" panose="020B0604020202020204" pitchFamily="34" charset="0"/>
              <a:cs typeface="Arial" panose="020B0604020202020204" pitchFamily="34" charset="0"/>
            </a:endParaRPr>
          </a:p>
          <a:p>
            <a:pPr lvl="1"/>
            <a:r>
              <a:rPr lang="en-US" sz="2800" b="0" i="0" dirty="0">
                <a:solidFill>
                  <a:srgbClr val="343A40"/>
                </a:solidFill>
                <a:effectLst/>
                <a:latin typeface="Arial" panose="020B0604020202020204" pitchFamily="34" charset="0"/>
                <a:cs typeface="Arial" panose="020B0604020202020204" pitchFamily="34" charset="0"/>
              </a:rPr>
              <a:t>Drop/Add period </a:t>
            </a:r>
          </a:p>
          <a:p>
            <a:pPr lvl="1"/>
            <a:r>
              <a:rPr lang="en-US" sz="2800" b="0" i="0" dirty="0">
                <a:solidFill>
                  <a:srgbClr val="343A40"/>
                </a:solidFill>
                <a:effectLst/>
                <a:latin typeface="Arial" panose="020B0604020202020204" pitchFamily="34" charset="0"/>
                <a:cs typeface="Arial" panose="020B0604020202020204" pitchFamily="34" charset="0"/>
              </a:rPr>
              <a:t>Waiver for courses </a:t>
            </a:r>
          </a:p>
          <a:p>
            <a:pPr lvl="1"/>
            <a:r>
              <a:rPr lang="en-US" sz="2800" b="0" i="0" dirty="0">
                <a:solidFill>
                  <a:srgbClr val="343A40"/>
                </a:solidFill>
                <a:effectLst/>
                <a:latin typeface="Arial" panose="020B0604020202020204" pitchFamily="34" charset="0"/>
                <a:cs typeface="Arial" panose="020B0604020202020204" pitchFamily="34" charset="0"/>
              </a:rPr>
              <a:t>Prep Programs </a:t>
            </a:r>
          </a:p>
          <a:p>
            <a:pPr lvl="1"/>
            <a:r>
              <a:rPr lang="en-US" sz="2800" b="0" i="0" dirty="0">
                <a:solidFill>
                  <a:srgbClr val="343A40"/>
                </a:solidFill>
                <a:effectLst/>
                <a:latin typeface="Arial" panose="020B0604020202020204" pitchFamily="34" charset="0"/>
                <a:cs typeface="Arial" panose="020B0604020202020204" pitchFamily="34" charset="0"/>
              </a:rPr>
              <a:t>Midterm advising </a:t>
            </a:r>
          </a:p>
          <a:p>
            <a:pPr marL="0" indent="0">
              <a:buNone/>
            </a:pPr>
            <a:r>
              <a:rPr lang="en-US" sz="2800" dirty="0">
                <a:solidFill>
                  <a:srgbClr val="343A40"/>
                </a:solidFill>
                <a:latin typeface="Arial" panose="020B0604020202020204" pitchFamily="34" charset="0"/>
                <a:cs typeface="Arial" panose="020B0604020202020204" pitchFamily="34" charset="0"/>
              </a:rPr>
              <a:t>Next Steps</a:t>
            </a:r>
            <a:endParaRPr lang="en-US" sz="2800" b="0" i="0" dirty="0">
              <a:solidFill>
                <a:srgbClr val="343A40"/>
              </a:solidFill>
              <a:effectLst/>
              <a:latin typeface="Arial" panose="020B0604020202020204" pitchFamily="34" charset="0"/>
              <a:cs typeface="Arial" panose="020B0604020202020204" pitchFamily="34" charset="0"/>
            </a:endParaRPr>
          </a:p>
          <a:p>
            <a:pPr marL="274320" lvl="1" indent="0">
              <a:buNone/>
            </a:pPr>
            <a:endParaRPr lang="en-US" dirty="0"/>
          </a:p>
        </p:txBody>
      </p:sp>
    </p:spTree>
    <p:extLst>
      <p:ext uri="{BB962C8B-B14F-4D97-AF65-F5344CB8AC3E}">
        <p14:creationId xmlns:p14="http://schemas.microsoft.com/office/powerpoint/2010/main" val="252142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3B64-807D-43CF-916C-B44DE4C7A23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Introductions</a:t>
            </a:r>
          </a:p>
        </p:txBody>
      </p:sp>
      <p:sp>
        <p:nvSpPr>
          <p:cNvPr id="3" name="Content Placeholder 2">
            <a:extLst>
              <a:ext uri="{FF2B5EF4-FFF2-40B4-BE49-F238E27FC236}">
                <a16:creationId xmlns:a16="http://schemas.microsoft.com/office/drawing/2014/main" id="{96AC9187-D91C-4F4B-AB2C-53DD467F2F11}"/>
              </a:ext>
            </a:extLst>
          </p:cNvPr>
          <p:cNvSpPr>
            <a:spLocks noGrp="1"/>
          </p:cNvSpPr>
          <p:nvPr>
            <p:ph idx="1"/>
          </p:nvPr>
        </p:nvSpPr>
        <p:spPr/>
        <p:txBody>
          <a:bodyPr/>
          <a:lstStyle/>
          <a:p>
            <a:pPr marL="0" indent="0">
              <a:buNone/>
            </a:pPr>
            <a:r>
              <a:rPr lang="en-US" b="1" dirty="0"/>
              <a:t>Small Group</a:t>
            </a:r>
          </a:p>
          <a:p>
            <a:pPr marL="0" indent="0">
              <a:buNone/>
            </a:pPr>
            <a:r>
              <a:rPr lang="en-US" dirty="0"/>
              <a:t>Name</a:t>
            </a:r>
          </a:p>
          <a:p>
            <a:pPr marL="0" indent="0">
              <a:buNone/>
            </a:pPr>
            <a:r>
              <a:rPr lang="en-US" dirty="0"/>
              <a:t>Pronouns if you like</a:t>
            </a:r>
          </a:p>
          <a:p>
            <a:pPr marL="0" indent="0">
              <a:buNone/>
            </a:pPr>
            <a:r>
              <a:rPr lang="en-US" dirty="0"/>
              <a:t>Year in Program, Clinical/Macro, Interest areas</a:t>
            </a:r>
          </a:p>
          <a:p>
            <a:pPr marL="0" indent="0">
              <a:buNone/>
            </a:pPr>
            <a:r>
              <a:rPr lang="en-US" dirty="0"/>
              <a:t>Where are you located?</a:t>
            </a:r>
          </a:p>
          <a:p>
            <a:pPr marL="0" indent="0">
              <a:buNone/>
            </a:pPr>
            <a:endParaRPr lang="en-US" dirty="0"/>
          </a:p>
          <a:p>
            <a:pPr marL="0" indent="0">
              <a:buNone/>
            </a:pPr>
            <a:r>
              <a:rPr lang="en-US" b="1" dirty="0"/>
              <a:t>Large Group</a:t>
            </a:r>
          </a:p>
          <a:p>
            <a:pPr marL="0" indent="0">
              <a:buNone/>
            </a:pPr>
            <a:r>
              <a:rPr lang="en-US" dirty="0"/>
              <a:t>Mood during Orientation week/preparing for Fall 2020 semester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130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ch Cat Meme Are You Today?&quot; Poster by coffeewithmilk | Redbubble">
            <a:extLst>
              <a:ext uri="{FF2B5EF4-FFF2-40B4-BE49-F238E27FC236}">
                <a16:creationId xmlns:a16="http://schemas.microsoft.com/office/drawing/2014/main" id="{2970D63B-2CCC-4C50-B0CF-8997021228C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336800" y="152400"/>
            <a:ext cx="779272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0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6D56-A596-4000-B65B-B4C7BD608BE4}"/>
              </a:ext>
            </a:extLst>
          </p:cNvPr>
          <p:cNvSpPr>
            <a:spLocks noGrp="1"/>
          </p:cNvSpPr>
          <p:nvPr>
            <p:ph type="title"/>
          </p:nvPr>
        </p:nvSpPr>
        <p:spPr>
          <a:xfrm>
            <a:off x="1066800" y="257177"/>
            <a:ext cx="10058400" cy="1228724"/>
          </a:xfrm>
        </p:spPr>
        <p:txBody>
          <a:bodyPr>
            <a:noAutofit/>
          </a:bodyPr>
          <a:lstStyle/>
          <a:p>
            <a:pPr algn="ctr"/>
            <a:r>
              <a:rPr lang="en-US" sz="3800" dirty="0"/>
              <a:t>Roles of the Advisor – </a:t>
            </a:r>
            <a:br>
              <a:rPr lang="en-US" sz="3800" dirty="0"/>
            </a:br>
            <a:r>
              <a:rPr lang="en-US" sz="3200" b="1" dirty="0">
                <a:solidFill>
                  <a:srgbClr val="0070C0"/>
                </a:solidFill>
              </a:rPr>
              <a:t>**</a:t>
            </a:r>
            <a:r>
              <a:rPr lang="en-US" sz="3200" dirty="0"/>
              <a:t>email is the best way to reach me</a:t>
            </a:r>
          </a:p>
        </p:txBody>
      </p:sp>
      <p:sp>
        <p:nvSpPr>
          <p:cNvPr id="6" name="Content Placeholder 5">
            <a:extLst>
              <a:ext uri="{FF2B5EF4-FFF2-40B4-BE49-F238E27FC236}">
                <a16:creationId xmlns:a16="http://schemas.microsoft.com/office/drawing/2014/main" id="{893184A7-C225-4170-87C0-70928797C32D}"/>
              </a:ext>
            </a:extLst>
          </p:cNvPr>
          <p:cNvSpPr>
            <a:spLocks noGrp="1"/>
          </p:cNvSpPr>
          <p:nvPr>
            <p:ph idx="1"/>
          </p:nvPr>
        </p:nvSpPr>
        <p:spPr>
          <a:xfrm>
            <a:off x="409575" y="1323975"/>
            <a:ext cx="11401425" cy="5276849"/>
          </a:xfrm>
        </p:spPr>
        <p:txBody>
          <a:bodyPr>
            <a:normAutofit lnSpcReduction="10000"/>
          </a:bodyPr>
          <a:lstStyle/>
          <a:p>
            <a:pPr marL="742950" marR="0" lvl="1" indent="-285750">
              <a:lnSpc>
                <a:spcPct val="115000"/>
              </a:lnSpc>
              <a:spcBef>
                <a:spcPts val="0"/>
              </a:spcBef>
              <a:spcAft>
                <a:spcPts val="0"/>
              </a:spcAft>
              <a:buFont typeface="+mj-lt"/>
              <a:buAutoNum type="alphaLcPeriod"/>
            </a:pPr>
            <a:r>
              <a:rPr lang="en-US" sz="2200" dirty="0">
                <a:effectLst/>
                <a:latin typeface="Times New Roman" panose="02020603050405020304" pitchFamily="18" charset="0"/>
                <a:ea typeface="SimSun" panose="02010600030101010101" pitchFamily="2" charset="-122"/>
                <a:cs typeface="Arial" panose="020B0604020202020204" pitchFamily="34" charset="0"/>
              </a:rPr>
              <a:t>Academic advisors assist in course planning and discuss with students during consultation a plan for tracking progress using the Requirements Checklist (posted on our website: </a:t>
            </a:r>
            <a:r>
              <a:rPr lang="en-US" sz="2200" u="sng" dirty="0">
                <a:solidFill>
                  <a:srgbClr val="0000FF"/>
                </a:solidFill>
                <a:effectLst/>
                <a:latin typeface="Times New Roman" panose="02020603050405020304" pitchFamily="18" charset="0"/>
                <a:ea typeface="SimSun" panose="02010600030101010101" pitchFamily="2" charset="-122"/>
                <a:cs typeface="Arial" panose="020B0604020202020204" pitchFamily="34" charset="0"/>
                <a:hlinkClick r:id="rId2"/>
              </a:rPr>
              <a:t>https://www.brynmawr.edu/socialwork/current-students/academic-information</a:t>
            </a:r>
            <a:r>
              <a:rPr lang="en-US" sz="2200" dirty="0">
                <a:effectLst/>
                <a:latin typeface="Times New Roman" panose="02020603050405020304" pitchFamily="18" charset="0"/>
                <a:ea typeface="SimSun" panose="02010600030101010101" pitchFamily="2" charset="-122"/>
                <a:cs typeface="Arial" panose="020B0604020202020204" pitchFamily="34" charset="0"/>
              </a:rPr>
              <a:t>). The Plans of Study for each Program (Part Time/Full Time/Advanced Standing) are posted on Moodle (</a:t>
            </a:r>
            <a:r>
              <a:rPr lang="en-US" sz="2200" u="sng" dirty="0">
                <a:solidFill>
                  <a:srgbClr val="0000FF"/>
                </a:solidFill>
                <a:effectLst/>
                <a:latin typeface="Times New Roman" panose="02020603050405020304" pitchFamily="18" charset="0"/>
                <a:ea typeface="SimSun" panose="02010600030101010101" pitchFamily="2" charset="-122"/>
                <a:cs typeface="Arial" panose="020B0604020202020204" pitchFamily="34" charset="0"/>
                <a:hlinkClick r:id="rId3"/>
              </a:rPr>
              <a:t>https://moodle.brynmawr.edu/course/view.php?id=686</a:t>
            </a:r>
            <a:r>
              <a:rPr lang="en-US" sz="2200" dirty="0">
                <a:effectLst/>
                <a:latin typeface="Times New Roman" panose="02020603050405020304" pitchFamily="18" charset="0"/>
                <a:ea typeface="SimSun" panose="02010600030101010101" pitchFamily="2" charset="-122"/>
                <a:cs typeface="Arial" panose="020B0604020202020204" pitchFamily="34" charset="0"/>
              </a:rPr>
              <a:t>) under Topic 1.</a:t>
            </a:r>
            <a:endParaRPr lang="en-US" sz="22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200" dirty="0">
                <a:effectLst/>
                <a:latin typeface="Times New Roman" panose="02020603050405020304" pitchFamily="18" charset="0"/>
                <a:ea typeface="SimSun" panose="02010600030101010101" pitchFamily="2" charset="-122"/>
                <a:cs typeface="Arial" panose="020B0604020202020204" pitchFamily="34" charset="0"/>
              </a:rPr>
              <a:t>Advisors discuss with students any academic barriers, and refer students to support services, if needed.</a:t>
            </a:r>
            <a:endParaRPr lang="en-US" sz="22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200" dirty="0">
                <a:effectLst/>
                <a:latin typeface="Times New Roman" panose="02020603050405020304" pitchFamily="18" charset="0"/>
                <a:ea typeface="SimSun" panose="02010600030101010101" pitchFamily="2" charset="-122"/>
                <a:cs typeface="Arial" panose="020B0604020202020204" pitchFamily="34" charset="0"/>
              </a:rPr>
              <a:t>Advisors discuss requests for Leave of Absence, Withdrawal, and other academic issues.</a:t>
            </a:r>
            <a:endParaRPr lang="en-US" sz="22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200" dirty="0">
                <a:effectLst/>
                <a:latin typeface="Times New Roman" panose="02020603050405020304" pitchFamily="18" charset="0"/>
                <a:ea typeface="SimSun" panose="02010600030101010101" pitchFamily="2" charset="-122"/>
                <a:cs typeface="Arial" panose="020B0604020202020204" pitchFamily="34" charset="0"/>
              </a:rPr>
              <a:t>Incoming MSS students are expected to meet with their advisor during the first part of their first semester at the GSSWSR. During the mid-semester required advising period, all students are expected to meet with their advisor to discuss preliminary career goals, future courses, a tentative plan of study, and performance in class and field.</a:t>
            </a:r>
            <a:endParaRPr lang="en-US" sz="22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2200" b="1" dirty="0">
                <a:effectLst/>
                <a:latin typeface="Times New Roman" panose="02020603050405020304" pitchFamily="18" charset="0"/>
                <a:ea typeface="SimSun" panose="02010600030101010101" pitchFamily="2" charset="-122"/>
                <a:cs typeface="Arial" panose="020B0604020202020204" pitchFamily="34" charset="0"/>
              </a:rPr>
              <a:t>Required advising for all students before registration:</a:t>
            </a:r>
            <a:r>
              <a:rPr lang="en-US" sz="2200" dirty="0">
                <a:effectLst/>
                <a:latin typeface="Times New Roman" panose="02020603050405020304" pitchFamily="18" charset="0"/>
                <a:ea typeface="SimSun" panose="02010600030101010101" pitchFamily="2" charset="-122"/>
                <a:cs typeface="Arial" panose="020B0604020202020204" pitchFamily="34" charset="0"/>
              </a:rPr>
              <a:t> 10/26 – 11/6 for spring registration; and 3/15 – 3/22 for summer and fall registration.</a:t>
            </a:r>
            <a:endParaRPr lang="en-US" sz="2200" dirty="0">
              <a:effectLst/>
              <a:latin typeface="Calibri" panose="020F0502020204030204" pitchFamily="34" charset="0"/>
              <a:ea typeface="SimSun" panose="02010600030101010101" pitchFamily="2" charset="-122"/>
              <a:cs typeface="Arial" panose="020B0604020202020204" pitchFamily="34" charset="0"/>
            </a:endParaRPr>
          </a:p>
          <a:p>
            <a:endParaRPr lang="en-US" sz="4800" dirty="0"/>
          </a:p>
        </p:txBody>
      </p:sp>
    </p:spTree>
    <p:extLst>
      <p:ext uri="{BB962C8B-B14F-4D97-AF65-F5344CB8AC3E}">
        <p14:creationId xmlns:p14="http://schemas.microsoft.com/office/powerpoint/2010/main" val="27285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334DA-E706-4110-BF95-1D6D3E3B2899}"/>
              </a:ext>
            </a:extLst>
          </p:cNvPr>
          <p:cNvSpPr>
            <a:spLocks noGrp="1"/>
          </p:cNvSpPr>
          <p:nvPr>
            <p:ph type="title"/>
          </p:nvPr>
        </p:nvSpPr>
        <p:spPr>
          <a:xfrm>
            <a:off x="1137920" y="2743200"/>
            <a:ext cx="10058400" cy="1371600"/>
          </a:xfrm>
        </p:spPr>
        <p:txBody>
          <a:bodyPr>
            <a:normAutofit fontScale="90000"/>
          </a:bodyPr>
          <a:lstStyle/>
          <a:p>
            <a:pPr algn="ctr"/>
            <a:r>
              <a:rPr lang="en-US" dirty="0"/>
              <a:t>Tour of Moodle Advising Page</a:t>
            </a:r>
            <a:br>
              <a:rPr lang="en-US" dirty="0"/>
            </a:br>
            <a:r>
              <a:rPr lang="en-US" dirty="0"/>
              <a:t>Monthly Updates</a:t>
            </a:r>
          </a:p>
        </p:txBody>
      </p:sp>
    </p:spTree>
    <p:extLst>
      <p:ext uri="{BB962C8B-B14F-4D97-AF65-F5344CB8AC3E}">
        <p14:creationId xmlns:p14="http://schemas.microsoft.com/office/powerpoint/2010/main" val="122815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8A5-6861-4457-87E4-EA7CF3B8DA56}"/>
              </a:ext>
            </a:extLst>
          </p:cNvPr>
          <p:cNvSpPr>
            <a:spLocks noGrp="1"/>
          </p:cNvSpPr>
          <p:nvPr>
            <p:ph type="title"/>
          </p:nvPr>
        </p:nvSpPr>
        <p:spPr>
          <a:xfrm>
            <a:off x="676275" y="642594"/>
            <a:ext cx="10448925" cy="976656"/>
          </a:xfrm>
        </p:spPr>
        <p:txBody>
          <a:bodyPr/>
          <a:lstStyle/>
          <a:p>
            <a:r>
              <a:rPr lang="en-US" dirty="0"/>
              <a:t>Dates to Remember</a:t>
            </a:r>
          </a:p>
        </p:txBody>
      </p:sp>
      <p:sp>
        <p:nvSpPr>
          <p:cNvPr id="3" name="Content Placeholder 2">
            <a:extLst>
              <a:ext uri="{FF2B5EF4-FFF2-40B4-BE49-F238E27FC236}">
                <a16:creationId xmlns:a16="http://schemas.microsoft.com/office/drawing/2014/main" id="{458290E5-F9BC-4387-B44A-67F9CAA550FB}"/>
              </a:ext>
            </a:extLst>
          </p:cNvPr>
          <p:cNvSpPr>
            <a:spLocks noGrp="1"/>
          </p:cNvSpPr>
          <p:nvPr>
            <p:ph idx="1"/>
          </p:nvPr>
        </p:nvSpPr>
        <p:spPr>
          <a:xfrm>
            <a:off x="457201" y="1495425"/>
            <a:ext cx="11287124" cy="5257800"/>
          </a:xfrm>
        </p:spPr>
        <p:txBody>
          <a:bodyPr>
            <a:normAutofit/>
          </a:bodyPr>
          <a:lstStyle/>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Add/Drop deadline is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Friday, September 18th </a:t>
            </a:r>
            <a:r>
              <a:rPr lang="en-US" sz="1800" dirty="0">
                <a:effectLst/>
                <a:latin typeface="Times New Roman" panose="02020603050405020304" pitchFamily="18" charset="0"/>
                <a:ea typeface="SimSun" panose="02010600030101010101" pitchFamily="2" charset="-122"/>
                <a:cs typeface="Arial" panose="020B0604020202020204" pitchFamily="34" charset="0"/>
              </a:rPr>
              <a:t>– forms are available on our website (</a:t>
            </a:r>
            <a:r>
              <a:rPr lang="en-US" sz="1800" u="sng" dirty="0">
                <a:solidFill>
                  <a:srgbClr val="0000FF"/>
                </a:solidFill>
                <a:effectLst/>
                <a:latin typeface="Times New Roman" panose="02020603050405020304" pitchFamily="18" charset="0"/>
                <a:ea typeface="SimSun" panose="02010600030101010101" pitchFamily="2" charset="-122"/>
                <a:cs typeface="Arial" panose="020B0604020202020204" pitchFamily="34" charset="0"/>
                <a:hlinkClick r:id="rId2"/>
              </a:rPr>
              <a:t>https://www.brynmawr.edu/socialwork/current-students/academic-information</a:t>
            </a:r>
            <a:r>
              <a:rPr lang="en-US" sz="1800" dirty="0">
                <a:effectLst/>
                <a:latin typeface="Times New Roman" panose="02020603050405020304" pitchFamily="18" charset="0"/>
                <a:ea typeface="SimSun" panose="02010600030101010101" pitchFamily="2" charset="-122"/>
                <a:cs typeface="Arial" panose="020B0604020202020204" pitchFamily="34" charset="0"/>
              </a:rPr>
              <a:t>).  Email completed forms to </a:t>
            </a:r>
            <a:r>
              <a:rPr lang="en-US" sz="1800" u="sng" dirty="0">
                <a:solidFill>
                  <a:srgbClr val="0000FF"/>
                </a:solidFill>
                <a:effectLst/>
                <a:latin typeface="Times New Roman" panose="02020603050405020304" pitchFamily="18" charset="0"/>
                <a:ea typeface="SimSun" panose="02010600030101010101" pitchFamily="2" charset="-122"/>
                <a:cs typeface="Arial" panose="020B0604020202020204" pitchFamily="34" charset="0"/>
                <a:hlinkClick r:id="rId3"/>
              </a:rPr>
              <a:t>socialwork@brynmawr.edu</a:t>
            </a:r>
            <a:r>
              <a:rPr lang="en-US" sz="1800" dirty="0">
                <a:effectLst/>
                <a:latin typeface="Times New Roman" panose="02020603050405020304" pitchFamily="18" charset="0"/>
                <a:ea typeface="SimSun" panose="02010600030101010101" pitchFamily="2" charset="-122"/>
                <a:cs typeface="Arial" panose="020B0604020202020204" pitchFamily="34" charset="0"/>
              </a:rPr>
              <a:t>, or to Antoinette Harrison, Assistant Dean for Administration, at </a:t>
            </a:r>
            <a:r>
              <a:rPr lang="en-US" sz="1800" u="sng" dirty="0">
                <a:solidFill>
                  <a:srgbClr val="0000FF"/>
                </a:solidFill>
                <a:effectLst/>
                <a:latin typeface="Times New Roman" panose="02020603050405020304" pitchFamily="18" charset="0"/>
                <a:ea typeface="SimSun" panose="02010600030101010101" pitchFamily="2" charset="-122"/>
                <a:cs typeface="Arial" panose="020B0604020202020204" pitchFamily="34" charset="0"/>
                <a:hlinkClick r:id="rId4"/>
              </a:rPr>
              <a:t>aharriso01@brynmawr.edu</a:t>
            </a:r>
            <a:r>
              <a:rPr lang="en-US" sz="1800" dirty="0">
                <a:effectLst/>
                <a:latin typeface="Times New Roman" panose="02020603050405020304" pitchFamily="18" charset="0"/>
                <a:ea typeface="SimSun" panose="02010600030101010101" pitchFamily="2" charset="-122"/>
                <a:cs typeface="Arial" panose="020B0604020202020204" pitchFamily="34" charset="0"/>
              </a:rPr>
              <a:t>.</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Waiver Exams for Fall classes closed on August 14;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The Waiver Exam for Research Informed Practice II (a semester II course) will be open October 26 – November 6. </a:t>
            </a:r>
            <a:r>
              <a:rPr lang="en-US" sz="1800" dirty="0">
                <a:effectLst/>
                <a:latin typeface="Times New Roman" panose="02020603050405020304" pitchFamily="18" charset="0"/>
                <a:ea typeface="SimSun" panose="02010600030101010101" pitchFamily="2" charset="-122"/>
                <a:cs typeface="Arial" panose="020B0604020202020204" pitchFamily="34" charset="0"/>
              </a:rPr>
              <a:t>Information will be emailed from the Dean’s Office in early October.</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Prep for Social Work Practice session (for students in field placements),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Thursday, August 27, 2020</a:t>
            </a:r>
            <a:r>
              <a:rPr lang="en-US" sz="1800" dirty="0">
                <a:effectLst/>
                <a:latin typeface="Times New Roman" panose="02020603050405020304" pitchFamily="18" charset="0"/>
                <a:ea typeface="SimSun" panose="02010600030101010101" pitchFamily="2" charset="-122"/>
                <a:cs typeface="Arial" panose="020B0604020202020204" pitchFamily="34" charset="0"/>
              </a:rPr>
              <a:t>.</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Prep for Research (for all students enrolled in RIP I), Friday,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August 28, 2020.</a:t>
            </a:r>
            <a:endParaRPr lang="en-US" sz="1800" b="1" dirty="0">
              <a:solidFill>
                <a:srgbClr val="0070C0"/>
              </a:solidFill>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Prep for Tech, Friday,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September 4, 2020.</a:t>
            </a:r>
            <a:endParaRPr lang="en-US" sz="1800" b="1" dirty="0">
              <a:solidFill>
                <a:srgbClr val="0070C0"/>
              </a:solidFill>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Graduate and Professional School Program (GPS Transition Program),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Saturday, August 29, 2020 and Saturday, September 5, 2020.</a:t>
            </a:r>
            <a:endParaRPr lang="en-US" sz="1800" b="1" dirty="0">
              <a:solidFill>
                <a:srgbClr val="0070C0"/>
              </a:solidFill>
              <a:effectLst/>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800" dirty="0">
                <a:effectLst/>
                <a:latin typeface="Times New Roman" panose="02020603050405020304" pitchFamily="18" charset="0"/>
                <a:ea typeface="SimSun" panose="02010600030101010101" pitchFamily="2" charset="-122"/>
                <a:cs typeface="Arial" panose="020B0604020202020204" pitchFamily="34" charset="0"/>
              </a:rPr>
              <a:t>Please refer to the </a:t>
            </a:r>
            <a:r>
              <a:rPr lang="en-US" sz="1800" b="1" dirty="0">
                <a:solidFill>
                  <a:srgbClr val="0070C0"/>
                </a:solidFill>
                <a:effectLst/>
                <a:latin typeface="Times New Roman" panose="02020603050405020304" pitchFamily="18" charset="0"/>
                <a:ea typeface="SimSun" panose="02010600030101010101" pitchFamily="2" charset="-122"/>
                <a:cs typeface="Arial" panose="020B0604020202020204" pitchFamily="34" charset="0"/>
              </a:rPr>
              <a:t>Academic Calendar </a:t>
            </a:r>
            <a:r>
              <a:rPr lang="en-US" sz="1800" dirty="0">
                <a:effectLst/>
                <a:latin typeface="Times New Roman" panose="02020603050405020304" pitchFamily="18" charset="0"/>
                <a:ea typeface="SimSun" panose="02010600030101010101" pitchFamily="2" charset="-122"/>
                <a:cs typeface="Arial" panose="020B0604020202020204" pitchFamily="34" charset="0"/>
              </a:rPr>
              <a:t>posted on our website for other important dates (</a:t>
            </a:r>
            <a:r>
              <a:rPr lang="en-US" sz="1800" u="sng" dirty="0">
                <a:solidFill>
                  <a:srgbClr val="0000FF"/>
                </a:solidFill>
                <a:effectLst/>
                <a:latin typeface="Times New Roman" panose="02020603050405020304" pitchFamily="18" charset="0"/>
                <a:ea typeface="SimSun" panose="02010600030101010101" pitchFamily="2" charset="-122"/>
                <a:cs typeface="Arial" panose="020B0604020202020204" pitchFamily="34" charset="0"/>
                <a:hlinkClick r:id="rId5"/>
              </a:rPr>
              <a:t>https://www.brynmawr.edu/socialwork/current-students-0</a:t>
            </a:r>
            <a:r>
              <a:rPr lang="en-US" sz="1800" dirty="0">
                <a:effectLst/>
                <a:latin typeface="Times New Roman" panose="02020603050405020304" pitchFamily="18" charset="0"/>
                <a:ea typeface="SimSun" panose="02010600030101010101" pitchFamily="2" charset="-122"/>
                <a:cs typeface="Arial" panose="020B0604020202020204" pitchFamily="34" charset="0"/>
              </a:rPr>
              <a:t>.</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endParaRPr lang="en-US" dirty="0"/>
          </a:p>
        </p:txBody>
      </p:sp>
    </p:spTree>
    <p:extLst>
      <p:ext uri="{BB962C8B-B14F-4D97-AF65-F5344CB8AC3E}">
        <p14:creationId xmlns:p14="http://schemas.microsoft.com/office/powerpoint/2010/main" val="220479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22" name="Rectangle 2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3" name="Title 2">
            <a:extLst>
              <a:ext uri="{FF2B5EF4-FFF2-40B4-BE49-F238E27FC236}">
                <a16:creationId xmlns:a16="http://schemas.microsoft.com/office/drawing/2014/main" id="{BBAFAF11-B8CC-4738-89C1-F3047A666A05}"/>
              </a:ext>
            </a:extLst>
          </p:cNvPr>
          <p:cNvSpPr>
            <a:spLocks noGrp="1"/>
          </p:cNvSpPr>
          <p:nvPr>
            <p:ph type="title"/>
          </p:nvPr>
        </p:nvSpPr>
        <p:spPr>
          <a:xfrm>
            <a:off x="556428" y="1112108"/>
            <a:ext cx="3754169" cy="4638936"/>
          </a:xfrm>
        </p:spPr>
        <p:txBody>
          <a:bodyPr anchor="t">
            <a:normAutofit/>
          </a:bodyPr>
          <a:lstStyle/>
          <a:p>
            <a:pPr algn="ctr"/>
            <a:r>
              <a:rPr lang="en-US" sz="4000" dirty="0">
                <a:solidFill>
                  <a:srgbClr val="FFFFFF"/>
                </a:solidFill>
              </a:rPr>
              <a:t>Next Steps, Part I</a:t>
            </a:r>
          </a:p>
        </p:txBody>
      </p:sp>
      <p:sp>
        <p:nvSpPr>
          <p:cNvPr id="4" name="Content Placeholder 3">
            <a:extLst>
              <a:ext uri="{FF2B5EF4-FFF2-40B4-BE49-F238E27FC236}">
                <a16:creationId xmlns:a16="http://schemas.microsoft.com/office/drawing/2014/main" id="{353ACC29-6EBC-45D6-97FD-1C40C2CFF547}"/>
              </a:ext>
            </a:extLst>
          </p:cNvPr>
          <p:cNvSpPr>
            <a:spLocks noGrp="1"/>
          </p:cNvSpPr>
          <p:nvPr>
            <p:ph idx="1"/>
          </p:nvPr>
        </p:nvSpPr>
        <p:spPr>
          <a:xfrm>
            <a:off x="4654295" y="345440"/>
            <a:ext cx="7303009" cy="6274816"/>
          </a:xfrm>
        </p:spPr>
        <p:txBody>
          <a:bodyPr>
            <a:normAutofit/>
          </a:bodyPr>
          <a:lstStyle/>
          <a:p>
            <a:pPr>
              <a:lnSpc>
                <a:spcPct val="90000"/>
              </a:lnSpc>
            </a:pPr>
            <a:r>
              <a:rPr lang="en-US" sz="2400" dirty="0"/>
              <a:t>Please visit the following pages on Moodle</a:t>
            </a:r>
          </a:p>
          <a:p>
            <a:pPr>
              <a:lnSpc>
                <a:spcPct val="90000"/>
              </a:lnSpc>
            </a:pPr>
            <a:r>
              <a:rPr lang="en-US" sz="2400" dirty="0"/>
              <a:t>Advising Page (Moss)</a:t>
            </a:r>
          </a:p>
          <a:p>
            <a:pPr>
              <a:lnSpc>
                <a:spcPct val="90000"/>
              </a:lnSpc>
            </a:pPr>
            <a:r>
              <a:rPr lang="en-US" sz="2400" dirty="0"/>
              <a:t>Student services with important documents and forms for submission</a:t>
            </a:r>
          </a:p>
          <a:p>
            <a:pPr>
              <a:lnSpc>
                <a:spcPct val="90000"/>
              </a:lnSpc>
            </a:pPr>
            <a:r>
              <a:rPr lang="en-US" sz="2400" dirty="0"/>
              <a:t>Consider having a hardcopy planner and alerts in your smart devise for due dates for assignments and meetings</a:t>
            </a:r>
          </a:p>
          <a:p>
            <a:pPr>
              <a:lnSpc>
                <a:spcPct val="90000"/>
              </a:lnSpc>
            </a:pPr>
            <a:r>
              <a:rPr lang="en-US" sz="2400" dirty="0"/>
              <a:t>As soon as you get your syllabus (which may be on your first day of class), start to make notes for due dates of assignments and exams</a:t>
            </a:r>
          </a:p>
          <a:p>
            <a:pPr>
              <a:lnSpc>
                <a:spcPct val="90000"/>
              </a:lnSpc>
            </a:pPr>
            <a:r>
              <a:rPr lang="en-US" sz="2400" dirty="0"/>
              <a:t>Be sure to meet your Instructor during office hours </a:t>
            </a:r>
          </a:p>
          <a:p>
            <a:pPr>
              <a:lnSpc>
                <a:spcPct val="90000"/>
              </a:lnSpc>
            </a:pPr>
            <a:r>
              <a:rPr lang="en-US" sz="2400" dirty="0"/>
              <a:t>Consider partnering with one other students as part of a support system through the course</a:t>
            </a:r>
          </a:p>
          <a:p>
            <a:pPr>
              <a:lnSpc>
                <a:spcPct val="90000"/>
              </a:lnSpc>
            </a:pPr>
            <a:endParaRPr lang="en-US" sz="1100" dirty="0"/>
          </a:p>
        </p:txBody>
      </p:sp>
    </p:spTree>
    <p:extLst>
      <p:ext uri="{BB962C8B-B14F-4D97-AF65-F5344CB8AC3E}">
        <p14:creationId xmlns:p14="http://schemas.microsoft.com/office/powerpoint/2010/main" val="233856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12"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C5EB5864-DC02-4247-AD41-5F2D4B463189}"/>
              </a:ext>
            </a:extLst>
          </p:cNvPr>
          <p:cNvSpPr>
            <a:spLocks noGrp="1"/>
          </p:cNvSpPr>
          <p:nvPr>
            <p:ph type="title"/>
          </p:nvPr>
        </p:nvSpPr>
        <p:spPr>
          <a:xfrm>
            <a:off x="556428" y="1112108"/>
            <a:ext cx="3754169" cy="4638936"/>
          </a:xfrm>
        </p:spPr>
        <p:txBody>
          <a:bodyPr anchor="t">
            <a:normAutofit/>
          </a:bodyPr>
          <a:lstStyle/>
          <a:p>
            <a:pPr algn="ctr"/>
            <a:r>
              <a:rPr lang="en-US" sz="4000">
                <a:solidFill>
                  <a:srgbClr val="FFFFFF"/>
                </a:solidFill>
              </a:rPr>
              <a:t>Next Steps, Part II</a:t>
            </a:r>
          </a:p>
        </p:txBody>
      </p:sp>
      <p:sp>
        <p:nvSpPr>
          <p:cNvPr id="3" name="Content Placeholder 2">
            <a:extLst>
              <a:ext uri="{FF2B5EF4-FFF2-40B4-BE49-F238E27FC236}">
                <a16:creationId xmlns:a16="http://schemas.microsoft.com/office/drawing/2014/main" id="{8597B270-7163-483D-9C27-7E3006810F25}"/>
              </a:ext>
            </a:extLst>
          </p:cNvPr>
          <p:cNvSpPr>
            <a:spLocks noGrp="1"/>
          </p:cNvSpPr>
          <p:nvPr>
            <p:ph idx="1"/>
          </p:nvPr>
        </p:nvSpPr>
        <p:spPr>
          <a:xfrm>
            <a:off x="4805680" y="477520"/>
            <a:ext cx="7040879" cy="6055360"/>
          </a:xfrm>
        </p:spPr>
        <p:txBody>
          <a:bodyPr>
            <a:normAutofit fontScale="92500" lnSpcReduction="20000"/>
          </a:bodyPr>
          <a:lstStyle/>
          <a:p>
            <a:r>
              <a:rPr lang="en-US" sz="2400" dirty="0"/>
              <a:t>Practice open communication with your Instructor about challenges you may be having. Also be sure to be in contact with Carolyn Solo should you need more support for academics or otherwise</a:t>
            </a:r>
          </a:p>
          <a:p>
            <a:r>
              <a:rPr lang="en-US" sz="2400" dirty="0"/>
              <a:t>Looking out for a list of meeting times for Incoming students for special office hours the 2</a:t>
            </a:r>
            <a:r>
              <a:rPr lang="en-US" sz="2400" baseline="30000" dirty="0"/>
              <a:t>nd</a:t>
            </a:r>
            <a:r>
              <a:rPr lang="en-US" sz="2400" dirty="0"/>
              <a:t> week of the Semester</a:t>
            </a:r>
          </a:p>
          <a:p>
            <a:r>
              <a:rPr lang="en-US" sz="2400" dirty="0"/>
              <a:t>Please note that I will be </a:t>
            </a:r>
            <a:r>
              <a:rPr lang="en-US" sz="2400" b="1" dirty="0">
                <a:solidFill>
                  <a:srgbClr val="0070C0"/>
                </a:solidFill>
              </a:rPr>
              <a:t>out-of-office</a:t>
            </a:r>
            <a:r>
              <a:rPr lang="en-US" sz="2400" dirty="0"/>
              <a:t> August 31-September 6, 2020. My email access will be very limited </a:t>
            </a:r>
          </a:p>
          <a:p>
            <a:r>
              <a:rPr lang="en-US" sz="2400" dirty="0"/>
              <a:t>Best days to reach me are Monday through Friday</a:t>
            </a:r>
          </a:p>
          <a:p>
            <a:r>
              <a:rPr lang="en-US" sz="2400" dirty="0"/>
              <a:t>For questions related to courses, please contact the instructor directly. </a:t>
            </a:r>
          </a:p>
          <a:p>
            <a:r>
              <a:rPr lang="en-US" sz="2400" dirty="0"/>
              <a:t>For questions related to registration, please email Assistant Dean, Toni (Antoinette) Harrison. </a:t>
            </a:r>
          </a:p>
          <a:p>
            <a:r>
              <a:rPr lang="en-US" sz="2400" dirty="0"/>
              <a:t>For general GSSWSR questions, please email </a:t>
            </a:r>
            <a:r>
              <a:rPr lang="en-US" sz="2400" dirty="0">
                <a:hlinkClick r:id="rId2"/>
              </a:rPr>
              <a:t>socialwork@brynmawr.edu</a:t>
            </a:r>
            <a:endParaRPr lang="en-US" sz="2400" dirty="0"/>
          </a:p>
          <a:p>
            <a:endParaRPr lang="en-US" dirty="0"/>
          </a:p>
        </p:txBody>
      </p:sp>
    </p:spTree>
    <p:extLst>
      <p:ext uri="{BB962C8B-B14F-4D97-AF65-F5344CB8AC3E}">
        <p14:creationId xmlns:p14="http://schemas.microsoft.com/office/powerpoint/2010/main" val="4075055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8D249-1983-451D-8451-059C0BA5C7B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B96DA-D61E-4352-8013-F432E69A2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TotalTime>
  <Words>745</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Garamond</vt:lpstr>
      <vt:lpstr>Times New Roman</vt:lpstr>
      <vt:lpstr>Savon</vt:lpstr>
      <vt:lpstr>Fall 2020 Advising meet up</vt:lpstr>
      <vt:lpstr>Agenda</vt:lpstr>
      <vt:lpstr>Introductions</vt:lpstr>
      <vt:lpstr>PowerPoint Presentation</vt:lpstr>
      <vt:lpstr>Roles of the Advisor –  **email is the best way to reach me</vt:lpstr>
      <vt:lpstr>Tour of Moodle Advising Page Monthly Updates</vt:lpstr>
      <vt:lpstr>Dates to Remember</vt:lpstr>
      <vt:lpstr>Next Steps, Part I</vt:lpstr>
      <vt:lpstr>Next Steps, Part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2020 Advising meet up</dc:title>
  <dc:creator>Tamarah Moss</dc:creator>
  <cp:lastModifiedBy>Tamarah Moss</cp:lastModifiedBy>
  <cp:revision>3</cp:revision>
  <dcterms:created xsi:type="dcterms:W3CDTF">2020-08-25T21:33:55Z</dcterms:created>
  <dcterms:modified xsi:type="dcterms:W3CDTF">2020-08-26T16:24:17Z</dcterms:modified>
</cp:coreProperties>
</file>