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9"/>
  </p:notesMasterIdLst>
  <p:sldIdLst>
    <p:sldId id="256" r:id="rId2"/>
    <p:sldId id="257" r:id="rId3"/>
    <p:sldId id="261" r:id="rId4"/>
    <p:sldId id="262" r:id="rId5"/>
    <p:sldId id="263" r:id="rId6"/>
    <p:sldId id="264" r:id="rId7"/>
    <p:sldId id="265" r:id="rId8"/>
    <p:sldId id="266" r:id="rId9"/>
    <p:sldId id="267" r:id="rId10"/>
    <p:sldId id="268" r:id="rId11"/>
    <p:sldId id="269" r:id="rId12"/>
    <p:sldId id="271" r:id="rId13"/>
    <p:sldId id="272" r:id="rId14"/>
    <p:sldId id="273" r:id="rId15"/>
    <p:sldId id="275" r:id="rId16"/>
    <p:sldId id="274" r:id="rId17"/>
    <p:sldId id="276" r:id="rId18"/>
    <p:sldId id="277" r:id="rId19"/>
    <p:sldId id="278" r:id="rId20"/>
    <p:sldId id="279" r:id="rId21"/>
    <p:sldId id="280" r:id="rId22"/>
    <p:sldId id="286" r:id="rId23"/>
    <p:sldId id="281" r:id="rId24"/>
    <p:sldId id="282" r:id="rId25"/>
    <p:sldId id="283" r:id="rId26"/>
    <p:sldId id="284" r:id="rId27"/>
    <p:sldId id="28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7721" autoAdjust="0"/>
  </p:normalViewPr>
  <p:slideViewPr>
    <p:cSldViewPr snapToGrid="0">
      <p:cViewPr varScale="1">
        <p:scale>
          <a:sx n="71" d="100"/>
          <a:sy n="71" d="100"/>
        </p:scale>
        <p:origin x="4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EBB78F-AF5F-43F6-BF72-873D67868F9D}" type="datetimeFigureOut">
              <a:rPr lang="en-US" smtClean="0"/>
              <a:t>6/22/2020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D29A0A-2B95-4097-8EF5-E8BCD2656548}" type="slidenum">
              <a:rPr lang="en-US" smtClean="0"/>
              <a:t>‹#›</a:t>
            </a:fld>
            <a:endParaRPr lang="en-US"/>
          </a:p>
        </p:txBody>
      </p:sp>
    </p:spTree>
    <p:extLst>
      <p:ext uri="{BB962C8B-B14F-4D97-AF65-F5344CB8AC3E}">
        <p14:creationId xmlns:p14="http://schemas.microsoft.com/office/powerpoint/2010/main" val="195933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29A0A-2B95-4097-8EF5-E8BCD2656548}" type="slidenum">
              <a:rPr lang="en-US" smtClean="0"/>
              <a:t>27</a:t>
            </a:fld>
            <a:endParaRPr lang="en-US"/>
          </a:p>
        </p:txBody>
      </p:sp>
    </p:spTree>
    <p:extLst>
      <p:ext uri="{BB962C8B-B14F-4D97-AF65-F5344CB8AC3E}">
        <p14:creationId xmlns:p14="http://schemas.microsoft.com/office/powerpoint/2010/main" val="405800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B3C5CE-95A7-49D7-AA5A-EE9FD804CF94}"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366685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C5CE-95A7-49D7-AA5A-EE9FD804CF94}"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375972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C5CE-95A7-49D7-AA5A-EE9FD804CF94}"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386322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C5CE-95A7-49D7-AA5A-EE9FD804CF94}"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17C3D-44F7-4013-8EFC-0BB7034758E5}"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59795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C5CE-95A7-49D7-AA5A-EE9FD804CF94}"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3024142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6B3C5CE-95A7-49D7-AA5A-EE9FD804CF94}" type="datetimeFigureOut">
              <a:rPr lang="en-US" smtClean="0"/>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94821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6B3C5CE-95A7-49D7-AA5A-EE9FD804CF94}" type="datetimeFigureOut">
              <a:rPr lang="en-US" smtClean="0"/>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267372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3C5CE-95A7-49D7-AA5A-EE9FD804CF94}"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222684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3C5CE-95A7-49D7-AA5A-EE9FD804CF94}"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42322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3C5CE-95A7-49D7-AA5A-EE9FD804CF94}"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335684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3C5CE-95A7-49D7-AA5A-EE9FD804CF94}"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21283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B3C5CE-95A7-49D7-AA5A-EE9FD804CF94}"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330578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B3C5CE-95A7-49D7-AA5A-EE9FD804CF94}" type="datetimeFigureOut">
              <a:rPr lang="en-US" smtClean="0"/>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180881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B3C5CE-95A7-49D7-AA5A-EE9FD804CF94}" type="datetimeFigureOut">
              <a:rPr lang="en-US" smtClean="0"/>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165033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3C5CE-95A7-49D7-AA5A-EE9FD804CF94}" type="datetimeFigureOut">
              <a:rPr lang="en-US" smtClean="0"/>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130468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C5CE-95A7-49D7-AA5A-EE9FD804CF94}"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337271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C5CE-95A7-49D7-AA5A-EE9FD804CF94}"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17C3D-44F7-4013-8EFC-0BB7034758E5}" type="slidenum">
              <a:rPr lang="en-US" smtClean="0"/>
              <a:t>‹#›</a:t>
            </a:fld>
            <a:endParaRPr lang="en-US"/>
          </a:p>
        </p:txBody>
      </p:sp>
    </p:spTree>
    <p:extLst>
      <p:ext uri="{BB962C8B-B14F-4D97-AF65-F5344CB8AC3E}">
        <p14:creationId xmlns:p14="http://schemas.microsoft.com/office/powerpoint/2010/main" val="417284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6B3C5CE-95A7-49D7-AA5A-EE9FD804CF94}" type="datetimeFigureOut">
              <a:rPr lang="en-US" smtClean="0"/>
              <a:t>6/22/2020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B517C3D-44F7-4013-8EFC-0BB7034758E5}" type="slidenum">
              <a:rPr lang="en-US" smtClean="0"/>
              <a:t>‹#›</a:t>
            </a:fld>
            <a:endParaRPr lang="en-US"/>
          </a:p>
        </p:txBody>
      </p:sp>
    </p:spTree>
    <p:extLst>
      <p:ext uri="{BB962C8B-B14F-4D97-AF65-F5344CB8AC3E}">
        <p14:creationId xmlns:p14="http://schemas.microsoft.com/office/powerpoint/2010/main" val="1346037853"/>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psychology.iresearchnet.com/counseling-psychology/personality-assessment/behavior-rating-scales/#:~:text=The%20most%20commonly%20used%20scales,(BRP%2D2)%2C%20the" TargetMode="Externa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ztGkmruGPq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859537"/>
            <a:ext cx="9440034" cy="1691640"/>
          </a:xfrm>
        </p:spPr>
        <p:txBody>
          <a:bodyPr>
            <a:normAutofit fontScale="90000"/>
          </a:bodyPr>
          <a:lstStyle/>
          <a:p>
            <a:r>
              <a:rPr lang="en-US" dirty="0" smtClean="0"/>
              <a:t>The Diagnostic Assessment of School Aged Children</a:t>
            </a:r>
            <a:endParaRPr lang="en-US" dirty="0"/>
          </a:p>
        </p:txBody>
      </p:sp>
      <p:sp>
        <p:nvSpPr>
          <p:cNvPr id="3" name="Subtitle 2"/>
          <p:cNvSpPr>
            <a:spLocks noGrp="1"/>
          </p:cNvSpPr>
          <p:nvPr>
            <p:ph type="subTitle" idx="1"/>
          </p:nvPr>
        </p:nvSpPr>
        <p:spPr>
          <a:xfrm>
            <a:off x="1370693" y="2679193"/>
            <a:ext cx="9440034" cy="640079"/>
          </a:xfrm>
        </p:spPr>
        <p:txBody>
          <a:bodyPr/>
          <a:lstStyle/>
          <a:p>
            <a:r>
              <a:rPr lang="en-US" dirty="0" smtClean="0"/>
              <a:t>Taking a history, critical areas of focus, structured vs. unstructured interviews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3694176"/>
            <a:ext cx="3017520" cy="2542032"/>
          </a:xfrm>
          <a:prstGeom prst="rect">
            <a:avLst/>
          </a:prstGeom>
        </p:spPr>
      </p:pic>
    </p:spTree>
    <p:extLst>
      <p:ext uri="{BB962C8B-B14F-4D97-AF65-F5344CB8AC3E}">
        <p14:creationId xmlns:p14="http://schemas.microsoft.com/office/powerpoint/2010/main" val="1537101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01" y="609600"/>
            <a:ext cx="10276155" cy="458804"/>
          </a:xfrm>
        </p:spPr>
        <p:txBody>
          <a:bodyPr>
            <a:normAutofit fontScale="90000"/>
          </a:bodyPr>
          <a:lstStyle/>
          <a:p>
            <a:r>
              <a:rPr lang="en-US" dirty="0" smtClean="0"/>
              <a:t>Three other biological conditions to keep in mind</a:t>
            </a:r>
            <a:endParaRPr lang="en-US" dirty="0"/>
          </a:p>
        </p:txBody>
      </p:sp>
      <p:sp>
        <p:nvSpPr>
          <p:cNvPr id="3" name="Text Placeholder 2"/>
          <p:cNvSpPr>
            <a:spLocks noGrp="1"/>
          </p:cNvSpPr>
          <p:nvPr>
            <p:ph type="body" idx="1"/>
          </p:nvPr>
        </p:nvSpPr>
        <p:spPr>
          <a:xfrm>
            <a:off x="991401" y="1238200"/>
            <a:ext cx="2791327" cy="477954"/>
          </a:xfrm>
        </p:spPr>
        <p:txBody>
          <a:bodyPr/>
          <a:lstStyle/>
          <a:p>
            <a:r>
              <a:rPr lang="en-US" dirty="0" smtClean="0"/>
              <a:t>Asthma/Allergens</a:t>
            </a:r>
            <a:endParaRPr lang="en-US" dirty="0"/>
          </a:p>
        </p:txBody>
      </p:sp>
      <p:sp>
        <p:nvSpPr>
          <p:cNvPr id="4" name="Text Placeholder 3"/>
          <p:cNvSpPr>
            <a:spLocks noGrp="1"/>
          </p:cNvSpPr>
          <p:nvPr>
            <p:ph type="body" sz="half" idx="15"/>
          </p:nvPr>
        </p:nvSpPr>
        <p:spPr>
          <a:xfrm>
            <a:off x="817543" y="1973179"/>
            <a:ext cx="3300984" cy="3818021"/>
          </a:xfrm>
        </p:spPr>
        <p:txBody>
          <a:bodyPr>
            <a:normAutofit lnSpcReduction="10000"/>
          </a:bodyPr>
          <a:lstStyle/>
          <a:p>
            <a:r>
              <a:rPr lang="en-US" dirty="0">
                <a:effectLst/>
              </a:rPr>
              <a:t>According to the Centers for Disease Control and Prevention (CDC), 1 in 13 people have asthma</a:t>
            </a:r>
            <a:r>
              <a:rPr lang="en-US" dirty="0" smtClean="0">
                <a:effectLst/>
              </a:rPr>
              <a:t>.</a:t>
            </a:r>
          </a:p>
          <a:p>
            <a:r>
              <a:rPr lang="en-US" dirty="0">
                <a:effectLst/>
              </a:rPr>
              <a:t>Asthma is the leading chronic disease in children</a:t>
            </a:r>
            <a:r>
              <a:rPr lang="en-US" dirty="0" smtClean="0">
                <a:effectLst/>
              </a:rPr>
              <a:t>.</a:t>
            </a:r>
            <a:endParaRPr lang="en-US" dirty="0">
              <a:effectLst/>
            </a:endParaRPr>
          </a:p>
          <a:p>
            <a:r>
              <a:rPr lang="en-US" dirty="0">
                <a:effectLst/>
              </a:rPr>
              <a:t>Asthma is more common in children than adults</a:t>
            </a:r>
            <a:r>
              <a:rPr lang="en-US" dirty="0" smtClean="0">
                <a:effectLst/>
              </a:rPr>
              <a:t>.</a:t>
            </a:r>
            <a:endParaRPr lang="en-US" dirty="0">
              <a:effectLst/>
            </a:endParaRPr>
          </a:p>
          <a:p>
            <a:r>
              <a:rPr lang="en-US" dirty="0">
                <a:effectLst/>
              </a:rPr>
              <a:t>Asthma is more common in boys than girls</a:t>
            </a:r>
            <a:r>
              <a:rPr lang="en-US" dirty="0" smtClean="0">
                <a:effectLst/>
              </a:rPr>
              <a:t>.</a:t>
            </a:r>
            <a:endParaRPr lang="en-US" dirty="0">
              <a:effectLst/>
            </a:endParaRPr>
          </a:p>
          <a:p>
            <a:r>
              <a:rPr lang="en-US" dirty="0">
                <a:effectLst/>
              </a:rPr>
              <a:t>It is the top reason for missed school days. In 2013, about 13.8 million missed </a:t>
            </a:r>
            <a:r>
              <a:rPr lang="en-US" dirty="0" smtClean="0">
                <a:effectLst/>
              </a:rPr>
              <a:t>school </a:t>
            </a:r>
            <a:r>
              <a:rPr lang="en-US" dirty="0">
                <a:effectLst/>
              </a:rPr>
              <a:t>days were reported due to </a:t>
            </a:r>
            <a:r>
              <a:rPr lang="en-US" dirty="0" smtClean="0">
                <a:effectLst/>
              </a:rPr>
              <a:t>asthma.</a:t>
            </a:r>
          </a:p>
          <a:p>
            <a:r>
              <a:rPr lang="en-US" dirty="0">
                <a:effectLst/>
              </a:rPr>
              <a:t>African-Americans in the U.S. die from asthma at a higher rate than people of other races or ethnicities</a:t>
            </a:r>
            <a:r>
              <a:rPr lang="en-US" dirty="0" smtClean="0">
                <a:effectLst/>
              </a:rPr>
              <a:t>.</a:t>
            </a:r>
            <a:endParaRPr lang="en-US" dirty="0">
              <a:effectLst/>
            </a:endParaRPr>
          </a:p>
        </p:txBody>
      </p:sp>
      <p:sp>
        <p:nvSpPr>
          <p:cNvPr id="5" name="Text Placeholder 4"/>
          <p:cNvSpPr>
            <a:spLocks noGrp="1"/>
          </p:cNvSpPr>
          <p:nvPr>
            <p:ph type="body" sz="quarter" idx="3"/>
          </p:nvPr>
        </p:nvSpPr>
        <p:spPr>
          <a:xfrm>
            <a:off x="4441435" y="1170573"/>
            <a:ext cx="3300984" cy="576262"/>
          </a:xfrm>
        </p:spPr>
        <p:txBody>
          <a:bodyPr/>
          <a:lstStyle/>
          <a:p>
            <a:r>
              <a:rPr lang="en-US" dirty="0" smtClean="0"/>
              <a:t>Food related conditions</a:t>
            </a:r>
            <a:endParaRPr lang="en-US" dirty="0"/>
          </a:p>
        </p:txBody>
      </p:sp>
      <p:sp>
        <p:nvSpPr>
          <p:cNvPr id="6" name="Text Placeholder 5"/>
          <p:cNvSpPr>
            <a:spLocks noGrp="1"/>
          </p:cNvSpPr>
          <p:nvPr>
            <p:ph type="body" sz="half" idx="16"/>
          </p:nvPr>
        </p:nvSpPr>
        <p:spPr>
          <a:xfrm>
            <a:off x="4441435" y="1973179"/>
            <a:ext cx="3300984" cy="3818021"/>
          </a:xfrm>
        </p:spPr>
        <p:txBody>
          <a:bodyPr>
            <a:normAutofit/>
          </a:bodyPr>
          <a:lstStyle/>
          <a:p>
            <a:r>
              <a:rPr lang="en-US" dirty="0" smtClean="0"/>
              <a:t>Sugar consumption </a:t>
            </a:r>
            <a:r>
              <a:rPr lang="en-US" b="1" dirty="0" smtClean="0"/>
              <a:t>does not </a:t>
            </a:r>
            <a:r>
              <a:rPr lang="en-US" dirty="0" smtClean="0"/>
              <a:t>make children hyperactive.</a:t>
            </a:r>
          </a:p>
          <a:p>
            <a:r>
              <a:rPr lang="en-US" dirty="0">
                <a:effectLst/>
              </a:rPr>
              <a:t>The percent of Black (25.6 percent) and Hispanic households with food-insecure children (24.3 percent) was nearly two times that of white households (13.2 percent) in 2016</a:t>
            </a:r>
            <a:r>
              <a:rPr lang="en-US" dirty="0" smtClean="0">
                <a:effectLst/>
              </a:rPr>
              <a:t>.</a:t>
            </a:r>
            <a:endParaRPr lang="en-US" dirty="0">
              <a:effectLst/>
            </a:endParaRPr>
          </a:p>
          <a:p>
            <a:r>
              <a:rPr lang="en-US" dirty="0">
                <a:effectLst/>
              </a:rPr>
              <a:t>In 2018, 63 percent of food-insecure households were in the labor force; 53 percent were households</a:t>
            </a:r>
            <a:br>
              <a:rPr lang="en-US" dirty="0">
                <a:effectLst/>
              </a:rPr>
            </a:br>
            <a:r>
              <a:rPr lang="en-US" dirty="0">
                <a:effectLst/>
              </a:rPr>
              <a:t>with full-time workers</a:t>
            </a:r>
            <a:r>
              <a:rPr lang="en-US" dirty="0" smtClean="0">
                <a:effectLst/>
              </a:rPr>
              <a:t>.</a:t>
            </a:r>
            <a:endParaRPr lang="en-US" dirty="0">
              <a:effectLst/>
            </a:endParaRPr>
          </a:p>
          <a:p>
            <a:r>
              <a:rPr lang="en-US" dirty="0">
                <a:effectLst/>
              </a:rPr>
              <a:t>During the 2017-2018 school year, 21.8 million children received free or reduced-price school lunch and 12.5 million received free or reduced-price </a:t>
            </a:r>
            <a:r>
              <a:rPr lang="en-US" dirty="0" smtClean="0">
                <a:effectLst/>
              </a:rPr>
              <a:t>breakfast.</a:t>
            </a:r>
            <a:endParaRPr lang="en-US" dirty="0"/>
          </a:p>
        </p:txBody>
      </p:sp>
      <p:sp>
        <p:nvSpPr>
          <p:cNvPr id="7" name="Text Placeholder 6"/>
          <p:cNvSpPr>
            <a:spLocks noGrp="1"/>
          </p:cNvSpPr>
          <p:nvPr>
            <p:ph type="body" sz="quarter" idx="13"/>
          </p:nvPr>
        </p:nvSpPr>
        <p:spPr>
          <a:xfrm>
            <a:off x="7966572" y="1189046"/>
            <a:ext cx="3300984" cy="576262"/>
          </a:xfrm>
        </p:spPr>
        <p:txBody>
          <a:bodyPr/>
          <a:lstStyle/>
          <a:p>
            <a:r>
              <a:rPr lang="en-US" dirty="0" smtClean="0"/>
              <a:t>Precocious Puberty</a:t>
            </a:r>
            <a:endParaRPr lang="en-US" dirty="0"/>
          </a:p>
        </p:txBody>
      </p:sp>
      <p:sp>
        <p:nvSpPr>
          <p:cNvPr id="8" name="Text Placeholder 7"/>
          <p:cNvSpPr>
            <a:spLocks noGrp="1"/>
          </p:cNvSpPr>
          <p:nvPr>
            <p:ph type="body" sz="half" idx="17"/>
          </p:nvPr>
        </p:nvSpPr>
        <p:spPr>
          <a:xfrm>
            <a:off x="7966572" y="1973179"/>
            <a:ext cx="3300984" cy="3818021"/>
          </a:xfrm>
        </p:spPr>
        <p:txBody>
          <a:bodyPr>
            <a:normAutofit lnSpcReduction="10000"/>
          </a:bodyPr>
          <a:lstStyle/>
          <a:p>
            <a:r>
              <a:rPr lang="en-US" dirty="0">
                <a:effectLst/>
              </a:rPr>
              <a:t>Precocious puberty is defined as the onset of true puberty before 7 to 8 years of age in girls or 9 years of age in </a:t>
            </a:r>
            <a:r>
              <a:rPr lang="en-US" dirty="0" smtClean="0">
                <a:effectLst/>
              </a:rPr>
              <a:t>boys. </a:t>
            </a:r>
            <a:r>
              <a:rPr lang="en-US" dirty="0">
                <a:effectLst/>
              </a:rPr>
              <a:t>Precocious puberty is 10 times more common in girls than in boys. </a:t>
            </a:r>
            <a:endParaRPr lang="en-US" dirty="0" smtClean="0">
              <a:effectLst/>
            </a:endParaRPr>
          </a:p>
          <a:p>
            <a:r>
              <a:rPr lang="en-US" dirty="0">
                <a:effectLst/>
              </a:rPr>
              <a:t>The earlier before age 12 a girl starts her period, the higher her lifetime risk for breast cancer (probably from the prolonged </a:t>
            </a:r>
            <a:r>
              <a:rPr lang="en-US" dirty="0" smtClean="0">
                <a:effectLst/>
              </a:rPr>
              <a:t>estrogen </a:t>
            </a:r>
            <a:r>
              <a:rPr lang="en-US" dirty="0">
                <a:effectLst/>
              </a:rPr>
              <a:t>exposure</a:t>
            </a:r>
            <a:r>
              <a:rPr lang="en-US" dirty="0" smtClean="0">
                <a:effectLst/>
              </a:rPr>
              <a:t>).</a:t>
            </a:r>
          </a:p>
          <a:p>
            <a:r>
              <a:rPr lang="en-US" dirty="0" smtClean="0">
                <a:effectLst/>
              </a:rPr>
              <a:t>Although </a:t>
            </a:r>
            <a:r>
              <a:rPr lang="en-US" dirty="0">
                <a:effectLst/>
              </a:rPr>
              <a:t> </a:t>
            </a:r>
            <a:r>
              <a:rPr lang="en-US" dirty="0" smtClean="0">
                <a:effectLst/>
              </a:rPr>
              <a:t>still </a:t>
            </a:r>
            <a:r>
              <a:rPr lang="en-US" dirty="0">
                <a:effectLst/>
              </a:rPr>
              <a:t>emotionally and mentally a nine-year-old, she now has the hormones of an adolescent</a:t>
            </a:r>
            <a:r>
              <a:rPr lang="en-US" dirty="0" smtClean="0">
                <a:effectLst/>
              </a:rPr>
              <a:t>. </a:t>
            </a:r>
            <a:r>
              <a:rPr lang="en-US" dirty="0">
                <a:effectLst/>
              </a:rPr>
              <a:t>One of the most difficult things she is facing is finding a peer group. She no longer entirely fits in with her nine-year-old </a:t>
            </a:r>
            <a:r>
              <a:rPr lang="en-US" dirty="0" smtClean="0">
                <a:effectLst/>
              </a:rPr>
              <a:t>friends, but will not easily fit in with girls who are older.</a:t>
            </a:r>
            <a:endParaRPr lang="en-US" dirty="0">
              <a:effectLst/>
            </a:endParaRPr>
          </a:p>
        </p:txBody>
      </p:sp>
    </p:spTree>
    <p:extLst>
      <p:ext uri="{BB962C8B-B14F-4D97-AF65-F5344CB8AC3E}">
        <p14:creationId xmlns:p14="http://schemas.microsoft.com/office/powerpoint/2010/main" val="215525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Temperament Traits</a:t>
            </a:r>
            <a:endParaRPr lang="en-US" dirty="0"/>
          </a:p>
        </p:txBody>
      </p:sp>
      <p:sp>
        <p:nvSpPr>
          <p:cNvPr id="3" name="Content Placeholder 2"/>
          <p:cNvSpPr>
            <a:spLocks noGrp="1"/>
          </p:cNvSpPr>
          <p:nvPr>
            <p:ph idx="1"/>
          </p:nvPr>
        </p:nvSpPr>
        <p:spPr/>
        <p:txBody>
          <a:bodyPr>
            <a:noAutofit/>
          </a:bodyPr>
          <a:lstStyle/>
          <a:p>
            <a:r>
              <a:rPr lang="en-US" sz="2400" dirty="0">
                <a:effectLst/>
              </a:rPr>
              <a:t>A</a:t>
            </a:r>
            <a:r>
              <a:rPr lang="en-US" sz="2400" dirty="0" smtClean="0">
                <a:effectLst/>
              </a:rPr>
              <a:t>ctivity </a:t>
            </a:r>
            <a:r>
              <a:rPr lang="en-US" sz="2400" dirty="0">
                <a:effectLst/>
              </a:rPr>
              <a:t>level</a:t>
            </a:r>
            <a:endParaRPr lang="en-US" sz="2400" b="1" dirty="0">
              <a:effectLst/>
            </a:endParaRPr>
          </a:p>
          <a:p>
            <a:r>
              <a:rPr lang="en-US" sz="2400" dirty="0" smtClean="0">
                <a:effectLst/>
              </a:rPr>
              <a:t>Rythmicity (biological rhythms)</a:t>
            </a:r>
            <a:endParaRPr lang="en-US" sz="2400" b="1" dirty="0">
              <a:effectLst/>
            </a:endParaRPr>
          </a:p>
          <a:p>
            <a:r>
              <a:rPr lang="en-US" sz="2400" dirty="0">
                <a:effectLst/>
              </a:rPr>
              <a:t>A</a:t>
            </a:r>
            <a:r>
              <a:rPr lang="en-US" sz="2400" dirty="0" smtClean="0">
                <a:effectLst/>
              </a:rPr>
              <a:t>daptability</a:t>
            </a:r>
            <a:endParaRPr lang="en-US" sz="2400" b="1" dirty="0">
              <a:effectLst/>
            </a:endParaRPr>
          </a:p>
          <a:p>
            <a:r>
              <a:rPr lang="en-US" sz="2400" dirty="0">
                <a:effectLst/>
              </a:rPr>
              <a:t>I</a:t>
            </a:r>
            <a:r>
              <a:rPr lang="en-US" sz="2400" dirty="0" smtClean="0">
                <a:effectLst/>
              </a:rPr>
              <a:t>ntensity </a:t>
            </a:r>
            <a:r>
              <a:rPr lang="en-US" sz="2400" dirty="0">
                <a:effectLst/>
              </a:rPr>
              <a:t>of reaction</a:t>
            </a:r>
            <a:endParaRPr lang="en-US" sz="2400" b="1" dirty="0">
              <a:effectLst/>
            </a:endParaRPr>
          </a:p>
          <a:p>
            <a:r>
              <a:rPr lang="en-US" sz="2400" dirty="0">
                <a:effectLst/>
              </a:rPr>
              <a:t>T</a:t>
            </a:r>
            <a:r>
              <a:rPr lang="en-US" sz="2400" dirty="0" smtClean="0">
                <a:effectLst/>
              </a:rPr>
              <a:t>hreshold </a:t>
            </a:r>
            <a:r>
              <a:rPr lang="en-US" sz="2400" dirty="0">
                <a:effectLst/>
              </a:rPr>
              <a:t>of responsiveness</a:t>
            </a:r>
            <a:endParaRPr lang="en-US" sz="2400" b="1" dirty="0">
              <a:effectLst/>
            </a:endParaRPr>
          </a:p>
          <a:p>
            <a:r>
              <a:rPr lang="en-US" sz="2400" dirty="0">
                <a:effectLst/>
              </a:rPr>
              <a:t>Q</a:t>
            </a:r>
            <a:r>
              <a:rPr lang="en-US" sz="2400" dirty="0" smtClean="0">
                <a:effectLst/>
              </a:rPr>
              <a:t>uality </a:t>
            </a:r>
            <a:r>
              <a:rPr lang="en-US" sz="2400" dirty="0">
                <a:effectLst/>
              </a:rPr>
              <a:t>of mood</a:t>
            </a:r>
            <a:endParaRPr lang="en-US" sz="2400" b="1" dirty="0">
              <a:effectLst/>
            </a:endParaRPr>
          </a:p>
          <a:p>
            <a:r>
              <a:rPr lang="en-US" sz="2400" dirty="0">
                <a:effectLst/>
              </a:rPr>
              <a:t>D</a:t>
            </a:r>
            <a:r>
              <a:rPr lang="en-US" sz="2400" dirty="0" smtClean="0">
                <a:effectLst/>
              </a:rPr>
              <a:t>istractibility</a:t>
            </a:r>
            <a:endParaRPr lang="en-US" sz="2400" b="1" dirty="0">
              <a:effectLst/>
            </a:endParaRPr>
          </a:p>
          <a:p>
            <a:r>
              <a:rPr lang="en-US" sz="2400" dirty="0">
                <a:effectLst/>
              </a:rPr>
              <a:t>A</a:t>
            </a:r>
            <a:r>
              <a:rPr lang="en-US" sz="2400" dirty="0" smtClean="0">
                <a:effectLst/>
              </a:rPr>
              <a:t>ttention </a:t>
            </a:r>
            <a:r>
              <a:rPr lang="en-US" sz="2400" dirty="0">
                <a:effectLst/>
              </a:rPr>
              <a:t>span and persistence</a:t>
            </a:r>
            <a:endParaRPr lang="en-US" sz="2400" b="1" dirty="0">
              <a:effectLst/>
            </a:endParaRPr>
          </a:p>
        </p:txBody>
      </p:sp>
    </p:spTree>
    <p:extLst>
      <p:ext uri="{BB962C8B-B14F-4D97-AF65-F5344CB8AC3E}">
        <p14:creationId xmlns:p14="http://schemas.microsoft.com/office/powerpoint/2010/main" val="271623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Parameters in Context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7658" y="1859183"/>
            <a:ext cx="2142329" cy="196069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676" y="1752579"/>
            <a:ext cx="3414145" cy="23085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0406" y="4660080"/>
            <a:ext cx="2534268" cy="16526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716" y="4237522"/>
            <a:ext cx="2915051" cy="21394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3756" y="4446872"/>
            <a:ext cx="2415941" cy="2079056"/>
          </a:xfrm>
          <a:prstGeom prst="rect">
            <a:avLst/>
          </a:prstGeom>
        </p:spPr>
      </p:pic>
    </p:spTree>
    <p:extLst>
      <p:ext uri="{BB962C8B-B14F-4D97-AF65-F5344CB8AC3E}">
        <p14:creationId xmlns:p14="http://schemas.microsoft.com/office/powerpoint/2010/main" val="3700856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Awareness of dimensions of cultural difference. </a:t>
            </a:r>
            <a:r>
              <a:rPr lang="en-US" b="1" dirty="0">
                <a:effectLst/>
              </a:rPr>
              <a:t/>
            </a:r>
            <a:br>
              <a:rPr lang="en-US" b="1" dirty="0">
                <a:effectLst/>
              </a:rPr>
            </a:br>
            <a:endParaRPr lang="en-US" dirty="0"/>
          </a:p>
        </p:txBody>
      </p:sp>
      <p:sp>
        <p:nvSpPr>
          <p:cNvPr id="3" name="Content Placeholder 2"/>
          <p:cNvSpPr>
            <a:spLocks noGrp="1"/>
          </p:cNvSpPr>
          <p:nvPr>
            <p:ph idx="1"/>
          </p:nvPr>
        </p:nvSpPr>
        <p:spPr/>
        <p:txBody>
          <a:bodyPr/>
          <a:lstStyle/>
          <a:p>
            <a:r>
              <a:rPr lang="en-US" dirty="0" smtClean="0">
                <a:effectLst/>
              </a:rPr>
              <a:t>Florence Lieberman </a:t>
            </a:r>
            <a:r>
              <a:rPr lang="en-US" dirty="0">
                <a:effectLst/>
              </a:rPr>
              <a:t>(1990) “it is impossible to be culturally sensitive as a general quality because this would demand an encyclopedic ethnographic and anthropological knowledge well beyond the reach of most of us</a:t>
            </a:r>
            <a:r>
              <a:rPr lang="en-US" dirty="0" smtClean="0">
                <a:effectLst/>
              </a:rPr>
              <a:t>”</a:t>
            </a:r>
          </a:p>
          <a:p>
            <a:endParaRPr lang="en-US" b="1" dirty="0">
              <a:effectLst/>
            </a:endParaRPr>
          </a:p>
          <a:p>
            <a:r>
              <a:rPr lang="en-US" dirty="0" smtClean="0">
                <a:effectLst/>
              </a:rPr>
              <a:t>Rather, cultural sensitivity it </a:t>
            </a:r>
            <a:r>
              <a:rPr lang="en-US" dirty="0">
                <a:effectLst/>
              </a:rPr>
              <a:t>is an attitude, an attunement, an interpersonal sensitivity, a special kind of </a:t>
            </a:r>
            <a:r>
              <a:rPr lang="en-US" dirty="0" smtClean="0">
                <a:effectLst/>
              </a:rPr>
              <a:t>empathy.</a:t>
            </a:r>
          </a:p>
          <a:p>
            <a:endParaRPr lang="en-US" dirty="0" smtClean="0">
              <a:effectLst/>
            </a:endParaRPr>
          </a:p>
          <a:p>
            <a:r>
              <a:rPr lang="en-US" dirty="0" smtClean="0">
                <a:effectLst/>
              </a:rPr>
              <a:t>But we </a:t>
            </a:r>
            <a:r>
              <a:rPr lang="en-US" dirty="0">
                <a:effectLst/>
              </a:rPr>
              <a:t>can also be too ethnically </a:t>
            </a:r>
            <a:r>
              <a:rPr lang="en-US" dirty="0" smtClean="0">
                <a:effectLst/>
              </a:rPr>
              <a:t>sensitive in order to avoid perceived potential conflict or fear of offending, </a:t>
            </a:r>
            <a:r>
              <a:rPr lang="en-US" dirty="0" err="1" smtClean="0">
                <a:effectLst/>
              </a:rPr>
              <a:t>andins</a:t>
            </a:r>
            <a:r>
              <a:rPr lang="en-US" dirty="0" smtClean="0">
                <a:effectLst/>
              </a:rPr>
              <a:t> so doing miss important information or </a:t>
            </a:r>
            <a:r>
              <a:rPr lang="en-US" dirty="0" err="1" smtClean="0">
                <a:effectLst/>
              </a:rPr>
              <a:t>mis</a:t>
            </a:r>
            <a:r>
              <a:rPr lang="en-US" dirty="0" smtClean="0">
                <a:effectLst/>
              </a:rPr>
              <a:t>-diagnose a situation.</a:t>
            </a:r>
            <a:endParaRPr lang="en-US" dirty="0"/>
          </a:p>
        </p:txBody>
      </p:sp>
    </p:spTree>
    <p:extLst>
      <p:ext uri="{BB962C8B-B14F-4D97-AF65-F5344CB8AC3E}">
        <p14:creationId xmlns:p14="http://schemas.microsoft.com/office/powerpoint/2010/main" val="2293080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Dimensions to Consider</a:t>
            </a:r>
            <a:endParaRPr lang="en-US" sz="4400" dirty="0"/>
          </a:p>
        </p:txBody>
      </p:sp>
      <p:sp>
        <p:nvSpPr>
          <p:cNvPr id="3" name="Content Placeholder 2"/>
          <p:cNvSpPr>
            <a:spLocks noGrp="1"/>
          </p:cNvSpPr>
          <p:nvPr>
            <p:ph idx="1"/>
          </p:nvPr>
        </p:nvSpPr>
        <p:spPr/>
        <p:txBody>
          <a:bodyPr>
            <a:normAutofit fontScale="92500"/>
          </a:bodyPr>
          <a:lstStyle/>
          <a:p>
            <a:r>
              <a:rPr lang="en-US" sz="2400" dirty="0">
                <a:effectLst/>
              </a:rPr>
              <a:t>E</a:t>
            </a:r>
            <a:r>
              <a:rPr lang="en-US" sz="2400" dirty="0" smtClean="0">
                <a:effectLst/>
              </a:rPr>
              <a:t>thnic identity</a:t>
            </a:r>
          </a:p>
          <a:p>
            <a:r>
              <a:rPr lang="en-US" sz="2400" dirty="0">
                <a:effectLst/>
              </a:rPr>
              <a:t>L</a:t>
            </a:r>
            <a:r>
              <a:rPr lang="en-US" sz="2400" dirty="0" smtClean="0">
                <a:effectLst/>
              </a:rPr>
              <a:t>anguage </a:t>
            </a:r>
            <a:r>
              <a:rPr lang="en-US" sz="2400" dirty="0">
                <a:effectLst/>
              </a:rPr>
              <a:t>patterns (Navaho, Hawaiian, A.A</a:t>
            </a:r>
            <a:r>
              <a:rPr lang="en-US" sz="2400" dirty="0" smtClean="0">
                <a:effectLst/>
              </a:rPr>
              <a:t>.)</a:t>
            </a:r>
          </a:p>
          <a:p>
            <a:r>
              <a:rPr lang="en-US" sz="2400" dirty="0">
                <a:effectLst/>
              </a:rPr>
              <a:t>U</a:t>
            </a:r>
            <a:r>
              <a:rPr lang="en-US" sz="2400" dirty="0" smtClean="0">
                <a:effectLst/>
              </a:rPr>
              <a:t>nique stressors: prejudice </a:t>
            </a:r>
            <a:r>
              <a:rPr lang="en-US" sz="2400" dirty="0">
                <a:effectLst/>
              </a:rPr>
              <a:t>&amp; discrimination, </a:t>
            </a:r>
            <a:r>
              <a:rPr lang="en-US" sz="2400" dirty="0" smtClean="0">
                <a:effectLst/>
              </a:rPr>
              <a:t>inter-group and </a:t>
            </a:r>
            <a:r>
              <a:rPr lang="en-US" sz="2400" smtClean="0">
                <a:effectLst/>
              </a:rPr>
              <a:t>intra-group violence</a:t>
            </a:r>
          </a:p>
          <a:p>
            <a:r>
              <a:rPr lang="en-US" sz="2400" smtClean="0">
                <a:effectLst/>
              </a:rPr>
              <a:t>Religious affiliations and  their greater community</a:t>
            </a:r>
            <a:endParaRPr lang="en-US" sz="2400" dirty="0" smtClean="0">
              <a:effectLst/>
            </a:endParaRPr>
          </a:p>
          <a:p>
            <a:r>
              <a:rPr lang="en-US" sz="2400" dirty="0">
                <a:effectLst/>
              </a:rPr>
              <a:t>E</a:t>
            </a:r>
            <a:r>
              <a:rPr lang="en-US" sz="2400" dirty="0" smtClean="0">
                <a:effectLst/>
              </a:rPr>
              <a:t>migration </a:t>
            </a:r>
            <a:r>
              <a:rPr lang="en-US" sz="2400" dirty="0">
                <a:effectLst/>
              </a:rPr>
              <a:t>and </a:t>
            </a:r>
            <a:r>
              <a:rPr lang="en-US" sz="2400" dirty="0" smtClean="0">
                <a:effectLst/>
              </a:rPr>
              <a:t>acculturation- generational differences</a:t>
            </a:r>
          </a:p>
          <a:p>
            <a:r>
              <a:rPr lang="en-US" sz="2400" dirty="0">
                <a:effectLst/>
              </a:rPr>
              <a:t>S</a:t>
            </a:r>
            <a:r>
              <a:rPr lang="en-US" sz="2400" dirty="0" smtClean="0">
                <a:effectLst/>
              </a:rPr>
              <a:t>ocioeconomic </a:t>
            </a:r>
            <a:r>
              <a:rPr lang="en-US" sz="2400" dirty="0">
                <a:effectLst/>
              </a:rPr>
              <a:t>and environmental </a:t>
            </a:r>
            <a:r>
              <a:rPr lang="en-US" sz="2400" dirty="0" smtClean="0">
                <a:effectLst/>
              </a:rPr>
              <a:t>factors: it is important often to have a sense of a child’s physical world and neighborhood</a:t>
            </a:r>
          </a:p>
          <a:p>
            <a:r>
              <a:rPr lang="en-US" sz="2400" dirty="0">
                <a:effectLst/>
              </a:rPr>
              <a:t>C</a:t>
            </a:r>
            <a:r>
              <a:rPr lang="en-US" sz="2400" dirty="0" smtClean="0">
                <a:effectLst/>
              </a:rPr>
              <a:t>ulture </a:t>
            </a:r>
            <a:r>
              <a:rPr lang="en-US" sz="2400" dirty="0">
                <a:effectLst/>
              </a:rPr>
              <a:t>specific </a:t>
            </a:r>
            <a:r>
              <a:rPr lang="en-US" sz="2400" dirty="0" smtClean="0">
                <a:effectLst/>
              </a:rPr>
              <a:t>syndromes and indigenous forms of healing </a:t>
            </a:r>
          </a:p>
          <a:p>
            <a:pPr marL="36900" indent="0">
              <a:buNone/>
            </a:pPr>
            <a:r>
              <a:rPr lang="en-US" sz="1200" dirty="0" smtClean="0">
                <a:effectLst/>
              </a:rPr>
              <a:t>          </a:t>
            </a:r>
            <a:r>
              <a:rPr lang="en-US" sz="1200" dirty="0" err="1" smtClean="0">
                <a:effectLst/>
              </a:rPr>
              <a:t>Guarnaccia</a:t>
            </a:r>
            <a:r>
              <a:rPr lang="en-US" sz="1200" dirty="0" smtClean="0">
                <a:effectLst/>
              </a:rPr>
              <a:t> </a:t>
            </a:r>
            <a:r>
              <a:rPr lang="en-US" sz="1200" dirty="0">
                <a:effectLst/>
              </a:rPr>
              <a:t>and </a:t>
            </a:r>
            <a:r>
              <a:rPr lang="en-US" sz="1200" dirty="0" err="1">
                <a:effectLst/>
              </a:rPr>
              <a:t>Rogler</a:t>
            </a:r>
            <a:r>
              <a:rPr lang="en-US" sz="1200" dirty="0">
                <a:effectLst/>
              </a:rPr>
              <a:t>, 1999, “Research on culture-bound syndromes: New directions”  Am. Journal of  Psychiatry 156(9), 1322 – 1327.</a:t>
            </a:r>
            <a:endParaRPr lang="en-US" sz="1200" b="1" dirty="0">
              <a:effectLst/>
            </a:endParaRPr>
          </a:p>
          <a:p>
            <a:pPr marL="36900" indent="0">
              <a:buNone/>
            </a:pPr>
            <a:endParaRPr lang="en-US" dirty="0">
              <a:effectLst/>
            </a:endParaRPr>
          </a:p>
          <a:p>
            <a:endParaRPr lang="en-US" dirty="0"/>
          </a:p>
        </p:txBody>
      </p:sp>
    </p:spTree>
    <p:extLst>
      <p:ext uri="{BB962C8B-B14F-4D97-AF65-F5344CB8AC3E}">
        <p14:creationId xmlns:p14="http://schemas.microsoft.com/office/powerpoint/2010/main" val="94959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Spirit Captures You and You Fall Down </a:t>
            </a:r>
            <a:br>
              <a:rPr lang="en-US" dirty="0" smtClean="0"/>
            </a:br>
            <a:r>
              <a:rPr lang="en-US" dirty="0" smtClean="0"/>
              <a:t>Anne Fadiman, 1997</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effectLst/>
              </a:rPr>
              <a:t>On the most basic level, the book tells the story of the family's second youngest and favored daughter, Lia Lee, who was diagnosed with a severe form of epilepsy named Lennox-</a:t>
            </a:r>
            <a:r>
              <a:rPr lang="en-US" dirty="0" err="1">
                <a:solidFill>
                  <a:schemeClr val="tx1"/>
                </a:solidFill>
                <a:effectLst/>
              </a:rPr>
              <a:t>Gastaut</a:t>
            </a:r>
            <a:r>
              <a:rPr lang="en-US" dirty="0">
                <a:solidFill>
                  <a:schemeClr val="tx1"/>
                </a:solidFill>
                <a:effectLst/>
              </a:rPr>
              <a:t> Syndrome and the culture conflict that obstructs her treatment</a:t>
            </a:r>
            <a:r>
              <a:rPr lang="en-US" dirty="0" smtClean="0">
                <a:solidFill>
                  <a:schemeClr val="tx1"/>
                </a:solidFill>
                <a:effectLst/>
              </a:rPr>
              <a:t>. </a:t>
            </a:r>
            <a:endParaRPr lang="en-US" dirty="0">
              <a:solidFill>
                <a:schemeClr val="tx1"/>
              </a:solidFill>
              <a:effectLst/>
            </a:endParaRPr>
          </a:p>
          <a:p>
            <a:r>
              <a:rPr lang="en-US" dirty="0">
                <a:solidFill>
                  <a:schemeClr val="tx1"/>
                </a:solidFill>
                <a:effectLst/>
              </a:rPr>
              <a:t>Through miscommunications about medical dosages and parental refusal to give certain medicines due to mistrust, misunderstandings, and behavioral side effects, and the inability of the doctors to develop more empathy with the traditional Hmong lifestyle or try to learn more about the Hmong culture, Lia's condition worsens. The dichotomy between the Hmong's perceived spiritual factors and the Americans' perceived scientific factors comprises the overall theme of the book</a:t>
            </a:r>
            <a:r>
              <a:rPr lang="en-US" dirty="0" smtClean="0">
                <a:solidFill>
                  <a:schemeClr val="tx1"/>
                </a:solidFill>
                <a:effectLst/>
              </a:rPr>
              <a:t>.</a:t>
            </a:r>
          </a:p>
          <a:p>
            <a:r>
              <a:rPr lang="en-US" dirty="0">
                <a:solidFill>
                  <a:schemeClr val="tx1"/>
                </a:solidFill>
                <a:effectLst/>
              </a:rPr>
              <a:t>While particularly sympathetic to the Hmong, Fadiman presents the situation from the perspectives of both the doctors and the family. An example of medical anthropology, the book has been cited by medical journals and lecturers as an argument for greater cultural competence, and often assigned to medical, pharmaceutic, and anthropological students in the US. In 1997, it won the National Book Critics Circle Award for General Nonfiction</a:t>
            </a:r>
          </a:p>
        </p:txBody>
      </p:sp>
    </p:spTree>
    <p:extLst>
      <p:ext uri="{BB962C8B-B14F-4D97-AF65-F5344CB8AC3E}">
        <p14:creationId xmlns:p14="http://schemas.microsoft.com/office/powerpoint/2010/main" val="1389383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Regarding the Family</a:t>
            </a:r>
            <a:endParaRPr lang="en-US" dirty="0"/>
          </a:p>
        </p:txBody>
      </p:sp>
      <p:sp>
        <p:nvSpPr>
          <p:cNvPr id="3" name="Content Placeholder 2"/>
          <p:cNvSpPr>
            <a:spLocks noGrp="1"/>
          </p:cNvSpPr>
          <p:nvPr>
            <p:ph idx="1"/>
          </p:nvPr>
        </p:nvSpPr>
        <p:spPr/>
        <p:txBody>
          <a:bodyPr>
            <a:normAutofit lnSpcReduction="10000"/>
          </a:bodyPr>
          <a:lstStyle/>
          <a:p>
            <a:r>
              <a:rPr lang="en-US" dirty="0" smtClean="0"/>
              <a:t>Are parents available and able to be a part of the therapy process?</a:t>
            </a:r>
          </a:p>
          <a:p>
            <a:r>
              <a:rPr lang="en-US" dirty="0" smtClean="0"/>
              <a:t>How emotionally engaged and present are each parent?   Are they psychologically minded?</a:t>
            </a:r>
          </a:p>
          <a:p>
            <a:r>
              <a:rPr lang="en-US" dirty="0" smtClean="0"/>
              <a:t>Are the parents able to support individual therapeutic work relative to time commitment, transportation, financial backing, emotional engagement?</a:t>
            </a:r>
          </a:p>
          <a:p>
            <a:r>
              <a:rPr lang="en-US" dirty="0" smtClean="0"/>
              <a:t>Extended family?</a:t>
            </a:r>
          </a:p>
          <a:p>
            <a:r>
              <a:rPr lang="en-US" dirty="0" smtClean="0"/>
              <a:t>What are the other family stressors beyond the identified child’s stated problems? </a:t>
            </a:r>
          </a:p>
          <a:p>
            <a:pPr lvl="2">
              <a:buFontTx/>
              <a:buChar char="-"/>
            </a:pPr>
            <a:r>
              <a:rPr lang="en-US" dirty="0" smtClean="0"/>
              <a:t>Siblings who are struggling emotionally?</a:t>
            </a:r>
          </a:p>
          <a:p>
            <a:pPr lvl="2">
              <a:buFontTx/>
              <a:buChar char="-"/>
            </a:pPr>
            <a:r>
              <a:rPr lang="en-US" dirty="0" smtClean="0"/>
              <a:t>Parental or marital difficulties?</a:t>
            </a:r>
          </a:p>
          <a:p>
            <a:pPr lvl="2">
              <a:buFontTx/>
              <a:buChar char="-"/>
            </a:pPr>
            <a:r>
              <a:rPr lang="en-US" dirty="0" smtClean="0"/>
              <a:t>Financial burdens?  Deployments or long separations due to work?</a:t>
            </a:r>
          </a:p>
          <a:p>
            <a:pPr lvl="2">
              <a:buFontTx/>
              <a:buChar char="-"/>
            </a:pPr>
            <a:r>
              <a:rPr lang="en-US" dirty="0" smtClean="0"/>
              <a:t>Family illnesses?  Recent deaths or losses?</a:t>
            </a:r>
          </a:p>
          <a:p>
            <a:pPr lvl="2">
              <a:buFontTx/>
              <a:buChar char="-"/>
            </a:pPr>
            <a:r>
              <a:rPr lang="en-US" dirty="0" smtClean="0"/>
              <a:t>Typical areas of conflict between members of the household?</a:t>
            </a:r>
          </a:p>
        </p:txBody>
      </p:sp>
    </p:spTree>
    <p:extLst>
      <p:ext uri="{BB962C8B-B14F-4D97-AF65-F5344CB8AC3E}">
        <p14:creationId xmlns:p14="http://schemas.microsoft.com/office/powerpoint/2010/main" val="44801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to Begin?  The Systematic Assessment of a Child</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930" y="1710723"/>
            <a:ext cx="2718816" cy="197557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646" y="1490552"/>
            <a:ext cx="2570026" cy="24159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511" y="2698510"/>
            <a:ext cx="2406646" cy="207896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35" y="4615788"/>
            <a:ext cx="2233448" cy="17749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1707" y="4159724"/>
            <a:ext cx="2777938" cy="2321435"/>
          </a:xfrm>
          <a:prstGeom prst="rect">
            <a:avLst/>
          </a:prstGeom>
        </p:spPr>
      </p:pic>
    </p:spTree>
    <p:extLst>
      <p:ext uri="{BB962C8B-B14F-4D97-AF65-F5344CB8AC3E}">
        <p14:creationId xmlns:p14="http://schemas.microsoft.com/office/powerpoint/2010/main" val="711193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You Need for the Assessment</a:t>
            </a:r>
            <a:endParaRPr lang="en-US" dirty="0"/>
          </a:p>
        </p:txBody>
      </p:sp>
      <p:sp>
        <p:nvSpPr>
          <p:cNvPr id="3" name="Content Placeholder 2"/>
          <p:cNvSpPr>
            <a:spLocks noGrp="1"/>
          </p:cNvSpPr>
          <p:nvPr>
            <p:ph idx="1"/>
          </p:nvPr>
        </p:nvSpPr>
        <p:spPr/>
        <p:txBody>
          <a:bodyPr>
            <a:normAutofit fontScale="77500" lnSpcReduction="20000"/>
          </a:bodyPr>
          <a:lstStyle/>
          <a:p>
            <a:pPr marL="36900" indent="0">
              <a:buNone/>
            </a:pPr>
            <a:r>
              <a:rPr lang="en-US" sz="2900" dirty="0" smtClean="0">
                <a:effectLst/>
              </a:rPr>
              <a:t>Choosing toys </a:t>
            </a:r>
            <a:r>
              <a:rPr lang="en-US" sz="2900" dirty="0">
                <a:effectLst/>
              </a:rPr>
              <a:t>for the </a:t>
            </a:r>
            <a:r>
              <a:rPr lang="en-US" sz="2900" dirty="0" smtClean="0">
                <a:effectLst/>
              </a:rPr>
              <a:t>office/traveling bag- </a:t>
            </a:r>
            <a:r>
              <a:rPr lang="en-US" sz="2900" dirty="0">
                <a:effectLst/>
              </a:rPr>
              <a:t>making a play </a:t>
            </a:r>
            <a:r>
              <a:rPr lang="en-US" sz="2900" dirty="0" smtClean="0">
                <a:effectLst/>
              </a:rPr>
              <a:t>space</a:t>
            </a:r>
          </a:p>
          <a:p>
            <a:pPr marL="414000" lvl="1" indent="0">
              <a:buNone/>
            </a:pPr>
            <a:r>
              <a:rPr lang="en-US" sz="2300" dirty="0" smtClean="0">
                <a:effectLst/>
              </a:rPr>
              <a:t> -    Figurines or dolls; I use Beanie Babies, and some small stuffed animals.</a:t>
            </a:r>
          </a:p>
          <a:p>
            <a:pPr marL="414000" lvl="1" indent="0">
              <a:buNone/>
            </a:pPr>
            <a:r>
              <a:rPr lang="en-US" sz="2300" dirty="0" smtClean="0">
                <a:effectLst/>
              </a:rPr>
              <a:t> -    Plastic dinosaurs, snakes, dragons, and figures (knights, soldiers)  to be used for 			         	     aggressive expression.</a:t>
            </a:r>
          </a:p>
          <a:p>
            <a:pPr marL="414000" lvl="1" indent="0">
              <a:buNone/>
            </a:pPr>
            <a:r>
              <a:rPr lang="en-US" sz="2300" dirty="0" smtClean="0">
                <a:effectLst/>
              </a:rPr>
              <a:t>-    Puppets</a:t>
            </a:r>
          </a:p>
          <a:p>
            <a:pPr lvl="1">
              <a:buFontTx/>
              <a:buChar char="-"/>
            </a:pPr>
            <a:r>
              <a:rPr lang="en-US" sz="2300" dirty="0" smtClean="0">
                <a:effectLst/>
              </a:rPr>
              <a:t>Nerf gun. </a:t>
            </a:r>
          </a:p>
          <a:p>
            <a:pPr lvl="1">
              <a:buFontTx/>
              <a:buChar char="-"/>
            </a:pPr>
            <a:r>
              <a:rPr lang="en-US" sz="2300" dirty="0" smtClean="0">
                <a:effectLst/>
              </a:rPr>
              <a:t>Building materials like Legos; </a:t>
            </a:r>
            <a:r>
              <a:rPr lang="en-US" sz="2300" dirty="0" err="1" smtClean="0">
                <a:effectLst/>
              </a:rPr>
              <a:t>Jenga</a:t>
            </a:r>
            <a:r>
              <a:rPr lang="en-US" sz="2300" dirty="0" smtClean="0">
                <a:effectLst/>
              </a:rPr>
              <a:t>.</a:t>
            </a:r>
          </a:p>
          <a:p>
            <a:pPr lvl="1">
              <a:buFontTx/>
              <a:buChar char="-"/>
            </a:pPr>
            <a:r>
              <a:rPr lang="en-US" sz="2300" dirty="0" smtClean="0">
                <a:effectLst/>
              </a:rPr>
              <a:t>Ball (maybe 2-3 of different sizes), deck of playing cards, Uno.</a:t>
            </a:r>
            <a:endParaRPr lang="en-US" sz="2300" dirty="0">
              <a:effectLst/>
            </a:endParaRPr>
          </a:p>
          <a:p>
            <a:pPr marL="450000" lvl="1" indent="0">
              <a:buNone/>
            </a:pPr>
            <a:r>
              <a:rPr lang="en-US" sz="2300" dirty="0" smtClean="0">
                <a:effectLst/>
              </a:rPr>
              <a:t>-   Talking</a:t>
            </a:r>
            <a:r>
              <a:rPr lang="en-US" sz="2300" dirty="0">
                <a:effectLst/>
              </a:rPr>
              <a:t>, Feeling, Doing Game and other therapy </a:t>
            </a:r>
            <a:r>
              <a:rPr lang="en-US" sz="2300" dirty="0" smtClean="0">
                <a:effectLst/>
              </a:rPr>
              <a:t>games.</a:t>
            </a:r>
            <a:endParaRPr lang="en-US" sz="2300" dirty="0">
              <a:effectLst/>
            </a:endParaRPr>
          </a:p>
          <a:p>
            <a:pPr lvl="1">
              <a:buFontTx/>
              <a:buChar char="-"/>
            </a:pPr>
            <a:r>
              <a:rPr lang="en-US" sz="2300" dirty="0" smtClean="0">
                <a:effectLst/>
              </a:rPr>
              <a:t>Other board games:  Connect </a:t>
            </a:r>
            <a:r>
              <a:rPr lang="en-US" sz="2300" dirty="0">
                <a:effectLst/>
              </a:rPr>
              <a:t>Four, Othello, </a:t>
            </a:r>
            <a:r>
              <a:rPr lang="en-US" sz="2300" dirty="0" smtClean="0">
                <a:effectLst/>
              </a:rPr>
              <a:t>Chess/Checkers</a:t>
            </a:r>
            <a:r>
              <a:rPr lang="en-US" sz="2300" dirty="0">
                <a:effectLst/>
              </a:rPr>
              <a:t>, Chutes and Ladders, Candyland, </a:t>
            </a:r>
            <a:r>
              <a:rPr lang="en-US" sz="2300" dirty="0" smtClean="0">
                <a:effectLst/>
              </a:rPr>
              <a:t>Life, Careers</a:t>
            </a:r>
            <a:r>
              <a:rPr lang="en-US" sz="2300" dirty="0">
                <a:effectLst/>
              </a:rPr>
              <a:t>, Clue, Battleship, </a:t>
            </a:r>
            <a:r>
              <a:rPr lang="en-US" sz="2300" dirty="0" err="1" smtClean="0">
                <a:effectLst/>
              </a:rPr>
              <a:t>Boobytrap</a:t>
            </a:r>
            <a:r>
              <a:rPr lang="en-US" sz="2300" dirty="0" smtClean="0">
                <a:effectLst/>
              </a:rPr>
              <a:t>. Pick-up Sticks.</a:t>
            </a:r>
          </a:p>
          <a:p>
            <a:pPr marL="450000" lvl="1" indent="0">
              <a:buNone/>
            </a:pPr>
            <a:r>
              <a:rPr lang="en-US" sz="2300" dirty="0" smtClean="0">
                <a:effectLst/>
              </a:rPr>
              <a:t>-   Laptop with computer games to be played together</a:t>
            </a:r>
            <a:endParaRPr lang="en-US" sz="2300" dirty="0">
              <a:effectLst/>
            </a:endParaRPr>
          </a:p>
          <a:p>
            <a:pPr lvl="1">
              <a:buFontTx/>
              <a:buChar char="-"/>
            </a:pPr>
            <a:endParaRPr lang="en-US" sz="2300" dirty="0">
              <a:effectLst/>
            </a:endParaRPr>
          </a:p>
          <a:p>
            <a:pPr marL="450000" lvl="1" indent="0">
              <a:buNone/>
            </a:pPr>
            <a:endParaRPr lang="en-US" sz="2300" dirty="0">
              <a:effectLst/>
            </a:endParaRPr>
          </a:p>
        </p:txBody>
      </p:sp>
    </p:spTree>
    <p:extLst>
      <p:ext uri="{BB962C8B-B14F-4D97-AF65-F5344CB8AC3E}">
        <p14:creationId xmlns:p14="http://schemas.microsoft.com/office/powerpoint/2010/main" val="3022471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Artwork in an Assessment</a:t>
            </a:r>
            <a:endParaRPr lang="en-US" dirty="0"/>
          </a:p>
        </p:txBody>
      </p:sp>
      <p:sp>
        <p:nvSpPr>
          <p:cNvPr id="3" name="Content Placeholder 2"/>
          <p:cNvSpPr>
            <a:spLocks noGrp="1"/>
          </p:cNvSpPr>
          <p:nvPr>
            <p:ph idx="1"/>
          </p:nvPr>
        </p:nvSpPr>
        <p:spPr/>
        <p:txBody>
          <a:bodyPr/>
          <a:lstStyle/>
          <a:p>
            <a:pPr marL="36900" indent="0">
              <a:buNone/>
            </a:pPr>
            <a:r>
              <a:rPr lang="en-US" dirty="0">
                <a:effectLst/>
              </a:rPr>
              <a:t> </a:t>
            </a:r>
            <a:r>
              <a:rPr lang="en-US" dirty="0" smtClean="0">
                <a:effectLst/>
              </a:rPr>
              <a:t>   	Drawing materials:  crayons, colored pencils, markers, paper.</a:t>
            </a:r>
          </a:p>
          <a:p>
            <a:pPr marL="36900" indent="0">
              <a:buNone/>
            </a:pPr>
            <a:r>
              <a:rPr lang="en-US" sz="1600" b="1" dirty="0">
                <a:effectLst/>
              </a:rPr>
              <a:t>	</a:t>
            </a:r>
            <a:r>
              <a:rPr lang="en-US" sz="1600" b="1" dirty="0" smtClean="0">
                <a:effectLst/>
              </a:rPr>
              <a:t>	</a:t>
            </a:r>
            <a:r>
              <a:rPr lang="en-US" sz="1600" dirty="0" smtClean="0">
                <a:effectLst/>
              </a:rPr>
              <a:t>-requested drawings, </a:t>
            </a:r>
            <a:r>
              <a:rPr lang="en-US" sz="1600" dirty="0" err="1" smtClean="0">
                <a:effectLst/>
              </a:rPr>
              <a:t>ie</a:t>
            </a:r>
            <a:r>
              <a:rPr lang="en-US" sz="1600" dirty="0" smtClean="0">
                <a:effectLst/>
              </a:rPr>
              <a:t>. draw a person, draw your family, draw your school </a:t>
            </a:r>
          </a:p>
          <a:p>
            <a:pPr marL="36900" indent="0">
              <a:buNone/>
            </a:pPr>
            <a:r>
              <a:rPr lang="en-US" sz="1600" dirty="0">
                <a:effectLst/>
              </a:rPr>
              <a:t>	</a:t>
            </a:r>
            <a:r>
              <a:rPr lang="en-US" sz="1600" dirty="0" smtClean="0">
                <a:effectLst/>
              </a:rPr>
              <a:t>	vs. free drawing- draw a picture</a:t>
            </a:r>
            <a:endParaRPr lang="en-US" sz="1600" dirty="0">
              <a:effectLst/>
            </a:endParaRPr>
          </a:p>
          <a:p>
            <a:pPr marL="810000" lvl="2" indent="0">
              <a:buNone/>
            </a:pPr>
            <a:r>
              <a:rPr lang="en-US" dirty="0" smtClean="0">
                <a:effectLst/>
              </a:rPr>
              <a:t>  -</a:t>
            </a:r>
            <a:r>
              <a:rPr lang="en-US" dirty="0">
                <a:effectLst/>
              </a:rPr>
              <a:t>S</a:t>
            </a:r>
            <a:r>
              <a:rPr lang="en-US" dirty="0" smtClean="0">
                <a:effectLst/>
              </a:rPr>
              <a:t>quiggle </a:t>
            </a:r>
            <a:r>
              <a:rPr lang="en-US" dirty="0">
                <a:effectLst/>
              </a:rPr>
              <a:t>game</a:t>
            </a:r>
          </a:p>
          <a:p>
            <a:pPr marL="36900" indent="0">
              <a:buNone/>
            </a:pPr>
            <a:r>
              <a:rPr lang="en-US" sz="1600" dirty="0">
                <a:effectLst/>
              </a:rPr>
              <a:t> </a:t>
            </a:r>
            <a:r>
              <a:rPr lang="en-US" sz="1600" dirty="0" smtClean="0">
                <a:effectLst/>
              </a:rPr>
              <a:t>    </a:t>
            </a:r>
          </a:p>
          <a:p>
            <a:pPr marL="36900" indent="0">
              <a:buNone/>
            </a:pPr>
            <a:r>
              <a:rPr lang="en-US" dirty="0" smtClean="0">
                <a:effectLst/>
              </a:rPr>
              <a:t>	Other materials:  clay, Play-Doh, scissors, card board, tape, </a:t>
            </a:r>
            <a:r>
              <a:rPr lang="en-US" dirty="0" err="1" smtClean="0">
                <a:effectLst/>
              </a:rPr>
              <a:t>pipecleaners</a:t>
            </a:r>
            <a:endParaRPr lang="en-US" dirty="0">
              <a:effectLst/>
            </a:endParaRPr>
          </a:p>
          <a:p>
            <a:pPr marL="36900" indent="0">
              <a:buNone/>
            </a:pPr>
            <a:r>
              <a:rPr lang="en-US" dirty="0">
                <a:effectLst/>
              </a:rPr>
              <a:t>	</a:t>
            </a:r>
            <a:endParaRPr lang="en-US" dirty="0" smtClean="0">
              <a:effectLst/>
            </a:endParaRPr>
          </a:p>
          <a:p>
            <a:pPr marL="36900" indent="0">
              <a:buNone/>
            </a:pPr>
            <a:r>
              <a:rPr lang="en-US" dirty="0" smtClean="0">
                <a:effectLst/>
              </a:rPr>
              <a:t>    	Cathy </a:t>
            </a:r>
            <a:r>
              <a:rPr lang="en-US" dirty="0" err="1" smtClean="0">
                <a:effectLst/>
              </a:rPr>
              <a:t>Malchiodi</a:t>
            </a:r>
            <a:r>
              <a:rPr lang="en-US" dirty="0" smtClean="0">
                <a:effectLst/>
              </a:rPr>
              <a:t>- </a:t>
            </a:r>
            <a:r>
              <a:rPr lang="en-US" u="sng" dirty="0" smtClean="0">
                <a:effectLst/>
              </a:rPr>
              <a:t>Understanding Children’s Drawing; Handbook of Art Therapy</a:t>
            </a:r>
            <a:endParaRPr lang="en-US" b="1" dirty="0">
              <a:effectLst/>
            </a:endParaRPr>
          </a:p>
        </p:txBody>
      </p:sp>
    </p:spTree>
    <p:extLst>
      <p:ext uri="{BB962C8B-B14F-4D97-AF65-F5344CB8AC3E}">
        <p14:creationId xmlns:p14="http://schemas.microsoft.com/office/powerpoint/2010/main" val="2579484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History taking from the biopsychosocial perspective: </a:t>
            </a:r>
            <a:r>
              <a:rPr lang="en-US" b="1" dirty="0"/>
              <a:t/>
            </a:r>
            <a:br>
              <a:rPr lang="en-US" b="1" dirty="0"/>
            </a:br>
            <a:endParaRPr lang="en-US" dirty="0"/>
          </a:p>
        </p:txBody>
      </p:sp>
      <p:sp>
        <p:nvSpPr>
          <p:cNvPr id="3" name="Content Placeholder 2"/>
          <p:cNvSpPr>
            <a:spLocks noGrp="1"/>
          </p:cNvSpPr>
          <p:nvPr>
            <p:ph idx="1"/>
          </p:nvPr>
        </p:nvSpPr>
        <p:spPr>
          <a:xfrm>
            <a:off x="750166" y="1424440"/>
            <a:ext cx="10353762" cy="4058751"/>
          </a:xfrm>
        </p:spPr>
        <p:txBody>
          <a:bodyPr>
            <a:normAutofit/>
          </a:bodyPr>
          <a:lstStyle/>
          <a:p>
            <a:pPr marL="36900" indent="0">
              <a:buNone/>
            </a:pPr>
            <a:r>
              <a:rPr lang="en-US" sz="3600" dirty="0"/>
              <a:t> </a:t>
            </a:r>
            <a:r>
              <a:rPr lang="en-US" sz="3600" dirty="0" smtClean="0"/>
              <a:t>	   </a:t>
            </a:r>
            <a:r>
              <a:rPr lang="en-US" sz="3200" dirty="0" smtClean="0"/>
              <a:t>Interactive </a:t>
            </a:r>
            <a:r>
              <a:rPr lang="en-US" sz="3200" dirty="0"/>
              <a:t>components of a tripartite assessment</a:t>
            </a:r>
            <a:r>
              <a:rPr lang="en-US" sz="3200" dirty="0" smtClean="0"/>
              <a:t>:</a:t>
            </a:r>
          </a:p>
          <a:p>
            <a:pPr marL="0" indent="0" algn="just">
              <a:buNone/>
            </a:pPr>
            <a:r>
              <a:rPr lang="en-US" dirty="0"/>
              <a:t>	</a:t>
            </a:r>
            <a:r>
              <a:rPr lang="en-US" dirty="0" smtClean="0"/>
              <a:t>							</a:t>
            </a:r>
          </a:p>
          <a:p>
            <a:pPr marL="0" indent="0" algn="just">
              <a:buNone/>
            </a:pPr>
            <a:r>
              <a:rPr lang="en-US" dirty="0"/>
              <a:t>	</a:t>
            </a:r>
            <a:r>
              <a:rPr lang="en-US" dirty="0" smtClean="0"/>
              <a:t>						     -</a:t>
            </a:r>
            <a:r>
              <a:rPr lang="en-US" sz="2400" b="1" dirty="0" smtClean="0"/>
              <a:t>Individual</a:t>
            </a:r>
          </a:p>
          <a:p>
            <a:pPr marL="0" indent="0" algn="just">
              <a:buNone/>
            </a:pPr>
            <a:endParaRPr lang="en-US" sz="2400" b="1" dirty="0" smtClean="0"/>
          </a:p>
          <a:p>
            <a:pPr marL="0" indent="0" algn="just">
              <a:buNone/>
            </a:pPr>
            <a:r>
              <a:rPr lang="en-US" dirty="0"/>
              <a:t>	</a:t>
            </a:r>
            <a:r>
              <a:rPr lang="en-US" dirty="0" smtClean="0"/>
              <a:t>					</a:t>
            </a:r>
            <a:r>
              <a:rPr lang="en-US" dirty="0"/>
              <a:t> </a:t>
            </a:r>
            <a:r>
              <a:rPr lang="en-US" dirty="0" smtClean="0"/>
              <a:t> </a:t>
            </a:r>
            <a:r>
              <a:rPr lang="en-US" sz="2400" b="1" dirty="0" smtClean="0"/>
              <a:t>- Presenting problem</a:t>
            </a:r>
          </a:p>
          <a:p>
            <a:pPr marL="0" indent="0" algn="just">
              <a:buNone/>
            </a:pPr>
            <a:endParaRPr lang="en-US" sz="2400" b="1" dirty="0" smtClean="0"/>
          </a:p>
          <a:p>
            <a:pPr marL="0" indent="0" algn="just">
              <a:buNone/>
            </a:pPr>
            <a:r>
              <a:rPr lang="en-US" dirty="0"/>
              <a:t>	</a:t>
            </a:r>
            <a:r>
              <a:rPr lang="en-US" dirty="0" smtClean="0"/>
              <a:t>				- </a:t>
            </a:r>
            <a:r>
              <a:rPr lang="en-US" sz="2400" b="1" dirty="0"/>
              <a:t>S</a:t>
            </a:r>
            <a:r>
              <a:rPr lang="en-US" sz="2400" b="1" dirty="0" smtClean="0"/>
              <a:t>upport </a:t>
            </a:r>
            <a:r>
              <a:rPr lang="en-US" sz="2400" b="1" dirty="0"/>
              <a:t>P</a:t>
            </a:r>
            <a:r>
              <a:rPr lang="en-US" sz="2400" b="1" dirty="0" smtClean="0"/>
              <a:t>arameters in Context</a:t>
            </a:r>
            <a:endParaRPr lang="en-US" sz="2400" b="1" dirty="0"/>
          </a:p>
        </p:txBody>
      </p:sp>
    </p:spTree>
    <p:extLst>
      <p:ext uri="{BB962C8B-B14F-4D97-AF65-F5344CB8AC3E}">
        <p14:creationId xmlns:p14="http://schemas.microsoft.com/office/powerpoint/2010/main" val="3376223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Interviews</a:t>
            </a:r>
            <a:endParaRPr lang="en-US" dirty="0"/>
          </a:p>
        </p:txBody>
      </p:sp>
      <p:sp>
        <p:nvSpPr>
          <p:cNvPr id="3" name="Content Placeholder 2"/>
          <p:cNvSpPr>
            <a:spLocks noGrp="1"/>
          </p:cNvSpPr>
          <p:nvPr>
            <p:ph idx="1"/>
          </p:nvPr>
        </p:nvSpPr>
        <p:spPr/>
        <p:txBody>
          <a:bodyPr>
            <a:normAutofit lnSpcReduction="10000"/>
          </a:bodyPr>
          <a:lstStyle/>
          <a:p>
            <a:pPr marL="450000" lvl="1" indent="0">
              <a:buNone/>
            </a:pPr>
            <a:r>
              <a:rPr lang="en-US" sz="2000" dirty="0" smtClean="0">
                <a:effectLst/>
              </a:rPr>
              <a:t>First </a:t>
            </a:r>
            <a:r>
              <a:rPr lang="en-US" sz="2000" dirty="0">
                <a:effectLst/>
              </a:rPr>
              <a:t>meeting- I bring the parents </a:t>
            </a:r>
            <a:r>
              <a:rPr lang="en-US" sz="2000" dirty="0" smtClean="0">
                <a:effectLst/>
              </a:rPr>
              <a:t>in (they have been prepped); job interview w/ older 	children</a:t>
            </a:r>
            <a:endParaRPr lang="en-US" sz="2000" b="1" dirty="0">
              <a:effectLst/>
            </a:endParaRPr>
          </a:p>
          <a:p>
            <a:r>
              <a:rPr lang="en-US" dirty="0">
                <a:effectLst/>
              </a:rPr>
              <a:t> </a:t>
            </a:r>
            <a:r>
              <a:rPr lang="en-US" dirty="0" smtClean="0">
                <a:effectLst/>
              </a:rPr>
              <a:t>When interviewing a child</a:t>
            </a:r>
            <a:r>
              <a:rPr lang="en-US" dirty="0">
                <a:effectLst/>
              </a:rPr>
              <a:t>:  avoid “Why” questions; cover areas of their </a:t>
            </a:r>
            <a:r>
              <a:rPr lang="en-US" dirty="0" smtClean="0">
                <a:effectLst/>
              </a:rPr>
              <a:t>functioning;      	What you be doing right now if you weren’t here?</a:t>
            </a:r>
            <a:endParaRPr lang="en-US" b="1" dirty="0">
              <a:effectLst/>
            </a:endParaRPr>
          </a:p>
          <a:p>
            <a:r>
              <a:rPr lang="en-US" b="1" dirty="0" smtClean="0">
                <a:effectLst/>
              </a:rPr>
              <a:t>  </a:t>
            </a:r>
            <a:r>
              <a:rPr lang="en-US" dirty="0" smtClean="0">
                <a:effectLst/>
              </a:rPr>
              <a:t>Family </a:t>
            </a:r>
            <a:r>
              <a:rPr lang="en-US" dirty="0">
                <a:effectLst/>
              </a:rPr>
              <a:t>holidays questions</a:t>
            </a:r>
            <a:endParaRPr lang="en-US" b="1" dirty="0">
              <a:effectLst/>
            </a:endParaRPr>
          </a:p>
          <a:p>
            <a:r>
              <a:rPr lang="en-US" dirty="0">
                <a:effectLst/>
              </a:rPr>
              <a:t> </a:t>
            </a:r>
            <a:r>
              <a:rPr lang="en-US" dirty="0" smtClean="0">
                <a:effectLst/>
              </a:rPr>
              <a:t> 3 </a:t>
            </a:r>
            <a:r>
              <a:rPr lang="en-US" dirty="0">
                <a:effectLst/>
              </a:rPr>
              <a:t>wishes/ Bird in the nest</a:t>
            </a:r>
            <a:endParaRPr lang="en-US" b="1" dirty="0">
              <a:effectLst/>
            </a:endParaRPr>
          </a:p>
          <a:p>
            <a:r>
              <a:rPr lang="en-US" dirty="0">
                <a:effectLst/>
              </a:rPr>
              <a:t> </a:t>
            </a:r>
            <a:r>
              <a:rPr lang="en-US" dirty="0" smtClean="0">
                <a:effectLst/>
              </a:rPr>
              <a:t> Earliest </a:t>
            </a:r>
            <a:r>
              <a:rPr lang="en-US" dirty="0">
                <a:effectLst/>
              </a:rPr>
              <a:t>memory/best memory/worst memory/first day of </a:t>
            </a:r>
            <a:r>
              <a:rPr lang="en-US" dirty="0" smtClean="0">
                <a:effectLst/>
              </a:rPr>
              <a:t>school this year-Kindergarten</a:t>
            </a:r>
            <a:endParaRPr lang="en-US" b="1" dirty="0">
              <a:effectLst/>
            </a:endParaRPr>
          </a:p>
          <a:p>
            <a:r>
              <a:rPr lang="en-US" dirty="0">
                <a:effectLst/>
              </a:rPr>
              <a:t> </a:t>
            </a:r>
            <a:r>
              <a:rPr lang="en-US" dirty="0" smtClean="0">
                <a:effectLst/>
              </a:rPr>
              <a:t> Miracle question</a:t>
            </a:r>
            <a:r>
              <a:rPr lang="en-US" b="1" dirty="0" smtClean="0">
                <a:effectLst/>
              </a:rPr>
              <a:t>; </a:t>
            </a:r>
            <a:r>
              <a:rPr lang="en-US" dirty="0">
                <a:effectLst/>
              </a:rPr>
              <a:t>H</a:t>
            </a:r>
            <a:r>
              <a:rPr lang="en-US" dirty="0" smtClean="0">
                <a:effectLst/>
              </a:rPr>
              <a:t>ow </a:t>
            </a:r>
            <a:r>
              <a:rPr lang="en-US" dirty="0">
                <a:effectLst/>
              </a:rPr>
              <a:t>would you change yourself/ your looks/ your </a:t>
            </a:r>
            <a:r>
              <a:rPr lang="en-US" dirty="0" smtClean="0">
                <a:effectLst/>
              </a:rPr>
              <a:t>family?</a:t>
            </a:r>
          </a:p>
          <a:p>
            <a:r>
              <a:rPr lang="en-US" dirty="0">
                <a:effectLst/>
              </a:rPr>
              <a:t> </a:t>
            </a:r>
            <a:r>
              <a:rPr lang="en-US" dirty="0" smtClean="0">
                <a:effectLst/>
              </a:rPr>
              <a:t> Verbal </a:t>
            </a:r>
            <a:r>
              <a:rPr lang="en-US" dirty="0">
                <a:effectLst/>
              </a:rPr>
              <a:t>projective questions or list of </a:t>
            </a:r>
            <a:r>
              <a:rPr lang="en-US" dirty="0" smtClean="0">
                <a:effectLst/>
              </a:rPr>
              <a:t>problems for non-verbal children</a:t>
            </a:r>
            <a:endParaRPr lang="en-US" b="1" dirty="0">
              <a:effectLst/>
            </a:endParaRPr>
          </a:p>
          <a:p>
            <a:r>
              <a:rPr lang="en-US" dirty="0">
                <a:effectLst/>
              </a:rPr>
              <a:t> </a:t>
            </a:r>
            <a:r>
              <a:rPr lang="en-US" dirty="0" smtClean="0">
                <a:effectLst/>
              </a:rPr>
              <a:t> Dreams</a:t>
            </a:r>
            <a:endParaRPr lang="en-US" b="1" dirty="0">
              <a:effectLst/>
            </a:endParaRPr>
          </a:p>
        </p:txBody>
      </p:sp>
    </p:spTree>
    <p:extLst>
      <p:ext uri="{BB962C8B-B14F-4D97-AF65-F5344CB8AC3E}">
        <p14:creationId xmlns:p14="http://schemas.microsoft.com/office/powerpoint/2010/main" val="607581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Unstructured Interview Sessions</a:t>
            </a:r>
            <a:endParaRPr lang="en-US" dirty="0"/>
          </a:p>
        </p:txBody>
      </p:sp>
      <p:sp>
        <p:nvSpPr>
          <p:cNvPr id="3" name="Content Placeholder 2"/>
          <p:cNvSpPr>
            <a:spLocks noGrp="1"/>
          </p:cNvSpPr>
          <p:nvPr>
            <p:ph idx="1"/>
          </p:nvPr>
        </p:nvSpPr>
        <p:spPr/>
        <p:txBody>
          <a:bodyPr/>
          <a:lstStyle/>
          <a:p>
            <a:pPr marL="36900" indent="0">
              <a:buNone/>
            </a:pPr>
            <a:r>
              <a:rPr lang="en-US" sz="2400" dirty="0">
                <a:effectLst/>
              </a:rPr>
              <a:t>Observational </a:t>
            </a:r>
            <a:r>
              <a:rPr lang="en-US" sz="2400" dirty="0" smtClean="0">
                <a:effectLst/>
              </a:rPr>
              <a:t>Framework of Children in Session      Stanley Greenspan MD</a:t>
            </a:r>
            <a:endParaRPr lang="en-US" sz="2400" b="1" dirty="0">
              <a:effectLst/>
            </a:endParaRPr>
          </a:p>
          <a:p>
            <a:r>
              <a:rPr lang="en-US" dirty="0" smtClean="0">
                <a:effectLst/>
              </a:rPr>
              <a:t>Physical </a:t>
            </a:r>
            <a:r>
              <a:rPr lang="en-US" dirty="0">
                <a:effectLst/>
              </a:rPr>
              <a:t>and neurological development</a:t>
            </a:r>
            <a:endParaRPr lang="en-US" b="1" dirty="0">
              <a:effectLst/>
            </a:endParaRPr>
          </a:p>
          <a:p>
            <a:r>
              <a:rPr lang="en-US" dirty="0" smtClean="0">
                <a:effectLst/>
              </a:rPr>
              <a:t>Mood</a:t>
            </a:r>
            <a:endParaRPr lang="en-US" b="1" dirty="0">
              <a:effectLst/>
            </a:endParaRPr>
          </a:p>
          <a:p>
            <a:r>
              <a:rPr lang="en-US" dirty="0" smtClean="0">
                <a:effectLst/>
              </a:rPr>
              <a:t>Human </a:t>
            </a:r>
            <a:r>
              <a:rPr lang="en-US" dirty="0">
                <a:effectLst/>
              </a:rPr>
              <a:t>relationship capacity</a:t>
            </a:r>
            <a:endParaRPr lang="en-US" b="1" dirty="0">
              <a:effectLst/>
            </a:endParaRPr>
          </a:p>
          <a:p>
            <a:r>
              <a:rPr lang="en-US" dirty="0" smtClean="0">
                <a:effectLst/>
              </a:rPr>
              <a:t>Affects </a:t>
            </a:r>
            <a:r>
              <a:rPr lang="en-US" dirty="0">
                <a:effectLst/>
              </a:rPr>
              <a:t>and Anxiety</a:t>
            </a:r>
            <a:endParaRPr lang="en-US" b="1" dirty="0">
              <a:effectLst/>
            </a:endParaRPr>
          </a:p>
          <a:p>
            <a:r>
              <a:rPr lang="en-US" dirty="0" smtClean="0">
                <a:effectLst/>
              </a:rPr>
              <a:t>Use </a:t>
            </a:r>
            <a:r>
              <a:rPr lang="en-US" dirty="0">
                <a:effectLst/>
              </a:rPr>
              <a:t>of the Environment</a:t>
            </a:r>
            <a:endParaRPr lang="en-US" b="1" dirty="0">
              <a:effectLst/>
            </a:endParaRPr>
          </a:p>
          <a:p>
            <a:r>
              <a:rPr lang="en-US" dirty="0" smtClean="0">
                <a:effectLst/>
              </a:rPr>
              <a:t>Thematic </a:t>
            </a:r>
            <a:r>
              <a:rPr lang="en-US" dirty="0">
                <a:effectLst/>
              </a:rPr>
              <a:t>development</a:t>
            </a:r>
            <a:endParaRPr lang="en-US" b="1" dirty="0">
              <a:effectLst/>
            </a:endParaRPr>
          </a:p>
          <a:p>
            <a:r>
              <a:rPr lang="en-US" dirty="0" smtClean="0">
                <a:effectLst/>
              </a:rPr>
              <a:t>Subjective </a:t>
            </a:r>
            <a:r>
              <a:rPr lang="en-US" dirty="0">
                <a:effectLst/>
              </a:rPr>
              <a:t>Response of Observer</a:t>
            </a:r>
            <a:endParaRPr lang="en-US" dirty="0"/>
          </a:p>
        </p:txBody>
      </p:sp>
    </p:spTree>
    <p:extLst>
      <p:ext uri="{BB962C8B-B14F-4D97-AF65-F5344CB8AC3E}">
        <p14:creationId xmlns:p14="http://schemas.microsoft.com/office/powerpoint/2010/main" val="2810136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Testing</a:t>
            </a:r>
            <a:endParaRPr lang="en-US" dirty="0"/>
          </a:p>
        </p:txBody>
      </p:sp>
      <p:sp>
        <p:nvSpPr>
          <p:cNvPr id="3" name="Content Placeholder 2"/>
          <p:cNvSpPr>
            <a:spLocks noGrp="1"/>
          </p:cNvSpPr>
          <p:nvPr>
            <p:ph idx="1"/>
          </p:nvPr>
        </p:nvSpPr>
        <p:spPr/>
        <p:txBody>
          <a:bodyPr/>
          <a:lstStyle/>
          <a:p>
            <a:pPr fontAlgn="base"/>
            <a:r>
              <a:rPr lang="en-US" dirty="0">
                <a:effectLst/>
              </a:rPr>
              <a:t>Assessment of Intellectual Functioning (IQ</a:t>
            </a:r>
            <a:r>
              <a:rPr lang="en-US" dirty="0" smtClean="0">
                <a:effectLst/>
              </a:rPr>
              <a:t>)</a:t>
            </a:r>
          </a:p>
          <a:p>
            <a:pPr lvl="1" fontAlgn="base"/>
            <a:r>
              <a:rPr lang="en-US" dirty="0" err="1" smtClean="0">
                <a:effectLst/>
              </a:rPr>
              <a:t>Wechler</a:t>
            </a:r>
            <a:r>
              <a:rPr lang="en-US" dirty="0" smtClean="0">
                <a:effectLst/>
              </a:rPr>
              <a:t> (WISC IV); Stanford-</a:t>
            </a:r>
            <a:r>
              <a:rPr lang="en-US" dirty="0" err="1" smtClean="0">
                <a:effectLst/>
              </a:rPr>
              <a:t>Binet</a:t>
            </a:r>
            <a:r>
              <a:rPr lang="en-US" dirty="0" smtClean="0">
                <a:effectLst/>
              </a:rPr>
              <a:t>; Woodcock-Johnson (achievement tests)</a:t>
            </a:r>
          </a:p>
          <a:p>
            <a:pPr lvl="1" fontAlgn="base"/>
            <a:endParaRPr lang="en-US" dirty="0" smtClean="0">
              <a:effectLst/>
            </a:endParaRPr>
          </a:p>
          <a:p>
            <a:pPr fontAlgn="base"/>
            <a:r>
              <a:rPr lang="en-US" dirty="0" smtClean="0">
                <a:effectLst/>
              </a:rPr>
              <a:t>Personality Assessment</a:t>
            </a:r>
          </a:p>
          <a:p>
            <a:pPr lvl="1" fontAlgn="base"/>
            <a:r>
              <a:rPr lang="en-US" dirty="0" smtClean="0">
                <a:effectLst/>
              </a:rPr>
              <a:t>Rorschach; Thematic Apperception Test (TAT), Minnesota Multi-Personality Inventory (MMPI)</a:t>
            </a:r>
          </a:p>
          <a:p>
            <a:pPr marL="450000" lvl="1" indent="0" fontAlgn="base">
              <a:buNone/>
            </a:pPr>
            <a:r>
              <a:rPr lang="en-US" dirty="0" smtClean="0">
                <a:effectLst/>
              </a:rPr>
              <a:t> </a:t>
            </a:r>
          </a:p>
          <a:p>
            <a:pPr fontAlgn="base"/>
            <a:r>
              <a:rPr lang="en-US" dirty="0" smtClean="0">
                <a:effectLst/>
              </a:rPr>
              <a:t>Behavioral Assessment- use of Behavioral Rating Scales</a:t>
            </a:r>
            <a:endParaRPr lang="en-US" dirty="0">
              <a:effectLst/>
            </a:endParaRPr>
          </a:p>
          <a:p>
            <a:endParaRPr lang="en-US" dirty="0"/>
          </a:p>
        </p:txBody>
      </p:sp>
    </p:spTree>
    <p:extLst>
      <p:ext uri="{BB962C8B-B14F-4D97-AF65-F5344CB8AC3E}">
        <p14:creationId xmlns:p14="http://schemas.microsoft.com/office/powerpoint/2010/main" val="241346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Behavior Rating Scales for Children</a:t>
            </a:r>
            <a:endParaRPr lang="en-US" dirty="0"/>
          </a:p>
        </p:txBody>
      </p:sp>
      <p:sp>
        <p:nvSpPr>
          <p:cNvPr id="3" name="Text Placeholder 2"/>
          <p:cNvSpPr>
            <a:spLocks noGrp="1"/>
          </p:cNvSpPr>
          <p:nvPr>
            <p:ph type="body" idx="1"/>
          </p:nvPr>
        </p:nvSpPr>
        <p:spPr/>
        <p:txBody>
          <a:bodyPr/>
          <a:lstStyle/>
          <a:p>
            <a:r>
              <a:rPr lang="en-US" dirty="0" smtClean="0"/>
              <a:t>Achenbach Scales</a:t>
            </a:r>
            <a:endParaRPr lang="en-US" dirty="0"/>
          </a:p>
        </p:txBody>
      </p:sp>
      <p:sp>
        <p:nvSpPr>
          <p:cNvPr id="4" name="Text Placeholder 3"/>
          <p:cNvSpPr>
            <a:spLocks noGrp="1"/>
          </p:cNvSpPr>
          <p:nvPr>
            <p:ph type="body" sz="half" idx="15"/>
          </p:nvPr>
        </p:nvSpPr>
        <p:spPr/>
        <p:txBody>
          <a:bodyPr>
            <a:normAutofit/>
          </a:bodyPr>
          <a:lstStyle/>
          <a:p>
            <a:r>
              <a:rPr lang="en-US" sz="2000" dirty="0" smtClean="0"/>
              <a:t>Child Behavior Checklist CBCL 6/18</a:t>
            </a:r>
          </a:p>
          <a:p>
            <a:r>
              <a:rPr lang="en-US" sz="2000" dirty="0" smtClean="0">
                <a:effectLst/>
              </a:rPr>
              <a:t>Caregiver-Teacher </a:t>
            </a:r>
            <a:r>
              <a:rPr lang="en-US" sz="2000" dirty="0">
                <a:effectLst/>
              </a:rPr>
              <a:t>Report Form (</a:t>
            </a:r>
            <a:r>
              <a:rPr lang="en-US" sz="2000" dirty="0" smtClean="0">
                <a:effectLst/>
              </a:rPr>
              <a:t>C-TRF)</a:t>
            </a:r>
          </a:p>
          <a:p>
            <a:r>
              <a:rPr lang="en-US" sz="2000" dirty="0">
                <a:effectLst/>
              </a:rPr>
              <a:t>T</a:t>
            </a:r>
            <a:r>
              <a:rPr lang="en-US" sz="2000" dirty="0" smtClean="0">
                <a:effectLst/>
              </a:rPr>
              <a:t>eacher </a:t>
            </a:r>
            <a:r>
              <a:rPr lang="en-US" sz="2000" dirty="0">
                <a:effectLst/>
              </a:rPr>
              <a:t>Report Form (TRF</a:t>
            </a:r>
            <a:r>
              <a:rPr lang="en-US" sz="2000" dirty="0" smtClean="0">
                <a:effectLst/>
              </a:rPr>
              <a:t>),</a:t>
            </a:r>
          </a:p>
          <a:p>
            <a:r>
              <a:rPr lang="en-US" sz="2000" dirty="0" smtClean="0">
                <a:effectLst/>
              </a:rPr>
              <a:t>Youth </a:t>
            </a:r>
            <a:r>
              <a:rPr lang="en-US" sz="2000" dirty="0">
                <a:effectLst/>
              </a:rPr>
              <a:t>Self-Report (YSR)</a:t>
            </a:r>
            <a:endParaRPr lang="en-US" sz="2000" dirty="0"/>
          </a:p>
        </p:txBody>
      </p:sp>
      <p:sp>
        <p:nvSpPr>
          <p:cNvPr id="5" name="Text Placeholder 4"/>
          <p:cNvSpPr>
            <a:spLocks noGrp="1"/>
          </p:cNvSpPr>
          <p:nvPr>
            <p:ph type="body" sz="quarter" idx="3"/>
          </p:nvPr>
        </p:nvSpPr>
        <p:spPr/>
        <p:txBody>
          <a:bodyPr/>
          <a:lstStyle/>
          <a:p>
            <a:r>
              <a:rPr lang="en-US" dirty="0" smtClean="0"/>
              <a:t>BASC-2</a:t>
            </a:r>
            <a:endParaRPr lang="en-US" dirty="0"/>
          </a:p>
        </p:txBody>
      </p:sp>
      <p:sp>
        <p:nvSpPr>
          <p:cNvPr id="6" name="Text Placeholder 5"/>
          <p:cNvSpPr>
            <a:spLocks noGrp="1"/>
          </p:cNvSpPr>
          <p:nvPr>
            <p:ph type="body" sz="half" idx="16"/>
          </p:nvPr>
        </p:nvSpPr>
        <p:spPr/>
        <p:txBody>
          <a:bodyPr>
            <a:noAutofit/>
          </a:bodyPr>
          <a:lstStyle/>
          <a:p>
            <a:r>
              <a:rPr lang="en-US" sz="1600" dirty="0">
                <a:effectLst/>
              </a:rPr>
              <a:t>The BASC-2 system enables assessment from three vantage points: self, teacher, and parent or caregiver</a:t>
            </a:r>
            <a:r>
              <a:rPr lang="en-US" sz="1600" dirty="0" smtClean="0">
                <a:effectLst/>
              </a:rPr>
              <a:t>.</a:t>
            </a:r>
          </a:p>
          <a:p>
            <a:r>
              <a:rPr lang="en-US" sz="1600" dirty="0">
                <a:effectLst/>
              </a:rPr>
              <a:t>The BASC-2 Parent Rating Scales (PRS) and Teacher Rating Scales (TRS) are normed for individuals ages 2 years to 21 years, 11 months. These scales can typically be completed in 10 to 20 minutes. The Self-Report Scale (SRP) can be completed by individuals 8 years through college-age and takes about 30 minutes to complete.</a:t>
            </a:r>
            <a:endParaRPr lang="en-US" sz="1600" dirty="0"/>
          </a:p>
        </p:txBody>
      </p:sp>
      <p:sp>
        <p:nvSpPr>
          <p:cNvPr id="7" name="Text Placeholder 6"/>
          <p:cNvSpPr>
            <a:spLocks noGrp="1"/>
          </p:cNvSpPr>
          <p:nvPr>
            <p:ph type="body" sz="quarter" idx="13"/>
          </p:nvPr>
        </p:nvSpPr>
        <p:spPr/>
        <p:txBody>
          <a:bodyPr/>
          <a:lstStyle/>
          <a:p>
            <a:r>
              <a:rPr lang="en-US" dirty="0" err="1" smtClean="0"/>
              <a:t>Conners</a:t>
            </a:r>
            <a:r>
              <a:rPr lang="en-US" dirty="0" smtClean="0"/>
              <a:t> </a:t>
            </a:r>
            <a:endParaRPr lang="en-US" dirty="0"/>
          </a:p>
        </p:txBody>
      </p:sp>
      <p:sp>
        <p:nvSpPr>
          <p:cNvPr id="8" name="Text Placeholder 7"/>
          <p:cNvSpPr>
            <a:spLocks noGrp="1"/>
          </p:cNvSpPr>
          <p:nvPr>
            <p:ph type="body" sz="half" idx="17"/>
          </p:nvPr>
        </p:nvSpPr>
        <p:spPr/>
        <p:txBody>
          <a:bodyPr>
            <a:normAutofit lnSpcReduction="10000"/>
          </a:bodyPr>
          <a:lstStyle/>
          <a:p>
            <a:r>
              <a:rPr lang="en-US" dirty="0" err="1">
                <a:effectLst/>
              </a:rPr>
              <a:t>Conners</a:t>
            </a:r>
            <a:r>
              <a:rPr lang="en-US" dirty="0">
                <a:effectLst/>
              </a:rPr>
              <a:t> Rating Scales (CRS) is one of the most popular tools for assessing ADHD and other disruptive disorders in children and </a:t>
            </a:r>
            <a:r>
              <a:rPr lang="en-US" dirty="0" smtClean="0">
                <a:effectLst/>
              </a:rPr>
              <a:t>adolescents.  The </a:t>
            </a:r>
            <a:r>
              <a:rPr lang="en-US" dirty="0">
                <a:effectLst/>
              </a:rPr>
              <a:t>10 scales scored on the long parent and teacher forms are Oppositional, Cognitive Problems/ Inattention, Hyperactivity, Anxious-Shy, Perfectionism, Social Problems, Psychosomatic, DSM-IV Symptom Subscales, Global Index (formerly the Hyperactivity Index), and AD/HD Index. The short forms offer scores on four scales: Oppositional, Cognitive Problems/ Inattention, Hyperactivity, and AD/HD </a:t>
            </a:r>
            <a:r>
              <a:rPr lang="en-US" dirty="0" smtClean="0">
                <a:effectLst/>
              </a:rPr>
              <a:t>Index.</a:t>
            </a:r>
            <a:endParaRPr lang="en-US" dirty="0"/>
          </a:p>
        </p:txBody>
      </p:sp>
    </p:spTree>
    <p:extLst>
      <p:ext uri="{BB962C8B-B14F-4D97-AF65-F5344CB8AC3E}">
        <p14:creationId xmlns:p14="http://schemas.microsoft.com/office/powerpoint/2010/main" val="3698570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to Description of Common Scales</a:t>
            </a:r>
            <a:endParaRPr lang="en-US" dirty="0"/>
          </a:p>
        </p:txBody>
      </p:sp>
      <p:sp>
        <p:nvSpPr>
          <p:cNvPr id="3" name="Rectangle 2"/>
          <p:cNvSpPr/>
          <p:nvPr/>
        </p:nvSpPr>
        <p:spPr>
          <a:xfrm>
            <a:off x="3042676" y="1792516"/>
            <a:ext cx="6096000" cy="1200329"/>
          </a:xfrm>
          <a:prstGeom prst="rect">
            <a:avLst/>
          </a:prstGeom>
        </p:spPr>
        <p:txBody>
          <a:bodyPr>
            <a:spAutoFit/>
          </a:bodyPr>
          <a:lstStyle/>
          <a:p>
            <a:r>
              <a:rPr lang="en-US" dirty="0">
                <a:hlinkClick r:id="rId2"/>
              </a:rPr>
              <a:t>http://psychology.iresearchnet.com/counseling-psychology/personality-assessment/behavior-rating-scales/#:~:text=The%20most%20commonly%20used%20scales,(BRP%2D2)%2C%20the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263" y="3509446"/>
            <a:ext cx="3235643" cy="24587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335" y="3509446"/>
            <a:ext cx="3095625" cy="26314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5040" y="3240483"/>
            <a:ext cx="2997200" cy="3169365"/>
          </a:xfrm>
          <a:prstGeom prst="rect">
            <a:avLst/>
          </a:prstGeom>
        </p:spPr>
      </p:pic>
    </p:spTree>
    <p:extLst>
      <p:ext uri="{BB962C8B-B14F-4D97-AF65-F5344CB8AC3E}">
        <p14:creationId xmlns:p14="http://schemas.microsoft.com/office/powerpoint/2010/main" val="2928083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effectLst/>
              </a:rPr>
              <a:t>Problem </a:t>
            </a:r>
            <a:r>
              <a:rPr lang="en-US" sz="2700" b="1" dirty="0">
                <a:effectLst/>
              </a:rPr>
              <a:t>behaviors and psychopathology from a </a:t>
            </a:r>
            <a:r>
              <a:rPr lang="en-US" sz="2700" b="1" dirty="0" smtClean="0">
                <a:effectLst/>
              </a:rPr>
              <a:t>developmental perspective</a:t>
            </a:r>
            <a:r>
              <a:rPr lang="en-US" sz="2700" dirty="0">
                <a:effectLst/>
              </a:rPr>
              <a:t>-</a:t>
            </a:r>
            <a:r>
              <a:rPr lang="en-US" sz="2700" dirty="0" smtClean="0">
                <a:effectLst/>
              </a:rPr>
              <a:t> </a:t>
            </a:r>
            <a:r>
              <a:rPr lang="en-US" sz="2700" b="1" dirty="0" smtClean="0">
                <a:effectLst/>
              </a:rPr>
              <a:t>ages </a:t>
            </a:r>
            <a:r>
              <a:rPr lang="en-US" sz="2700" b="1" dirty="0">
                <a:effectLst/>
              </a:rPr>
              <a:t>and phases of development. </a:t>
            </a:r>
            <a:r>
              <a:rPr lang="en-US" dirty="0">
                <a:effectLst/>
              </a:rPr>
              <a:t/>
            </a:r>
            <a:br>
              <a:rPr lang="en-US" dirty="0">
                <a:effectLst/>
              </a:rPr>
            </a:br>
            <a:endParaRPr lang="en-US" dirty="0"/>
          </a:p>
        </p:txBody>
      </p:sp>
      <p:sp>
        <p:nvSpPr>
          <p:cNvPr id="3" name="Content Placeholder 2"/>
          <p:cNvSpPr>
            <a:spLocks noGrp="1"/>
          </p:cNvSpPr>
          <p:nvPr>
            <p:ph sz="half" idx="1"/>
          </p:nvPr>
        </p:nvSpPr>
        <p:spPr/>
        <p:txBody>
          <a:bodyPr/>
          <a:lstStyle/>
          <a:p>
            <a:pPr marL="36900" indent="0">
              <a:buNone/>
            </a:pPr>
            <a:r>
              <a:rPr lang="en-US" sz="2400" b="1" dirty="0">
                <a:effectLst/>
              </a:rPr>
              <a:t>3-6 </a:t>
            </a:r>
            <a:r>
              <a:rPr lang="en-US" sz="2400" b="1" dirty="0" err="1">
                <a:effectLst/>
              </a:rPr>
              <a:t>yr.old</a:t>
            </a:r>
            <a:r>
              <a:rPr lang="en-US" sz="2400" b="1" dirty="0">
                <a:effectLst/>
              </a:rPr>
              <a:t>:</a:t>
            </a:r>
          </a:p>
          <a:p>
            <a:r>
              <a:rPr lang="en-US" dirty="0" smtClean="0">
                <a:effectLst/>
              </a:rPr>
              <a:t>childhood </a:t>
            </a:r>
            <a:r>
              <a:rPr lang="en-US" dirty="0">
                <a:effectLst/>
              </a:rPr>
              <a:t>sexual theories</a:t>
            </a:r>
            <a:endParaRPr lang="en-US" b="1" dirty="0">
              <a:effectLst/>
            </a:endParaRPr>
          </a:p>
          <a:p>
            <a:r>
              <a:rPr lang="en-US" dirty="0" smtClean="0">
                <a:effectLst/>
              </a:rPr>
              <a:t>fantasy </a:t>
            </a:r>
            <a:r>
              <a:rPr lang="en-US" dirty="0">
                <a:effectLst/>
              </a:rPr>
              <a:t>life of 3-6 y.o.</a:t>
            </a:r>
            <a:endParaRPr lang="en-US" b="1" dirty="0">
              <a:effectLst/>
            </a:endParaRPr>
          </a:p>
          <a:p>
            <a:r>
              <a:rPr lang="en-US" dirty="0" smtClean="0">
                <a:effectLst/>
              </a:rPr>
              <a:t>masturbation</a:t>
            </a:r>
            <a:endParaRPr lang="en-US" b="1" dirty="0">
              <a:effectLst/>
            </a:endParaRPr>
          </a:p>
          <a:p>
            <a:r>
              <a:rPr lang="en-US" dirty="0" smtClean="0">
                <a:effectLst/>
              </a:rPr>
              <a:t>bed-wetting</a:t>
            </a:r>
            <a:endParaRPr lang="en-US" b="1" dirty="0">
              <a:effectLst/>
            </a:endParaRPr>
          </a:p>
          <a:p>
            <a:r>
              <a:rPr lang="en-US" dirty="0" smtClean="0">
                <a:effectLst/>
              </a:rPr>
              <a:t>nightmares/night </a:t>
            </a:r>
            <a:r>
              <a:rPr lang="en-US" dirty="0">
                <a:effectLst/>
              </a:rPr>
              <a:t>terrors</a:t>
            </a:r>
            <a:endParaRPr lang="en-US" b="1" dirty="0">
              <a:effectLst/>
            </a:endParaRPr>
          </a:p>
          <a:p>
            <a:r>
              <a:rPr lang="en-US" dirty="0" smtClean="0">
                <a:effectLst/>
              </a:rPr>
              <a:t>dreams</a:t>
            </a:r>
            <a:endParaRPr lang="en-US" b="1" dirty="0">
              <a:effectLst/>
            </a:endParaRPr>
          </a:p>
          <a:p>
            <a:r>
              <a:rPr lang="en-US" dirty="0" smtClean="0">
                <a:effectLst/>
              </a:rPr>
              <a:t>phobic </a:t>
            </a:r>
            <a:r>
              <a:rPr lang="en-US" dirty="0">
                <a:effectLst/>
              </a:rPr>
              <a:t>organization</a:t>
            </a:r>
            <a:endParaRPr lang="en-US" b="1" dirty="0">
              <a:effectLst/>
            </a:endParaRPr>
          </a:p>
        </p:txBody>
      </p:sp>
      <p:sp>
        <p:nvSpPr>
          <p:cNvPr id="4" name="Content Placeholder 3"/>
          <p:cNvSpPr>
            <a:spLocks noGrp="1"/>
          </p:cNvSpPr>
          <p:nvPr>
            <p:ph sz="half" idx="2"/>
          </p:nvPr>
        </p:nvSpPr>
        <p:spPr/>
        <p:txBody>
          <a:bodyPr/>
          <a:lstStyle/>
          <a:p>
            <a:pPr marL="36900" indent="0">
              <a:buNone/>
            </a:pPr>
            <a:r>
              <a:rPr lang="en-US" sz="2400" b="1" dirty="0">
                <a:effectLst/>
              </a:rPr>
              <a:t>6-11 </a:t>
            </a:r>
            <a:r>
              <a:rPr lang="en-US" sz="2400" b="1" dirty="0" err="1">
                <a:effectLst/>
              </a:rPr>
              <a:t>yr.old</a:t>
            </a:r>
            <a:endParaRPr lang="en-US" sz="2400" b="1" dirty="0">
              <a:effectLst/>
            </a:endParaRPr>
          </a:p>
          <a:p>
            <a:r>
              <a:rPr lang="en-US" dirty="0" smtClean="0">
                <a:effectLst/>
              </a:rPr>
              <a:t>latency</a:t>
            </a:r>
            <a:endParaRPr lang="en-US" b="1" dirty="0">
              <a:effectLst/>
            </a:endParaRPr>
          </a:p>
          <a:p>
            <a:r>
              <a:rPr lang="en-US" dirty="0" smtClean="0">
                <a:effectLst/>
              </a:rPr>
              <a:t>imagining</a:t>
            </a:r>
            <a:endParaRPr lang="en-US" b="1" dirty="0">
              <a:effectLst/>
            </a:endParaRPr>
          </a:p>
          <a:p>
            <a:r>
              <a:rPr lang="en-US" dirty="0" smtClean="0">
                <a:effectLst/>
              </a:rPr>
              <a:t>play </a:t>
            </a:r>
            <a:r>
              <a:rPr lang="en-US" dirty="0">
                <a:effectLst/>
              </a:rPr>
              <a:t>of latency</a:t>
            </a:r>
            <a:endParaRPr lang="en-US" b="1" dirty="0">
              <a:effectLst/>
            </a:endParaRPr>
          </a:p>
          <a:p>
            <a:r>
              <a:rPr lang="en-US" dirty="0" smtClean="0">
                <a:effectLst/>
              </a:rPr>
              <a:t>school </a:t>
            </a:r>
            <a:r>
              <a:rPr lang="en-US" dirty="0">
                <a:effectLst/>
              </a:rPr>
              <a:t>issues</a:t>
            </a:r>
            <a:endParaRPr lang="en-US" b="1" dirty="0">
              <a:effectLst/>
            </a:endParaRPr>
          </a:p>
          <a:p>
            <a:r>
              <a:rPr lang="en-US" dirty="0" smtClean="0">
                <a:effectLst/>
              </a:rPr>
              <a:t>stealing</a:t>
            </a:r>
            <a:endParaRPr lang="en-US" b="1" dirty="0">
              <a:effectLst/>
            </a:endParaRPr>
          </a:p>
          <a:p>
            <a:r>
              <a:rPr lang="en-US" dirty="0" smtClean="0">
                <a:effectLst/>
              </a:rPr>
              <a:t>lying</a:t>
            </a:r>
            <a:endParaRPr lang="en-US" b="1" dirty="0">
              <a:effectLst/>
            </a:endParaRPr>
          </a:p>
          <a:p>
            <a:r>
              <a:rPr lang="en-US" dirty="0" smtClean="0">
                <a:effectLst/>
              </a:rPr>
              <a:t>cheating </a:t>
            </a:r>
            <a:r>
              <a:rPr lang="en-US" dirty="0">
                <a:effectLst/>
              </a:rPr>
              <a:t>at games</a:t>
            </a:r>
            <a:endParaRPr lang="en-US" b="1" dirty="0">
              <a:effectLst/>
            </a:endParaRPr>
          </a:p>
        </p:txBody>
      </p:sp>
    </p:spTree>
    <p:extLst>
      <p:ext uri="{BB962C8B-B14F-4D97-AF65-F5344CB8AC3E}">
        <p14:creationId xmlns:p14="http://schemas.microsoft.com/office/powerpoint/2010/main" val="1229751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Domains of developmental difficulties</a:t>
            </a:r>
            <a:endParaRPr lang="en-US" dirty="0"/>
          </a:p>
        </p:txBody>
      </p:sp>
      <p:sp>
        <p:nvSpPr>
          <p:cNvPr id="3" name="Content Placeholder 2"/>
          <p:cNvSpPr>
            <a:spLocks noGrp="1"/>
          </p:cNvSpPr>
          <p:nvPr>
            <p:ph idx="1"/>
          </p:nvPr>
        </p:nvSpPr>
        <p:spPr/>
        <p:txBody>
          <a:bodyPr>
            <a:normAutofit/>
          </a:bodyPr>
          <a:lstStyle/>
          <a:p>
            <a:r>
              <a:rPr lang="en-US" sz="2800" dirty="0">
                <a:effectLst/>
              </a:rPr>
              <a:t> </a:t>
            </a:r>
            <a:r>
              <a:rPr lang="en-US" sz="2800" dirty="0" smtClean="0">
                <a:effectLst/>
              </a:rPr>
              <a:t>aggression </a:t>
            </a:r>
            <a:r>
              <a:rPr lang="en-US" sz="2800" dirty="0">
                <a:effectLst/>
              </a:rPr>
              <a:t>and </a:t>
            </a:r>
            <a:r>
              <a:rPr lang="en-US" sz="2800" dirty="0" err="1">
                <a:effectLst/>
              </a:rPr>
              <a:t>overactivity</a:t>
            </a:r>
            <a:endParaRPr lang="en-US" sz="2800" b="1" dirty="0">
              <a:effectLst/>
            </a:endParaRPr>
          </a:p>
          <a:p>
            <a:r>
              <a:rPr lang="en-US" sz="2800" dirty="0">
                <a:effectLst/>
              </a:rPr>
              <a:t> </a:t>
            </a:r>
            <a:r>
              <a:rPr lang="en-US" sz="2800" dirty="0" smtClean="0">
                <a:effectLst/>
              </a:rPr>
              <a:t>sadness </a:t>
            </a:r>
            <a:r>
              <a:rPr lang="en-US" sz="2800" dirty="0">
                <a:effectLst/>
              </a:rPr>
              <a:t>and grieving</a:t>
            </a:r>
            <a:endParaRPr lang="en-US" sz="2800" b="1" dirty="0">
              <a:effectLst/>
            </a:endParaRPr>
          </a:p>
          <a:p>
            <a:r>
              <a:rPr lang="en-US" sz="2800" dirty="0">
                <a:effectLst/>
              </a:rPr>
              <a:t> </a:t>
            </a:r>
            <a:r>
              <a:rPr lang="en-US" sz="2800" dirty="0" smtClean="0">
                <a:effectLst/>
              </a:rPr>
              <a:t>social </a:t>
            </a:r>
            <a:r>
              <a:rPr lang="en-US" sz="2800" dirty="0" err="1">
                <a:effectLst/>
              </a:rPr>
              <a:t>connections.and</a:t>
            </a:r>
            <a:r>
              <a:rPr lang="en-US" sz="2800" dirty="0">
                <a:effectLst/>
              </a:rPr>
              <a:t> isolation</a:t>
            </a:r>
            <a:endParaRPr lang="en-US" sz="2800" b="1" dirty="0">
              <a:effectLst/>
            </a:endParaRPr>
          </a:p>
          <a:p>
            <a:r>
              <a:rPr lang="en-US" sz="2800" dirty="0">
                <a:effectLst/>
              </a:rPr>
              <a:t> </a:t>
            </a:r>
            <a:r>
              <a:rPr lang="en-US" sz="2800" dirty="0" smtClean="0">
                <a:effectLst/>
              </a:rPr>
              <a:t>phobias </a:t>
            </a:r>
            <a:r>
              <a:rPr lang="en-US" sz="2800" dirty="0">
                <a:effectLst/>
              </a:rPr>
              <a:t>and fears; anxiety</a:t>
            </a:r>
            <a:endParaRPr lang="en-US" sz="2800" b="1" dirty="0">
              <a:effectLst/>
            </a:endParaRPr>
          </a:p>
          <a:p>
            <a:r>
              <a:rPr lang="en-US" sz="2800" dirty="0">
                <a:effectLst/>
              </a:rPr>
              <a:t> </a:t>
            </a:r>
            <a:r>
              <a:rPr lang="en-US" sz="2800" dirty="0" smtClean="0">
                <a:effectLst/>
              </a:rPr>
              <a:t>feelings </a:t>
            </a:r>
            <a:r>
              <a:rPr lang="en-US" sz="2800" dirty="0">
                <a:effectLst/>
              </a:rPr>
              <a:t>of </a:t>
            </a:r>
            <a:r>
              <a:rPr lang="en-US" sz="2800" dirty="0" err="1" smtClean="0">
                <a:effectLst/>
              </a:rPr>
              <a:t>imcompetence</a:t>
            </a:r>
            <a:endParaRPr lang="en-US" sz="2800" dirty="0" smtClean="0">
              <a:effectLst/>
            </a:endParaRPr>
          </a:p>
          <a:p>
            <a:r>
              <a:rPr lang="en-US" sz="2800" b="1" dirty="0">
                <a:effectLst/>
              </a:rPr>
              <a:t> </a:t>
            </a:r>
            <a:r>
              <a:rPr lang="en-US" sz="2800" dirty="0" smtClean="0">
                <a:effectLst/>
              </a:rPr>
              <a:t>difficulties expressing emotions</a:t>
            </a:r>
          </a:p>
          <a:p>
            <a:r>
              <a:rPr lang="en-US" sz="2800" dirty="0">
                <a:effectLst/>
              </a:rPr>
              <a:t> </a:t>
            </a:r>
            <a:r>
              <a:rPr lang="en-US" sz="2800" dirty="0" smtClean="0">
                <a:effectLst/>
              </a:rPr>
              <a:t>school performance issues/learning disabilities</a:t>
            </a:r>
            <a:endParaRPr lang="en-US" sz="2800" dirty="0">
              <a:effectLst/>
            </a:endParaRPr>
          </a:p>
        </p:txBody>
      </p:sp>
    </p:spTree>
    <p:extLst>
      <p:ext uri="{BB962C8B-B14F-4D97-AF65-F5344CB8AC3E}">
        <p14:creationId xmlns:p14="http://schemas.microsoft.com/office/powerpoint/2010/main" val="3487090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05" y="599439"/>
            <a:ext cx="2743200" cy="29768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728" y="599439"/>
            <a:ext cx="2800985" cy="233711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2985" y="3647440"/>
            <a:ext cx="3366135" cy="277907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2951" y="2199639"/>
            <a:ext cx="4184333" cy="422687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784" y="4582160"/>
            <a:ext cx="1471613" cy="13716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5744" y="316607"/>
            <a:ext cx="3978745" cy="1451391"/>
          </a:xfrm>
          <a:prstGeom prst="rect">
            <a:avLst/>
          </a:prstGeom>
        </p:spPr>
      </p:pic>
    </p:spTree>
    <p:extLst>
      <p:ext uri="{BB962C8B-B14F-4D97-AF65-F5344CB8AC3E}">
        <p14:creationId xmlns:p14="http://schemas.microsoft.com/office/powerpoint/2010/main" val="783544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6469" y="4513580"/>
            <a:ext cx="2298192" cy="180441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560" y="4542028"/>
            <a:ext cx="2272116" cy="17830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2979" y="1668722"/>
            <a:ext cx="2093976" cy="18216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2791" y="1721314"/>
            <a:ext cx="2372701" cy="176909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3128" y="1974202"/>
            <a:ext cx="2615184" cy="2173674"/>
          </a:xfrm>
          <a:prstGeom prst="rect">
            <a:avLst/>
          </a:prstGeom>
        </p:spPr>
      </p:pic>
    </p:spTree>
    <p:extLst>
      <p:ext uri="{BB962C8B-B14F-4D97-AF65-F5344CB8AC3E}">
        <p14:creationId xmlns:p14="http://schemas.microsoft.com/office/powerpoint/2010/main" val="301218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73608"/>
            <a:ext cx="10353762" cy="970450"/>
          </a:xfrm>
        </p:spPr>
        <p:txBody>
          <a:bodyPr>
            <a:normAutofit/>
          </a:bodyPr>
          <a:lstStyle/>
          <a:p>
            <a:r>
              <a:rPr lang="en-US" sz="2400" dirty="0"/>
              <a:t>Three Different Ways of Thinking about Psychopathology and Strengths from a Relational Perspective:</a:t>
            </a:r>
            <a:endParaRPr lang="en-US" sz="2400" b="1" dirty="0"/>
          </a:p>
        </p:txBody>
      </p:sp>
      <p:sp>
        <p:nvSpPr>
          <p:cNvPr id="3" name="Text Placeholder 2"/>
          <p:cNvSpPr>
            <a:spLocks noGrp="1"/>
          </p:cNvSpPr>
          <p:nvPr>
            <p:ph type="body" idx="1"/>
          </p:nvPr>
        </p:nvSpPr>
        <p:spPr/>
        <p:txBody>
          <a:bodyPr/>
          <a:lstStyle/>
          <a:p>
            <a:r>
              <a:rPr lang="en-US" sz="2000" b="1" dirty="0"/>
              <a:t>Patterns of Attachment and Relatedness</a:t>
            </a:r>
            <a:endParaRPr lang="en-US" sz="2000" dirty="0"/>
          </a:p>
        </p:txBody>
      </p:sp>
      <p:sp>
        <p:nvSpPr>
          <p:cNvPr id="4" name="Text Placeholder 3"/>
          <p:cNvSpPr>
            <a:spLocks noGrp="1"/>
          </p:cNvSpPr>
          <p:nvPr>
            <p:ph type="body" sz="half" idx="15"/>
          </p:nvPr>
        </p:nvSpPr>
        <p:spPr/>
        <p:txBody>
          <a:bodyPr>
            <a:noAutofit/>
          </a:bodyPr>
          <a:lstStyle/>
          <a:p>
            <a:r>
              <a:rPr lang="en-US" sz="1800" b="1" dirty="0"/>
              <a:t>-insecure patterns of attachment </a:t>
            </a:r>
            <a:endParaRPr lang="en-US" sz="1800" b="1" dirty="0" smtClean="0"/>
          </a:p>
          <a:p>
            <a:r>
              <a:rPr lang="en-US" sz="1800" b="1" dirty="0"/>
              <a:t>-problems with identification and confusion </a:t>
            </a:r>
            <a:endParaRPr lang="en-US" sz="1800" b="1" dirty="0" smtClean="0"/>
          </a:p>
          <a:p>
            <a:r>
              <a:rPr lang="en-US" sz="1800" b="1" dirty="0" smtClean="0"/>
              <a:t>-problems </a:t>
            </a:r>
            <a:r>
              <a:rPr lang="en-US" sz="1800" b="1" dirty="0"/>
              <a:t>with interpersonal </a:t>
            </a:r>
            <a:r>
              <a:rPr lang="en-US" sz="1800" b="1" dirty="0" smtClean="0"/>
              <a:t>negotiation</a:t>
            </a:r>
          </a:p>
          <a:p>
            <a:r>
              <a:rPr lang="en-US" sz="1800" b="1" dirty="0"/>
              <a:t>-disturbed patterns of achievement </a:t>
            </a:r>
            <a:endParaRPr lang="en-US" sz="1800" b="1" dirty="0" smtClean="0"/>
          </a:p>
        </p:txBody>
      </p:sp>
      <p:sp>
        <p:nvSpPr>
          <p:cNvPr id="5" name="Text Placeholder 4"/>
          <p:cNvSpPr>
            <a:spLocks noGrp="1"/>
          </p:cNvSpPr>
          <p:nvPr>
            <p:ph type="body" sz="quarter" idx="3"/>
          </p:nvPr>
        </p:nvSpPr>
        <p:spPr>
          <a:xfrm>
            <a:off x="4511419" y="1885950"/>
            <a:ext cx="3300984" cy="576262"/>
          </a:xfrm>
        </p:spPr>
        <p:txBody>
          <a:bodyPr/>
          <a:lstStyle/>
          <a:p>
            <a:r>
              <a:rPr lang="en-US" sz="2000" b="1" dirty="0"/>
              <a:t>Disturbed Patterns of Subjective Experience: </a:t>
            </a:r>
          </a:p>
        </p:txBody>
      </p:sp>
      <p:sp>
        <p:nvSpPr>
          <p:cNvPr id="6" name="Text Placeholder 5"/>
          <p:cNvSpPr>
            <a:spLocks noGrp="1"/>
          </p:cNvSpPr>
          <p:nvPr>
            <p:ph type="body" sz="half" idx="16"/>
          </p:nvPr>
        </p:nvSpPr>
        <p:spPr>
          <a:xfrm>
            <a:off x="4446711" y="2571750"/>
            <a:ext cx="3300984" cy="3219450"/>
          </a:xfrm>
        </p:spPr>
        <p:txBody>
          <a:bodyPr>
            <a:normAutofit/>
          </a:bodyPr>
          <a:lstStyle/>
          <a:p>
            <a:r>
              <a:rPr lang="en-US" sz="1800" b="1" dirty="0"/>
              <a:t>Disturbed Patterns of Subjective Experience:  </a:t>
            </a:r>
            <a:endParaRPr lang="en-US" sz="1800" b="1" dirty="0" smtClean="0"/>
          </a:p>
          <a:p>
            <a:r>
              <a:rPr lang="en-US" sz="1800" b="1" dirty="0"/>
              <a:t>Problems Feeling Real,       </a:t>
            </a:r>
          </a:p>
          <a:p>
            <a:r>
              <a:rPr lang="en-US" sz="1800" b="1" dirty="0" smtClean="0"/>
              <a:t>Authentic</a:t>
            </a:r>
            <a:r>
              <a:rPr lang="en-US" sz="1800" b="1" dirty="0"/>
              <a:t>, </a:t>
            </a:r>
            <a:endParaRPr lang="en-US" sz="1800" b="1" dirty="0" smtClean="0"/>
          </a:p>
          <a:p>
            <a:r>
              <a:rPr lang="en-US" sz="1800" b="1" dirty="0" smtClean="0"/>
              <a:t>and </a:t>
            </a:r>
            <a:r>
              <a:rPr lang="en-US" sz="1800" b="1" dirty="0"/>
              <a:t>Owning All Aspects of Oneself</a:t>
            </a:r>
            <a:endParaRPr lang="en-US" sz="1800" b="1" dirty="0" smtClean="0"/>
          </a:p>
        </p:txBody>
      </p:sp>
      <p:sp>
        <p:nvSpPr>
          <p:cNvPr id="7" name="Text Placeholder 6"/>
          <p:cNvSpPr>
            <a:spLocks noGrp="1"/>
          </p:cNvSpPr>
          <p:nvPr>
            <p:ph type="body" sz="quarter" idx="13"/>
          </p:nvPr>
        </p:nvSpPr>
        <p:spPr>
          <a:xfrm>
            <a:off x="8109043" y="1885950"/>
            <a:ext cx="3300984" cy="576262"/>
          </a:xfrm>
        </p:spPr>
        <p:txBody>
          <a:bodyPr/>
          <a:lstStyle/>
          <a:p>
            <a:pPr lvl="0"/>
            <a:r>
              <a:rPr lang="en-US" sz="2000" b="1" dirty="0"/>
              <a:t>Problems of Self-Regulation</a:t>
            </a:r>
          </a:p>
        </p:txBody>
      </p:sp>
      <p:sp>
        <p:nvSpPr>
          <p:cNvPr id="8" name="Text Placeholder 7"/>
          <p:cNvSpPr>
            <a:spLocks noGrp="1"/>
          </p:cNvSpPr>
          <p:nvPr>
            <p:ph type="body" sz="half" idx="17"/>
          </p:nvPr>
        </p:nvSpPr>
        <p:spPr/>
        <p:txBody>
          <a:bodyPr>
            <a:normAutofit/>
          </a:bodyPr>
          <a:lstStyle/>
          <a:p>
            <a:r>
              <a:rPr lang="en-US" sz="2400" b="1" dirty="0" smtClean="0"/>
              <a:t>Trauma</a:t>
            </a:r>
          </a:p>
          <a:p>
            <a:r>
              <a:rPr lang="en-US" sz="2400" b="1" dirty="0" smtClean="0"/>
              <a:t>Emotional neglect</a:t>
            </a:r>
          </a:p>
          <a:p>
            <a:r>
              <a:rPr lang="en-US" sz="2400" b="1" dirty="0"/>
              <a:t>T</a:t>
            </a:r>
            <a:r>
              <a:rPr lang="en-US" sz="2400" b="1" dirty="0" smtClean="0"/>
              <a:t>emperament</a:t>
            </a:r>
            <a:endParaRPr lang="en-US" sz="2400" b="1" dirty="0"/>
          </a:p>
        </p:txBody>
      </p:sp>
    </p:spTree>
    <p:extLst>
      <p:ext uri="{BB962C8B-B14F-4D97-AF65-F5344CB8AC3E}">
        <p14:creationId xmlns:p14="http://schemas.microsoft.com/office/powerpoint/2010/main" val="1127108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Presenting Problem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4031" y="1580050"/>
            <a:ext cx="4009707" cy="271826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95" y="1890792"/>
            <a:ext cx="4187952" cy="31028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0031" y="4664011"/>
            <a:ext cx="3048000" cy="2028825"/>
          </a:xfrm>
          <a:prstGeom prst="rect">
            <a:avLst/>
          </a:prstGeom>
        </p:spPr>
      </p:pic>
    </p:spTree>
    <p:extLst>
      <p:ext uri="{BB962C8B-B14F-4D97-AF65-F5344CB8AC3E}">
        <p14:creationId xmlns:p14="http://schemas.microsoft.com/office/powerpoint/2010/main" val="367303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parameters around taking a history</a:t>
            </a:r>
            <a:endParaRPr lang="en-US" dirty="0"/>
          </a:p>
        </p:txBody>
      </p:sp>
      <p:sp>
        <p:nvSpPr>
          <p:cNvPr id="3" name="Content Placeholder 2"/>
          <p:cNvSpPr>
            <a:spLocks noGrp="1"/>
          </p:cNvSpPr>
          <p:nvPr>
            <p:ph idx="1"/>
          </p:nvPr>
        </p:nvSpPr>
        <p:spPr/>
        <p:txBody>
          <a:bodyPr/>
          <a:lstStyle/>
          <a:p>
            <a:r>
              <a:rPr lang="en-US" b="1" dirty="0" smtClean="0">
                <a:effectLst/>
              </a:rPr>
              <a:t>How thorough should I be, given context and time limitations?</a:t>
            </a:r>
          </a:p>
          <a:p>
            <a:r>
              <a:rPr lang="en-US" b="1" dirty="0" smtClean="0">
                <a:effectLst/>
              </a:rPr>
              <a:t>What areas to discuss and explore?  Ask about sexuality?  Family difficulties?  Drug and alcohol use by family members?  Family violence?</a:t>
            </a:r>
          </a:p>
          <a:p>
            <a:r>
              <a:rPr lang="en-US" b="1" dirty="0" smtClean="0">
                <a:effectLst/>
              </a:rPr>
              <a:t>General rule:  the </a:t>
            </a:r>
            <a:r>
              <a:rPr lang="en-US" b="1" dirty="0">
                <a:effectLst/>
              </a:rPr>
              <a:t>younger the child the more thorough the history </a:t>
            </a:r>
            <a:r>
              <a:rPr lang="en-US" b="1" dirty="0" smtClean="0">
                <a:effectLst/>
              </a:rPr>
              <a:t>needed at the outset.</a:t>
            </a:r>
          </a:p>
          <a:p>
            <a:endParaRPr lang="en-US" b="1" dirty="0">
              <a:effectLst/>
            </a:endParaRPr>
          </a:p>
          <a:p>
            <a:endParaRPr lang="en-US" b="1" dirty="0" smtClean="0">
              <a:effectLst/>
            </a:endParaRPr>
          </a:p>
          <a:p>
            <a:endParaRPr lang="en-US" b="1" dirty="0">
              <a:effectLst/>
            </a:endParaRPr>
          </a:p>
          <a:p>
            <a:r>
              <a:rPr lang="en-US" b="1" dirty="0" smtClean="0">
                <a:effectLst/>
              </a:rPr>
              <a:t>Complicated </a:t>
            </a:r>
            <a:r>
              <a:rPr lang="en-US" b="1" dirty="0">
                <a:effectLst/>
              </a:rPr>
              <a:t>presentations also need </a:t>
            </a:r>
            <a:r>
              <a:rPr lang="en-US" b="1" dirty="0" smtClean="0">
                <a:effectLst/>
              </a:rPr>
              <a:t>more thorough histories.</a:t>
            </a:r>
          </a:p>
          <a:p>
            <a:r>
              <a:rPr lang="en-US" b="1" dirty="0" smtClean="0">
                <a:effectLst/>
              </a:rPr>
              <a:t>Try to not respond to the pressure to move more quickly than you are comfortable.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2248" y="3520440"/>
            <a:ext cx="1609344" cy="1417320"/>
          </a:xfrm>
          <a:prstGeom prst="rect">
            <a:avLst/>
          </a:prstGeom>
        </p:spPr>
      </p:pic>
    </p:spTree>
    <p:extLst>
      <p:ext uri="{BB962C8B-B14F-4D97-AF65-F5344CB8AC3E}">
        <p14:creationId xmlns:p14="http://schemas.microsoft.com/office/powerpoint/2010/main" val="151639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begins with first contact and is ongoing.</a:t>
            </a:r>
            <a:endParaRPr lang="en-US" dirty="0"/>
          </a:p>
        </p:txBody>
      </p:sp>
      <p:sp>
        <p:nvSpPr>
          <p:cNvPr id="3" name="Content Placeholder 2"/>
          <p:cNvSpPr>
            <a:spLocks noGrp="1"/>
          </p:cNvSpPr>
          <p:nvPr>
            <p:ph idx="1"/>
          </p:nvPr>
        </p:nvSpPr>
        <p:spPr>
          <a:xfrm>
            <a:off x="913795" y="1732449"/>
            <a:ext cx="10353762" cy="4814655"/>
          </a:xfrm>
        </p:spPr>
        <p:txBody>
          <a:bodyPr>
            <a:normAutofit lnSpcReduction="10000"/>
          </a:bodyPr>
          <a:lstStyle/>
          <a:p>
            <a:r>
              <a:rPr lang="en-US" dirty="0">
                <a:effectLst/>
              </a:rPr>
              <a:t>T</a:t>
            </a:r>
            <a:r>
              <a:rPr lang="en-US" dirty="0" smtClean="0">
                <a:effectLst/>
              </a:rPr>
              <a:t>he </a:t>
            </a:r>
            <a:r>
              <a:rPr lang="en-US" dirty="0">
                <a:effectLst/>
              </a:rPr>
              <a:t>concept of horses and </a:t>
            </a:r>
            <a:r>
              <a:rPr lang="en-US" dirty="0" smtClean="0">
                <a:effectLst/>
              </a:rPr>
              <a:t>zebras.</a:t>
            </a:r>
          </a:p>
          <a:p>
            <a:r>
              <a:rPr lang="en-US" dirty="0" smtClean="0">
                <a:effectLst/>
              </a:rPr>
              <a:t>Have an awareness </a:t>
            </a:r>
            <a:r>
              <a:rPr lang="en-US" dirty="0">
                <a:effectLst/>
              </a:rPr>
              <a:t>of common symptom figures and </a:t>
            </a:r>
            <a:r>
              <a:rPr lang="en-US" dirty="0" smtClean="0">
                <a:effectLst/>
              </a:rPr>
              <a:t>problems.</a:t>
            </a:r>
          </a:p>
          <a:p>
            <a:pPr marL="36900" indent="0">
              <a:buNone/>
            </a:pPr>
            <a:endParaRPr lang="en-US" dirty="0">
              <a:effectLst/>
            </a:endParaRPr>
          </a:p>
          <a:p>
            <a:pPr marL="36900" indent="0">
              <a:buNone/>
            </a:pPr>
            <a:r>
              <a:rPr lang="en-US" sz="1800" dirty="0" smtClean="0">
                <a:effectLst/>
              </a:rPr>
              <a:t>Example:  An AA mother brings her 6 </a:t>
            </a:r>
            <a:r>
              <a:rPr lang="en-US" sz="1800" dirty="0" err="1" smtClean="0">
                <a:effectLst/>
              </a:rPr>
              <a:t>yo</a:t>
            </a:r>
            <a:r>
              <a:rPr lang="en-US" sz="1800" dirty="0" smtClean="0">
                <a:effectLst/>
              </a:rPr>
              <a:t> son to the local MH clinic referred by the school counselor.  The boy has been increasingly behaviorally dysregulated in class, calling out, making noises, easily distracted, some minor aggressive behavior mostly to the girls in the class.  Mother is an RN working at CHOP in the diabetes clinic, 8-4.  </a:t>
            </a:r>
            <a:r>
              <a:rPr lang="en-US" sz="1800" dirty="0">
                <a:effectLst/>
              </a:rPr>
              <a:t> </a:t>
            </a:r>
            <a:r>
              <a:rPr lang="en-US" sz="1800" dirty="0" smtClean="0">
                <a:effectLst/>
              </a:rPr>
              <a:t>She and her two children (she also has a  9 </a:t>
            </a:r>
            <a:r>
              <a:rPr lang="en-US" sz="1800" dirty="0" err="1" smtClean="0">
                <a:effectLst/>
              </a:rPr>
              <a:t>yo</a:t>
            </a:r>
            <a:r>
              <a:rPr lang="en-US" sz="1800" dirty="0" smtClean="0">
                <a:effectLst/>
              </a:rPr>
              <a:t> daughter) live in a large apartment near 50</a:t>
            </a:r>
            <a:r>
              <a:rPr lang="en-US" sz="1800" baseline="30000" dirty="0" smtClean="0">
                <a:effectLst/>
              </a:rPr>
              <a:t>th</a:t>
            </a:r>
            <a:r>
              <a:rPr lang="en-US" sz="1800" dirty="0" smtClean="0">
                <a:effectLst/>
              </a:rPr>
              <a:t> and Cedar in West Philadelphia, and the children go to their grandmother’s place after school, a few blocks away, until mother gets home from work.  Mother is divorced from the children’s father who lives in the Girard section of the city with a new girlfriend, and has the children with him every other weekend and one night a week.  Mother has also recently started dating but the children have yet to be introduced to the man she is seeing.  Mother reports seeing the school  behavior some at home, but says he is “all boy”.</a:t>
            </a:r>
            <a:endParaRPr lang="en-US" sz="1800" dirty="0">
              <a:effectLst/>
            </a:endParaRPr>
          </a:p>
          <a:p>
            <a:pPr marL="36900" indent="0">
              <a:buNone/>
            </a:pPr>
            <a:r>
              <a:rPr lang="en-US" sz="1800" dirty="0" smtClean="0">
                <a:effectLst/>
              </a:rPr>
              <a:t> </a:t>
            </a:r>
            <a:r>
              <a:rPr lang="en-US" sz="1800" b="1" dirty="0" smtClean="0">
                <a:effectLst/>
              </a:rPr>
              <a:t>What is the first line of questioning you would take given this information?  What are your initial hypotheses?</a:t>
            </a:r>
          </a:p>
        </p:txBody>
      </p:sp>
    </p:spTree>
    <p:extLst>
      <p:ext uri="{BB962C8B-B14F-4D97-AF65-F5344CB8AC3E}">
        <p14:creationId xmlns:p14="http://schemas.microsoft.com/office/powerpoint/2010/main" val="240217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4560" y="1289784"/>
            <a:ext cx="7440328" cy="4031873"/>
          </a:xfrm>
          <a:prstGeom prst="rect">
            <a:avLst/>
          </a:prstGeom>
        </p:spPr>
        <p:txBody>
          <a:bodyPr wrap="square">
            <a:spAutoFit/>
          </a:bodyPr>
          <a:lstStyle/>
          <a:p>
            <a:pPr marL="457200" marR="0">
              <a:spcBef>
                <a:spcPts val="0"/>
              </a:spcBef>
              <a:spcAft>
                <a:spcPts val="0"/>
              </a:spcAft>
            </a:pPr>
            <a:r>
              <a:rPr lang="en-US" sz="3200" dirty="0" smtClean="0">
                <a:latin typeface="Times New Roman" panose="02020603050405020304" pitchFamily="18" charset="0"/>
                <a:ea typeface="Times New Roman" panose="02020603050405020304" pitchFamily="18" charset="0"/>
              </a:rPr>
              <a:t>In a taking a history pay attention to </a:t>
            </a:r>
            <a:r>
              <a:rPr lang="en-US" sz="3200" dirty="0">
                <a:latin typeface="Times New Roman" panose="02020603050405020304" pitchFamily="18" charset="0"/>
                <a:ea typeface="Times New Roman" panose="02020603050405020304" pitchFamily="18" charset="0"/>
              </a:rPr>
              <a:t>how </a:t>
            </a:r>
            <a:r>
              <a:rPr lang="en-US" sz="3200" dirty="0" smtClean="0">
                <a:latin typeface="Times New Roman" panose="02020603050405020304" pitchFamily="18" charset="0"/>
                <a:ea typeface="Times New Roman" panose="02020603050405020304" pitchFamily="18" charset="0"/>
              </a:rPr>
              <a:t>parents </a:t>
            </a:r>
            <a:r>
              <a:rPr lang="en-US" sz="3200" dirty="0">
                <a:latin typeface="Times New Roman" panose="02020603050405020304" pitchFamily="18" charset="0"/>
                <a:ea typeface="Times New Roman" panose="02020603050405020304" pitchFamily="18" charset="0"/>
              </a:rPr>
              <a:t>share </a:t>
            </a:r>
            <a:r>
              <a:rPr lang="en-US" sz="3200" dirty="0" smtClean="0">
                <a:latin typeface="Times New Roman" panose="02020603050405020304" pitchFamily="18" charset="0"/>
                <a:ea typeface="Times New Roman" panose="02020603050405020304" pitchFamily="18" charset="0"/>
              </a:rPr>
              <a:t>information as </a:t>
            </a:r>
            <a:r>
              <a:rPr lang="en-US" sz="3200" dirty="0">
                <a:latin typeface="Times New Roman" panose="02020603050405020304" pitchFamily="18" charset="0"/>
                <a:ea typeface="Times New Roman" panose="02020603050405020304" pitchFamily="18" charset="0"/>
              </a:rPr>
              <a:t>much as what they </a:t>
            </a:r>
            <a:r>
              <a:rPr lang="en-US" sz="3200" dirty="0" smtClean="0">
                <a:latin typeface="Times New Roman" panose="02020603050405020304" pitchFamily="18" charset="0"/>
                <a:ea typeface="Times New Roman" panose="02020603050405020304" pitchFamily="18" charset="0"/>
              </a:rPr>
              <a:t>say. </a:t>
            </a:r>
            <a:r>
              <a:rPr lang="en-US" sz="3200" dirty="0">
                <a:latin typeface="Times New Roman" panose="02020603050405020304" pitchFamily="18" charset="0"/>
                <a:ea typeface="Times New Roman" panose="02020603050405020304" pitchFamily="18" charset="0"/>
              </a:rPr>
              <a:t>A</a:t>
            </a:r>
            <a:r>
              <a:rPr lang="en-US" sz="3200" dirty="0" smtClean="0">
                <a:latin typeface="Times New Roman" panose="02020603050405020304" pitchFamily="18" charset="0"/>
                <a:ea typeface="Times New Roman" panose="02020603050405020304" pitchFamily="18" charset="0"/>
              </a:rPr>
              <a:t>lways </a:t>
            </a:r>
            <a:r>
              <a:rPr lang="en-US" sz="3200" dirty="0">
                <a:latin typeface="Times New Roman" panose="02020603050405020304" pitchFamily="18" charset="0"/>
                <a:ea typeface="Times New Roman" panose="02020603050405020304" pitchFamily="18" charset="0"/>
              </a:rPr>
              <a:t>ask if there is something more I might need to </a:t>
            </a:r>
            <a:r>
              <a:rPr lang="en-US" sz="3200" dirty="0" smtClean="0">
                <a:latin typeface="Times New Roman" panose="02020603050405020304" pitchFamily="18" charset="0"/>
                <a:ea typeface="Times New Roman" panose="02020603050405020304" pitchFamily="18" charset="0"/>
              </a:rPr>
              <a:t>know, if there is a question I might have asked that is important.  Always ask the parents theory as to what is going on with their child.</a:t>
            </a:r>
            <a:endParaRPr lang="en-US"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751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Bio in the biopsychosocial evaluation</a:t>
            </a:r>
            <a:endParaRPr lang="en-US" dirty="0"/>
          </a:p>
        </p:txBody>
      </p:sp>
      <p:sp>
        <p:nvSpPr>
          <p:cNvPr id="3" name="Content Placeholder 2"/>
          <p:cNvSpPr>
            <a:spLocks noGrp="1"/>
          </p:cNvSpPr>
          <p:nvPr>
            <p:ph sz="half" idx="1"/>
          </p:nvPr>
        </p:nvSpPr>
        <p:spPr/>
        <p:txBody>
          <a:bodyPr>
            <a:normAutofit fontScale="92500" lnSpcReduction="10000"/>
          </a:bodyPr>
          <a:lstStyle/>
          <a:p>
            <a:pPr lvl="3"/>
            <a:r>
              <a:rPr lang="en-US" sz="2400" dirty="0" smtClean="0">
                <a:effectLst/>
              </a:rPr>
              <a:t>Temperament</a:t>
            </a:r>
            <a:endParaRPr lang="en-US" sz="2400" b="1" dirty="0">
              <a:effectLst/>
            </a:endParaRPr>
          </a:p>
          <a:p>
            <a:r>
              <a:rPr lang="en-US" dirty="0" smtClean="0">
                <a:effectLst/>
              </a:rPr>
              <a:t>The How of Behavior rather than What or       Why</a:t>
            </a:r>
          </a:p>
          <a:p>
            <a:r>
              <a:rPr lang="en-US" dirty="0">
                <a:effectLst/>
              </a:rPr>
              <a:t>Biologically </a:t>
            </a:r>
            <a:r>
              <a:rPr lang="en-US" dirty="0" smtClean="0">
                <a:effectLst/>
              </a:rPr>
              <a:t>rooted</a:t>
            </a:r>
          </a:p>
          <a:p>
            <a:r>
              <a:rPr lang="en-US" dirty="0" smtClean="0">
                <a:effectLst/>
              </a:rPr>
              <a:t>Can be modified, directed, contained, managed, tempered but doesn’t fundamentally  change</a:t>
            </a:r>
          </a:p>
          <a:p>
            <a:r>
              <a:rPr lang="en-US" dirty="0" smtClean="0">
                <a:effectLst/>
              </a:rPr>
              <a:t>Descriptive and value neutral- all temperamental traits have strengths and problems.  Exist on a continuum and each end is potentially more problematic.</a:t>
            </a:r>
          </a:p>
          <a:p>
            <a:r>
              <a:rPr lang="en-US" dirty="0" smtClean="0">
                <a:effectLst/>
              </a:rPr>
              <a:t>Forgiving to parents- they aren’t at fault.</a:t>
            </a:r>
            <a:endParaRPr lang="en-US" dirty="0">
              <a:effectLst/>
            </a:endParaRPr>
          </a:p>
        </p:txBody>
      </p:sp>
      <p:sp>
        <p:nvSpPr>
          <p:cNvPr id="4" name="Content Placeholder 3"/>
          <p:cNvSpPr>
            <a:spLocks noGrp="1"/>
          </p:cNvSpPr>
          <p:nvPr>
            <p:ph sz="half" idx="2"/>
          </p:nvPr>
        </p:nvSpPr>
        <p:spPr/>
        <p:txBody>
          <a:bodyPr>
            <a:normAutofit fontScale="92500" lnSpcReduction="10000"/>
          </a:bodyPr>
          <a:lstStyle/>
          <a:p>
            <a:pPr lvl="4"/>
            <a:r>
              <a:rPr lang="en-US" sz="2400" dirty="0" smtClean="0"/>
              <a:t>Sleep</a:t>
            </a:r>
          </a:p>
          <a:p>
            <a:r>
              <a:rPr lang="en-US" dirty="0">
                <a:effectLst/>
              </a:rPr>
              <a:t>Sleep disorders in children and adolescents are common; even infants may have sleep disorders</a:t>
            </a:r>
            <a:r>
              <a:rPr lang="en-US" dirty="0" smtClean="0">
                <a:effectLst/>
              </a:rPr>
              <a:t>.</a:t>
            </a:r>
          </a:p>
          <a:p>
            <a:r>
              <a:rPr lang="en-US" dirty="0">
                <a:effectLst/>
              </a:rPr>
              <a:t>Studies have shown that poor sleep quality and/or quantity in children are associated with a host of problems, including academic, behavioral, developmental and social difficulties, weight abnormalities, and other health problems.</a:t>
            </a:r>
            <a:endParaRPr lang="en-US" dirty="0" smtClean="0"/>
          </a:p>
          <a:p>
            <a:r>
              <a:rPr lang="en-US" dirty="0" smtClean="0">
                <a:hlinkClick r:id="rId2"/>
              </a:rPr>
              <a:t>https</a:t>
            </a:r>
            <a:r>
              <a:rPr lang="en-US" dirty="0">
                <a:hlinkClick r:id="rId2"/>
              </a:rPr>
              <a:t>://www.youtube.com/watch?v=ztGkmruGPqM</a:t>
            </a:r>
            <a:endParaRPr lang="en-US" dirty="0"/>
          </a:p>
        </p:txBody>
      </p:sp>
    </p:spTree>
    <p:extLst>
      <p:ext uri="{BB962C8B-B14F-4D97-AF65-F5344CB8AC3E}">
        <p14:creationId xmlns:p14="http://schemas.microsoft.com/office/powerpoint/2010/main" val="175269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6943</TotalTime>
  <Words>1643</Words>
  <Application>Microsoft Office PowerPoint</Application>
  <PresentationFormat>Widescreen</PresentationFormat>
  <Paragraphs>197</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Calisto MT</vt:lpstr>
      <vt:lpstr>Times New Roman</vt:lpstr>
      <vt:lpstr>Trebuchet MS</vt:lpstr>
      <vt:lpstr>Wingdings 2</vt:lpstr>
      <vt:lpstr>Slate</vt:lpstr>
      <vt:lpstr>The Diagnostic Assessment of School Aged Children</vt:lpstr>
      <vt:lpstr>History taking from the biopsychosocial perspective:  </vt:lpstr>
      <vt:lpstr>Individuals</vt:lpstr>
      <vt:lpstr>Three Different Ways of Thinking about Psychopathology and Strengths from a Relational Perspective:</vt:lpstr>
      <vt:lpstr>The Presenting Problem</vt:lpstr>
      <vt:lpstr>The parameters around taking a history</vt:lpstr>
      <vt:lpstr>Assessment begins with first contact and is ongoing.</vt:lpstr>
      <vt:lpstr>PowerPoint Presentation</vt:lpstr>
      <vt:lpstr>The Bio in the biopsychosocial evaluation</vt:lpstr>
      <vt:lpstr>Three other biological conditions to keep in mind</vt:lpstr>
      <vt:lpstr>Temperament Traits</vt:lpstr>
      <vt:lpstr>Support Parameters in Context</vt:lpstr>
      <vt:lpstr>Awareness of dimensions of cultural difference.  </vt:lpstr>
      <vt:lpstr>Dimensions to Consider</vt:lpstr>
      <vt:lpstr>The Spirit Captures You and You Fall Down  Anne Fadiman, 1997</vt:lpstr>
      <vt:lpstr>Questions Regarding the Family</vt:lpstr>
      <vt:lpstr>How to Begin?  The Systematic Assessment of a Child</vt:lpstr>
      <vt:lpstr> What You Need for the Assessment</vt:lpstr>
      <vt:lpstr>Using Artwork in an Assessment</vt:lpstr>
      <vt:lpstr>Structured Interviews</vt:lpstr>
      <vt:lpstr>Unstructured Interview Sessions</vt:lpstr>
      <vt:lpstr>Psychological Testing</vt:lpstr>
      <vt:lpstr>Common Behavior Rating Scales for Children</vt:lpstr>
      <vt:lpstr>Link to Description of Common Scales</vt:lpstr>
      <vt:lpstr>Problem behaviors and psychopathology from a developmental perspective- ages and phases of development.  </vt:lpstr>
      <vt:lpstr>Domains of developmental difficulties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Diagnostic Assessment of School Aged Children</dc:title>
  <dc:creator>Thomas Hurster</dc:creator>
  <cp:lastModifiedBy>Thomas Hurster</cp:lastModifiedBy>
  <cp:revision>61</cp:revision>
  <cp:lastPrinted>2020-06-21T20:42:40Z</cp:lastPrinted>
  <dcterms:created xsi:type="dcterms:W3CDTF">2020-06-11T18:32:39Z</dcterms:created>
  <dcterms:modified xsi:type="dcterms:W3CDTF">2020-06-22T13:09:08Z</dcterms:modified>
</cp:coreProperties>
</file>