
<file path=[Content_Types].xml><?xml version="1.0" encoding="utf-8"?>
<Types xmlns="http://schemas.openxmlformats.org/package/2006/content-types">
  <Default Extension="fntdata" ContentType="application/x-fontdata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7.jpg" ContentType="image/jpeg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4" r:id="rId1"/>
  </p:sldMasterIdLst>
  <p:notesMasterIdLst>
    <p:notesMasterId r:id="rId27"/>
  </p:notesMasterIdLst>
  <p:sldIdLst>
    <p:sldId id="305" r:id="rId2"/>
    <p:sldId id="304" r:id="rId3"/>
    <p:sldId id="316" r:id="rId4"/>
    <p:sldId id="309" r:id="rId5"/>
    <p:sldId id="310" r:id="rId6"/>
    <p:sldId id="317" r:id="rId7"/>
    <p:sldId id="295" r:id="rId8"/>
    <p:sldId id="290" r:id="rId9"/>
    <p:sldId id="301" r:id="rId10"/>
    <p:sldId id="308" r:id="rId11"/>
    <p:sldId id="300" r:id="rId12"/>
    <p:sldId id="289" r:id="rId13"/>
    <p:sldId id="311" r:id="rId14"/>
    <p:sldId id="313" r:id="rId15"/>
    <p:sldId id="297" r:id="rId16"/>
    <p:sldId id="299" r:id="rId17"/>
    <p:sldId id="273" r:id="rId18"/>
    <p:sldId id="314" r:id="rId19"/>
    <p:sldId id="291" r:id="rId20"/>
    <p:sldId id="312" r:id="rId21"/>
    <p:sldId id="288" r:id="rId22"/>
    <p:sldId id="315" r:id="rId23"/>
    <p:sldId id="306" r:id="rId24"/>
    <p:sldId id="307" r:id="rId25"/>
    <p:sldId id="287" r:id="rId26"/>
  </p:sldIdLst>
  <p:sldSz cx="9144000" cy="5143500" type="screen16x9"/>
  <p:notesSz cx="7026275" cy="9312275"/>
  <p:embeddedFontLst>
    <p:embeddedFont>
      <p:font typeface="Abadi" panose="020B0604020104020204" pitchFamily="34" charset="0"/>
      <p:regular r:id="rId28"/>
    </p:embeddedFont>
    <p:embeddedFont>
      <p:font typeface="Century Gothic" panose="020B0502020202020204" pitchFamily="34" charset="0"/>
      <p:regular r:id="rId29"/>
      <p:bold r:id="rId30"/>
      <p:italic r:id="rId31"/>
      <p:boldItalic r:id="rId32"/>
    </p:embeddedFont>
    <p:embeddedFont>
      <p:font typeface="Wingdings 3" panose="05040102010807070707" pitchFamily="18" charset="2"/>
      <p:regular r:id="rId3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0EC2"/>
    <a:srgbClr val="CBA2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213BFAF-0FCB-4CEB-BE17-ED856D17AA6C}">
  <a:tblStyle styleId="{2213BFAF-0FCB-4CEB-BE17-ED856D17AA6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76923" autoAdjust="0"/>
  </p:normalViewPr>
  <p:slideViewPr>
    <p:cSldViewPr snapToGrid="0">
      <p:cViewPr varScale="1">
        <p:scale>
          <a:sx n="107" d="100"/>
          <a:sy n="107" d="100"/>
        </p:scale>
        <p:origin x="1656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9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9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259E18-E25D-4EE6-A7AD-B69677784FC1}" type="doc">
      <dgm:prSet loTypeId="urn:microsoft.com/office/officeart/2005/8/layout/venn1" loCatId="relationship" qsTypeId="urn:microsoft.com/office/officeart/2005/8/quickstyle/3d3" qsCatId="3D" csTypeId="urn:microsoft.com/office/officeart/2005/8/colors/colorful1" csCatId="colorful" phldr="1"/>
      <dgm:spPr/>
    </dgm:pt>
    <dgm:pt modelId="{97F24FD1-58DF-4F24-9D01-4E77B484BB5D}">
      <dgm:prSet phldrT="[Text]"/>
      <dgm:spPr/>
      <dgm:t>
        <a:bodyPr/>
        <a:lstStyle/>
        <a:p>
          <a:pPr algn="ctr"/>
          <a:r>
            <a:rPr lang="en-US" dirty="0"/>
            <a:t>Topic 1</a:t>
          </a:r>
        </a:p>
      </dgm:t>
    </dgm:pt>
    <dgm:pt modelId="{5B77C6F6-E8A9-49C7-A5E0-E1D7FA731103}" type="parTrans" cxnId="{2A902802-0944-43C2-8CD9-C1C262AE4759}">
      <dgm:prSet/>
      <dgm:spPr/>
      <dgm:t>
        <a:bodyPr/>
        <a:lstStyle/>
        <a:p>
          <a:pPr algn="ctr"/>
          <a:endParaRPr lang="en-US"/>
        </a:p>
      </dgm:t>
    </dgm:pt>
    <dgm:pt modelId="{A19621AC-7190-43FF-B4D3-FC1AE5D01329}" type="sibTrans" cxnId="{2A902802-0944-43C2-8CD9-C1C262AE4759}">
      <dgm:prSet/>
      <dgm:spPr/>
      <dgm:t>
        <a:bodyPr/>
        <a:lstStyle/>
        <a:p>
          <a:pPr algn="ctr"/>
          <a:endParaRPr lang="en-US"/>
        </a:p>
      </dgm:t>
    </dgm:pt>
    <dgm:pt modelId="{9507D0C4-6A65-490C-913B-00C653F5D954}">
      <dgm:prSet phldrT="[Text]"/>
      <dgm:spPr/>
      <dgm:t>
        <a:bodyPr/>
        <a:lstStyle/>
        <a:p>
          <a:pPr algn="ctr"/>
          <a:r>
            <a:rPr lang="en-US" dirty="0"/>
            <a:t>Topic 4</a:t>
          </a:r>
        </a:p>
      </dgm:t>
    </dgm:pt>
    <dgm:pt modelId="{CE1D0B4F-E93C-4B93-8F24-43C69CD57E70}" type="parTrans" cxnId="{A5BF0A1C-8B8D-44EA-A06F-1E488C681925}">
      <dgm:prSet/>
      <dgm:spPr/>
      <dgm:t>
        <a:bodyPr/>
        <a:lstStyle/>
        <a:p>
          <a:pPr algn="ctr"/>
          <a:endParaRPr lang="en-US"/>
        </a:p>
      </dgm:t>
    </dgm:pt>
    <dgm:pt modelId="{5EB72CEC-370A-45A8-8636-C2586DB5C9B7}" type="sibTrans" cxnId="{A5BF0A1C-8B8D-44EA-A06F-1E488C681925}">
      <dgm:prSet/>
      <dgm:spPr/>
      <dgm:t>
        <a:bodyPr/>
        <a:lstStyle/>
        <a:p>
          <a:pPr algn="ctr"/>
          <a:endParaRPr lang="en-US"/>
        </a:p>
      </dgm:t>
    </dgm:pt>
    <dgm:pt modelId="{2F853A71-43E1-4ECE-8A07-BCB8D2DD2A3E}">
      <dgm:prSet phldrT="[Text]"/>
      <dgm:spPr/>
      <dgm:t>
        <a:bodyPr/>
        <a:lstStyle/>
        <a:p>
          <a:pPr algn="ctr"/>
          <a:r>
            <a:rPr lang="en-US" dirty="0"/>
            <a:t>Topic 2</a:t>
          </a:r>
        </a:p>
      </dgm:t>
    </dgm:pt>
    <dgm:pt modelId="{B1A5965F-66D4-4948-87C7-BF7265C31D95}" type="parTrans" cxnId="{97C942CB-4D00-4F4A-A1B9-F8302372D79A}">
      <dgm:prSet/>
      <dgm:spPr/>
      <dgm:t>
        <a:bodyPr/>
        <a:lstStyle/>
        <a:p>
          <a:pPr algn="ctr"/>
          <a:endParaRPr lang="en-US"/>
        </a:p>
      </dgm:t>
    </dgm:pt>
    <dgm:pt modelId="{2F802381-1513-4D1D-8D20-C6662DD18429}" type="sibTrans" cxnId="{97C942CB-4D00-4F4A-A1B9-F8302372D79A}">
      <dgm:prSet/>
      <dgm:spPr/>
      <dgm:t>
        <a:bodyPr/>
        <a:lstStyle/>
        <a:p>
          <a:pPr algn="ctr"/>
          <a:endParaRPr lang="en-US"/>
        </a:p>
      </dgm:t>
    </dgm:pt>
    <dgm:pt modelId="{477CBC91-FAC8-472D-8413-8745C3D1B0C8}">
      <dgm:prSet phldrT="[Text]"/>
      <dgm:spPr/>
      <dgm:t>
        <a:bodyPr/>
        <a:lstStyle/>
        <a:p>
          <a:pPr algn="ctr"/>
          <a:r>
            <a:rPr lang="en-US" dirty="0"/>
            <a:t>Topic 3</a:t>
          </a:r>
        </a:p>
      </dgm:t>
    </dgm:pt>
    <dgm:pt modelId="{EB98ACDA-06BB-422E-9E1F-E687774EC0A1}" type="parTrans" cxnId="{1701AF35-0AB1-49C4-A4C5-88949C65D208}">
      <dgm:prSet/>
      <dgm:spPr/>
      <dgm:t>
        <a:bodyPr/>
        <a:lstStyle/>
        <a:p>
          <a:pPr algn="ctr"/>
          <a:endParaRPr lang="en-US"/>
        </a:p>
      </dgm:t>
    </dgm:pt>
    <dgm:pt modelId="{7FF7E1A6-0543-41DE-A96B-4F17B0A35630}" type="sibTrans" cxnId="{1701AF35-0AB1-49C4-A4C5-88949C65D208}">
      <dgm:prSet/>
      <dgm:spPr/>
      <dgm:t>
        <a:bodyPr/>
        <a:lstStyle/>
        <a:p>
          <a:pPr algn="ctr"/>
          <a:endParaRPr lang="en-US"/>
        </a:p>
      </dgm:t>
    </dgm:pt>
    <dgm:pt modelId="{FADE3C43-82C1-40BC-B9B1-C0A1324E6015}" type="pres">
      <dgm:prSet presAssocID="{4A259E18-E25D-4EE6-A7AD-B69677784FC1}" presName="compositeShape" presStyleCnt="0">
        <dgm:presLayoutVars>
          <dgm:chMax val="7"/>
          <dgm:dir/>
          <dgm:resizeHandles val="exact"/>
        </dgm:presLayoutVars>
      </dgm:prSet>
      <dgm:spPr/>
    </dgm:pt>
    <dgm:pt modelId="{52FB8459-4113-4C75-ABAE-AFC90667C512}" type="pres">
      <dgm:prSet presAssocID="{97F24FD1-58DF-4F24-9D01-4E77B484BB5D}" presName="circ1" presStyleLbl="vennNode1" presStyleIdx="0" presStyleCnt="4" custLinFactNeighborX="-3125" custLinFactNeighborY="-2083"/>
      <dgm:spPr/>
    </dgm:pt>
    <dgm:pt modelId="{8B549A0F-5B22-4CFF-83F6-7E162BF6E56A}" type="pres">
      <dgm:prSet presAssocID="{97F24FD1-58DF-4F24-9D01-4E77B484BB5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03E5114-B5A6-406C-B609-43B2F6C41EEC}" type="pres">
      <dgm:prSet presAssocID="{477CBC91-FAC8-472D-8413-8745C3D1B0C8}" presName="circ2" presStyleLbl="vennNode1" presStyleIdx="1" presStyleCnt="4" custLinFactNeighborX="2644" custLinFactNeighborY="-481"/>
      <dgm:spPr/>
    </dgm:pt>
    <dgm:pt modelId="{D12AD023-6ACC-4209-8F22-6F2568A7145C}" type="pres">
      <dgm:prSet presAssocID="{477CBC91-FAC8-472D-8413-8745C3D1B0C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5BC9D13-E025-4EB9-8EEE-404B30DC18A8}" type="pres">
      <dgm:prSet presAssocID="{9507D0C4-6A65-490C-913B-00C653F5D954}" presName="circ3" presStyleLbl="vennNode1" presStyleIdx="2" presStyleCnt="4"/>
      <dgm:spPr/>
    </dgm:pt>
    <dgm:pt modelId="{0FC7C587-4733-4702-BF17-CDF4E1AFA378}" type="pres">
      <dgm:prSet presAssocID="{9507D0C4-6A65-490C-913B-00C653F5D95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5A8AD01-E0CD-4A25-9118-4F8C841D0CF0}" type="pres">
      <dgm:prSet presAssocID="{2F853A71-43E1-4ECE-8A07-BCB8D2DD2A3E}" presName="circ4" presStyleLbl="vennNode1" presStyleIdx="3" presStyleCnt="4"/>
      <dgm:spPr/>
    </dgm:pt>
    <dgm:pt modelId="{3D534262-BC7F-4707-8F8A-9B6F7110B18F}" type="pres">
      <dgm:prSet presAssocID="{2F853A71-43E1-4ECE-8A07-BCB8D2DD2A3E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2A902802-0944-43C2-8CD9-C1C262AE4759}" srcId="{4A259E18-E25D-4EE6-A7AD-B69677784FC1}" destId="{97F24FD1-58DF-4F24-9D01-4E77B484BB5D}" srcOrd="0" destOrd="0" parTransId="{5B77C6F6-E8A9-49C7-A5E0-E1D7FA731103}" sibTransId="{A19621AC-7190-43FF-B4D3-FC1AE5D01329}"/>
    <dgm:cxn modelId="{19EDE506-80E0-4F50-A6D5-9975E51EE6D9}" type="presOf" srcId="{2F853A71-43E1-4ECE-8A07-BCB8D2DD2A3E}" destId="{C5A8AD01-E0CD-4A25-9118-4F8C841D0CF0}" srcOrd="0" destOrd="0" presId="urn:microsoft.com/office/officeart/2005/8/layout/venn1"/>
    <dgm:cxn modelId="{A5BF0A1C-8B8D-44EA-A06F-1E488C681925}" srcId="{4A259E18-E25D-4EE6-A7AD-B69677784FC1}" destId="{9507D0C4-6A65-490C-913B-00C653F5D954}" srcOrd="2" destOrd="0" parTransId="{CE1D0B4F-E93C-4B93-8F24-43C69CD57E70}" sibTransId="{5EB72CEC-370A-45A8-8636-C2586DB5C9B7}"/>
    <dgm:cxn modelId="{B60D241E-17F1-43DF-BE1D-56EF9B8AE9DB}" type="presOf" srcId="{477CBC91-FAC8-472D-8413-8745C3D1B0C8}" destId="{D03E5114-B5A6-406C-B609-43B2F6C41EEC}" srcOrd="0" destOrd="0" presId="urn:microsoft.com/office/officeart/2005/8/layout/venn1"/>
    <dgm:cxn modelId="{1701AF35-0AB1-49C4-A4C5-88949C65D208}" srcId="{4A259E18-E25D-4EE6-A7AD-B69677784FC1}" destId="{477CBC91-FAC8-472D-8413-8745C3D1B0C8}" srcOrd="1" destOrd="0" parTransId="{EB98ACDA-06BB-422E-9E1F-E687774EC0A1}" sibTransId="{7FF7E1A6-0543-41DE-A96B-4F17B0A35630}"/>
    <dgm:cxn modelId="{D2B41061-D4AD-4FC0-9685-7EAD43ADEF59}" type="presOf" srcId="{477CBC91-FAC8-472D-8413-8745C3D1B0C8}" destId="{D12AD023-6ACC-4209-8F22-6F2568A7145C}" srcOrd="1" destOrd="0" presId="urn:microsoft.com/office/officeart/2005/8/layout/venn1"/>
    <dgm:cxn modelId="{6F458141-F467-463A-B71F-4FF01155AD8D}" type="presOf" srcId="{4A259E18-E25D-4EE6-A7AD-B69677784FC1}" destId="{FADE3C43-82C1-40BC-B9B1-C0A1324E6015}" srcOrd="0" destOrd="0" presId="urn:microsoft.com/office/officeart/2005/8/layout/venn1"/>
    <dgm:cxn modelId="{3A9D1267-E44A-4281-BFE0-D08BBD8AAF87}" type="presOf" srcId="{97F24FD1-58DF-4F24-9D01-4E77B484BB5D}" destId="{52FB8459-4113-4C75-ABAE-AFC90667C512}" srcOrd="0" destOrd="0" presId="urn:microsoft.com/office/officeart/2005/8/layout/venn1"/>
    <dgm:cxn modelId="{682CF749-9583-4775-9BBA-A506147DDADA}" type="presOf" srcId="{2F853A71-43E1-4ECE-8A07-BCB8D2DD2A3E}" destId="{3D534262-BC7F-4707-8F8A-9B6F7110B18F}" srcOrd="1" destOrd="0" presId="urn:microsoft.com/office/officeart/2005/8/layout/venn1"/>
    <dgm:cxn modelId="{0BAF474E-D032-40D1-9E3D-D08C46204CBB}" type="presOf" srcId="{97F24FD1-58DF-4F24-9D01-4E77B484BB5D}" destId="{8B549A0F-5B22-4CFF-83F6-7E162BF6E56A}" srcOrd="1" destOrd="0" presId="urn:microsoft.com/office/officeart/2005/8/layout/venn1"/>
    <dgm:cxn modelId="{627ED071-CD1B-4E84-B0E3-3E38E25B47AA}" type="presOf" srcId="{9507D0C4-6A65-490C-913B-00C653F5D954}" destId="{45BC9D13-E025-4EB9-8EEE-404B30DC18A8}" srcOrd="0" destOrd="0" presId="urn:microsoft.com/office/officeart/2005/8/layout/venn1"/>
    <dgm:cxn modelId="{97C942CB-4D00-4F4A-A1B9-F8302372D79A}" srcId="{4A259E18-E25D-4EE6-A7AD-B69677784FC1}" destId="{2F853A71-43E1-4ECE-8A07-BCB8D2DD2A3E}" srcOrd="3" destOrd="0" parTransId="{B1A5965F-66D4-4948-87C7-BF7265C31D95}" sibTransId="{2F802381-1513-4D1D-8D20-C6662DD18429}"/>
    <dgm:cxn modelId="{0C11ABE1-ECF0-4145-810D-6B3E5639390F}" type="presOf" srcId="{9507D0C4-6A65-490C-913B-00C653F5D954}" destId="{0FC7C587-4733-4702-BF17-CDF4E1AFA378}" srcOrd="1" destOrd="0" presId="urn:microsoft.com/office/officeart/2005/8/layout/venn1"/>
    <dgm:cxn modelId="{6C50BEA5-8C5E-418E-A717-086F14F032D8}" type="presParOf" srcId="{FADE3C43-82C1-40BC-B9B1-C0A1324E6015}" destId="{52FB8459-4113-4C75-ABAE-AFC90667C512}" srcOrd="0" destOrd="0" presId="urn:microsoft.com/office/officeart/2005/8/layout/venn1"/>
    <dgm:cxn modelId="{939438F0-BEF3-4ACB-AB5E-72F6439CCF41}" type="presParOf" srcId="{FADE3C43-82C1-40BC-B9B1-C0A1324E6015}" destId="{8B549A0F-5B22-4CFF-83F6-7E162BF6E56A}" srcOrd="1" destOrd="0" presId="urn:microsoft.com/office/officeart/2005/8/layout/venn1"/>
    <dgm:cxn modelId="{F19F27A9-D02B-43DC-9F16-A81AC9A2333C}" type="presParOf" srcId="{FADE3C43-82C1-40BC-B9B1-C0A1324E6015}" destId="{D03E5114-B5A6-406C-B609-43B2F6C41EEC}" srcOrd="2" destOrd="0" presId="urn:microsoft.com/office/officeart/2005/8/layout/venn1"/>
    <dgm:cxn modelId="{0930E630-3612-413E-8CAC-64672A26D50B}" type="presParOf" srcId="{FADE3C43-82C1-40BC-B9B1-C0A1324E6015}" destId="{D12AD023-6ACC-4209-8F22-6F2568A7145C}" srcOrd="3" destOrd="0" presId="urn:microsoft.com/office/officeart/2005/8/layout/venn1"/>
    <dgm:cxn modelId="{2539946F-53A1-4461-89A3-4F9F8178340A}" type="presParOf" srcId="{FADE3C43-82C1-40BC-B9B1-C0A1324E6015}" destId="{45BC9D13-E025-4EB9-8EEE-404B30DC18A8}" srcOrd="4" destOrd="0" presId="urn:microsoft.com/office/officeart/2005/8/layout/venn1"/>
    <dgm:cxn modelId="{55685820-085C-400C-994F-30AE112F482D}" type="presParOf" srcId="{FADE3C43-82C1-40BC-B9B1-C0A1324E6015}" destId="{0FC7C587-4733-4702-BF17-CDF4E1AFA378}" srcOrd="5" destOrd="0" presId="urn:microsoft.com/office/officeart/2005/8/layout/venn1"/>
    <dgm:cxn modelId="{EA73CDE2-D294-431E-9494-9D0A76CD68EA}" type="presParOf" srcId="{FADE3C43-82C1-40BC-B9B1-C0A1324E6015}" destId="{C5A8AD01-E0CD-4A25-9118-4F8C841D0CF0}" srcOrd="6" destOrd="0" presId="urn:microsoft.com/office/officeart/2005/8/layout/venn1"/>
    <dgm:cxn modelId="{A45397F1-0ADD-4E85-BA78-27347E8B6689}" type="presParOf" srcId="{FADE3C43-82C1-40BC-B9B1-C0A1324E6015}" destId="{3D534262-BC7F-4707-8F8A-9B6F7110B18F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259E18-E25D-4EE6-A7AD-B69677784FC1}" type="doc">
      <dgm:prSet loTypeId="urn:microsoft.com/office/officeart/2005/8/layout/venn1" loCatId="relationship" qsTypeId="urn:microsoft.com/office/officeart/2005/8/quickstyle/3d3" qsCatId="3D" csTypeId="urn:microsoft.com/office/officeart/2005/8/colors/colorful1" csCatId="colorful" phldr="1"/>
      <dgm:spPr/>
    </dgm:pt>
    <dgm:pt modelId="{97F24FD1-58DF-4F24-9D01-4E77B484BB5D}">
      <dgm:prSet phldrT="[Text]"/>
      <dgm:spPr/>
      <dgm:t>
        <a:bodyPr/>
        <a:lstStyle/>
        <a:p>
          <a:pPr algn="ctr"/>
          <a:r>
            <a:rPr lang="en-US" dirty="0"/>
            <a:t>Topic 1</a:t>
          </a:r>
        </a:p>
      </dgm:t>
    </dgm:pt>
    <dgm:pt modelId="{5B77C6F6-E8A9-49C7-A5E0-E1D7FA731103}" type="parTrans" cxnId="{2A902802-0944-43C2-8CD9-C1C262AE4759}">
      <dgm:prSet/>
      <dgm:spPr/>
      <dgm:t>
        <a:bodyPr/>
        <a:lstStyle/>
        <a:p>
          <a:pPr algn="ctr"/>
          <a:endParaRPr lang="en-US"/>
        </a:p>
      </dgm:t>
    </dgm:pt>
    <dgm:pt modelId="{A19621AC-7190-43FF-B4D3-FC1AE5D01329}" type="sibTrans" cxnId="{2A902802-0944-43C2-8CD9-C1C262AE4759}">
      <dgm:prSet/>
      <dgm:spPr/>
      <dgm:t>
        <a:bodyPr/>
        <a:lstStyle/>
        <a:p>
          <a:pPr algn="ctr"/>
          <a:endParaRPr lang="en-US"/>
        </a:p>
      </dgm:t>
    </dgm:pt>
    <dgm:pt modelId="{9507D0C4-6A65-490C-913B-00C653F5D954}">
      <dgm:prSet phldrT="[Text]"/>
      <dgm:spPr/>
      <dgm:t>
        <a:bodyPr/>
        <a:lstStyle/>
        <a:p>
          <a:pPr algn="ctr"/>
          <a:r>
            <a:rPr lang="en-US" dirty="0"/>
            <a:t>Topic 3</a:t>
          </a:r>
        </a:p>
      </dgm:t>
    </dgm:pt>
    <dgm:pt modelId="{CE1D0B4F-E93C-4B93-8F24-43C69CD57E70}" type="parTrans" cxnId="{A5BF0A1C-8B8D-44EA-A06F-1E488C681925}">
      <dgm:prSet/>
      <dgm:spPr/>
      <dgm:t>
        <a:bodyPr/>
        <a:lstStyle/>
        <a:p>
          <a:pPr algn="ctr"/>
          <a:endParaRPr lang="en-US"/>
        </a:p>
      </dgm:t>
    </dgm:pt>
    <dgm:pt modelId="{5EB72CEC-370A-45A8-8636-C2586DB5C9B7}" type="sibTrans" cxnId="{A5BF0A1C-8B8D-44EA-A06F-1E488C681925}">
      <dgm:prSet/>
      <dgm:spPr/>
      <dgm:t>
        <a:bodyPr/>
        <a:lstStyle/>
        <a:p>
          <a:pPr algn="ctr"/>
          <a:endParaRPr lang="en-US"/>
        </a:p>
      </dgm:t>
    </dgm:pt>
    <dgm:pt modelId="{2F853A71-43E1-4ECE-8A07-BCB8D2DD2A3E}">
      <dgm:prSet phldrT="[Text]"/>
      <dgm:spPr/>
      <dgm:t>
        <a:bodyPr/>
        <a:lstStyle/>
        <a:p>
          <a:pPr algn="ctr"/>
          <a:r>
            <a:rPr lang="en-US" dirty="0"/>
            <a:t>Topic 4</a:t>
          </a:r>
        </a:p>
      </dgm:t>
    </dgm:pt>
    <dgm:pt modelId="{B1A5965F-66D4-4948-87C7-BF7265C31D95}" type="parTrans" cxnId="{97C942CB-4D00-4F4A-A1B9-F8302372D79A}">
      <dgm:prSet/>
      <dgm:spPr/>
      <dgm:t>
        <a:bodyPr/>
        <a:lstStyle/>
        <a:p>
          <a:pPr algn="ctr"/>
          <a:endParaRPr lang="en-US"/>
        </a:p>
      </dgm:t>
    </dgm:pt>
    <dgm:pt modelId="{2F802381-1513-4D1D-8D20-C6662DD18429}" type="sibTrans" cxnId="{97C942CB-4D00-4F4A-A1B9-F8302372D79A}">
      <dgm:prSet/>
      <dgm:spPr/>
      <dgm:t>
        <a:bodyPr/>
        <a:lstStyle/>
        <a:p>
          <a:pPr algn="ctr"/>
          <a:endParaRPr lang="en-US"/>
        </a:p>
      </dgm:t>
    </dgm:pt>
    <dgm:pt modelId="{477CBC91-FAC8-472D-8413-8745C3D1B0C8}">
      <dgm:prSet phldrT="[Text]"/>
      <dgm:spPr/>
      <dgm:t>
        <a:bodyPr/>
        <a:lstStyle/>
        <a:p>
          <a:pPr algn="ctr"/>
          <a:r>
            <a:rPr lang="en-US" dirty="0"/>
            <a:t>Topic 2</a:t>
          </a:r>
        </a:p>
      </dgm:t>
    </dgm:pt>
    <dgm:pt modelId="{EB98ACDA-06BB-422E-9E1F-E687774EC0A1}" type="parTrans" cxnId="{1701AF35-0AB1-49C4-A4C5-88949C65D208}">
      <dgm:prSet/>
      <dgm:spPr/>
      <dgm:t>
        <a:bodyPr/>
        <a:lstStyle/>
        <a:p>
          <a:pPr algn="ctr"/>
          <a:endParaRPr lang="en-US"/>
        </a:p>
      </dgm:t>
    </dgm:pt>
    <dgm:pt modelId="{7FF7E1A6-0543-41DE-A96B-4F17B0A35630}" type="sibTrans" cxnId="{1701AF35-0AB1-49C4-A4C5-88949C65D208}">
      <dgm:prSet/>
      <dgm:spPr/>
      <dgm:t>
        <a:bodyPr/>
        <a:lstStyle/>
        <a:p>
          <a:pPr algn="ctr"/>
          <a:endParaRPr lang="en-US"/>
        </a:p>
      </dgm:t>
    </dgm:pt>
    <dgm:pt modelId="{FADE3C43-82C1-40BC-B9B1-C0A1324E6015}" type="pres">
      <dgm:prSet presAssocID="{4A259E18-E25D-4EE6-A7AD-B69677784FC1}" presName="compositeShape" presStyleCnt="0">
        <dgm:presLayoutVars>
          <dgm:chMax val="7"/>
          <dgm:dir/>
          <dgm:resizeHandles val="exact"/>
        </dgm:presLayoutVars>
      </dgm:prSet>
      <dgm:spPr/>
    </dgm:pt>
    <dgm:pt modelId="{52FB8459-4113-4C75-ABAE-AFC90667C512}" type="pres">
      <dgm:prSet presAssocID="{97F24FD1-58DF-4F24-9D01-4E77B484BB5D}" presName="circ1" presStyleLbl="vennNode1" presStyleIdx="0" presStyleCnt="4" custLinFactNeighborX="-3125" custLinFactNeighborY="-2083"/>
      <dgm:spPr/>
    </dgm:pt>
    <dgm:pt modelId="{8B549A0F-5B22-4CFF-83F6-7E162BF6E56A}" type="pres">
      <dgm:prSet presAssocID="{97F24FD1-58DF-4F24-9D01-4E77B484BB5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03E5114-B5A6-406C-B609-43B2F6C41EEC}" type="pres">
      <dgm:prSet presAssocID="{477CBC91-FAC8-472D-8413-8745C3D1B0C8}" presName="circ2" presStyleLbl="vennNode1" presStyleIdx="1" presStyleCnt="4" custLinFactNeighborX="2644" custLinFactNeighborY="-481"/>
      <dgm:spPr/>
    </dgm:pt>
    <dgm:pt modelId="{D12AD023-6ACC-4209-8F22-6F2568A7145C}" type="pres">
      <dgm:prSet presAssocID="{477CBC91-FAC8-472D-8413-8745C3D1B0C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5BC9D13-E025-4EB9-8EEE-404B30DC18A8}" type="pres">
      <dgm:prSet presAssocID="{9507D0C4-6A65-490C-913B-00C653F5D954}" presName="circ3" presStyleLbl="vennNode1" presStyleIdx="2" presStyleCnt="4"/>
      <dgm:spPr/>
    </dgm:pt>
    <dgm:pt modelId="{0FC7C587-4733-4702-BF17-CDF4E1AFA378}" type="pres">
      <dgm:prSet presAssocID="{9507D0C4-6A65-490C-913B-00C653F5D95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5A8AD01-E0CD-4A25-9118-4F8C841D0CF0}" type="pres">
      <dgm:prSet presAssocID="{2F853A71-43E1-4ECE-8A07-BCB8D2DD2A3E}" presName="circ4" presStyleLbl="vennNode1" presStyleIdx="3" presStyleCnt="4"/>
      <dgm:spPr/>
    </dgm:pt>
    <dgm:pt modelId="{3D534262-BC7F-4707-8F8A-9B6F7110B18F}" type="pres">
      <dgm:prSet presAssocID="{2F853A71-43E1-4ECE-8A07-BCB8D2DD2A3E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2A902802-0944-43C2-8CD9-C1C262AE4759}" srcId="{4A259E18-E25D-4EE6-A7AD-B69677784FC1}" destId="{97F24FD1-58DF-4F24-9D01-4E77B484BB5D}" srcOrd="0" destOrd="0" parTransId="{5B77C6F6-E8A9-49C7-A5E0-E1D7FA731103}" sibTransId="{A19621AC-7190-43FF-B4D3-FC1AE5D01329}"/>
    <dgm:cxn modelId="{19EDE506-80E0-4F50-A6D5-9975E51EE6D9}" type="presOf" srcId="{2F853A71-43E1-4ECE-8A07-BCB8D2DD2A3E}" destId="{C5A8AD01-E0CD-4A25-9118-4F8C841D0CF0}" srcOrd="0" destOrd="0" presId="urn:microsoft.com/office/officeart/2005/8/layout/venn1"/>
    <dgm:cxn modelId="{A5BF0A1C-8B8D-44EA-A06F-1E488C681925}" srcId="{4A259E18-E25D-4EE6-A7AD-B69677784FC1}" destId="{9507D0C4-6A65-490C-913B-00C653F5D954}" srcOrd="2" destOrd="0" parTransId="{CE1D0B4F-E93C-4B93-8F24-43C69CD57E70}" sibTransId="{5EB72CEC-370A-45A8-8636-C2586DB5C9B7}"/>
    <dgm:cxn modelId="{B60D241E-17F1-43DF-BE1D-56EF9B8AE9DB}" type="presOf" srcId="{477CBC91-FAC8-472D-8413-8745C3D1B0C8}" destId="{D03E5114-B5A6-406C-B609-43B2F6C41EEC}" srcOrd="0" destOrd="0" presId="urn:microsoft.com/office/officeart/2005/8/layout/venn1"/>
    <dgm:cxn modelId="{1701AF35-0AB1-49C4-A4C5-88949C65D208}" srcId="{4A259E18-E25D-4EE6-A7AD-B69677784FC1}" destId="{477CBC91-FAC8-472D-8413-8745C3D1B0C8}" srcOrd="1" destOrd="0" parTransId="{EB98ACDA-06BB-422E-9E1F-E687774EC0A1}" sibTransId="{7FF7E1A6-0543-41DE-A96B-4F17B0A35630}"/>
    <dgm:cxn modelId="{D2B41061-D4AD-4FC0-9685-7EAD43ADEF59}" type="presOf" srcId="{477CBC91-FAC8-472D-8413-8745C3D1B0C8}" destId="{D12AD023-6ACC-4209-8F22-6F2568A7145C}" srcOrd="1" destOrd="0" presId="urn:microsoft.com/office/officeart/2005/8/layout/venn1"/>
    <dgm:cxn modelId="{6F458141-F467-463A-B71F-4FF01155AD8D}" type="presOf" srcId="{4A259E18-E25D-4EE6-A7AD-B69677784FC1}" destId="{FADE3C43-82C1-40BC-B9B1-C0A1324E6015}" srcOrd="0" destOrd="0" presId="urn:microsoft.com/office/officeart/2005/8/layout/venn1"/>
    <dgm:cxn modelId="{3A9D1267-E44A-4281-BFE0-D08BBD8AAF87}" type="presOf" srcId="{97F24FD1-58DF-4F24-9D01-4E77B484BB5D}" destId="{52FB8459-4113-4C75-ABAE-AFC90667C512}" srcOrd="0" destOrd="0" presId="urn:microsoft.com/office/officeart/2005/8/layout/venn1"/>
    <dgm:cxn modelId="{682CF749-9583-4775-9BBA-A506147DDADA}" type="presOf" srcId="{2F853A71-43E1-4ECE-8A07-BCB8D2DD2A3E}" destId="{3D534262-BC7F-4707-8F8A-9B6F7110B18F}" srcOrd="1" destOrd="0" presId="urn:microsoft.com/office/officeart/2005/8/layout/venn1"/>
    <dgm:cxn modelId="{0BAF474E-D032-40D1-9E3D-D08C46204CBB}" type="presOf" srcId="{97F24FD1-58DF-4F24-9D01-4E77B484BB5D}" destId="{8B549A0F-5B22-4CFF-83F6-7E162BF6E56A}" srcOrd="1" destOrd="0" presId="urn:microsoft.com/office/officeart/2005/8/layout/venn1"/>
    <dgm:cxn modelId="{627ED071-CD1B-4E84-B0E3-3E38E25B47AA}" type="presOf" srcId="{9507D0C4-6A65-490C-913B-00C653F5D954}" destId="{45BC9D13-E025-4EB9-8EEE-404B30DC18A8}" srcOrd="0" destOrd="0" presId="urn:microsoft.com/office/officeart/2005/8/layout/venn1"/>
    <dgm:cxn modelId="{97C942CB-4D00-4F4A-A1B9-F8302372D79A}" srcId="{4A259E18-E25D-4EE6-A7AD-B69677784FC1}" destId="{2F853A71-43E1-4ECE-8A07-BCB8D2DD2A3E}" srcOrd="3" destOrd="0" parTransId="{B1A5965F-66D4-4948-87C7-BF7265C31D95}" sibTransId="{2F802381-1513-4D1D-8D20-C6662DD18429}"/>
    <dgm:cxn modelId="{0C11ABE1-ECF0-4145-810D-6B3E5639390F}" type="presOf" srcId="{9507D0C4-6A65-490C-913B-00C653F5D954}" destId="{0FC7C587-4733-4702-BF17-CDF4E1AFA378}" srcOrd="1" destOrd="0" presId="urn:microsoft.com/office/officeart/2005/8/layout/venn1"/>
    <dgm:cxn modelId="{6C50BEA5-8C5E-418E-A717-086F14F032D8}" type="presParOf" srcId="{FADE3C43-82C1-40BC-B9B1-C0A1324E6015}" destId="{52FB8459-4113-4C75-ABAE-AFC90667C512}" srcOrd="0" destOrd="0" presId="urn:microsoft.com/office/officeart/2005/8/layout/venn1"/>
    <dgm:cxn modelId="{939438F0-BEF3-4ACB-AB5E-72F6439CCF41}" type="presParOf" srcId="{FADE3C43-82C1-40BC-B9B1-C0A1324E6015}" destId="{8B549A0F-5B22-4CFF-83F6-7E162BF6E56A}" srcOrd="1" destOrd="0" presId="urn:microsoft.com/office/officeart/2005/8/layout/venn1"/>
    <dgm:cxn modelId="{F19F27A9-D02B-43DC-9F16-A81AC9A2333C}" type="presParOf" srcId="{FADE3C43-82C1-40BC-B9B1-C0A1324E6015}" destId="{D03E5114-B5A6-406C-B609-43B2F6C41EEC}" srcOrd="2" destOrd="0" presId="urn:microsoft.com/office/officeart/2005/8/layout/venn1"/>
    <dgm:cxn modelId="{0930E630-3612-413E-8CAC-64672A26D50B}" type="presParOf" srcId="{FADE3C43-82C1-40BC-B9B1-C0A1324E6015}" destId="{D12AD023-6ACC-4209-8F22-6F2568A7145C}" srcOrd="3" destOrd="0" presId="urn:microsoft.com/office/officeart/2005/8/layout/venn1"/>
    <dgm:cxn modelId="{2539946F-53A1-4461-89A3-4F9F8178340A}" type="presParOf" srcId="{FADE3C43-82C1-40BC-B9B1-C0A1324E6015}" destId="{45BC9D13-E025-4EB9-8EEE-404B30DC18A8}" srcOrd="4" destOrd="0" presId="urn:microsoft.com/office/officeart/2005/8/layout/venn1"/>
    <dgm:cxn modelId="{55685820-085C-400C-994F-30AE112F482D}" type="presParOf" srcId="{FADE3C43-82C1-40BC-B9B1-C0A1324E6015}" destId="{0FC7C587-4733-4702-BF17-CDF4E1AFA378}" srcOrd="5" destOrd="0" presId="urn:microsoft.com/office/officeart/2005/8/layout/venn1"/>
    <dgm:cxn modelId="{EA73CDE2-D294-431E-9494-9D0A76CD68EA}" type="presParOf" srcId="{FADE3C43-82C1-40BC-B9B1-C0A1324E6015}" destId="{C5A8AD01-E0CD-4A25-9118-4F8C841D0CF0}" srcOrd="6" destOrd="0" presId="urn:microsoft.com/office/officeart/2005/8/layout/venn1"/>
    <dgm:cxn modelId="{A45397F1-0ADD-4E85-BA78-27347E8B6689}" type="presParOf" srcId="{FADE3C43-82C1-40BC-B9B1-C0A1324E6015}" destId="{3D534262-BC7F-4707-8F8A-9B6F7110B18F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71EFD3-CF42-4E94-B662-A1215D29A9F7}" type="doc">
      <dgm:prSet loTypeId="urn:microsoft.com/office/officeart/2005/8/layout/equation1" loCatId="process" qsTypeId="urn:microsoft.com/office/officeart/2005/8/quickstyle/simple1" qsCatId="simple" csTypeId="urn:microsoft.com/office/officeart/2005/8/colors/colorful1" csCatId="colorful" phldr="1"/>
      <dgm:spPr/>
    </dgm:pt>
    <dgm:pt modelId="{1A080415-A5A1-4AFA-97D1-C15762718EAC}">
      <dgm:prSet phldrT="[Text]"/>
      <dgm:spPr>
        <a:solidFill>
          <a:srgbClr val="0070C0"/>
        </a:solidFill>
        <a:ln>
          <a:solidFill>
            <a:srgbClr val="002060"/>
          </a:solidFill>
        </a:ln>
      </dgm:spPr>
      <dgm:t>
        <a:bodyPr/>
        <a:lstStyle/>
        <a:p>
          <a:pPr algn="ctr"/>
          <a:r>
            <a:rPr lang="en-US" b="1" dirty="0"/>
            <a:t>Social Work Abstracts</a:t>
          </a:r>
        </a:p>
      </dgm:t>
    </dgm:pt>
    <dgm:pt modelId="{79F2E18C-C67E-49A5-A3C2-0C2140E538EE}" type="parTrans" cxnId="{4EA3D877-0290-49DD-8067-0A9D8D97D891}">
      <dgm:prSet/>
      <dgm:spPr/>
      <dgm:t>
        <a:bodyPr/>
        <a:lstStyle/>
        <a:p>
          <a:pPr algn="ctr"/>
          <a:endParaRPr lang="en-US"/>
        </a:p>
      </dgm:t>
    </dgm:pt>
    <dgm:pt modelId="{04617179-EE71-4E9C-A969-54A001D88B46}" type="sibTrans" cxnId="{4EA3D877-0290-49DD-8067-0A9D8D97D891}">
      <dgm:prSet/>
      <dgm:spPr>
        <a:solidFill>
          <a:schemeClr val="tx2">
            <a:lumMod val="60000"/>
            <a:lumOff val="40000"/>
          </a:schemeClr>
        </a:solidFill>
        <a:ln>
          <a:solidFill>
            <a:schemeClr val="tx2"/>
          </a:solidFill>
        </a:ln>
      </dgm:spPr>
      <dgm:t>
        <a:bodyPr/>
        <a:lstStyle/>
        <a:p>
          <a:pPr algn="ctr"/>
          <a:endParaRPr lang="en-US"/>
        </a:p>
      </dgm:t>
    </dgm:pt>
    <dgm:pt modelId="{DCD9E97E-7213-4274-A958-8B061A9C8E0E}">
      <dgm:prSet phldrT="[Text]" custT="1"/>
      <dgm:spPr>
        <a:solidFill>
          <a:srgbClr val="FFC000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algn="ctr"/>
          <a:r>
            <a:rPr lang="en-US" sz="1600" b="1" dirty="0">
              <a:solidFill>
                <a:schemeClr val="tx1"/>
              </a:solidFill>
            </a:rPr>
            <a:t>Google Scholar</a:t>
          </a:r>
        </a:p>
      </dgm:t>
    </dgm:pt>
    <dgm:pt modelId="{84275328-C938-4221-8D5F-9D845916E534}" type="parTrans" cxnId="{AA0C9B46-FABB-42B5-B72E-1ED7AA254BA9}">
      <dgm:prSet/>
      <dgm:spPr/>
      <dgm:t>
        <a:bodyPr/>
        <a:lstStyle/>
        <a:p>
          <a:pPr algn="ctr"/>
          <a:endParaRPr lang="en-US"/>
        </a:p>
      </dgm:t>
    </dgm:pt>
    <dgm:pt modelId="{A3BE2801-9ED6-477D-8A68-531E8BDF4F9A}" type="sibTrans" cxnId="{AA0C9B46-FABB-42B5-B72E-1ED7AA254BA9}">
      <dgm:prSet/>
      <dgm:spPr/>
      <dgm:t>
        <a:bodyPr/>
        <a:lstStyle/>
        <a:p>
          <a:pPr algn="ctr"/>
          <a:endParaRPr lang="en-US"/>
        </a:p>
      </dgm:t>
    </dgm:pt>
    <dgm:pt modelId="{E5AD7D66-B542-419B-A50A-C3791E81F441}">
      <dgm:prSet/>
      <dgm:spPr>
        <a:solidFill>
          <a:schemeClr val="accent6">
            <a:lumMod val="75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pPr algn="ctr"/>
          <a:r>
            <a:rPr lang="en-US" b="1" dirty="0"/>
            <a:t>PsycInfo</a:t>
          </a:r>
        </a:p>
      </dgm:t>
    </dgm:pt>
    <dgm:pt modelId="{4EE9490E-09EE-4A44-A5B4-8782879D2853}" type="parTrans" cxnId="{AE2FD589-CD3D-4649-B95E-D8FDD88A3D51}">
      <dgm:prSet/>
      <dgm:spPr/>
      <dgm:t>
        <a:bodyPr/>
        <a:lstStyle/>
        <a:p>
          <a:pPr algn="ctr"/>
          <a:endParaRPr lang="en-US"/>
        </a:p>
      </dgm:t>
    </dgm:pt>
    <dgm:pt modelId="{06AC82D4-DDCF-438D-B9B6-360A6291C813}" type="sibTrans" cxnId="{AE2FD589-CD3D-4649-B95E-D8FDD88A3D51}">
      <dgm:prSet/>
      <dgm:spPr>
        <a:solidFill>
          <a:schemeClr val="tx2">
            <a:lumMod val="60000"/>
            <a:lumOff val="40000"/>
          </a:schemeClr>
        </a:solidFill>
        <a:ln>
          <a:solidFill>
            <a:schemeClr val="tx2"/>
          </a:solidFill>
        </a:ln>
      </dgm:spPr>
      <dgm:t>
        <a:bodyPr/>
        <a:lstStyle/>
        <a:p>
          <a:pPr algn="ctr"/>
          <a:endParaRPr lang="en-US"/>
        </a:p>
      </dgm:t>
    </dgm:pt>
    <dgm:pt modelId="{14E14C31-2B63-4748-9D60-76BBF1A03E50}" type="pres">
      <dgm:prSet presAssocID="{CE71EFD3-CF42-4E94-B662-A1215D29A9F7}" presName="linearFlow" presStyleCnt="0">
        <dgm:presLayoutVars>
          <dgm:dir/>
          <dgm:resizeHandles val="exact"/>
        </dgm:presLayoutVars>
      </dgm:prSet>
      <dgm:spPr/>
    </dgm:pt>
    <dgm:pt modelId="{A91B3A86-4421-4651-B1C1-4934ABA88609}" type="pres">
      <dgm:prSet presAssocID="{1A080415-A5A1-4AFA-97D1-C15762718EAC}" presName="node" presStyleLbl="node1" presStyleIdx="0" presStyleCnt="3">
        <dgm:presLayoutVars>
          <dgm:bulletEnabled val="1"/>
        </dgm:presLayoutVars>
      </dgm:prSet>
      <dgm:spPr/>
    </dgm:pt>
    <dgm:pt modelId="{6A15A370-44EB-4DF9-AEBC-3421054AA51E}" type="pres">
      <dgm:prSet presAssocID="{04617179-EE71-4E9C-A969-54A001D88B46}" presName="spacerL" presStyleCnt="0"/>
      <dgm:spPr/>
    </dgm:pt>
    <dgm:pt modelId="{4E3AAA3E-5AB8-45E7-8DB2-53EBFB74D4EB}" type="pres">
      <dgm:prSet presAssocID="{04617179-EE71-4E9C-A969-54A001D88B46}" presName="sibTrans" presStyleLbl="sibTrans2D1" presStyleIdx="0" presStyleCnt="2"/>
      <dgm:spPr/>
    </dgm:pt>
    <dgm:pt modelId="{203D55F4-CF8F-442E-85BD-C5752E6CA3B7}" type="pres">
      <dgm:prSet presAssocID="{04617179-EE71-4E9C-A969-54A001D88B46}" presName="spacerR" presStyleCnt="0"/>
      <dgm:spPr/>
    </dgm:pt>
    <dgm:pt modelId="{04F3DDB6-18B1-4AAC-8A77-92C9921189CB}" type="pres">
      <dgm:prSet presAssocID="{E5AD7D66-B542-419B-A50A-C3791E81F441}" presName="node" presStyleLbl="node1" presStyleIdx="1" presStyleCnt="3">
        <dgm:presLayoutVars>
          <dgm:bulletEnabled val="1"/>
        </dgm:presLayoutVars>
      </dgm:prSet>
      <dgm:spPr/>
    </dgm:pt>
    <dgm:pt modelId="{7CA20DA8-7433-425C-A542-AB3BCDB007B8}" type="pres">
      <dgm:prSet presAssocID="{06AC82D4-DDCF-438D-B9B6-360A6291C813}" presName="spacerL" presStyleCnt="0"/>
      <dgm:spPr/>
    </dgm:pt>
    <dgm:pt modelId="{77D93B80-0CDF-420E-A2B1-11BACD3D7E7A}" type="pres">
      <dgm:prSet presAssocID="{06AC82D4-DDCF-438D-B9B6-360A6291C813}" presName="sibTrans" presStyleLbl="sibTrans2D1" presStyleIdx="1" presStyleCnt="2"/>
      <dgm:spPr>
        <a:prstGeom prst="mathPlus">
          <a:avLst/>
        </a:prstGeom>
      </dgm:spPr>
    </dgm:pt>
    <dgm:pt modelId="{C250994C-63DB-4BB6-BBD2-06979AC3611B}" type="pres">
      <dgm:prSet presAssocID="{06AC82D4-DDCF-438D-B9B6-360A6291C813}" presName="spacerR" presStyleCnt="0"/>
      <dgm:spPr/>
    </dgm:pt>
    <dgm:pt modelId="{72B69090-06DB-44B2-8440-C77345134782}" type="pres">
      <dgm:prSet presAssocID="{DCD9E97E-7213-4274-A958-8B061A9C8E0E}" presName="node" presStyleLbl="node1" presStyleIdx="2" presStyleCnt="3" custScaleX="161185" custScaleY="137982">
        <dgm:presLayoutVars>
          <dgm:bulletEnabled val="1"/>
        </dgm:presLayoutVars>
      </dgm:prSet>
      <dgm:spPr/>
    </dgm:pt>
  </dgm:ptLst>
  <dgm:cxnLst>
    <dgm:cxn modelId="{AA0C9B46-FABB-42B5-B72E-1ED7AA254BA9}" srcId="{CE71EFD3-CF42-4E94-B662-A1215D29A9F7}" destId="{DCD9E97E-7213-4274-A958-8B061A9C8E0E}" srcOrd="2" destOrd="0" parTransId="{84275328-C938-4221-8D5F-9D845916E534}" sibTransId="{A3BE2801-9ED6-477D-8A68-531E8BDF4F9A}"/>
    <dgm:cxn modelId="{2F07A048-411E-4CB9-8755-54AD1DFEE783}" type="presOf" srcId="{1A080415-A5A1-4AFA-97D1-C15762718EAC}" destId="{A91B3A86-4421-4651-B1C1-4934ABA88609}" srcOrd="0" destOrd="0" presId="urn:microsoft.com/office/officeart/2005/8/layout/equation1"/>
    <dgm:cxn modelId="{4EA3D877-0290-49DD-8067-0A9D8D97D891}" srcId="{CE71EFD3-CF42-4E94-B662-A1215D29A9F7}" destId="{1A080415-A5A1-4AFA-97D1-C15762718EAC}" srcOrd="0" destOrd="0" parTransId="{79F2E18C-C67E-49A5-A3C2-0C2140E538EE}" sibTransId="{04617179-EE71-4E9C-A969-54A001D88B46}"/>
    <dgm:cxn modelId="{1D0CF97D-7632-4117-8E40-A3E8859A170F}" type="presOf" srcId="{CE71EFD3-CF42-4E94-B662-A1215D29A9F7}" destId="{14E14C31-2B63-4748-9D60-76BBF1A03E50}" srcOrd="0" destOrd="0" presId="urn:microsoft.com/office/officeart/2005/8/layout/equation1"/>
    <dgm:cxn modelId="{AE2FD589-CD3D-4649-B95E-D8FDD88A3D51}" srcId="{CE71EFD3-CF42-4E94-B662-A1215D29A9F7}" destId="{E5AD7D66-B542-419B-A50A-C3791E81F441}" srcOrd="1" destOrd="0" parTransId="{4EE9490E-09EE-4A44-A5B4-8782879D2853}" sibTransId="{06AC82D4-DDCF-438D-B9B6-360A6291C813}"/>
    <dgm:cxn modelId="{3D420E8C-03F8-4F09-A587-3F56300E16AF}" type="presOf" srcId="{E5AD7D66-B542-419B-A50A-C3791E81F441}" destId="{04F3DDB6-18B1-4AAC-8A77-92C9921189CB}" srcOrd="0" destOrd="0" presId="urn:microsoft.com/office/officeart/2005/8/layout/equation1"/>
    <dgm:cxn modelId="{A1A31CB3-D04D-4141-9D52-6E35CE11820F}" type="presOf" srcId="{DCD9E97E-7213-4274-A958-8B061A9C8E0E}" destId="{72B69090-06DB-44B2-8440-C77345134782}" srcOrd="0" destOrd="0" presId="urn:microsoft.com/office/officeart/2005/8/layout/equation1"/>
    <dgm:cxn modelId="{147DEFCE-5633-4840-BFDC-E7100B504619}" type="presOf" srcId="{04617179-EE71-4E9C-A969-54A001D88B46}" destId="{4E3AAA3E-5AB8-45E7-8DB2-53EBFB74D4EB}" srcOrd="0" destOrd="0" presId="urn:microsoft.com/office/officeart/2005/8/layout/equation1"/>
    <dgm:cxn modelId="{6291ADD1-830A-4B77-BA34-B1512D9AD8D7}" type="presOf" srcId="{06AC82D4-DDCF-438D-B9B6-360A6291C813}" destId="{77D93B80-0CDF-420E-A2B1-11BACD3D7E7A}" srcOrd="0" destOrd="0" presId="urn:microsoft.com/office/officeart/2005/8/layout/equation1"/>
    <dgm:cxn modelId="{049FBEBD-E029-4752-9E87-9A59F9AEDD18}" type="presParOf" srcId="{14E14C31-2B63-4748-9D60-76BBF1A03E50}" destId="{A91B3A86-4421-4651-B1C1-4934ABA88609}" srcOrd="0" destOrd="0" presId="urn:microsoft.com/office/officeart/2005/8/layout/equation1"/>
    <dgm:cxn modelId="{4EB62C18-BED9-49D5-98F6-B0D33162A920}" type="presParOf" srcId="{14E14C31-2B63-4748-9D60-76BBF1A03E50}" destId="{6A15A370-44EB-4DF9-AEBC-3421054AA51E}" srcOrd="1" destOrd="0" presId="urn:microsoft.com/office/officeart/2005/8/layout/equation1"/>
    <dgm:cxn modelId="{A8D5DB23-45F3-4237-8DE3-FB1CC131FEC2}" type="presParOf" srcId="{14E14C31-2B63-4748-9D60-76BBF1A03E50}" destId="{4E3AAA3E-5AB8-45E7-8DB2-53EBFB74D4EB}" srcOrd="2" destOrd="0" presId="urn:microsoft.com/office/officeart/2005/8/layout/equation1"/>
    <dgm:cxn modelId="{CF732AE8-ADA7-45CE-83DB-4A38E62491B1}" type="presParOf" srcId="{14E14C31-2B63-4748-9D60-76BBF1A03E50}" destId="{203D55F4-CF8F-442E-85BD-C5752E6CA3B7}" srcOrd="3" destOrd="0" presId="urn:microsoft.com/office/officeart/2005/8/layout/equation1"/>
    <dgm:cxn modelId="{2DB3E7ED-F4E4-43F7-8067-94B1EF8E8FE2}" type="presParOf" srcId="{14E14C31-2B63-4748-9D60-76BBF1A03E50}" destId="{04F3DDB6-18B1-4AAC-8A77-92C9921189CB}" srcOrd="4" destOrd="0" presId="urn:microsoft.com/office/officeart/2005/8/layout/equation1"/>
    <dgm:cxn modelId="{25112455-26FF-40F2-9668-D6D95A759B2C}" type="presParOf" srcId="{14E14C31-2B63-4748-9D60-76BBF1A03E50}" destId="{7CA20DA8-7433-425C-A542-AB3BCDB007B8}" srcOrd="5" destOrd="0" presId="urn:microsoft.com/office/officeart/2005/8/layout/equation1"/>
    <dgm:cxn modelId="{96574FE7-52D4-4245-95FB-D0EF453C7D48}" type="presParOf" srcId="{14E14C31-2B63-4748-9D60-76BBF1A03E50}" destId="{77D93B80-0CDF-420E-A2B1-11BACD3D7E7A}" srcOrd="6" destOrd="0" presId="urn:microsoft.com/office/officeart/2005/8/layout/equation1"/>
    <dgm:cxn modelId="{DA4BAF67-3F1A-49D7-96D8-A2D5BDD19023}" type="presParOf" srcId="{14E14C31-2B63-4748-9D60-76BBF1A03E50}" destId="{C250994C-63DB-4BB6-BBD2-06979AC3611B}" srcOrd="7" destOrd="0" presId="urn:microsoft.com/office/officeart/2005/8/layout/equation1"/>
    <dgm:cxn modelId="{9F6F8D83-4F3A-467F-898C-BE8857FCBD43}" type="presParOf" srcId="{14E14C31-2B63-4748-9D60-76BBF1A03E50}" destId="{72B69090-06DB-44B2-8440-C77345134782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B8459-4113-4C75-ABAE-AFC90667C512}">
      <dsp:nvSpPr>
        <dsp:cNvPr id="0" name=""/>
        <dsp:cNvSpPr/>
      </dsp:nvSpPr>
      <dsp:spPr>
        <a:xfrm>
          <a:off x="944765" y="0"/>
          <a:ext cx="1486331" cy="148633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Topic 1</a:t>
          </a:r>
        </a:p>
      </dsp:txBody>
      <dsp:txXfrm>
        <a:off x="1116264" y="200083"/>
        <a:ext cx="1143331" cy="471624"/>
      </dsp:txXfrm>
    </dsp:sp>
    <dsp:sp modelId="{D03E5114-B5A6-406C-B609-43B2F6C41EEC}">
      <dsp:nvSpPr>
        <dsp:cNvPr id="0" name=""/>
        <dsp:cNvSpPr/>
      </dsp:nvSpPr>
      <dsp:spPr>
        <a:xfrm>
          <a:off x="1687927" y="678849"/>
          <a:ext cx="1486331" cy="148633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Topic 3</a:t>
          </a:r>
        </a:p>
      </dsp:txBody>
      <dsp:txXfrm>
        <a:off x="2488259" y="850349"/>
        <a:ext cx="571665" cy="1143331"/>
      </dsp:txXfrm>
    </dsp:sp>
    <dsp:sp modelId="{45BC9D13-E025-4EB9-8EEE-404B30DC18A8}">
      <dsp:nvSpPr>
        <dsp:cNvPr id="0" name=""/>
        <dsp:cNvSpPr/>
      </dsp:nvSpPr>
      <dsp:spPr>
        <a:xfrm>
          <a:off x="991212" y="1343414"/>
          <a:ext cx="1486331" cy="148633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Topic 4</a:t>
          </a:r>
        </a:p>
      </dsp:txBody>
      <dsp:txXfrm>
        <a:off x="1162712" y="2158038"/>
        <a:ext cx="1143331" cy="471624"/>
      </dsp:txXfrm>
    </dsp:sp>
    <dsp:sp modelId="{C5A8AD01-E0CD-4A25-9118-4F8C841D0CF0}">
      <dsp:nvSpPr>
        <dsp:cNvPr id="0" name=""/>
        <dsp:cNvSpPr/>
      </dsp:nvSpPr>
      <dsp:spPr>
        <a:xfrm>
          <a:off x="333797" y="685998"/>
          <a:ext cx="1486331" cy="148633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Topic 2</a:t>
          </a:r>
        </a:p>
      </dsp:txBody>
      <dsp:txXfrm>
        <a:off x="448130" y="857498"/>
        <a:ext cx="571665" cy="11433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B8459-4113-4C75-ABAE-AFC90667C512}">
      <dsp:nvSpPr>
        <dsp:cNvPr id="0" name=""/>
        <dsp:cNvSpPr/>
      </dsp:nvSpPr>
      <dsp:spPr>
        <a:xfrm>
          <a:off x="944765" y="0"/>
          <a:ext cx="1486331" cy="148633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Topic 1</a:t>
          </a:r>
        </a:p>
      </dsp:txBody>
      <dsp:txXfrm>
        <a:off x="1116264" y="200083"/>
        <a:ext cx="1143331" cy="471624"/>
      </dsp:txXfrm>
    </dsp:sp>
    <dsp:sp modelId="{D03E5114-B5A6-406C-B609-43B2F6C41EEC}">
      <dsp:nvSpPr>
        <dsp:cNvPr id="0" name=""/>
        <dsp:cNvSpPr/>
      </dsp:nvSpPr>
      <dsp:spPr>
        <a:xfrm>
          <a:off x="1687927" y="678849"/>
          <a:ext cx="1486331" cy="148633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Topic 2</a:t>
          </a:r>
        </a:p>
      </dsp:txBody>
      <dsp:txXfrm>
        <a:off x="2488259" y="850349"/>
        <a:ext cx="571665" cy="1143331"/>
      </dsp:txXfrm>
    </dsp:sp>
    <dsp:sp modelId="{45BC9D13-E025-4EB9-8EEE-404B30DC18A8}">
      <dsp:nvSpPr>
        <dsp:cNvPr id="0" name=""/>
        <dsp:cNvSpPr/>
      </dsp:nvSpPr>
      <dsp:spPr>
        <a:xfrm>
          <a:off x="991212" y="1343414"/>
          <a:ext cx="1486331" cy="148633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Topic 3</a:t>
          </a:r>
        </a:p>
      </dsp:txBody>
      <dsp:txXfrm>
        <a:off x="1162712" y="2158038"/>
        <a:ext cx="1143331" cy="471624"/>
      </dsp:txXfrm>
    </dsp:sp>
    <dsp:sp modelId="{C5A8AD01-E0CD-4A25-9118-4F8C841D0CF0}">
      <dsp:nvSpPr>
        <dsp:cNvPr id="0" name=""/>
        <dsp:cNvSpPr/>
      </dsp:nvSpPr>
      <dsp:spPr>
        <a:xfrm>
          <a:off x="333797" y="685998"/>
          <a:ext cx="1486331" cy="148633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Topic 4</a:t>
          </a:r>
        </a:p>
      </dsp:txBody>
      <dsp:txXfrm>
        <a:off x="448130" y="857498"/>
        <a:ext cx="571665" cy="11433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1B3A86-4421-4651-B1C1-4934ABA88609}">
      <dsp:nvSpPr>
        <dsp:cNvPr id="0" name=""/>
        <dsp:cNvSpPr/>
      </dsp:nvSpPr>
      <dsp:spPr>
        <a:xfrm>
          <a:off x="2522" y="1434455"/>
          <a:ext cx="1195089" cy="1195089"/>
        </a:xfrm>
        <a:prstGeom prst="ellipse">
          <a:avLst/>
        </a:prstGeom>
        <a:solidFill>
          <a:srgbClr val="0070C0"/>
        </a:solidFill>
        <a:ln w="15875" cap="rnd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Social Work Abstracts</a:t>
          </a:r>
        </a:p>
      </dsp:txBody>
      <dsp:txXfrm>
        <a:off x="177539" y="1609472"/>
        <a:ext cx="845055" cy="845055"/>
      </dsp:txXfrm>
    </dsp:sp>
    <dsp:sp modelId="{4E3AAA3E-5AB8-45E7-8DB2-53EBFB74D4EB}">
      <dsp:nvSpPr>
        <dsp:cNvPr id="0" name=""/>
        <dsp:cNvSpPr/>
      </dsp:nvSpPr>
      <dsp:spPr>
        <a:xfrm>
          <a:off x="1294653" y="1685423"/>
          <a:ext cx="693152" cy="693152"/>
        </a:xfrm>
        <a:prstGeom prst="mathPlus">
          <a:avLst/>
        </a:prstGeom>
        <a:solidFill>
          <a:schemeClr val="tx2">
            <a:lumMod val="60000"/>
            <a:lumOff val="40000"/>
          </a:schemeClr>
        </a:solidFill>
        <a:ln>
          <a:solidFill>
            <a:schemeClr val="tx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1386530" y="1950484"/>
        <a:ext cx="509398" cy="163030"/>
      </dsp:txXfrm>
    </dsp:sp>
    <dsp:sp modelId="{04F3DDB6-18B1-4AAC-8A77-92C9921189CB}">
      <dsp:nvSpPr>
        <dsp:cNvPr id="0" name=""/>
        <dsp:cNvSpPr/>
      </dsp:nvSpPr>
      <dsp:spPr>
        <a:xfrm>
          <a:off x="2084847" y="1434455"/>
          <a:ext cx="1195089" cy="1195089"/>
        </a:xfrm>
        <a:prstGeom prst="ellipse">
          <a:avLst/>
        </a:prstGeom>
        <a:solidFill>
          <a:schemeClr val="accent6">
            <a:lumMod val="75000"/>
          </a:schemeClr>
        </a:solidFill>
        <a:ln w="15875" cap="rnd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PsycInfo</a:t>
          </a:r>
        </a:p>
      </dsp:txBody>
      <dsp:txXfrm>
        <a:off x="2259864" y="1609472"/>
        <a:ext cx="845055" cy="845055"/>
      </dsp:txXfrm>
    </dsp:sp>
    <dsp:sp modelId="{77D93B80-0CDF-420E-A2B1-11BACD3D7E7A}">
      <dsp:nvSpPr>
        <dsp:cNvPr id="0" name=""/>
        <dsp:cNvSpPr/>
      </dsp:nvSpPr>
      <dsp:spPr>
        <a:xfrm>
          <a:off x="3376978" y="1685423"/>
          <a:ext cx="693152" cy="693152"/>
        </a:xfrm>
        <a:prstGeom prst="mathPlus">
          <a:avLst/>
        </a:prstGeom>
        <a:solidFill>
          <a:schemeClr val="tx2">
            <a:lumMod val="60000"/>
            <a:lumOff val="40000"/>
          </a:schemeClr>
        </a:solidFill>
        <a:ln>
          <a:solidFill>
            <a:schemeClr val="tx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3468855" y="1950484"/>
        <a:ext cx="509398" cy="163030"/>
      </dsp:txXfrm>
    </dsp:sp>
    <dsp:sp modelId="{72B69090-06DB-44B2-8440-C77345134782}">
      <dsp:nvSpPr>
        <dsp:cNvPr id="0" name=""/>
        <dsp:cNvSpPr/>
      </dsp:nvSpPr>
      <dsp:spPr>
        <a:xfrm>
          <a:off x="4167171" y="1207495"/>
          <a:ext cx="1926305" cy="1649008"/>
        </a:xfrm>
        <a:prstGeom prst="ellipse">
          <a:avLst/>
        </a:prstGeom>
        <a:solidFill>
          <a:srgbClr val="FFC000"/>
        </a:solidFill>
        <a:ln w="15875" cap="rnd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Google Scholar</a:t>
          </a:r>
        </a:p>
      </dsp:txBody>
      <dsp:txXfrm>
        <a:off x="4449272" y="1448987"/>
        <a:ext cx="1362103" cy="11660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10300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45" tIns="93345" rIns="93345" bIns="9334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5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210300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17"/>
              </a:spcAft>
              <a:buFont typeface="Symbol" panose="05050102010706020507" pitchFamily="18" charset="2"/>
              <a:buNone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Look at the literature review section of any empirical study and see how the authors have laid out their conceptual framing.</a:t>
            </a:r>
          </a:p>
          <a:p>
            <a:pPr marL="350101" indent="-350101">
              <a:lnSpc>
                <a:spcPct val="107000"/>
              </a:lnSpc>
              <a:spcAft>
                <a:spcPts val="817"/>
              </a:spcAft>
              <a:buFont typeface="Symbol" panose="05050102010706020507" pitchFamily="18" charset="2"/>
              <a:buChar char=""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Font typeface="Symbol" panose="05050102010706020507" pitchFamily="18" charset="2"/>
              <a:buNone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 to &lt;10 years; methodology and other filters</a:t>
            </a:r>
          </a:p>
        </p:txBody>
      </p:sp>
    </p:spTree>
    <p:extLst>
      <p:ext uri="{BB962C8B-B14F-4D97-AF65-F5344CB8AC3E}">
        <p14:creationId xmlns:p14="http://schemas.microsoft.com/office/powerpoint/2010/main" val="2633728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210300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>
              <a:lnSpc>
                <a:spcPct val="107000"/>
              </a:lnSpc>
              <a:spcAft>
                <a:spcPts val="817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many of you, Google Scholar and PsycINFO will suffice for this project…</a:t>
            </a:r>
          </a:p>
          <a:p>
            <a:pPr marL="350101" indent="-35010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Both are connected to library subscriptions, if you go through the library system (more later).</a:t>
            </a:r>
          </a:p>
          <a:p>
            <a:pPr marL="350101" indent="-35010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What’s the difference? (filters, subject terms are like #, etc.)</a:t>
            </a:r>
          </a:p>
          <a:p>
            <a:pPr marL="350101" indent="-350101">
              <a:lnSpc>
                <a:spcPct val="107000"/>
              </a:lnSpc>
              <a:spcAft>
                <a:spcPts val="817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Overlap vs. unique content. Use them in tandem.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have a lot of options available to you, both free search engines and databases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7062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277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Notice “prolonged exposure therapy (pet)” – good reason to use “animal-assisted therapy”</a:t>
            </a:r>
          </a:p>
        </p:txBody>
      </p:sp>
    </p:spTree>
    <p:extLst>
      <p:ext uri="{BB962C8B-B14F-4D97-AF65-F5344CB8AC3E}">
        <p14:creationId xmlns:p14="http://schemas.microsoft.com/office/powerpoint/2010/main" val="6272794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6801" indent="-304717" defTabSz="933602">
              <a:defRPr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Database thesaurus can disambiguate keywords for you by helping you identify the subject term the database uses to classify literature on a certain topic.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3223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210300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6801" indent="-304717" defTabSz="933602">
              <a:defRPr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 of PsycINFO record for article. Note the subject terms at the bottom; can help develop your topic.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087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10300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spcFirstLastPara="1" wrap="square" lIns="93345" tIns="93345" rIns="93345" bIns="933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3023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210300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6801" indent="-304717" defTabSz="933602">
              <a:defRPr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example of what the full text link in Google Scholar looks like when connecting via library system, not scholar.google.com.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9829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210300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995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Tripod Catalog includes all the print titles held by Bryn Mawr, Haverford, and Swarthmore libraries. </a:t>
            </a:r>
          </a:p>
          <a:p>
            <a:r>
              <a:rPr lang="en-US" dirty="0"/>
              <a:t>You can change “Books and Media” to “Course Reserves” for course materials that your faculty put on reserve for you.</a:t>
            </a:r>
          </a:p>
          <a:p>
            <a:r>
              <a:rPr lang="en-US" dirty="0"/>
              <a:t>You can also limit (on the left side) to online books/</a:t>
            </a:r>
            <a:r>
              <a:rPr lang="en-US" dirty="0" err="1"/>
              <a:t>ebooks</a:t>
            </a:r>
            <a:r>
              <a:rPr lang="en-US" dirty="0"/>
              <a:t>. Any </a:t>
            </a:r>
            <a:r>
              <a:rPr lang="en-US" dirty="0" err="1"/>
              <a:t>ebooks</a:t>
            </a:r>
            <a:r>
              <a:rPr lang="en-US" dirty="0"/>
              <a:t> you see in the catalog should be available to you. Let a librarian know if an </a:t>
            </a:r>
            <a:r>
              <a:rPr lang="en-US" dirty="0" err="1"/>
              <a:t>ebook</a:t>
            </a:r>
            <a:r>
              <a:rPr lang="en-US" dirty="0"/>
              <a:t> in Tripod is not working.</a:t>
            </a:r>
          </a:p>
        </p:txBody>
      </p:sp>
    </p:spTree>
    <p:extLst>
      <p:ext uri="{BB962C8B-B14F-4D97-AF65-F5344CB8AC3E}">
        <p14:creationId xmlns:p14="http://schemas.microsoft.com/office/powerpoint/2010/main" val="29765431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210300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many were able to navigate through the tutorials, part 1 and part 2?</a:t>
            </a:r>
          </a:p>
          <a:p>
            <a:r>
              <a:rPr lang="en-US" dirty="0"/>
              <a:t>What questions did they bring up for you? </a:t>
            </a:r>
          </a:p>
        </p:txBody>
      </p:sp>
    </p:spTree>
    <p:extLst>
      <p:ext uri="{BB962C8B-B14F-4D97-AF65-F5344CB8AC3E}">
        <p14:creationId xmlns:p14="http://schemas.microsoft.com/office/powerpoint/2010/main" val="18558043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0962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2734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8362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66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12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210300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>
              <a:lnSpc>
                <a:spcPct val="107000"/>
              </a:lnSpc>
              <a:spcAft>
                <a:spcPts val="817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can help you to frame your topic, or break it down in manageable parts, so when you approach your search, you don’t get bogged down.</a:t>
            </a:r>
          </a:p>
          <a:p>
            <a:pPr marL="350101" indent="-35010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“perfect” article</a:t>
            </a:r>
          </a:p>
          <a:p>
            <a:pPr marL="350101" indent="-35010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Approach your topic from several different angles. You will want to dive into the research about Veterans and trauma*</a:t>
            </a:r>
          </a:p>
          <a:p>
            <a:pPr marL="350101" indent="-350101">
              <a:lnSpc>
                <a:spcPct val="107000"/>
              </a:lnSpc>
              <a:spcAft>
                <a:spcPts val="817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Look at the literature review section of any empirical study and see how the authors have laid out their conceptual framing.</a:t>
            </a:r>
          </a:p>
        </p:txBody>
      </p:sp>
    </p:spTree>
    <p:extLst>
      <p:ext uri="{BB962C8B-B14F-4D97-AF65-F5344CB8AC3E}">
        <p14:creationId xmlns:p14="http://schemas.microsoft.com/office/powerpoint/2010/main" val="767326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210300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>
              <a:lnSpc>
                <a:spcPct val="107000"/>
              </a:lnSpc>
              <a:spcAft>
                <a:spcPts val="817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can help you to frame your topic, or break it down in manageable parts, so when you approach your search, you don’t get bogged down.</a:t>
            </a:r>
          </a:p>
        </p:txBody>
      </p:sp>
    </p:spTree>
    <p:extLst>
      <p:ext uri="{BB962C8B-B14F-4D97-AF65-F5344CB8AC3E}">
        <p14:creationId xmlns:p14="http://schemas.microsoft.com/office/powerpoint/2010/main" val="503557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210300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6801" indent="-304717" defTabSz="933602">
              <a:defRPr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Natural language vs. the language scholars use.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338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210300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6801" indent="-304717" defTabSz="933602">
              <a:defRPr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important! Research guide is your portal into these tools. You MUST access them through the library; this is one way to do so.</a:t>
            </a:r>
          </a:p>
          <a:p>
            <a:pPr marL="466801" indent="-304717" defTabSz="933602">
              <a:defRPr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 on the Getting Started box</a:t>
            </a:r>
          </a:p>
          <a:p>
            <a:pPr marL="466801" indent="-304717" defTabSz="933602">
              <a:defRPr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Show how to open both encyclopedias, where to search within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83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210300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Background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Encyc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SW – pet therapy = Human-Other animal bond, good keywords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Encyc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Macro – pet therapy = nothing, animal therapy = veterans article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Dictionary -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Annual Reviews – veteran therapy, 2015-2023 = virtual reality review, ctrl-F for veteran</a:t>
            </a:r>
          </a:p>
        </p:txBody>
      </p:sp>
    </p:spTree>
    <p:extLst>
      <p:ext uri="{BB962C8B-B14F-4D97-AF65-F5344CB8AC3E}">
        <p14:creationId xmlns:p14="http://schemas.microsoft.com/office/powerpoint/2010/main" val="629840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6801" indent="-304717" defTabSz="933602">
              <a:defRPr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time allows, ask for a volunteer to describe their research topic, and demonstrate another search.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716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1885950"/>
            <a:ext cx="6686549" cy="1697086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583035"/>
            <a:ext cx="6686549" cy="84471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3242858"/>
            <a:ext cx="1308489" cy="583942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397155"/>
            <a:ext cx="584825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694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57200"/>
            <a:ext cx="6686549" cy="233778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07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628900"/>
            <a:ext cx="5652416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6288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828800"/>
            <a:ext cx="6686550" cy="204363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23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1790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70555"/>
            <a:ext cx="6686549" cy="2160015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852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44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470554"/>
            <a:ext cx="1655701" cy="396286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470554"/>
            <a:ext cx="4857750" cy="39628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69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9510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600200"/>
            <a:ext cx="6686550" cy="28332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05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544063"/>
            <a:ext cx="6686549" cy="11016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647597"/>
            <a:ext cx="6686549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25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600200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594666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6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479527"/>
            <a:ext cx="299454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1911725"/>
            <a:ext cx="3257170" cy="251554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477106"/>
            <a:ext cx="299925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1909304"/>
            <a:ext cx="3254006" cy="251554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764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94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34566"/>
            <a:ext cx="2628899" cy="732234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34567"/>
            <a:ext cx="3886200" cy="4061222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198960"/>
            <a:ext cx="2628899" cy="319682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64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600450"/>
            <a:ext cx="668655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476224"/>
            <a:ext cx="6686550" cy="289122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025504"/>
            <a:ext cx="6686550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58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71450"/>
            <a:ext cx="2138637" cy="4978971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589"/>
            <a:ext cx="1767506" cy="514052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600200"/>
            <a:ext cx="668655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4597828"/>
            <a:ext cx="859712" cy="277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4601856"/>
            <a:ext cx="571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590837"/>
            <a:ext cx="58482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01666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2" r:id="rId1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blinn@brynmawr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rynmawr.edu/lits/library-help" TargetMode="External"/><Relationship Id="rId5" Type="http://schemas.openxmlformats.org/officeDocument/2006/relationships/hyperlink" Target="mailto:library@brynmawr.edu" TargetMode="External"/><Relationship Id="rId4" Type="http://schemas.openxmlformats.org/officeDocument/2006/relationships/hyperlink" Target="http://calendly.com/kblinn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rip1guide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35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Relationship Id="rId14" Type="http://schemas.openxmlformats.org/officeDocument/2006/relationships/image" Target="../media/image3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guides.tricolib.brynmawr.edu/sowk-50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73030-F699-69DD-C928-6CF699EDE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latin typeface="Abadi" panose="020B0604020104020204" pitchFamily="34" charset="0"/>
              </a:rPr>
              <a:t>Searching Strategies for Research in Social 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95624-8FCB-8776-CE90-9B4565E36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41910" y="2647597"/>
            <a:ext cx="7310155" cy="64530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badi" panose="020B0604020104020204" pitchFamily="34" charset="0"/>
              </a:rPr>
              <a:t>Kate Blinn, Social Sciences &amp; Data Librarian</a:t>
            </a:r>
          </a:p>
        </p:txBody>
      </p:sp>
    </p:spTree>
    <p:extLst>
      <p:ext uri="{BB962C8B-B14F-4D97-AF65-F5344CB8AC3E}">
        <p14:creationId xmlns:p14="http://schemas.microsoft.com/office/powerpoint/2010/main" val="358389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615C-CDFD-05A8-C499-1E7B16FF9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353" y="334566"/>
            <a:ext cx="4322695" cy="732234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212121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It’s Your Turn, part 1</a:t>
            </a:r>
            <a:endParaRPr lang="en-US" sz="4000" dirty="0">
              <a:latin typeface="Abadi" panose="020B0604020104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3676F0-67A8-9036-1955-02EF7D856E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1353" y="1198959"/>
            <a:ext cx="5382373" cy="3196827"/>
          </a:xfrm>
        </p:spPr>
        <p:txBody>
          <a:bodyPr>
            <a:normAutofit/>
          </a:bodyPr>
          <a:lstStyle/>
          <a:p>
            <a:r>
              <a:rPr lang="en-US" sz="3600" i="1" dirty="0">
                <a:solidFill>
                  <a:srgbClr val="666666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Write down your question and circle or separate the topic areas.</a:t>
            </a:r>
            <a:endParaRPr lang="en-US" i="1" dirty="0">
              <a:latin typeface="Abadi" panose="020B0604020104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6ED1C7B-4136-3CBE-481C-4A51A84D16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0141874"/>
              </p:ext>
            </p:extLst>
          </p:nvPr>
        </p:nvGraphicFramePr>
        <p:xfrm>
          <a:off x="5581239" y="1950605"/>
          <a:ext cx="3468757" cy="2858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82300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524" y="344539"/>
            <a:ext cx="898447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200" dirty="0">
                <a:latin typeface="Abadi" panose="020B0604020104020204" pitchFamily="34" charset="0"/>
                <a:cs typeface="Aldhabi" panose="01000000000000000000" pitchFamily="2" charset="-78"/>
              </a:rPr>
              <a:t>Next: Combine Topic Areas in Searches</a:t>
            </a:r>
            <a:endParaRPr sz="4200" dirty="0">
              <a:latin typeface="Abadi" panose="020B0604020104020204" pitchFamily="34" charset="0"/>
              <a:cs typeface="Aldhabi" panose="01000000000000000000" pitchFamily="2" charset="-78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89714" y="1078754"/>
            <a:ext cx="4354286" cy="3671518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>
              <a:spcBef>
                <a:spcPts val="310"/>
              </a:spcBef>
              <a:tabLst>
                <a:tab pos="332740" algn="l"/>
                <a:tab pos="333375" algn="l"/>
              </a:tabLst>
            </a:pPr>
            <a:r>
              <a:rPr lang="en-US" spc="-5" dirty="0">
                <a:solidFill>
                  <a:srgbClr val="666666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Combine search terms:</a:t>
            </a:r>
          </a:p>
          <a:p>
            <a:pPr marL="12700">
              <a:spcBef>
                <a:spcPts val="310"/>
              </a:spcBef>
              <a:tabLst>
                <a:tab pos="332740" algn="l"/>
                <a:tab pos="333375" algn="l"/>
              </a:tabLst>
            </a:pPr>
            <a:endParaRPr lang="en-US" spc="-5" dirty="0">
              <a:solidFill>
                <a:srgbClr val="666666"/>
              </a:solidFill>
              <a:latin typeface="Abadi" panose="020B0604020104020204" pitchFamily="34" charset="0"/>
              <a:cs typeface="Aldhabi" panose="01000000000000000000" pitchFamily="2" charset="-78"/>
            </a:endParaRPr>
          </a:p>
          <a:p>
            <a:pPr marL="332740" indent="-320040">
              <a:spcBef>
                <a:spcPts val="310"/>
              </a:spcBef>
              <a:buFont typeface="Arial"/>
              <a:buChar char="○"/>
              <a:tabLst>
                <a:tab pos="332740" algn="l"/>
                <a:tab pos="333375" algn="l"/>
              </a:tabLst>
            </a:pPr>
            <a:r>
              <a:rPr lang="en-US" spc="-5" dirty="0">
                <a:solidFill>
                  <a:srgbClr val="666666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Animal assisted therapy AND</a:t>
            </a:r>
            <a:r>
              <a:rPr lang="en-US" spc="30" dirty="0">
                <a:solidFill>
                  <a:srgbClr val="666666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 </a:t>
            </a:r>
            <a:r>
              <a:rPr lang="en-US" spc="-5" dirty="0">
                <a:solidFill>
                  <a:srgbClr val="666666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veterans </a:t>
            </a:r>
            <a:br>
              <a:rPr lang="en-US" spc="-5" dirty="0">
                <a:solidFill>
                  <a:srgbClr val="666666"/>
                </a:solidFill>
                <a:latin typeface="Abadi" panose="020B0604020104020204" pitchFamily="34" charset="0"/>
                <a:cs typeface="Aldhabi" panose="01000000000000000000" pitchFamily="2" charset="-78"/>
              </a:rPr>
            </a:br>
            <a:r>
              <a:rPr lang="en-US" i="1" spc="-5" dirty="0">
                <a:solidFill>
                  <a:srgbClr val="666666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(variety of outcomes)</a:t>
            </a:r>
            <a:endParaRPr lang="en-US" i="1" dirty="0">
              <a:latin typeface="Abadi" panose="020B0604020104020204" pitchFamily="34" charset="0"/>
              <a:cs typeface="Aldhabi" panose="01000000000000000000" pitchFamily="2" charset="-78"/>
            </a:endParaRPr>
          </a:p>
          <a:p>
            <a:pPr marL="12700">
              <a:spcBef>
                <a:spcPts val="310"/>
              </a:spcBef>
              <a:tabLst>
                <a:tab pos="332740" algn="l"/>
                <a:tab pos="333375" algn="l"/>
              </a:tabLst>
            </a:pPr>
            <a:endParaRPr lang="en-US" spc="-5" dirty="0">
              <a:solidFill>
                <a:srgbClr val="666666"/>
              </a:solidFill>
              <a:latin typeface="Abadi" panose="020B0604020104020204" pitchFamily="34" charset="0"/>
              <a:cs typeface="Aldhabi" panose="01000000000000000000" pitchFamily="2" charset="-78"/>
            </a:endParaRPr>
          </a:p>
          <a:p>
            <a:pPr marL="12700">
              <a:spcBef>
                <a:spcPts val="310"/>
              </a:spcBef>
              <a:tabLst>
                <a:tab pos="332740" algn="l"/>
                <a:tab pos="333375" algn="l"/>
              </a:tabLst>
            </a:pPr>
            <a:r>
              <a:rPr lang="en-US" spc="-5" dirty="0">
                <a:solidFill>
                  <a:srgbClr val="666666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and, separately</a:t>
            </a:r>
          </a:p>
          <a:p>
            <a:pPr marL="332740" indent="-320040">
              <a:spcBef>
                <a:spcPts val="310"/>
              </a:spcBef>
              <a:buFont typeface="Arial"/>
              <a:buChar char="○"/>
              <a:tabLst>
                <a:tab pos="332740" algn="l"/>
                <a:tab pos="333375" algn="l"/>
              </a:tabLst>
            </a:pPr>
            <a:r>
              <a:rPr lang="en-US" spc="-5" dirty="0">
                <a:solidFill>
                  <a:srgbClr val="666666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Animal assisted therapy AND</a:t>
            </a:r>
            <a:r>
              <a:rPr lang="en-US" spc="55" dirty="0">
                <a:solidFill>
                  <a:srgbClr val="666666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 </a:t>
            </a:r>
            <a:r>
              <a:rPr lang="en-US" spc="-5" dirty="0">
                <a:solidFill>
                  <a:srgbClr val="666666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depression </a:t>
            </a:r>
            <a:br>
              <a:rPr lang="en-US" spc="-5" dirty="0">
                <a:solidFill>
                  <a:srgbClr val="666666"/>
                </a:solidFill>
                <a:latin typeface="Abadi" panose="020B0604020104020204" pitchFamily="34" charset="0"/>
                <a:cs typeface="Aldhabi" panose="01000000000000000000" pitchFamily="2" charset="-78"/>
              </a:rPr>
            </a:br>
            <a:r>
              <a:rPr lang="en-US" i="1" spc="-5" dirty="0">
                <a:solidFill>
                  <a:srgbClr val="666666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(variety of populations)</a:t>
            </a:r>
            <a:endParaRPr lang="en-US" i="1" dirty="0">
              <a:latin typeface="Abadi" panose="020B0604020104020204" pitchFamily="34" charset="0"/>
              <a:cs typeface="Aldhabi" panose="01000000000000000000" pitchFamily="2" charset="-78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  <a:tabLst>
                <a:tab pos="332740" algn="l"/>
                <a:tab pos="333375" algn="l"/>
              </a:tabLst>
            </a:pPr>
            <a:endParaRPr lang="en-US" spc="-5" dirty="0">
              <a:solidFill>
                <a:srgbClr val="666666"/>
              </a:solidFill>
              <a:latin typeface="Abadi" panose="020B0604020104020204" pitchFamily="34" charset="0"/>
              <a:cs typeface="Aldhabi" panose="01000000000000000000" pitchFamily="2" charset="-78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  <a:tabLst>
                <a:tab pos="332740" algn="l"/>
                <a:tab pos="333375" algn="l"/>
              </a:tabLst>
            </a:pPr>
            <a:r>
              <a:rPr lang="en-US" spc="-5" dirty="0">
                <a:solidFill>
                  <a:srgbClr val="666666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and, separately</a:t>
            </a:r>
          </a:p>
          <a:p>
            <a:pPr marL="332740" indent="-320040">
              <a:lnSpc>
                <a:spcPct val="100000"/>
              </a:lnSpc>
              <a:spcBef>
                <a:spcPts val="310"/>
              </a:spcBef>
              <a:buFont typeface="Arial"/>
              <a:buChar char="○"/>
              <a:tabLst>
                <a:tab pos="332740" algn="l"/>
                <a:tab pos="333375" algn="l"/>
              </a:tabLst>
            </a:pPr>
            <a:r>
              <a:rPr spc="-5" dirty="0">
                <a:solidFill>
                  <a:srgbClr val="666666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Veterans</a:t>
            </a:r>
            <a:r>
              <a:rPr lang="en-US" spc="-5" dirty="0">
                <a:solidFill>
                  <a:srgbClr val="666666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 AND depression </a:t>
            </a:r>
            <a:br>
              <a:rPr lang="en-US" spc="-5" dirty="0">
                <a:solidFill>
                  <a:srgbClr val="666666"/>
                </a:solidFill>
                <a:latin typeface="Abadi" panose="020B0604020104020204" pitchFamily="34" charset="0"/>
                <a:cs typeface="Aldhabi" panose="01000000000000000000" pitchFamily="2" charset="-78"/>
              </a:rPr>
            </a:br>
            <a:r>
              <a:rPr lang="en-US" i="1" spc="-5" dirty="0">
                <a:solidFill>
                  <a:srgbClr val="666666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(variety of interventions)</a:t>
            </a:r>
            <a:endParaRPr i="1" dirty="0">
              <a:latin typeface="Abadi" panose="020B0604020104020204" pitchFamily="34" charset="0"/>
              <a:cs typeface="Aldhabi" panose="01000000000000000000" pitchFamily="2" charset="-78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28CDAF83-90D0-74AB-ED28-3097697B4F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800475"/>
              </p:ext>
            </p:extLst>
          </p:nvPr>
        </p:nvGraphicFramePr>
        <p:xfrm>
          <a:off x="159525" y="1318895"/>
          <a:ext cx="4408000" cy="2413000"/>
        </p:xfrm>
        <a:graphic>
          <a:graphicData uri="http://schemas.openxmlformats.org/drawingml/2006/table">
            <a:tbl>
              <a:tblPr firstRow="1" bandRow="1">
                <a:tableStyleId>{2213BFAF-0FCB-4CEB-BE17-ED856D17AA6C}</a:tableStyleId>
              </a:tblPr>
              <a:tblGrid>
                <a:gridCol w="1102000">
                  <a:extLst>
                    <a:ext uri="{9D8B030D-6E8A-4147-A177-3AD203B41FA5}">
                      <a16:colId xmlns:a16="http://schemas.microsoft.com/office/drawing/2014/main" val="3354458072"/>
                    </a:ext>
                  </a:extLst>
                </a:gridCol>
                <a:gridCol w="1102000">
                  <a:extLst>
                    <a:ext uri="{9D8B030D-6E8A-4147-A177-3AD203B41FA5}">
                      <a16:colId xmlns:a16="http://schemas.microsoft.com/office/drawing/2014/main" val="2413049253"/>
                    </a:ext>
                  </a:extLst>
                </a:gridCol>
                <a:gridCol w="1102000">
                  <a:extLst>
                    <a:ext uri="{9D8B030D-6E8A-4147-A177-3AD203B41FA5}">
                      <a16:colId xmlns:a16="http://schemas.microsoft.com/office/drawing/2014/main" val="979650234"/>
                    </a:ext>
                  </a:extLst>
                </a:gridCol>
                <a:gridCol w="1102000">
                  <a:extLst>
                    <a:ext uri="{9D8B030D-6E8A-4147-A177-3AD203B41FA5}">
                      <a16:colId xmlns:a16="http://schemas.microsoft.com/office/drawing/2014/main" val="42843972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450" b="1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50" b="1" dirty="0">
                          <a:latin typeface="Abadi" panose="020B0604020104020204" pitchFamily="34" charset="0"/>
                        </a:rPr>
                        <a:t>Search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50" b="1" dirty="0">
                          <a:latin typeface="Abadi" panose="020B0604020104020204" pitchFamily="34" charset="0"/>
                        </a:rPr>
                        <a:t>Search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50" b="1" dirty="0">
                          <a:latin typeface="Abadi" panose="020B0604020104020204" pitchFamily="34" charset="0"/>
                        </a:rPr>
                        <a:t>Search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606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50" b="1" dirty="0">
                          <a:latin typeface="Abadi" panose="020B0604020104020204" pitchFamily="34" charset="0"/>
                        </a:rPr>
                        <a:t>Intervention</a:t>
                      </a:r>
                    </a:p>
                    <a:p>
                      <a:endParaRPr lang="en-US" sz="1450" b="1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50" dirty="0">
                          <a:latin typeface="Abadi" panose="020B0604020104020204" pitchFamily="34" charset="0"/>
                        </a:rPr>
                        <a:t>Animal assisted therapy</a:t>
                      </a:r>
                    </a:p>
                    <a:p>
                      <a:endParaRPr lang="en-US" sz="1450" b="1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50" dirty="0">
                          <a:latin typeface="Abadi" panose="020B0604020104020204" pitchFamily="34" charset="0"/>
                        </a:rPr>
                        <a:t>Animal assisted therapy</a:t>
                      </a:r>
                    </a:p>
                    <a:p>
                      <a:endParaRPr lang="en-US" sz="1450" b="1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50" b="1" dirty="0">
                          <a:latin typeface="Abadi" panose="020B0604020104020204" pitchFamily="34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555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50" b="1" dirty="0">
                          <a:latin typeface="Abadi" panose="020B0604020104020204" pitchFamily="34" charset="0"/>
                        </a:rPr>
                        <a:t>Population</a:t>
                      </a:r>
                    </a:p>
                    <a:p>
                      <a:endParaRPr lang="en-US" sz="1450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50" dirty="0">
                          <a:latin typeface="Abadi" panose="020B0604020104020204" pitchFamily="34" charset="0"/>
                        </a:rPr>
                        <a:t>veterans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50" dirty="0">
                          <a:latin typeface="Abadi" panose="020B060402010402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dirty="0">
                          <a:latin typeface="Abadi" panose="020B0604020104020204" pitchFamily="34" charset="0"/>
                        </a:rPr>
                        <a:t>Veterans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238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50" b="1" dirty="0">
                          <a:latin typeface="Abadi" panose="020B0604020104020204" pitchFamily="34" charset="0"/>
                        </a:rPr>
                        <a:t>Outcome</a:t>
                      </a:r>
                    </a:p>
                    <a:p>
                      <a:endParaRPr lang="en-US" sz="1450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50" dirty="0">
                          <a:latin typeface="Abadi" panose="020B060402010402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dirty="0">
                          <a:latin typeface="Abadi" panose="020B0604020104020204" pitchFamily="34" charset="0"/>
                        </a:rPr>
                        <a:t>depression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50" dirty="0">
                          <a:latin typeface="Abadi" panose="020B0604020104020204" pitchFamily="34" charset="0"/>
                        </a:rPr>
                        <a:t>depression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805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8895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16646B3-9813-7590-11FC-1FF895A015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7391863"/>
              </p:ext>
            </p:extLst>
          </p:nvPr>
        </p:nvGraphicFramePr>
        <p:xfrm>
          <a:off x="1179255" y="77545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344539"/>
            <a:ext cx="7537304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200" dirty="0">
                <a:latin typeface="Abadi" panose="020B0604020104020204" pitchFamily="34" charset="0"/>
                <a:cs typeface="Aldhabi" panose="01000000000000000000" pitchFamily="2" charset="-78"/>
              </a:rPr>
              <a:t>Where to Search for Specific Sources (Scholarly Articles)</a:t>
            </a:r>
            <a:endParaRPr sz="4200" dirty="0">
              <a:latin typeface="Abadi" panose="020B0604020104020204" pitchFamily="34" charset="0"/>
              <a:cs typeface="Aldhabi" panose="01000000000000000000" pitchFamily="2" charset="-78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30438" y="1736005"/>
            <a:ext cx="1751241" cy="253403"/>
          </a:xfrm>
          <a:prstGeom prst="rect">
            <a:avLst/>
          </a:prstGeom>
          <a:ln w="19050">
            <a:noFill/>
          </a:ln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sz="2000" dirty="0">
                <a:latin typeface="Abadi" panose="020B0604020104020204" pitchFamily="34" charset="0"/>
                <a:cs typeface="Aldhabi" panose="01000000000000000000" pitchFamily="2" charset="-78"/>
              </a:rPr>
              <a:t>A search </a:t>
            </a:r>
            <a:r>
              <a:rPr sz="2000" spc="-5" dirty="0">
                <a:latin typeface="Abadi" panose="020B0604020104020204" pitchFamily="34" charset="0"/>
                <a:cs typeface="Aldhabi" panose="01000000000000000000" pitchFamily="2" charset="-78"/>
              </a:rPr>
              <a:t>engine</a:t>
            </a:r>
            <a:endParaRPr sz="2000" dirty="0">
              <a:latin typeface="Abadi" panose="020B0604020104020204" pitchFamily="34" charset="0"/>
              <a:cs typeface="Aldhabi" panose="01000000000000000000" pitchFamily="2" charset="-78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04933" y="1989408"/>
            <a:ext cx="1545590" cy="471411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sz="2000" spc="-5" dirty="0">
                <a:latin typeface="Abadi" panose="020B0604020104020204" pitchFamily="34" charset="0"/>
                <a:cs typeface="Aldhabi" panose="01000000000000000000" pitchFamily="2" charset="-78"/>
              </a:rPr>
              <a:t>Subject databases</a:t>
            </a:r>
            <a:endParaRPr sz="2000" dirty="0">
              <a:latin typeface="Abadi" panose="020B0604020104020204" pitchFamily="34" charset="0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20587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D536A4E3-3755-668F-E6F5-7F53988DD7D3}"/>
              </a:ext>
            </a:extLst>
          </p:cNvPr>
          <p:cNvSpPr txBox="1">
            <a:spLocks/>
          </p:cNvSpPr>
          <p:nvPr/>
        </p:nvSpPr>
        <p:spPr>
          <a:xfrm>
            <a:off x="311699" y="58806"/>
            <a:ext cx="6586057" cy="1318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6000" b="1" i="0">
                <a:solidFill>
                  <a:srgbClr val="212121"/>
                </a:solidFill>
                <a:latin typeface="Book Antiqua"/>
                <a:ea typeface="+mj-ea"/>
                <a:cs typeface="Book Antiqua"/>
              </a:defRPr>
            </a:lvl1pPr>
          </a:lstStyle>
          <a:p>
            <a:pPr marL="12700">
              <a:spcBef>
                <a:spcPts val="100"/>
              </a:spcBef>
              <a:buClrTx/>
              <a:buFontTx/>
            </a:pPr>
            <a:r>
              <a:rPr lang="en-US" sz="4200" b="0" dirty="0">
                <a:latin typeface="Abadi" panose="020B0604020104020204" pitchFamily="34" charset="0"/>
                <a:cs typeface="Aldhabi" panose="01000000000000000000" pitchFamily="2" charset="-78"/>
              </a:rPr>
              <a:t>Social Work Abstracts</a:t>
            </a:r>
          </a:p>
          <a:p>
            <a:pPr marL="12700">
              <a:spcBef>
                <a:spcPts val="100"/>
              </a:spcBef>
              <a:buClrTx/>
              <a:buFontTx/>
            </a:pPr>
            <a:endParaRPr lang="en-US" sz="4200" b="0" dirty="0">
              <a:latin typeface="Abadi" panose="020B0604020104020204" pitchFamily="34" charset="0"/>
              <a:cs typeface="Aldhabi" panose="010000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C68F53-790F-200C-8A29-8BFF50019D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11180" y="717961"/>
            <a:ext cx="8262293" cy="2679663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11FB590C-0B28-8440-2BE1-BBF923B60F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131" t="16851" r="5326" b="2198"/>
          <a:stretch/>
        </p:blipFill>
        <p:spPr>
          <a:xfrm>
            <a:off x="3978160" y="2127453"/>
            <a:ext cx="5029200" cy="2858322"/>
          </a:xfrm>
          <a:prstGeom prst="rect">
            <a:avLst/>
          </a:prstGeom>
          <a:ln>
            <a:solidFill>
              <a:schemeClr val="tx2"/>
            </a:solidFill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BEE2878-0CC3-D080-74E2-178F59B0CD78}"/>
              </a:ext>
            </a:extLst>
          </p:cNvPr>
          <p:cNvGrpSpPr/>
          <p:nvPr/>
        </p:nvGrpSpPr>
        <p:grpSpPr>
          <a:xfrm>
            <a:off x="248489" y="3709002"/>
            <a:ext cx="1195089" cy="1195089"/>
            <a:chOff x="2522" y="1434455"/>
            <a:chExt cx="1195089" cy="119508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8944581-0618-E62D-F40D-B06F7D7BF4C3}"/>
                </a:ext>
              </a:extLst>
            </p:cNvPr>
            <p:cNvSpPr/>
            <p:nvPr/>
          </p:nvSpPr>
          <p:spPr>
            <a:xfrm>
              <a:off x="2522" y="1434455"/>
              <a:ext cx="1195089" cy="119508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4A3510B-BA68-BF9D-9E91-EA9B3B78420D}"/>
                </a:ext>
              </a:extLst>
            </p:cNvPr>
            <p:cNvSpPr txBox="1"/>
            <p:nvPr/>
          </p:nvSpPr>
          <p:spPr>
            <a:xfrm>
              <a:off x="177539" y="1609472"/>
              <a:ext cx="845055" cy="8450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Social Work Abstracts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3073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D536A4E3-3755-668F-E6F5-7F53988DD7D3}"/>
              </a:ext>
            </a:extLst>
          </p:cNvPr>
          <p:cNvSpPr txBox="1">
            <a:spLocks/>
          </p:cNvSpPr>
          <p:nvPr/>
        </p:nvSpPr>
        <p:spPr>
          <a:xfrm>
            <a:off x="311699" y="58806"/>
            <a:ext cx="6586057" cy="1318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6000" b="1" i="0">
                <a:solidFill>
                  <a:srgbClr val="212121"/>
                </a:solidFill>
                <a:latin typeface="Book Antiqua"/>
                <a:ea typeface="+mj-ea"/>
                <a:cs typeface="Book Antiqua"/>
              </a:defRPr>
            </a:lvl1pPr>
          </a:lstStyle>
          <a:p>
            <a:pPr marL="12700">
              <a:spcBef>
                <a:spcPts val="100"/>
              </a:spcBef>
              <a:buClrTx/>
              <a:buFontTx/>
            </a:pPr>
            <a:r>
              <a:rPr lang="en-US" sz="4200" b="0" dirty="0">
                <a:latin typeface="Abadi" panose="020B0604020104020204" pitchFamily="34" charset="0"/>
                <a:cs typeface="Aldhabi" panose="01000000000000000000" pitchFamily="2" charset="-78"/>
              </a:rPr>
              <a:t>PsycInfo</a:t>
            </a:r>
          </a:p>
          <a:p>
            <a:pPr marL="12700">
              <a:spcBef>
                <a:spcPts val="100"/>
              </a:spcBef>
              <a:buClrTx/>
              <a:buFontTx/>
            </a:pPr>
            <a:endParaRPr lang="en-US" sz="4200" b="0" dirty="0">
              <a:latin typeface="Abadi" panose="020B0604020104020204" pitchFamily="34" charset="0"/>
              <a:cs typeface="Aldhabi" panose="010000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C68F53-790F-200C-8A29-8BFF50019D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11699" y="717961"/>
            <a:ext cx="7051697" cy="2590933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FB590C-0B28-8440-2BE1-BBF923B60F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284" t="-154" r="1304" b="-963"/>
          <a:stretch/>
        </p:blipFill>
        <p:spPr>
          <a:xfrm>
            <a:off x="3604727" y="2174479"/>
            <a:ext cx="4522323" cy="2910215"/>
          </a:xfrm>
          <a:prstGeom prst="rect">
            <a:avLst/>
          </a:prstGeom>
          <a:ln>
            <a:solidFill>
              <a:schemeClr val="tx2"/>
            </a:solidFill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1BF6FCF-CD70-0549-D237-C3CE1752E4F6}"/>
              </a:ext>
            </a:extLst>
          </p:cNvPr>
          <p:cNvGrpSpPr/>
          <p:nvPr/>
        </p:nvGrpSpPr>
        <p:grpSpPr>
          <a:xfrm>
            <a:off x="231397" y="3717547"/>
            <a:ext cx="1195089" cy="1195089"/>
            <a:chOff x="2084847" y="1434455"/>
            <a:chExt cx="1195089" cy="119508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9DC19ED-BA25-FA08-6138-B309D6045241}"/>
                </a:ext>
              </a:extLst>
            </p:cNvPr>
            <p:cNvSpPr/>
            <p:nvPr/>
          </p:nvSpPr>
          <p:spPr>
            <a:xfrm>
              <a:off x="2084847" y="1434455"/>
              <a:ext cx="1195089" cy="119508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923142E-379C-3590-94A1-22217B047FED}"/>
                </a:ext>
              </a:extLst>
            </p:cNvPr>
            <p:cNvSpPr txBox="1"/>
            <p:nvPr/>
          </p:nvSpPr>
          <p:spPr>
            <a:xfrm>
              <a:off x="2259864" y="1609472"/>
              <a:ext cx="845055" cy="8450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PsycInfo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7909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344539"/>
            <a:ext cx="8651210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>
                <a:latin typeface="Abadi" panose="020B0604020104020204" pitchFamily="34" charset="0"/>
                <a:cs typeface="Aldhabi" panose="01000000000000000000" pitchFamily="2" charset="-78"/>
              </a:rPr>
              <a:t>Thesaurus</a:t>
            </a:r>
            <a:br>
              <a:rPr lang="en-US" sz="4200" dirty="0">
                <a:latin typeface="Abadi" panose="020B0604020104020204" pitchFamily="34" charset="0"/>
                <a:cs typeface="Aldhabi" panose="01000000000000000000" pitchFamily="2" charset="-78"/>
              </a:rPr>
            </a:br>
            <a:r>
              <a:rPr lang="en-US" sz="2800" dirty="0">
                <a:latin typeface="Abadi" panose="020B0604020104020204" pitchFamily="34" charset="0"/>
                <a:cs typeface="Aldhabi" panose="01000000000000000000" pitchFamily="2" charset="-78"/>
              </a:rPr>
              <a:t>Only in PsycInfo</a:t>
            </a:r>
            <a:endParaRPr sz="2800" dirty="0">
              <a:latin typeface="Abadi" panose="020B0604020104020204" pitchFamily="34" charset="0"/>
              <a:cs typeface="Aldhabi" panose="010000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374CB4-F53C-94F5-1F8A-3BA32C37F6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392" b="50702"/>
          <a:stretch/>
        </p:blipFill>
        <p:spPr>
          <a:xfrm>
            <a:off x="0" y="2403159"/>
            <a:ext cx="4707701" cy="85102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04B8C28-30E9-9713-7DFA-EC79BF2D0E48}"/>
              </a:ext>
            </a:extLst>
          </p:cNvPr>
          <p:cNvSpPr/>
          <p:nvPr/>
        </p:nvSpPr>
        <p:spPr>
          <a:xfrm>
            <a:off x="2716395" y="2868289"/>
            <a:ext cx="740228" cy="385899"/>
          </a:xfrm>
          <a:prstGeom prst="rect">
            <a:avLst/>
          </a:prstGeom>
          <a:solidFill>
            <a:srgbClr val="CBA29F">
              <a:alpha val="40000"/>
            </a:srgbClr>
          </a:solidFill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880B00-3E3C-7F7F-7215-9B333ABFAD6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692256" y="478853"/>
            <a:ext cx="5420441" cy="423658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0386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4" y="344539"/>
            <a:ext cx="8002817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>
                <a:latin typeface="Abadi" panose="020B0604020104020204" pitchFamily="34" charset="0"/>
                <a:cs typeface="Aldhabi" panose="01000000000000000000" pitchFamily="2" charset="-78"/>
              </a:rPr>
              <a:t>Subject Headings</a:t>
            </a:r>
          </a:p>
        </p:txBody>
      </p:sp>
      <p:sp>
        <p:nvSpPr>
          <p:cNvPr id="3" name="object 3"/>
          <p:cNvSpPr/>
          <p:nvPr/>
        </p:nvSpPr>
        <p:spPr>
          <a:xfrm>
            <a:off x="1926137" y="1093849"/>
            <a:ext cx="5291730" cy="37448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0DE382C-9DA4-BA95-018D-3A33BD2BA9AC}"/>
              </a:ext>
            </a:extLst>
          </p:cNvPr>
          <p:cNvSpPr/>
          <p:nvPr/>
        </p:nvSpPr>
        <p:spPr>
          <a:xfrm>
            <a:off x="3103432" y="3940854"/>
            <a:ext cx="1468568" cy="1126802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05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311700" y="1025495"/>
            <a:ext cx="3328808" cy="35435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" sz="2800" dirty="0">
                <a:latin typeface="Abadi" panose="020B0604020104020204" pitchFamily="34" charset="0"/>
                <a:cs typeface="Aldhabi" panose="01000000000000000000" pitchFamily="2" charset="-78"/>
              </a:rPr>
              <a:t>Publication date</a:t>
            </a:r>
            <a:endParaRPr sz="2800" dirty="0">
              <a:latin typeface="Abadi" panose="020B0604020104020204" pitchFamily="34" charset="0"/>
              <a:cs typeface="Aldhabi" panose="01000000000000000000" pitchFamily="2" charset="-78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" sz="2800" dirty="0">
                <a:latin typeface="Abadi" panose="020B0604020104020204" pitchFamily="34" charset="0"/>
                <a:cs typeface="Aldhabi" panose="01000000000000000000" pitchFamily="2" charset="-78"/>
              </a:rPr>
              <a:t>Document type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" sz="2800" dirty="0">
                <a:latin typeface="Abadi" panose="020B0604020104020204" pitchFamily="34" charset="0"/>
                <a:cs typeface="Aldhabi" panose="01000000000000000000" pitchFamily="2" charset="-78"/>
              </a:rPr>
              <a:t>Peer Reviewed</a:t>
            </a:r>
          </a:p>
          <a:p>
            <a:pPr>
              <a:buFont typeface="Wingdings" panose="05000000000000000000" pitchFamily="2" charset="2"/>
              <a:buChar char="v"/>
            </a:pPr>
            <a:endParaRPr lang="en" sz="2800" dirty="0">
              <a:latin typeface="Abadi" panose="020B0604020104020204" pitchFamily="34" charset="0"/>
              <a:cs typeface="Aldhabi" panose="01000000000000000000" pitchFamily="2" charset="-78"/>
            </a:endParaRPr>
          </a:p>
          <a:p>
            <a:pPr marL="152400" indent="0">
              <a:buNone/>
            </a:pPr>
            <a:r>
              <a:rPr lang="en" sz="2800" dirty="0">
                <a:latin typeface="Abadi" panose="020B0604020104020204" pitchFamily="34" charset="0"/>
                <a:cs typeface="Aldhabi" panose="01000000000000000000" pitchFamily="2" charset="-78"/>
              </a:rPr>
              <a:t>Only in PsycInfo:</a:t>
            </a:r>
            <a:endParaRPr sz="2800" dirty="0">
              <a:latin typeface="Abadi" panose="020B0604020104020204" pitchFamily="34" charset="0"/>
              <a:cs typeface="Aldhabi" panose="01000000000000000000" pitchFamily="2" charset="-78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" sz="2800" dirty="0">
                <a:latin typeface="Abadi" panose="020B0604020104020204" pitchFamily="34" charset="0"/>
                <a:cs typeface="Aldhabi" panose="01000000000000000000" pitchFamily="2" charset="-78"/>
              </a:rPr>
              <a:t>Age group</a:t>
            </a:r>
            <a:endParaRPr sz="2800" dirty="0">
              <a:latin typeface="Abadi" panose="020B0604020104020204" pitchFamily="34" charset="0"/>
              <a:cs typeface="Aldhabi" panose="01000000000000000000" pitchFamily="2" charset="-78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" sz="2800" dirty="0">
                <a:latin typeface="Abadi" panose="020B0604020104020204" pitchFamily="34" charset="0"/>
                <a:cs typeface="Aldhabi" panose="01000000000000000000" pitchFamily="2" charset="-78"/>
              </a:rPr>
              <a:t>Population</a:t>
            </a:r>
            <a:endParaRPr sz="2800" dirty="0">
              <a:latin typeface="Abadi" panose="020B0604020104020204" pitchFamily="34" charset="0"/>
              <a:cs typeface="Aldhabi" panose="01000000000000000000" pitchFamily="2" charset="-78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" sz="2800" dirty="0">
                <a:latin typeface="Abadi" panose="020B0604020104020204" pitchFamily="34" charset="0"/>
                <a:cs typeface="Aldhabi" panose="01000000000000000000" pitchFamily="2" charset="-78"/>
              </a:rPr>
              <a:t>Methodology </a:t>
            </a:r>
            <a:endParaRPr sz="2800" dirty="0">
              <a:latin typeface="Abadi" panose="020B0604020104020204" pitchFamily="34" charset="0"/>
              <a:cs typeface="Aldhabi" panose="01000000000000000000" pitchFamily="2" charset="-78"/>
            </a:endParaRPr>
          </a:p>
        </p:txBody>
      </p:sp>
      <p:pic>
        <p:nvPicPr>
          <p:cNvPr id="162" name="Shape 162"/>
          <p:cNvPicPr preferRelativeResize="0"/>
          <p:nvPr/>
        </p:nvPicPr>
        <p:blipFill rotWithShape="1">
          <a:blip r:embed="rId3">
            <a:alphaModFix/>
          </a:blip>
          <a:srcRect r="14273"/>
          <a:stretch/>
        </p:blipFill>
        <p:spPr>
          <a:xfrm>
            <a:off x="4296674" y="152400"/>
            <a:ext cx="4650003" cy="48386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C2D4D1FC-1CC3-4D8D-85B9-8CB119F01620}"/>
              </a:ext>
            </a:extLst>
          </p:cNvPr>
          <p:cNvSpPr txBox="1">
            <a:spLocks/>
          </p:cNvSpPr>
          <p:nvPr/>
        </p:nvSpPr>
        <p:spPr>
          <a:xfrm>
            <a:off x="311700" y="58806"/>
            <a:ext cx="3984974" cy="1318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6000" b="1" i="0">
                <a:solidFill>
                  <a:srgbClr val="212121"/>
                </a:solidFill>
                <a:latin typeface="Book Antiqua"/>
                <a:ea typeface="+mj-ea"/>
                <a:cs typeface="Book Antiqua"/>
              </a:defRPr>
            </a:lvl1pPr>
          </a:lstStyle>
          <a:p>
            <a:pPr marL="12700">
              <a:spcBef>
                <a:spcPts val="100"/>
              </a:spcBef>
              <a:buClrTx/>
              <a:buFontTx/>
            </a:pPr>
            <a:r>
              <a:rPr lang="en-US" sz="4200" b="0" dirty="0">
                <a:latin typeface="Abadi" panose="020B0604020104020204" pitchFamily="34" charset="0"/>
                <a:cs typeface="Aldhabi" panose="01000000000000000000" pitchFamily="2" charset="-78"/>
              </a:rPr>
              <a:t>Filters and Limits</a:t>
            </a:r>
          </a:p>
          <a:p>
            <a:pPr marL="12700">
              <a:spcBef>
                <a:spcPts val="100"/>
              </a:spcBef>
              <a:buClrTx/>
              <a:buFontTx/>
            </a:pPr>
            <a:endParaRPr lang="en-US" sz="4200" b="0" dirty="0">
              <a:latin typeface="Abadi" panose="020B0604020104020204" pitchFamily="34" charset="0"/>
              <a:cs typeface="Aldhabi" panose="01000000000000000000" pitchFamily="2" charset="-7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D536A4E3-3755-668F-E6F5-7F53988DD7D3}"/>
              </a:ext>
            </a:extLst>
          </p:cNvPr>
          <p:cNvSpPr txBox="1">
            <a:spLocks/>
          </p:cNvSpPr>
          <p:nvPr/>
        </p:nvSpPr>
        <p:spPr>
          <a:xfrm>
            <a:off x="311699" y="58806"/>
            <a:ext cx="8133054" cy="1318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6000" b="1" i="0">
                <a:solidFill>
                  <a:srgbClr val="212121"/>
                </a:solidFill>
                <a:latin typeface="Book Antiqua"/>
                <a:ea typeface="+mj-ea"/>
                <a:cs typeface="Book Antiqua"/>
              </a:defRPr>
            </a:lvl1pPr>
          </a:lstStyle>
          <a:p>
            <a:pPr marL="12700">
              <a:spcBef>
                <a:spcPts val="100"/>
              </a:spcBef>
              <a:buClrTx/>
              <a:buFontTx/>
            </a:pPr>
            <a:r>
              <a:rPr lang="en-US" sz="4200" b="0" dirty="0">
                <a:latin typeface="Abadi" panose="020B0604020104020204" pitchFamily="34" charset="0"/>
                <a:cs typeface="Aldhabi" panose="01000000000000000000" pitchFamily="2" charset="-78"/>
              </a:rPr>
              <a:t>Optional: Add more Databases</a:t>
            </a:r>
          </a:p>
          <a:p>
            <a:pPr marL="12700">
              <a:spcBef>
                <a:spcPts val="100"/>
              </a:spcBef>
              <a:buClrTx/>
              <a:buFontTx/>
            </a:pPr>
            <a:endParaRPr lang="en-US" sz="4200" b="0" dirty="0">
              <a:latin typeface="Abadi" panose="020B0604020104020204" pitchFamily="34" charset="0"/>
              <a:cs typeface="Aldhabi" panose="010000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C68F53-790F-200C-8A29-8BFF50019D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283"/>
          <a:stretch/>
        </p:blipFill>
        <p:spPr>
          <a:xfrm>
            <a:off x="311699" y="990862"/>
            <a:ext cx="4525936" cy="1788197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FB590C-0B28-8440-2BE1-BBF923B60F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101" b="10101"/>
          <a:stretch/>
        </p:blipFill>
        <p:spPr>
          <a:xfrm>
            <a:off x="5020747" y="990862"/>
            <a:ext cx="3952337" cy="2246292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683B13-2F99-A18F-D4D8-E8A67A2486CB}"/>
              </a:ext>
            </a:extLst>
          </p:cNvPr>
          <p:cNvSpPr txBox="1"/>
          <p:nvPr/>
        </p:nvSpPr>
        <p:spPr>
          <a:xfrm>
            <a:off x="410198" y="3503776"/>
            <a:ext cx="44529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Also in EBSCO: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ERIC (education-focused)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Family &amp; Society Studies Worldwide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eBooks on Nursing, Psychology, Medicine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56AD05-2413-E732-82A0-C8D708DB3174}"/>
              </a:ext>
            </a:extLst>
          </p:cNvPr>
          <p:cNvSpPr txBox="1"/>
          <p:nvPr/>
        </p:nvSpPr>
        <p:spPr>
          <a:xfrm>
            <a:off x="5015532" y="3430546"/>
            <a:ext cx="42481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Also in ProQuest: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Coronavirus Research Database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/>
              <a:t>PTSDpubs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Criminology Collection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Policy File Index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13357D1-2AD4-DB71-14EB-737CB7B9FA23}"/>
              </a:ext>
            </a:extLst>
          </p:cNvPr>
          <p:cNvSpPr/>
          <p:nvPr/>
        </p:nvSpPr>
        <p:spPr>
          <a:xfrm>
            <a:off x="2905591" y="990862"/>
            <a:ext cx="1282700" cy="438984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631F180-235B-02AB-EE78-95C3BA9448B1}"/>
              </a:ext>
            </a:extLst>
          </p:cNvPr>
          <p:cNvSpPr/>
          <p:nvPr/>
        </p:nvSpPr>
        <p:spPr>
          <a:xfrm>
            <a:off x="4923482" y="2959101"/>
            <a:ext cx="1820218" cy="374750"/>
          </a:xfrm>
          <a:prstGeom prst="ellipse">
            <a:avLst/>
          </a:prstGeom>
          <a:noFill/>
          <a:ln w="38100">
            <a:solidFill>
              <a:srgbClr val="790EC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14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76389"/>
            <a:ext cx="6381835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200">
                <a:latin typeface="Abadi" panose="020B0604020104020204" pitchFamily="34" charset="0"/>
                <a:cs typeface="Aldhabi" panose="01000000000000000000" pitchFamily="2" charset="-78"/>
              </a:rPr>
              <a:t>Google Scholar</a:t>
            </a:r>
            <a:br>
              <a:rPr lang="en-US" sz="4200">
                <a:latin typeface="Abadi" panose="020B0604020104020204" pitchFamily="34" charset="0"/>
                <a:cs typeface="Aldhabi" panose="01000000000000000000" pitchFamily="2" charset="-78"/>
              </a:rPr>
            </a:br>
            <a:r>
              <a:rPr lang="en-US" sz="2800">
                <a:latin typeface="Abadi" panose="020B0604020104020204" pitchFamily="34" charset="0"/>
                <a:cs typeface="Aldhabi" panose="01000000000000000000" pitchFamily="2" charset="-78"/>
              </a:rPr>
              <a:t>aggregator across disciplines</a:t>
            </a:r>
            <a:endParaRPr lang="en-US" sz="2800" dirty="0">
              <a:latin typeface="Abadi" panose="020B0604020104020204" pitchFamily="34" charset="0"/>
              <a:cs typeface="Aldhabi" panose="01000000000000000000" pitchFamily="2" charset="-78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" y="1246250"/>
            <a:ext cx="8839198" cy="27423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61851" y="4206963"/>
            <a:ext cx="7559436" cy="754053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5445" marR="5080" indent="-373380">
              <a:lnSpc>
                <a:spcPts val="1650"/>
              </a:lnSpc>
              <a:spcBef>
                <a:spcPts val="180"/>
              </a:spcBef>
            </a:pPr>
            <a:r>
              <a:rPr sz="2400" b="1" spc="-5" dirty="0">
                <a:latin typeface="Abadi" panose="020B0604020104020204" pitchFamily="34" charset="0"/>
                <a:cs typeface="Aldhabi" panose="01000000000000000000" pitchFamily="2" charset="-78"/>
              </a:rPr>
              <a:t>The only way to access the article is by going to Google </a:t>
            </a:r>
            <a:endParaRPr lang="en-US" sz="2400" b="1" spc="-5" dirty="0">
              <a:latin typeface="Abadi" panose="020B0604020104020204" pitchFamily="34" charset="0"/>
              <a:cs typeface="Aldhabi" panose="01000000000000000000" pitchFamily="2" charset="-78"/>
            </a:endParaRPr>
          </a:p>
          <a:p>
            <a:pPr marL="385445" marR="5080" indent="-373380">
              <a:lnSpc>
                <a:spcPts val="1650"/>
              </a:lnSpc>
              <a:spcBef>
                <a:spcPts val="180"/>
              </a:spcBef>
            </a:pPr>
            <a:endParaRPr lang="en-US" sz="2400" b="1" spc="-5" dirty="0">
              <a:latin typeface="Abadi" panose="020B0604020104020204" pitchFamily="34" charset="0"/>
              <a:cs typeface="Aldhabi" panose="01000000000000000000" pitchFamily="2" charset="-78"/>
            </a:endParaRPr>
          </a:p>
          <a:p>
            <a:pPr marL="385445" marR="5080" indent="-373380">
              <a:lnSpc>
                <a:spcPts val="1650"/>
              </a:lnSpc>
              <a:spcBef>
                <a:spcPts val="180"/>
              </a:spcBef>
            </a:pPr>
            <a:r>
              <a:rPr sz="2400" b="1" spc="-5" dirty="0">
                <a:latin typeface="Abadi" panose="020B0604020104020204" pitchFamily="34" charset="0"/>
                <a:cs typeface="Aldhabi" panose="01000000000000000000" pitchFamily="2" charset="-78"/>
              </a:rPr>
              <a:t> Scholar or a database through the library</a:t>
            </a:r>
            <a:r>
              <a:rPr sz="2400" b="1" spc="60" dirty="0">
                <a:latin typeface="Abadi" panose="020B0604020104020204" pitchFamily="34" charset="0"/>
                <a:cs typeface="Aldhabi" panose="01000000000000000000" pitchFamily="2" charset="-78"/>
              </a:rPr>
              <a:t> </a:t>
            </a:r>
            <a:r>
              <a:rPr sz="2400" b="1" spc="-5" dirty="0">
                <a:latin typeface="Abadi" panose="020B0604020104020204" pitchFamily="34" charset="0"/>
                <a:cs typeface="Aldhabi" panose="01000000000000000000" pitchFamily="2" charset="-78"/>
              </a:rPr>
              <a:t>system.</a:t>
            </a:r>
            <a:endParaRPr sz="2400" dirty="0">
              <a:latin typeface="Abadi" panose="020B0604020104020204" pitchFamily="34" charset="0"/>
              <a:cs typeface="Aldhabi" panose="01000000000000000000" pitchFamily="2" charset="-78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3F47B78-4A34-9D93-1BB3-717B5B5C8BF9}"/>
              </a:ext>
            </a:extLst>
          </p:cNvPr>
          <p:cNvGrpSpPr/>
          <p:nvPr/>
        </p:nvGrpSpPr>
        <p:grpSpPr>
          <a:xfrm>
            <a:off x="7810856" y="76389"/>
            <a:ext cx="1180742" cy="1078474"/>
            <a:chOff x="4167171" y="1207495"/>
            <a:chExt cx="1926305" cy="164900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D37789E-3D04-18F0-2838-41460E7F470A}"/>
                </a:ext>
              </a:extLst>
            </p:cNvPr>
            <p:cNvSpPr/>
            <p:nvPr/>
          </p:nvSpPr>
          <p:spPr>
            <a:xfrm>
              <a:off x="4167171" y="1207495"/>
              <a:ext cx="1926305" cy="1649008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Oval 4">
              <a:extLst>
                <a:ext uri="{FF2B5EF4-FFF2-40B4-BE49-F238E27FC236}">
                  <a16:creationId xmlns:a16="http://schemas.microsoft.com/office/drawing/2014/main" id="{CBB2EC8A-CF8B-DFD5-73A7-52AD3DEB1341}"/>
                </a:ext>
              </a:extLst>
            </p:cNvPr>
            <p:cNvSpPr txBox="1"/>
            <p:nvPr/>
          </p:nvSpPr>
          <p:spPr>
            <a:xfrm>
              <a:off x="4449272" y="1448987"/>
              <a:ext cx="1362103" cy="11660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>
                  <a:solidFill>
                    <a:schemeClr val="tx1"/>
                  </a:solidFill>
                </a:rPr>
                <a:t>Google Scholar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6612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344539"/>
            <a:ext cx="404856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200" dirty="0">
                <a:latin typeface="Abadi" panose="020B0604020104020204" pitchFamily="34" charset="0"/>
                <a:cs typeface="Aldhabi" panose="01000000000000000000" pitchFamily="2" charset="-78"/>
              </a:rPr>
              <a:t>Get in touch…</a:t>
            </a:r>
            <a:endParaRPr sz="4200" dirty="0">
              <a:latin typeface="Abadi" panose="020B0604020104020204" pitchFamily="34" charset="0"/>
              <a:cs typeface="Aldhabi" panose="01000000000000000000" pitchFamily="2" charset="-78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7624" y="1215288"/>
            <a:ext cx="8668751" cy="3668312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500379" lvl="1">
              <a:spcBef>
                <a:spcPts val="330"/>
              </a:spcBef>
              <a:tabLst>
                <a:tab pos="836294" algn="l"/>
                <a:tab pos="836930" algn="l"/>
              </a:tabLst>
            </a:pPr>
            <a:r>
              <a:rPr lang="en-US" sz="2400" spc="-5" dirty="0">
                <a:solidFill>
                  <a:srgbClr val="666666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Kate Blinn, Social Work Librarian </a:t>
            </a:r>
            <a:r>
              <a:rPr lang="en-US" sz="2400" spc="-5" dirty="0">
                <a:solidFill>
                  <a:srgbClr val="666666"/>
                </a:solidFill>
                <a:latin typeface="Abadi" panose="020B0604020104020204" pitchFamily="34" charset="0"/>
                <a:cs typeface="Aldhabi" panose="01000000000000000000" pitchFamily="2" charset="-78"/>
                <a:sym typeface="Wingdings" panose="05000000000000000000" pitchFamily="2" charset="2"/>
              </a:rPr>
              <a:t></a:t>
            </a:r>
            <a:r>
              <a:rPr lang="en-US" sz="2400" spc="-5" dirty="0">
                <a:solidFill>
                  <a:srgbClr val="666666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 </a:t>
            </a:r>
            <a:br>
              <a:rPr lang="en-US" sz="2400" spc="-5" dirty="0">
                <a:solidFill>
                  <a:srgbClr val="666666"/>
                </a:solidFill>
                <a:latin typeface="Abadi" panose="020B0604020104020204" pitchFamily="34" charset="0"/>
                <a:cs typeface="Aldhabi" panose="01000000000000000000" pitchFamily="2" charset="-78"/>
              </a:rPr>
            </a:br>
            <a:r>
              <a:rPr lang="en-US" sz="2400" spc="-5" dirty="0">
                <a:solidFill>
                  <a:srgbClr val="666666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610.526.7467 </a:t>
            </a:r>
            <a:r>
              <a:rPr lang="en-US" sz="2400" spc="-5" dirty="0">
                <a:solidFill>
                  <a:srgbClr val="0070C0"/>
                </a:solidFill>
                <a:latin typeface="Abadi" panose="020B0604020104020204" pitchFamily="34" charset="0"/>
                <a:cs typeface="Aldhabi" panose="01000000000000000000" pitchFamily="2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kblinn@brynmawr.edu</a:t>
            </a:r>
            <a:br>
              <a:rPr lang="en-US" sz="2400" spc="-5" dirty="0">
                <a:solidFill>
                  <a:srgbClr val="0070C0"/>
                </a:solidFill>
                <a:latin typeface="Abadi" panose="020B0604020104020204" pitchFamily="34" charset="0"/>
                <a:cs typeface="Aldhabi" panose="01000000000000000000" pitchFamily="2" charset="-78"/>
              </a:rPr>
            </a:br>
            <a:r>
              <a:rPr lang="en-US" sz="2400" spc="-5" dirty="0">
                <a:solidFill>
                  <a:srgbClr val="666666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Make an</a:t>
            </a:r>
            <a:r>
              <a:rPr lang="en-US" sz="2400" spc="-10" dirty="0">
                <a:solidFill>
                  <a:srgbClr val="666666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 </a:t>
            </a:r>
            <a:r>
              <a:rPr lang="en-US" sz="2400" spc="-5" dirty="0">
                <a:solidFill>
                  <a:srgbClr val="666666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appointment: </a:t>
            </a:r>
            <a:r>
              <a:rPr lang="en-US" sz="2400" spc="-5" dirty="0">
                <a:solidFill>
                  <a:srgbClr val="0070C0"/>
                </a:solidFill>
                <a:latin typeface="Abadi" panose="020B0604020104020204" pitchFamily="34" charset="0"/>
                <a:cs typeface="Aldhabi" panose="01000000000000000000" pitchFamily="2" charset="-7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http://calendly.com/kblinn</a:t>
            </a:r>
            <a:endParaRPr lang="en-US" sz="2400" spc="-5" dirty="0">
              <a:solidFill>
                <a:srgbClr val="0070C0"/>
              </a:solidFill>
              <a:latin typeface="Abadi" panose="020B0604020104020204" pitchFamily="34" charset="0"/>
              <a:cs typeface="Aldhabi" panose="01000000000000000000" pitchFamily="2" charset="-78"/>
            </a:endParaRPr>
          </a:p>
          <a:p>
            <a:pPr marL="500379" lvl="1">
              <a:spcBef>
                <a:spcPts val="330"/>
              </a:spcBef>
              <a:tabLst>
                <a:tab pos="836294" algn="l"/>
                <a:tab pos="836930" algn="l"/>
              </a:tabLst>
            </a:pPr>
            <a:endParaRPr sz="2400" dirty="0">
              <a:solidFill>
                <a:srgbClr val="0070C0"/>
              </a:solidFill>
              <a:latin typeface="Abadi" panose="020B0604020104020204" pitchFamily="34" charset="0"/>
              <a:cs typeface="Aldhabi" panose="01000000000000000000" pitchFamily="2" charset="-78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  <a:tabLst>
                <a:tab pos="379095" algn="l"/>
                <a:tab pos="379730" algn="l"/>
              </a:tabLst>
            </a:pPr>
            <a:r>
              <a:rPr sz="3200" spc="-5" dirty="0">
                <a:solidFill>
                  <a:srgbClr val="666666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Email </a:t>
            </a:r>
            <a:r>
              <a:rPr lang="en-US" sz="3200" spc="-5" dirty="0">
                <a:solidFill>
                  <a:srgbClr val="666666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for library </a:t>
            </a:r>
            <a:r>
              <a:rPr sz="3200" spc="-5" dirty="0">
                <a:solidFill>
                  <a:srgbClr val="666666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help,</a:t>
            </a:r>
            <a:r>
              <a:rPr lang="en-US" sz="3200" spc="-5" dirty="0">
                <a:solidFill>
                  <a:srgbClr val="666666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 especially in the summer 	</a:t>
            </a:r>
            <a:r>
              <a:rPr sz="2400" u="heavy" spc="-5" dirty="0">
                <a:solidFill>
                  <a:srgbClr val="0070C0"/>
                </a:solidFill>
                <a:uFill>
                  <a:solidFill>
                    <a:srgbClr val="DB4437"/>
                  </a:solidFill>
                </a:uFill>
                <a:latin typeface="Abadi" panose="020B0604020104020204" pitchFamily="34" charset="0"/>
                <a:cs typeface="Aldhabi" panose="01000000000000000000" pitchFamily="2" charset="-7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library@brynmawr.edu</a:t>
            </a:r>
            <a:r>
              <a:rPr lang="en-US" sz="2400" u="heavy" spc="-5" dirty="0">
                <a:solidFill>
                  <a:srgbClr val="0070C0"/>
                </a:solidFill>
                <a:uFill>
                  <a:solidFill>
                    <a:srgbClr val="DB4437"/>
                  </a:solidFill>
                </a:uFill>
                <a:latin typeface="Abadi" panose="020B0604020104020204" pitchFamily="34" charset="0"/>
                <a:cs typeface="Aldhabi" panose="01000000000000000000" pitchFamily="2" charset="-78"/>
              </a:rPr>
              <a:t> </a:t>
            </a:r>
          </a:p>
          <a:p>
            <a:pPr marL="500379" indent="-457200">
              <a:spcBef>
                <a:spcPts val="330"/>
              </a:spcBef>
              <a:buClr>
                <a:srgbClr val="666666"/>
              </a:buClr>
              <a:buFont typeface="Arial" panose="020B0604020202020204" pitchFamily="34" charset="0"/>
              <a:buChar char="•"/>
              <a:tabLst>
                <a:tab pos="836294" algn="l"/>
                <a:tab pos="836930" algn="l"/>
              </a:tabLst>
            </a:pPr>
            <a:endParaRPr lang="en-US" sz="3200" dirty="0">
              <a:latin typeface="Abadi" panose="020B0604020104020204" pitchFamily="34" charset="0"/>
              <a:cs typeface="Aldhabi" panose="01000000000000000000" pitchFamily="2" charset="-78"/>
            </a:endParaRPr>
          </a:p>
          <a:p>
            <a:pPr marL="43179">
              <a:spcBef>
                <a:spcPts val="330"/>
              </a:spcBef>
              <a:buClr>
                <a:srgbClr val="666666"/>
              </a:buClr>
              <a:tabLst>
                <a:tab pos="836294" algn="l"/>
                <a:tab pos="836930" algn="l"/>
              </a:tabLst>
            </a:pPr>
            <a:r>
              <a:rPr lang="en-US" sz="3200" dirty="0">
                <a:solidFill>
                  <a:srgbClr val="0070C0"/>
                </a:solidFill>
                <a:latin typeface="Abadi" panose="020B0604020104020204" pitchFamily="34" charset="0"/>
                <a:cs typeface="Aldhabi" panose="01000000000000000000" pitchFamily="2" charset="-78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https://www.brynmawr.edu/lits/library-help</a:t>
            </a:r>
            <a:endParaRPr lang="en-US" sz="3200" dirty="0">
              <a:solidFill>
                <a:srgbClr val="0070C0"/>
              </a:solidFill>
              <a:latin typeface="Abadi" panose="020B0604020104020204" pitchFamily="34" charset="0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999744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344539"/>
            <a:ext cx="638183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200" dirty="0">
                <a:latin typeface="Abadi" panose="020B0604020104020204" pitchFamily="34" charset="0"/>
                <a:cs typeface="Aldhabi" panose="01000000000000000000" pitchFamily="2" charset="-78"/>
              </a:rPr>
              <a:t>Google Scholar</a:t>
            </a:r>
            <a:endParaRPr sz="4200" dirty="0">
              <a:latin typeface="Abadi" panose="020B0604020104020204" pitchFamily="34" charset="0"/>
              <a:cs typeface="Aldhabi" panose="01000000000000000000" pitchFamily="2" charset="-78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02835" y="3827755"/>
            <a:ext cx="5956440" cy="131574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5445" marR="5080" indent="-373380">
              <a:spcBef>
                <a:spcPts val="180"/>
              </a:spcBef>
            </a:pPr>
            <a:r>
              <a:rPr lang="en-US" sz="2800" dirty="0">
                <a:latin typeface="Abadi" panose="020B0604020104020204" pitchFamily="34" charset="0"/>
                <a:cs typeface="Aldhabi" panose="01000000000000000000" pitchFamily="2" charset="-78"/>
              </a:rPr>
              <a:t>Use “library links” to associate your Google account with Bryn </a:t>
            </a:r>
            <a:r>
              <a:rPr lang="en-US" sz="2800" dirty="0" err="1">
                <a:latin typeface="Abadi" panose="020B0604020104020204" pitchFamily="34" charset="0"/>
                <a:cs typeface="Aldhabi" panose="01000000000000000000" pitchFamily="2" charset="-78"/>
              </a:rPr>
              <a:t>Mawr’s</a:t>
            </a:r>
            <a:r>
              <a:rPr lang="en-US" sz="2800" dirty="0">
                <a:latin typeface="Abadi" panose="020B0604020104020204" pitchFamily="34" charset="0"/>
                <a:cs typeface="Aldhabi" panose="01000000000000000000" pitchFamily="2" charset="-78"/>
              </a:rPr>
              <a:t> resources &amp; access options</a:t>
            </a:r>
            <a:endParaRPr sz="2800" dirty="0">
              <a:latin typeface="Abadi" panose="020B0604020104020204" pitchFamily="34" charset="0"/>
              <a:cs typeface="Aldhabi" panose="010000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FF049D-37E1-A42E-E7B7-BB6486D99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1025" y="1507461"/>
            <a:ext cx="5346975" cy="2203563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8" name="Picture 7" descr="A screenshot of a search bar&#10;&#10;Description automatically generated">
            <a:extLst>
              <a:ext uri="{FF2B5EF4-FFF2-40B4-BE49-F238E27FC236}">
                <a16:creationId xmlns:a16="http://schemas.microsoft.com/office/drawing/2014/main" id="{E681551C-34A4-D23A-E5E2-9376CB1230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725" y="1135762"/>
            <a:ext cx="2133710" cy="3448227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5A17194-8601-BB22-3311-016DE0472576}"/>
              </a:ext>
            </a:extLst>
          </p:cNvPr>
          <p:cNvSpPr/>
          <p:nvPr/>
        </p:nvSpPr>
        <p:spPr>
          <a:xfrm>
            <a:off x="140304" y="4068204"/>
            <a:ext cx="1840895" cy="438984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69F80ED-F85B-9EFA-98D5-6AB70AF0BDA5}"/>
              </a:ext>
            </a:extLst>
          </p:cNvPr>
          <p:cNvSpPr/>
          <p:nvPr/>
        </p:nvSpPr>
        <p:spPr>
          <a:xfrm>
            <a:off x="2934292" y="2420891"/>
            <a:ext cx="1282700" cy="438984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0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344539"/>
            <a:ext cx="5936176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200" dirty="0">
                <a:latin typeface="Abadi" panose="020B0604020104020204" pitchFamily="34" charset="0"/>
                <a:cs typeface="Aldhabi" panose="01000000000000000000" pitchFamily="2" charset="-78"/>
              </a:rPr>
              <a:t>Optional </a:t>
            </a:r>
            <a:r>
              <a:rPr sz="4200" dirty="0">
                <a:latin typeface="Abadi" panose="020B0604020104020204" pitchFamily="34" charset="0"/>
                <a:cs typeface="Aldhabi" panose="01000000000000000000" pitchFamily="2" charset="-78"/>
              </a:rPr>
              <a:t>Tutorial</a:t>
            </a:r>
            <a:r>
              <a:rPr lang="en-US" sz="4200" dirty="0">
                <a:latin typeface="Abadi" panose="020B0604020104020204" pitchFamily="34" charset="0"/>
                <a:cs typeface="Aldhabi" panose="01000000000000000000" pitchFamily="2" charset="-78"/>
              </a:rPr>
              <a:t>s</a:t>
            </a:r>
            <a:endParaRPr sz="4200" dirty="0">
              <a:latin typeface="Abadi" panose="020B0604020104020204" pitchFamily="34" charset="0"/>
              <a:cs typeface="Aldhabi" panose="01000000000000000000" pitchFamily="2" charset="-78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E59121DC-B862-21FE-B8D3-469B6974A63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93530" y="1264489"/>
            <a:ext cx="8227599" cy="3615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400" spc="-5" dirty="0">
                <a:solidFill>
                  <a:srgbClr val="666666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You have access in Moodle to two tutorials that cover: </a:t>
            </a:r>
          </a:p>
          <a:p>
            <a:pPr marL="102870" marR="5080">
              <a:lnSpc>
                <a:spcPct val="114599"/>
              </a:lnSpc>
              <a:spcBef>
                <a:spcPts val="1575"/>
              </a:spcBef>
              <a:tabLst>
                <a:tab pos="469265" algn="l"/>
                <a:tab pos="469900" algn="l"/>
              </a:tabLst>
            </a:pPr>
            <a:r>
              <a:rPr lang="en-US" sz="2400" spc="-5" dirty="0">
                <a:solidFill>
                  <a:srgbClr val="666666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 Brainstorming keywords and connecting them </a:t>
            </a:r>
            <a:br>
              <a:rPr lang="en-US" sz="2400" spc="-5" dirty="0">
                <a:solidFill>
                  <a:srgbClr val="666666"/>
                </a:solidFill>
                <a:latin typeface="Abadi" panose="020B0604020104020204" pitchFamily="34" charset="0"/>
                <a:cs typeface="Aldhabi" panose="01000000000000000000" pitchFamily="2" charset="-78"/>
              </a:rPr>
            </a:br>
            <a:r>
              <a:rPr lang="en-US" sz="2400" spc="-5" dirty="0">
                <a:solidFill>
                  <a:srgbClr val="666666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using AND, OR,</a:t>
            </a:r>
            <a:r>
              <a:rPr lang="en-US" sz="2400" spc="-10" dirty="0">
                <a:solidFill>
                  <a:srgbClr val="666666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 </a:t>
            </a:r>
            <a:r>
              <a:rPr lang="en-US" sz="2400" spc="-5" dirty="0">
                <a:solidFill>
                  <a:srgbClr val="666666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NOT</a:t>
            </a:r>
            <a:endParaRPr lang="en-US" sz="2400" dirty="0">
              <a:latin typeface="Abadi" panose="020B0604020104020204" pitchFamily="34" charset="0"/>
              <a:cs typeface="Aldhabi" panose="01000000000000000000" pitchFamily="2" charset="-78"/>
            </a:endParaRPr>
          </a:p>
          <a:p>
            <a:pPr marL="102870" marR="5080">
              <a:lnSpc>
                <a:spcPct val="114599"/>
              </a:lnSpc>
              <a:tabLst>
                <a:tab pos="469265" algn="l"/>
                <a:tab pos="469900" algn="l"/>
              </a:tabLst>
            </a:pPr>
            <a:r>
              <a:rPr lang="en-US" sz="2400" spc="-5" dirty="0">
                <a:solidFill>
                  <a:srgbClr val="666666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 Difference between full-text searching, field searching, and subject</a:t>
            </a:r>
            <a:r>
              <a:rPr lang="en-US" sz="2400" spc="-10" dirty="0">
                <a:solidFill>
                  <a:srgbClr val="666666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 </a:t>
            </a:r>
            <a:r>
              <a:rPr lang="en-US" sz="2400" spc="-5" dirty="0">
                <a:solidFill>
                  <a:srgbClr val="666666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searching</a:t>
            </a:r>
            <a:endParaRPr lang="en-US" sz="2400" dirty="0">
              <a:latin typeface="Abadi" panose="020B0604020104020204" pitchFamily="34" charset="0"/>
              <a:cs typeface="Aldhabi" panose="01000000000000000000" pitchFamily="2" charset="-78"/>
            </a:endParaRPr>
          </a:p>
          <a:p>
            <a:pPr marL="102870">
              <a:lnSpc>
                <a:spcPct val="100000"/>
              </a:lnSpc>
              <a:spcBef>
                <a:spcPts val="315"/>
              </a:spcBef>
              <a:tabLst>
                <a:tab pos="469265" algn="l"/>
                <a:tab pos="469900" algn="l"/>
              </a:tabLst>
            </a:pPr>
            <a:r>
              <a:rPr lang="en-US" sz="2400" spc="-5" dirty="0">
                <a:solidFill>
                  <a:srgbClr val="666666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 Truncation and wildcard searching (e.g.</a:t>
            </a:r>
            <a:r>
              <a:rPr lang="en-US" sz="2400" spc="55" dirty="0">
                <a:solidFill>
                  <a:srgbClr val="666666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 </a:t>
            </a:r>
            <a:r>
              <a:rPr lang="en-US" sz="2400" spc="-5" dirty="0" err="1">
                <a:solidFill>
                  <a:srgbClr val="666666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adolescen</a:t>
            </a:r>
            <a:r>
              <a:rPr lang="en-US" sz="2400" spc="-5" dirty="0">
                <a:solidFill>
                  <a:srgbClr val="666666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*)</a:t>
            </a:r>
            <a:endParaRPr lang="en-US" sz="2400" dirty="0">
              <a:latin typeface="Abadi" panose="020B0604020104020204" pitchFamily="34" charset="0"/>
              <a:cs typeface="Aldhabi" panose="01000000000000000000" pitchFamily="2" charset="-78"/>
            </a:endParaRPr>
          </a:p>
          <a:p>
            <a:pPr marL="102870">
              <a:lnSpc>
                <a:spcPct val="100000"/>
              </a:lnSpc>
              <a:spcBef>
                <a:spcPts val="315"/>
              </a:spcBef>
              <a:tabLst>
                <a:tab pos="469265" algn="l"/>
                <a:tab pos="469900" algn="l"/>
              </a:tabLst>
            </a:pPr>
            <a:r>
              <a:rPr lang="en-US" sz="2400" spc="-5" dirty="0">
                <a:solidFill>
                  <a:srgbClr val="666666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 Limiting your</a:t>
            </a:r>
            <a:r>
              <a:rPr lang="en-US" sz="2400" spc="-10" dirty="0">
                <a:solidFill>
                  <a:srgbClr val="666666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 </a:t>
            </a:r>
            <a:r>
              <a:rPr lang="en-US" sz="2400" spc="-5" dirty="0">
                <a:solidFill>
                  <a:srgbClr val="666666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search</a:t>
            </a:r>
            <a:endParaRPr lang="en-US" sz="2400" dirty="0">
              <a:latin typeface="Abadi" panose="020B0604020104020204" pitchFamily="34" charset="0"/>
              <a:cs typeface="Aldhabi" panose="01000000000000000000" pitchFamily="2" charset="-78"/>
            </a:endParaRPr>
          </a:p>
          <a:p>
            <a:pPr marL="486410" marR="5080" indent="-457200">
              <a:lnSpc>
                <a:spcPct val="114599"/>
              </a:lnSpc>
              <a:spcBef>
                <a:spcPts val="100"/>
              </a:spcBef>
              <a:tabLst>
                <a:tab pos="396240" algn="l"/>
                <a:tab pos="396875" algn="l"/>
              </a:tabLst>
            </a:pPr>
            <a:endParaRPr sz="2400" spc="-5" dirty="0">
              <a:latin typeface="Abadi" panose="020B0604020104020204" pitchFamily="34" charset="0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51474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615C-CDFD-05A8-C499-1E7B16FF9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703" y="371287"/>
            <a:ext cx="7314190" cy="73223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212121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Zotero: Citation management</a:t>
            </a:r>
            <a:endParaRPr lang="en-US" sz="2200" dirty="0">
              <a:latin typeface="Abadi" panose="020B0604020104020204" pitchFamily="34" charset="0"/>
            </a:endParaRPr>
          </a:p>
        </p:txBody>
      </p: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D84F61DF-1741-67DF-5CBE-C8ACDB4F31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7796" y="1194105"/>
            <a:ext cx="6595929" cy="3714841"/>
          </a:xfrm>
        </p:spPr>
      </p:pic>
    </p:spTree>
    <p:extLst>
      <p:ext uri="{BB962C8B-B14F-4D97-AF65-F5344CB8AC3E}">
        <p14:creationId xmlns:p14="http://schemas.microsoft.com/office/powerpoint/2010/main" val="13738854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615C-CDFD-05A8-C499-1E7B16FF9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669" y="334566"/>
            <a:ext cx="5018867" cy="732234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212121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It’s Your Turn</a:t>
            </a:r>
            <a:endParaRPr lang="en-US" sz="4000" dirty="0">
              <a:latin typeface="Abadi" panose="020B06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19C23-AE62-E3C2-4F36-B4DDD66E2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1539" y="1837133"/>
            <a:ext cx="6977268" cy="2971801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badi" panose="020B0604020104020204" pitchFamily="34" charset="0"/>
                <a:cs typeface="Aldhabi" panose="01000000000000000000" pitchFamily="2" charset="-78"/>
              </a:rPr>
              <a:t> Visit </a:t>
            </a:r>
            <a:r>
              <a:rPr lang="en-US" sz="2800" dirty="0">
                <a:solidFill>
                  <a:srgbClr val="7030A0"/>
                </a:solidFill>
                <a:latin typeface="Abadi" panose="020B0604020104020204" pitchFamily="34" charset="0"/>
                <a:cs typeface="Aldhabi" panose="01000000000000000000" pitchFamily="2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https://bit.ly/rip1guide</a:t>
            </a:r>
            <a:r>
              <a:rPr lang="en-US" sz="2800" dirty="0">
                <a:solidFill>
                  <a:srgbClr val="7030A0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 </a:t>
            </a:r>
            <a:br>
              <a:rPr lang="en-US" sz="2800" dirty="0">
                <a:latin typeface="Abadi" panose="020B0604020104020204" pitchFamily="34" charset="0"/>
                <a:cs typeface="Aldhabi" panose="01000000000000000000" pitchFamily="2" charset="-78"/>
              </a:rPr>
            </a:br>
            <a:r>
              <a:rPr lang="en-US" sz="2800" dirty="0">
                <a:latin typeface="Abadi" panose="020B0604020104020204" pitchFamily="34" charset="0"/>
                <a:cs typeface="Aldhabi" panose="01000000000000000000" pitchFamily="2" charset="-78"/>
              </a:rPr>
              <a:t>      (or find the link in Moodle, Week 3)</a:t>
            </a:r>
          </a:p>
          <a:p>
            <a:r>
              <a:rPr lang="en-US" sz="2800" dirty="0">
                <a:latin typeface="Abadi" panose="020B0604020104020204" pitchFamily="34" charset="0"/>
                <a:cs typeface="Aldhabi" panose="01000000000000000000" pitchFamily="2" charset="-78"/>
              </a:rPr>
              <a:t> Bookmark the Research Guide for later.</a:t>
            </a:r>
          </a:p>
          <a:p>
            <a:r>
              <a:rPr lang="en-US" sz="2800" dirty="0">
                <a:latin typeface="Abadi" panose="020B0604020104020204" pitchFamily="34" charset="0"/>
                <a:cs typeface="Aldhabi" panose="01000000000000000000" pitchFamily="2" charset="-78"/>
              </a:rPr>
              <a:t> Use one of the Encyclopedias in the “Getting Started” box. </a:t>
            </a:r>
          </a:p>
          <a:p>
            <a:pPr marL="0" indent="0">
              <a:buNone/>
            </a:pPr>
            <a:r>
              <a:rPr lang="en-US" sz="2800" dirty="0">
                <a:latin typeface="Abadi" panose="020B0604020104020204" pitchFamily="34" charset="0"/>
                <a:cs typeface="Aldhabi" panose="01000000000000000000" pitchFamily="2" charset="-78"/>
              </a:rPr>
              <a:t>Did you find a new keyword?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3676F0-67A8-9036-1955-02EF7D856E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41910" y="1198961"/>
            <a:ext cx="5820551" cy="1372790"/>
          </a:xfrm>
        </p:spPr>
        <p:txBody>
          <a:bodyPr/>
          <a:lstStyle/>
          <a:p>
            <a:r>
              <a:rPr lang="en-US" sz="3600" i="1" dirty="0">
                <a:solidFill>
                  <a:srgbClr val="666666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Use the Research Guide </a:t>
            </a:r>
            <a:endParaRPr lang="en-US" i="1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7205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615C-CDFD-05A8-C499-1E7B16FF9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978" y="234554"/>
            <a:ext cx="3082831" cy="73223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212121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It’s Your Turn</a:t>
            </a:r>
            <a:endParaRPr lang="en-US" sz="4000" dirty="0">
              <a:latin typeface="Abadi" panose="020B06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19C23-AE62-E3C2-4F36-B4DDD66E2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2635" y="1801906"/>
            <a:ext cx="7601903" cy="2983739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latin typeface="Abadi" panose="020B0604020104020204" pitchFamily="34" charset="0"/>
                <a:cs typeface="Aldhabi" panose="01000000000000000000" pitchFamily="2" charset="-78"/>
              </a:rPr>
              <a:t> Go to RIP 1 Research Guide</a:t>
            </a:r>
          </a:p>
          <a:p>
            <a:r>
              <a:rPr lang="en-US" sz="2800" dirty="0">
                <a:latin typeface="Abadi" panose="020B0604020104020204" pitchFamily="34" charset="0"/>
                <a:cs typeface="Aldhabi" panose="01000000000000000000" pitchFamily="2" charset="-78"/>
              </a:rPr>
              <a:t> Choose to start with PsycInfo or Social Work Abstracts </a:t>
            </a:r>
          </a:p>
          <a:p>
            <a:r>
              <a:rPr lang="en-US" sz="2800" dirty="0">
                <a:latin typeface="Abadi" panose="020B0604020104020204" pitchFamily="34" charset="0"/>
                <a:cs typeface="Aldhabi" panose="01000000000000000000" pitchFamily="2" charset="-78"/>
              </a:rPr>
              <a:t> Try a search using your keywords in combinations.</a:t>
            </a:r>
          </a:p>
          <a:p>
            <a:r>
              <a:rPr lang="en-US" sz="2800" dirty="0">
                <a:latin typeface="Abadi" panose="020B0604020104020204" pitchFamily="34" charset="0"/>
                <a:cs typeface="Aldhabi" panose="01000000000000000000" pitchFamily="2" charset="-78"/>
              </a:rPr>
              <a:t> Keep track of what searches give you more relevant results.</a:t>
            </a:r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3676F0-67A8-9036-1955-02EF7D856E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4877" y="893487"/>
            <a:ext cx="8499123" cy="3196827"/>
          </a:xfrm>
        </p:spPr>
        <p:txBody>
          <a:bodyPr/>
          <a:lstStyle/>
          <a:p>
            <a:r>
              <a:rPr lang="en-US" sz="3600" i="1" dirty="0">
                <a:solidFill>
                  <a:srgbClr val="666666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Explore your research topic in a database.</a:t>
            </a:r>
            <a:endParaRPr lang="en-US" sz="3600" i="1" dirty="0">
              <a:latin typeface="Abadi" panose="020B0604020104020204" pitchFamily="34" charset="0"/>
              <a:cs typeface="Aldhabi" panose="01000000000000000000" pitchFamily="2" charset="-78"/>
            </a:endParaRPr>
          </a:p>
          <a:p>
            <a:endParaRPr lang="en-US" i="1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2250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344539"/>
            <a:ext cx="3796577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>
                <a:latin typeface="Abadi" panose="020B0604020104020204" pitchFamily="34" charset="0"/>
                <a:cs typeface="Aldhabi" panose="01000000000000000000" pitchFamily="2" charset="-78"/>
              </a:rPr>
              <a:t>Goals for Today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458200" y="1252550"/>
            <a:ext cx="8227599" cy="27135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6410" indent="-457200">
              <a:spcBef>
                <a:spcPts val="315"/>
              </a:spcBef>
              <a:tabLst>
                <a:tab pos="396240" algn="l"/>
                <a:tab pos="396875" algn="l"/>
              </a:tabLst>
            </a:pPr>
            <a:r>
              <a:rPr lang="en-US" sz="2800" spc="-5" dirty="0">
                <a:latin typeface="Abadi" panose="020B0604020104020204" pitchFamily="34" charset="0"/>
                <a:cs typeface="Aldhabi" panose="01000000000000000000" pitchFamily="2" charset="-78"/>
              </a:rPr>
              <a:t>Practice the process of framing</a:t>
            </a:r>
            <a:r>
              <a:rPr sz="2800" spc="-5" dirty="0">
                <a:latin typeface="Abadi" panose="020B0604020104020204" pitchFamily="34" charset="0"/>
                <a:cs typeface="Aldhabi" panose="01000000000000000000" pitchFamily="2" charset="-78"/>
              </a:rPr>
              <a:t> a research topic </a:t>
            </a:r>
            <a:br>
              <a:rPr lang="en-US" sz="2800" spc="-5" dirty="0">
                <a:latin typeface="Abadi" panose="020B0604020104020204" pitchFamily="34" charset="0"/>
                <a:cs typeface="Aldhabi" panose="01000000000000000000" pitchFamily="2" charset="-78"/>
              </a:rPr>
            </a:br>
            <a:r>
              <a:rPr lang="en-US" sz="2800" spc="-5" dirty="0">
                <a:latin typeface="Abadi" panose="020B0604020104020204" pitchFamily="34" charset="0"/>
                <a:cs typeface="Aldhabi" panose="01000000000000000000" pitchFamily="2" charset="-78"/>
              </a:rPr>
              <a:t>in terms of search terms </a:t>
            </a:r>
            <a:r>
              <a:rPr sz="2800" spc="-5" dirty="0">
                <a:latin typeface="Abadi" panose="020B0604020104020204" pitchFamily="34" charset="0"/>
                <a:cs typeface="Aldhabi" panose="01000000000000000000" pitchFamily="2" charset="-78"/>
              </a:rPr>
              <a:t>for a literature</a:t>
            </a:r>
            <a:r>
              <a:rPr sz="2800" spc="25" dirty="0">
                <a:latin typeface="Abadi" panose="020B0604020104020204" pitchFamily="34" charset="0"/>
                <a:cs typeface="Aldhabi" panose="01000000000000000000" pitchFamily="2" charset="-78"/>
              </a:rPr>
              <a:t> </a:t>
            </a:r>
            <a:r>
              <a:rPr sz="2800" spc="-5" dirty="0">
                <a:latin typeface="Abadi" panose="020B0604020104020204" pitchFamily="34" charset="0"/>
                <a:cs typeface="Aldhabi" panose="01000000000000000000" pitchFamily="2" charset="-78"/>
              </a:rPr>
              <a:t>search</a:t>
            </a:r>
          </a:p>
          <a:p>
            <a:pPr marL="486410" indent="-457200">
              <a:spcBef>
                <a:spcPts val="315"/>
              </a:spcBef>
              <a:tabLst>
                <a:tab pos="396240" algn="l"/>
                <a:tab pos="396875" algn="l"/>
              </a:tabLst>
            </a:pPr>
            <a:r>
              <a:rPr lang="en-US" sz="2800" spc="-5" dirty="0">
                <a:latin typeface="Abadi" panose="020B0604020104020204" pitchFamily="34" charset="0"/>
                <a:cs typeface="Aldhabi" panose="01000000000000000000" pitchFamily="2" charset="-78"/>
              </a:rPr>
              <a:t>Better understand the tools within the digital library system</a:t>
            </a:r>
          </a:p>
          <a:p>
            <a:pPr marL="486410" indent="-457200">
              <a:spcBef>
                <a:spcPts val="315"/>
              </a:spcBef>
              <a:tabLst>
                <a:tab pos="396240" algn="l"/>
                <a:tab pos="396875" algn="l"/>
              </a:tabLst>
            </a:pPr>
            <a:r>
              <a:rPr sz="2800" spc="-5" dirty="0">
                <a:latin typeface="Abadi" panose="020B0604020104020204" pitchFamily="34" charset="0"/>
                <a:cs typeface="Aldhabi" panose="01000000000000000000" pitchFamily="2" charset="-78"/>
              </a:rPr>
              <a:t>Know how to get</a:t>
            </a:r>
            <a:r>
              <a:rPr sz="2800" spc="-10" dirty="0">
                <a:latin typeface="Abadi" panose="020B0604020104020204" pitchFamily="34" charset="0"/>
                <a:cs typeface="Aldhabi" panose="01000000000000000000" pitchFamily="2" charset="-78"/>
              </a:rPr>
              <a:t> </a:t>
            </a:r>
            <a:r>
              <a:rPr sz="2800" spc="-5" dirty="0">
                <a:latin typeface="Abadi" panose="020B0604020104020204" pitchFamily="34" charset="0"/>
                <a:cs typeface="Aldhabi" panose="01000000000000000000" pitchFamily="2" charset="-78"/>
              </a:rPr>
              <a:t>help</a:t>
            </a:r>
            <a:endParaRPr lang="en-US" sz="2800" spc="-5" dirty="0">
              <a:latin typeface="Abadi" panose="020B0604020104020204" pitchFamily="34" charset="0"/>
              <a:cs typeface="Aldhabi" panose="01000000000000000000" pitchFamily="2" charset="-78"/>
            </a:endParaRPr>
          </a:p>
          <a:p>
            <a:pPr marL="486410" indent="-457200">
              <a:spcBef>
                <a:spcPts val="315"/>
              </a:spcBef>
              <a:tabLst>
                <a:tab pos="396240" algn="l"/>
                <a:tab pos="396875" algn="l"/>
              </a:tabLst>
            </a:pPr>
            <a:endParaRPr lang="en-US" sz="2800" spc="-5" dirty="0">
              <a:latin typeface="Abadi" panose="020B0604020104020204" pitchFamily="34" charset="0"/>
              <a:cs typeface="Aldhabi" panose="01000000000000000000" pitchFamily="2" charset="-78"/>
            </a:endParaRPr>
          </a:p>
        </p:txBody>
      </p:sp>
      <p:pic>
        <p:nvPicPr>
          <p:cNvPr id="5" name="Graphic 4" descr="Dizzy face outline outline">
            <a:extLst>
              <a:ext uri="{FF2B5EF4-FFF2-40B4-BE49-F238E27FC236}">
                <a16:creationId xmlns:a16="http://schemas.microsoft.com/office/drawing/2014/main" id="{3D36C365-47C0-A93D-0AFA-4DDA72D28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03893" y="3433750"/>
            <a:ext cx="914400" cy="914400"/>
          </a:xfrm>
          <a:prstGeom prst="rect">
            <a:avLst/>
          </a:prstGeom>
        </p:spPr>
      </p:pic>
      <p:pic>
        <p:nvPicPr>
          <p:cNvPr id="7" name="Graphic 6" descr="Grinning face outline with solid fill">
            <a:extLst>
              <a:ext uri="{FF2B5EF4-FFF2-40B4-BE49-F238E27FC236}">
                <a16:creationId xmlns:a16="http://schemas.microsoft.com/office/drawing/2014/main" id="{F710CC35-1F72-EB78-0CDD-805D1233FA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43293" y="2771073"/>
            <a:ext cx="914400" cy="914400"/>
          </a:xfrm>
          <a:prstGeom prst="rect">
            <a:avLst/>
          </a:prstGeom>
        </p:spPr>
      </p:pic>
      <p:pic>
        <p:nvPicPr>
          <p:cNvPr id="9" name="Graphic 8" descr="Star-struck face with solid fill with solid fill">
            <a:extLst>
              <a:ext uri="{FF2B5EF4-FFF2-40B4-BE49-F238E27FC236}">
                <a16:creationId xmlns:a16="http://schemas.microsoft.com/office/drawing/2014/main" id="{5D1AA354-52DD-AFB1-B738-9CC85EA73E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38511" y="2962143"/>
            <a:ext cx="914400" cy="914400"/>
          </a:xfrm>
          <a:prstGeom prst="rect">
            <a:avLst/>
          </a:prstGeom>
        </p:spPr>
      </p:pic>
      <p:pic>
        <p:nvPicPr>
          <p:cNvPr id="11" name="Graphic 10" descr="Surprised face outline with solid fill">
            <a:extLst>
              <a:ext uri="{FF2B5EF4-FFF2-40B4-BE49-F238E27FC236}">
                <a16:creationId xmlns:a16="http://schemas.microsoft.com/office/drawing/2014/main" id="{19DA0812-CE88-155A-CFF1-C56359B429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21746" y="2571750"/>
            <a:ext cx="914400" cy="914400"/>
          </a:xfrm>
          <a:prstGeom prst="rect">
            <a:avLst/>
          </a:prstGeom>
        </p:spPr>
      </p:pic>
      <p:pic>
        <p:nvPicPr>
          <p:cNvPr id="13" name="Graphic 12" descr="Tired face outline with solid fill">
            <a:extLst>
              <a:ext uri="{FF2B5EF4-FFF2-40B4-BE49-F238E27FC236}">
                <a16:creationId xmlns:a16="http://schemas.microsoft.com/office/drawing/2014/main" id="{91FC101E-41AC-5481-B2D7-43CE0B80A0C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371202" y="4130073"/>
            <a:ext cx="914400" cy="914400"/>
          </a:xfrm>
          <a:prstGeom prst="rect">
            <a:avLst/>
          </a:prstGeom>
        </p:spPr>
      </p:pic>
      <p:pic>
        <p:nvPicPr>
          <p:cNvPr id="15" name="Graphic 14" descr="Woozy face outline outline">
            <a:extLst>
              <a:ext uri="{FF2B5EF4-FFF2-40B4-BE49-F238E27FC236}">
                <a16:creationId xmlns:a16="http://schemas.microsoft.com/office/drawing/2014/main" id="{9E3CFA3B-4ADD-1C77-E787-61727712775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972781" y="3805922"/>
            <a:ext cx="914400" cy="914400"/>
          </a:xfrm>
          <a:prstGeom prst="rect">
            <a:avLst/>
          </a:prstGeom>
        </p:spPr>
      </p:pic>
      <p:pic>
        <p:nvPicPr>
          <p:cNvPr id="17" name="Graphic 16" descr="Zany face outline with solid fill">
            <a:extLst>
              <a:ext uri="{FF2B5EF4-FFF2-40B4-BE49-F238E27FC236}">
                <a16:creationId xmlns:a16="http://schemas.microsoft.com/office/drawing/2014/main" id="{FFAE3F43-C562-373E-BCA6-BDFE5B52B0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807346" y="38909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82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73030-F699-69DD-C928-6CF699EDE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025" y="168737"/>
            <a:ext cx="8666688" cy="781287"/>
          </a:xfrm>
        </p:spPr>
        <p:txBody>
          <a:bodyPr>
            <a:noAutofit/>
          </a:bodyPr>
          <a:lstStyle/>
          <a:p>
            <a:r>
              <a:rPr lang="en-US" sz="4400" dirty="0">
                <a:latin typeface="Abadi" panose="020B0604020104020204" pitchFamily="34" charset="0"/>
              </a:rPr>
              <a:t>Library catalog (print and </a:t>
            </a:r>
            <a:r>
              <a:rPr lang="en-US" sz="4400" dirty="0" err="1">
                <a:latin typeface="Abadi" panose="020B0604020104020204" pitchFamily="34" charset="0"/>
              </a:rPr>
              <a:t>ebooks</a:t>
            </a:r>
            <a:r>
              <a:rPr lang="en-US" sz="4400" dirty="0">
                <a:latin typeface="Abadi" panose="020B0604020104020204" pitchFamily="34" charset="0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5C1971-6765-79FD-E928-EF229FA8C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87" y="950024"/>
            <a:ext cx="8907984" cy="30860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156F7C-ED8C-F3A2-CD87-FAB98EE44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7764" y="3027283"/>
            <a:ext cx="4318692" cy="21162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1574274-B1ED-AFA3-EF64-D509690B6F44}"/>
              </a:ext>
            </a:extLst>
          </p:cNvPr>
          <p:cNvSpPr/>
          <p:nvPr/>
        </p:nvSpPr>
        <p:spPr>
          <a:xfrm>
            <a:off x="991312" y="1222049"/>
            <a:ext cx="8109959" cy="4187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badi" panose="020B0604020104020204" pitchFamily="34" charset="0"/>
              </a:rPr>
              <a:t>Tripod.brynmawr.edu</a:t>
            </a:r>
          </a:p>
        </p:txBody>
      </p:sp>
    </p:spTree>
    <p:extLst>
      <p:ext uri="{BB962C8B-B14F-4D97-AF65-F5344CB8AC3E}">
        <p14:creationId xmlns:p14="http://schemas.microsoft.com/office/powerpoint/2010/main" val="799411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ed thumbtacks on a map">
            <a:extLst>
              <a:ext uri="{FF2B5EF4-FFF2-40B4-BE49-F238E27FC236}">
                <a16:creationId xmlns:a16="http://schemas.microsoft.com/office/drawing/2014/main" id="{E02DE3AD-4811-80E8-64C7-42E0CC942A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t="2490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2374" y="92538"/>
            <a:ext cx="677955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200" dirty="0">
                <a:latin typeface="Abadi" panose="020B0604020104020204" pitchFamily="34" charset="0"/>
                <a:cs typeface="Aldhabi" panose="01000000000000000000" pitchFamily="2" charset="-78"/>
              </a:rPr>
              <a:t>Research Process Overview</a:t>
            </a:r>
            <a:endParaRPr sz="4200" dirty="0">
              <a:latin typeface="Abadi" panose="020B0604020104020204" pitchFamily="34" charset="0"/>
              <a:cs typeface="Aldhabi" panose="01000000000000000000" pitchFamily="2" charset="-78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545333" y="1353860"/>
            <a:ext cx="8412335" cy="36971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43885" marR="5080" lvl="8" indent="-457200">
              <a:lnSpc>
                <a:spcPct val="114599"/>
              </a:lnSpc>
              <a:spcBef>
                <a:spcPts val="100"/>
              </a:spcBef>
              <a:tabLst>
                <a:tab pos="396240" algn="l"/>
                <a:tab pos="396875" algn="l"/>
              </a:tabLst>
            </a:pPr>
            <a:r>
              <a:rPr lang="en-US" sz="2650" spc="-5" dirty="0">
                <a:latin typeface="Abadi" panose="020B0604020104020204" pitchFamily="34" charset="0"/>
                <a:cs typeface="Aldhabi" panose="01000000000000000000" pitchFamily="2" charset="-78"/>
              </a:rPr>
              <a:t>Start with an idea. </a:t>
            </a:r>
            <a:br>
              <a:rPr lang="en-US" sz="2650" spc="-5" dirty="0">
                <a:latin typeface="Abadi" panose="020B0604020104020204" pitchFamily="34" charset="0"/>
                <a:cs typeface="Aldhabi" panose="01000000000000000000" pitchFamily="2" charset="-78"/>
              </a:rPr>
            </a:br>
            <a:r>
              <a:rPr lang="en-US" sz="2650" spc="-5" dirty="0">
                <a:latin typeface="Abadi" panose="020B0604020104020204" pitchFamily="34" charset="0"/>
                <a:cs typeface="Aldhabi" panose="01000000000000000000" pitchFamily="2" charset="-78"/>
              </a:rPr>
              <a:t>Turn it into keywords. </a:t>
            </a:r>
          </a:p>
          <a:p>
            <a:pPr marL="486410" marR="5080" indent="-457200">
              <a:lnSpc>
                <a:spcPct val="114599"/>
              </a:lnSpc>
              <a:spcBef>
                <a:spcPts val="100"/>
              </a:spcBef>
              <a:tabLst>
                <a:tab pos="396240" algn="l"/>
                <a:tab pos="396875" algn="l"/>
              </a:tabLst>
            </a:pPr>
            <a:endParaRPr lang="en-US" sz="1400" spc="-5" dirty="0">
              <a:latin typeface="Abadi" panose="020B0604020104020204" pitchFamily="34" charset="0"/>
              <a:cs typeface="Aldhabi" panose="01000000000000000000" pitchFamily="2" charset="-78"/>
            </a:endParaRPr>
          </a:p>
          <a:p>
            <a:pPr marL="3143885" marR="5080" lvl="8" indent="-457200">
              <a:lnSpc>
                <a:spcPct val="114599"/>
              </a:lnSpc>
              <a:spcBef>
                <a:spcPts val="100"/>
              </a:spcBef>
              <a:tabLst>
                <a:tab pos="396240" algn="l"/>
                <a:tab pos="396875" algn="l"/>
              </a:tabLst>
            </a:pPr>
            <a:r>
              <a:rPr lang="en-US" sz="2800" spc="-5" dirty="0">
                <a:latin typeface="Abadi" panose="020B0604020104020204" pitchFamily="34" charset="0"/>
                <a:cs typeface="Aldhabi" panose="01000000000000000000" pitchFamily="2" charset="-78"/>
              </a:rPr>
              <a:t>Use keywords in combinations to search for broad sources.</a:t>
            </a:r>
          </a:p>
          <a:p>
            <a:pPr marL="29210" marR="5080" indent="0">
              <a:lnSpc>
                <a:spcPct val="114599"/>
              </a:lnSpc>
              <a:spcBef>
                <a:spcPts val="100"/>
              </a:spcBef>
              <a:buNone/>
              <a:tabLst>
                <a:tab pos="396240" algn="l"/>
                <a:tab pos="396875" algn="l"/>
              </a:tabLst>
            </a:pPr>
            <a:endParaRPr lang="en-US" sz="2800" spc="-5" dirty="0">
              <a:latin typeface="Abadi" panose="020B0604020104020204" pitchFamily="34" charset="0"/>
              <a:cs typeface="Aldhabi" panose="01000000000000000000" pitchFamily="2" charset="-78"/>
            </a:endParaRPr>
          </a:p>
          <a:p>
            <a:pPr marL="486410" marR="5080" indent="-457200">
              <a:lnSpc>
                <a:spcPct val="114599"/>
              </a:lnSpc>
              <a:spcBef>
                <a:spcPts val="100"/>
              </a:spcBef>
              <a:tabLst>
                <a:tab pos="396240" algn="l"/>
                <a:tab pos="396875" algn="l"/>
              </a:tabLst>
            </a:pPr>
            <a:r>
              <a:rPr lang="en-US" sz="2800" spc="-5" dirty="0">
                <a:latin typeface="Abadi" panose="020B0604020104020204" pitchFamily="34" charset="0"/>
                <a:cs typeface="Aldhabi" panose="01000000000000000000" pitchFamily="2" charset="-78"/>
              </a:rPr>
              <a:t>Use the broad sources and other searches to find more specific sources (articles or chapters).</a:t>
            </a:r>
            <a:endParaRPr sz="2800" spc="-5" dirty="0">
              <a:latin typeface="Abadi" panose="020B0604020104020204" pitchFamily="34" charset="0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7556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4" y="344539"/>
            <a:ext cx="8381589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200" dirty="0">
                <a:latin typeface="Abadi" panose="020B0604020104020204" pitchFamily="34" charset="0"/>
                <a:cs typeface="Aldhabi" panose="01000000000000000000" pitchFamily="2" charset="-78"/>
              </a:rPr>
              <a:t>See your question as topic areas</a:t>
            </a:r>
            <a:endParaRPr sz="4200" dirty="0">
              <a:latin typeface="Abadi" panose="020B0604020104020204" pitchFamily="34" charset="0"/>
              <a:cs typeface="Aldhabi" panose="01000000000000000000" pitchFamily="2" charset="-78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8482" y="1435023"/>
            <a:ext cx="6486592" cy="4143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  <a:tabLst>
                <a:tab pos="4034154" algn="l"/>
                <a:tab pos="4370705" algn="l"/>
              </a:tabLst>
            </a:pPr>
            <a:r>
              <a:rPr sz="2400" spc="-5" dirty="0">
                <a:solidFill>
                  <a:srgbClr val="666666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Does </a:t>
            </a:r>
            <a:r>
              <a:rPr lang="en-US" sz="2400" spc="-5" dirty="0">
                <a:solidFill>
                  <a:srgbClr val="666666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pet </a:t>
            </a:r>
            <a:r>
              <a:rPr sz="2400" spc="-5" dirty="0">
                <a:solidFill>
                  <a:srgbClr val="666666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therapy</a:t>
            </a:r>
            <a:r>
              <a:rPr sz="2400" spc="25" dirty="0">
                <a:solidFill>
                  <a:srgbClr val="666666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 </a:t>
            </a:r>
            <a:r>
              <a:rPr lang="en-US" sz="2400" spc="-5" dirty="0">
                <a:solidFill>
                  <a:srgbClr val="666666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help</a:t>
            </a:r>
            <a:r>
              <a:rPr sz="2400" spc="-5" dirty="0">
                <a:solidFill>
                  <a:srgbClr val="666666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 veterans with PTSD?</a:t>
            </a:r>
            <a:endParaRPr sz="2400" dirty="0">
              <a:latin typeface="Abadi" panose="020B0604020104020204" pitchFamily="34" charset="0"/>
              <a:cs typeface="Aldhabi" panose="01000000000000000000" pitchFamily="2" charset="-78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8482" y="2258809"/>
            <a:ext cx="4354286" cy="1632498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>
              <a:spcBef>
                <a:spcPts val="310"/>
              </a:spcBef>
              <a:tabLst>
                <a:tab pos="332740" algn="l"/>
                <a:tab pos="333375" algn="l"/>
              </a:tabLst>
            </a:pPr>
            <a:r>
              <a:rPr lang="en-US" sz="2400" spc="-5" dirty="0">
                <a:solidFill>
                  <a:srgbClr val="666666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Separate out the ideas:</a:t>
            </a:r>
          </a:p>
          <a:p>
            <a:pPr marL="355600" indent="-342900">
              <a:spcBef>
                <a:spcPts val="310"/>
              </a:spcBef>
              <a:buFontTx/>
              <a:buChar char="-"/>
              <a:tabLst>
                <a:tab pos="332740" algn="l"/>
                <a:tab pos="333375" algn="l"/>
              </a:tabLst>
            </a:pPr>
            <a:r>
              <a:rPr lang="en-US" sz="2400" i="1" spc="-5" dirty="0">
                <a:solidFill>
                  <a:srgbClr val="666666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Pet therapy</a:t>
            </a:r>
          </a:p>
          <a:p>
            <a:pPr marL="355600" indent="-342900">
              <a:spcBef>
                <a:spcPts val="310"/>
              </a:spcBef>
              <a:buFontTx/>
              <a:buChar char="-"/>
              <a:tabLst>
                <a:tab pos="332740" algn="l"/>
                <a:tab pos="333375" algn="l"/>
              </a:tabLst>
            </a:pPr>
            <a:r>
              <a:rPr lang="en-US" sz="2400" i="1" spc="-5" dirty="0">
                <a:solidFill>
                  <a:srgbClr val="666666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Veterans</a:t>
            </a:r>
          </a:p>
          <a:p>
            <a:pPr marL="355600" indent="-342900">
              <a:spcBef>
                <a:spcPts val="310"/>
              </a:spcBef>
              <a:buFontTx/>
              <a:buChar char="-"/>
              <a:tabLst>
                <a:tab pos="332740" algn="l"/>
                <a:tab pos="333375" algn="l"/>
              </a:tabLst>
            </a:pPr>
            <a:r>
              <a:rPr lang="en-US" sz="2400" i="1" spc="-5" dirty="0">
                <a:solidFill>
                  <a:srgbClr val="666666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PTSD</a:t>
            </a:r>
            <a:endParaRPr sz="2400" i="1" dirty="0">
              <a:latin typeface="Abadi" panose="020B0604020104020204" pitchFamily="34" charset="0"/>
              <a:cs typeface="Aldhabi" panose="01000000000000000000" pitchFamily="2" charset="-78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ACC5223-5AC1-8F98-531B-CC7507C5C2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0629279"/>
              </p:ext>
            </p:extLst>
          </p:nvPr>
        </p:nvGraphicFramePr>
        <p:xfrm>
          <a:off x="3644110" y="1940632"/>
          <a:ext cx="3468757" cy="2858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16292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4" y="344539"/>
            <a:ext cx="8381589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200" dirty="0">
                <a:latin typeface="Abadi" panose="020B0604020104020204" pitchFamily="34" charset="0"/>
                <a:cs typeface="Aldhabi" panose="01000000000000000000" pitchFamily="2" charset="-78"/>
              </a:rPr>
              <a:t>Framing the Question</a:t>
            </a:r>
            <a:endParaRPr sz="4200" dirty="0">
              <a:latin typeface="Abadi" panose="020B0604020104020204" pitchFamily="34" charset="0"/>
              <a:cs typeface="Aldhabi" panose="01000000000000000000" pitchFamily="2" charset="-78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3827" y="2998060"/>
            <a:ext cx="3033594" cy="842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  <a:tabLst>
                <a:tab pos="4034154" algn="l"/>
                <a:tab pos="4370705" algn="l"/>
              </a:tabLst>
            </a:pPr>
            <a:r>
              <a:rPr sz="2400" spc="-5" dirty="0">
                <a:solidFill>
                  <a:srgbClr val="666666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Does </a:t>
            </a:r>
            <a:r>
              <a:rPr lang="en-US" sz="2400" spc="-5" dirty="0">
                <a:solidFill>
                  <a:srgbClr val="666666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pet </a:t>
            </a:r>
            <a:r>
              <a:rPr sz="2400" spc="-5" dirty="0">
                <a:solidFill>
                  <a:srgbClr val="666666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therapy</a:t>
            </a:r>
            <a:r>
              <a:rPr sz="2400" spc="25" dirty="0">
                <a:solidFill>
                  <a:srgbClr val="666666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 </a:t>
            </a:r>
            <a:r>
              <a:rPr lang="en-US" sz="2400" spc="-5" dirty="0">
                <a:solidFill>
                  <a:srgbClr val="666666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help</a:t>
            </a:r>
            <a:r>
              <a:rPr sz="2400" spc="-5" dirty="0">
                <a:solidFill>
                  <a:srgbClr val="666666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 veterans with PTSD?</a:t>
            </a:r>
            <a:endParaRPr sz="2400" dirty="0">
              <a:latin typeface="Abadi" panose="020B0604020104020204" pitchFamily="34" charset="0"/>
              <a:cs typeface="Aldhabi" panose="01000000000000000000" pitchFamily="2" charset="-78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4723" y="1086196"/>
            <a:ext cx="5229863" cy="114775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>
              <a:spcBef>
                <a:spcPts val="310"/>
              </a:spcBef>
              <a:tabLst>
                <a:tab pos="332740" algn="l"/>
                <a:tab pos="333375" algn="l"/>
              </a:tabLst>
            </a:pPr>
            <a:r>
              <a:rPr lang="en-US" sz="2400" i="1" spc="-5" dirty="0">
                <a:solidFill>
                  <a:srgbClr val="666666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Think about your topics in terms of dependent and independent variables, or intervention-population-outcome.</a:t>
            </a:r>
            <a:endParaRPr sz="2400" i="1" dirty="0">
              <a:latin typeface="Abadi" panose="020B0604020104020204" pitchFamily="34" charset="0"/>
              <a:cs typeface="Aldhabi" panose="01000000000000000000" pitchFamily="2" charset="-78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28CDAF83-90D0-74AB-ED28-3097697B4F3F}"/>
              </a:ext>
            </a:extLst>
          </p:cNvPr>
          <p:cNvGraphicFramePr>
            <a:graphicFrameLocks noGrp="1"/>
          </p:cNvGraphicFramePr>
          <p:nvPr/>
        </p:nvGraphicFramePr>
        <p:xfrm>
          <a:off x="4572000" y="2444805"/>
          <a:ext cx="3524434" cy="2562096"/>
        </p:xfrm>
        <a:graphic>
          <a:graphicData uri="http://schemas.openxmlformats.org/drawingml/2006/table">
            <a:tbl>
              <a:tblPr firstRow="1" bandRow="1">
                <a:tableStyleId>{2213BFAF-0FCB-4CEB-BE17-ED856D17AA6C}</a:tableStyleId>
              </a:tblPr>
              <a:tblGrid>
                <a:gridCol w="1762217">
                  <a:extLst>
                    <a:ext uri="{9D8B030D-6E8A-4147-A177-3AD203B41FA5}">
                      <a16:colId xmlns:a16="http://schemas.microsoft.com/office/drawing/2014/main" val="2413049253"/>
                    </a:ext>
                  </a:extLst>
                </a:gridCol>
                <a:gridCol w="1762217">
                  <a:extLst>
                    <a:ext uri="{9D8B030D-6E8A-4147-A177-3AD203B41FA5}">
                      <a16:colId xmlns:a16="http://schemas.microsoft.com/office/drawing/2014/main" val="979650234"/>
                    </a:ext>
                  </a:extLst>
                </a:gridCol>
              </a:tblGrid>
              <a:tr h="854032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badi" panose="020B0604020104020204" pitchFamily="34" charset="0"/>
                        </a:rPr>
                        <a:t>Intervention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Abadi" panose="020B0604020104020204" pitchFamily="34" charset="0"/>
                        </a:rPr>
                        <a:t>Pet therapy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555602"/>
                  </a:ext>
                </a:extLst>
              </a:tr>
              <a:tr h="854032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badi" panose="020B0604020104020204" pitchFamily="34" charset="0"/>
                        </a:rPr>
                        <a:t>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badi" panose="020B0604020104020204" pitchFamily="34" charset="0"/>
                        </a:rPr>
                        <a:t>Veterans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238308"/>
                  </a:ext>
                </a:extLst>
              </a:tr>
              <a:tr h="854032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badi" panose="020B0604020104020204" pitchFamily="34" charset="0"/>
                        </a:rPr>
                        <a:t>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badi" panose="020B0604020104020204" pitchFamily="34" charset="0"/>
                        </a:rPr>
                        <a:t>PTSD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301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5218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344539"/>
            <a:ext cx="7547938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200" dirty="0">
                <a:latin typeface="Abadi" panose="020B0604020104020204" pitchFamily="34" charset="0"/>
                <a:cs typeface="Aldhabi" panose="01000000000000000000" pitchFamily="2" charset="-78"/>
              </a:rPr>
              <a:t>Create your keywords list</a:t>
            </a:r>
            <a:endParaRPr sz="4200" dirty="0">
              <a:latin typeface="Abadi" panose="020B0604020104020204" pitchFamily="34" charset="0"/>
              <a:cs typeface="Aldhabi" panose="01000000000000000000" pitchFamily="2" charset="-78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4725" y="1135222"/>
            <a:ext cx="6721333" cy="37448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18971" y="3784122"/>
            <a:ext cx="1625600" cy="464743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438784" marR="5080" indent="-426720">
              <a:lnSpc>
                <a:spcPts val="1650"/>
              </a:lnSpc>
              <a:spcBef>
                <a:spcPts val="180"/>
              </a:spcBef>
            </a:pPr>
            <a:r>
              <a:rPr spc="-5" dirty="0">
                <a:latin typeface="Abadi" panose="020B0604020104020204" pitchFamily="34" charset="0"/>
                <a:cs typeface="Courier New"/>
              </a:rPr>
              <a:t>Animal</a:t>
            </a:r>
            <a:r>
              <a:rPr spc="-40" dirty="0">
                <a:latin typeface="Abadi" panose="020B0604020104020204" pitchFamily="34" charset="0"/>
                <a:cs typeface="Courier New"/>
              </a:rPr>
              <a:t> </a:t>
            </a:r>
            <a:r>
              <a:rPr spc="-5" dirty="0">
                <a:latin typeface="Abadi" panose="020B0604020104020204" pitchFamily="34" charset="0"/>
                <a:cs typeface="Courier New"/>
              </a:rPr>
              <a:t>assisted  therapy</a:t>
            </a:r>
            <a:endParaRPr dirty="0">
              <a:latin typeface="Abadi" panose="020B0604020104020204" pitchFamily="34" charset="0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32331" y="1957646"/>
            <a:ext cx="119888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Abadi" panose="020B0604020104020204" pitchFamily="34" charset="0"/>
                <a:cs typeface="Courier New"/>
              </a:rPr>
              <a:t>Pet</a:t>
            </a:r>
            <a:r>
              <a:rPr spc="-55" dirty="0">
                <a:latin typeface="Abadi" panose="020B0604020104020204" pitchFamily="34" charset="0"/>
                <a:cs typeface="Courier New"/>
              </a:rPr>
              <a:t> </a:t>
            </a:r>
            <a:r>
              <a:rPr spc="-5" dirty="0">
                <a:latin typeface="Abadi" panose="020B0604020104020204" pitchFamily="34" charset="0"/>
                <a:cs typeface="Courier New"/>
              </a:rPr>
              <a:t>therapy</a:t>
            </a:r>
            <a:endParaRPr dirty="0">
              <a:latin typeface="Abadi" panose="020B0604020104020204" pitchFamily="34" charset="0"/>
              <a:cs typeface="Courier New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A61FE9-5AB5-8D41-8BDB-C0CBCA6FFABA}"/>
              </a:ext>
            </a:extLst>
          </p:cNvPr>
          <p:cNvSpPr txBox="1"/>
          <p:nvPr/>
        </p:nvSpPr>
        <p:spPr>
          <a:xfrm>
            <a:off x="1371370" y="2822981"/>
            <a:ext cx="666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You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49FE4B-FA62-8DC0-9040-4607B4F9AFC0}"/>
              </a:ext>
            </a:extLst>
          </p:cNvPr>
          <p:cNvSpPr txBox="1"/>
          <p:nvPr/>
        </p:nvSpPr>
        <p:spPr>
          <a:xfrm>
            <a:off x="5127379" y="2950463"/>
            <a:ext cx="1447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Databases</a:t>
            </a:r>
          </a:p>
        </p:txBody>
      </p:sp>
    </p:spTree>
    <p:extLst>
      <p:ext uri="{BB962C8B-B14F-4D97-AF65-F5344CB8AC3E}">
        <p14:creationId xmlns:p14="http://schemas.microsoft.com/office/powerpoint/2010/main" val="3803842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92AD3B5-10DE-A41B-6851-63E9E24D300C}"/>
              </a:ext>
            </a:extLst>
          </p:cNvPr>
          <p:cNvSpPr/>
          <p:nvPr/>
        </p:nvSpPr>
        <p:spPr>
          <a:xfrm>
            <a:off x="8330645" y="2245988"/>
            <a:ext cx="334791" cy="36693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467C7C-4B6D-C88C-8F30-38815627B0A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23120" y="0"/>
            <a:ext cx="4922511" cy="51435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object 3"/>
          <p:cNvSpPr txBox="1"/>
          <p:nvPr/>
        </p:nvSpPr>
        <p:spPr>
          <a:xfrm>
            <a:off x="6755542" y="734204"/>
            <a:ext cx="2246584" cy="3413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2400" spc="-10" dirty="0">
              <a:uFill>
                <a:solidFill>
                  <a:srgbClr val="DB4437"/>
                </a:solidFill>
              </a:uFill>
              <a:latin typeface="Abadi" panose="020B0604020104020204" pitchFamily="34" charset="0"/>
              <a:cs typeface="Aldhabi" panose="01000000000000000000" pitchFamily="2" charset="-78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2400" spc="-10" dirty="0">
              <a:uFill>
                <a:solidFill>
                  <a:srgbClr val="DB4437"/>
                </a:solidFill>
              </a:uFill>
              <a:latin typeface="Abadi" panose="020B0604020104020204" pitchFamily="34" charset="0"/>
              <a:cs typeface="Aldhabi" panose="01000000000000000000" pitchFamily="2" charset="-78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2400" spc="-10" dirty="0">
              <a:uFill>
                <a:solidFill>
                  <a:srgbClr val="DB4437"/>
                </a:solidFill>
              </a:uFill>
              <a:latin typeface="Abadi" panose="020B0604020104020204" pitchFamily="34" charset="0"/>
              <a:cs typeface="Aldhabi" panose="01000000000000000000" pitchFamily="2" charset="-78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2400" spc="-10" dirty="0">
              <a:uFill>
                <a:solidFill>
                  <a:srgbClr val="DB4437"/>
                </a:solidFill>
              </a:uFill>
              <a:latin typeface="Abadi" panose="020B0604020104020204" pitchFamily="34" charset="0"/>
              <a:cs typeface="Aldhabi" panose="01000000000000000000" pitchFamily="2" charset="-78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spc="-10" dirty="0">
                <a:uFill>
                  <a:solidFill>
                    <a:srgbClr val="DB4437"/>
                  </a:solidFill>
                </a:uFill>
                <a:latin typeface="Abadi" panose="020B0604020104020204" pitchFamily="34" charset="0"/>
                <a:cs typeface="Aldhabi" panose="01000000000000000000" pitchFamily="2" charset="-78"/>
              </a:rPr>
              <a:t>Click on the </a:t>
            </a:r>
            <a:r>
              <a:rPr lang="en-US" sz="2400" spc="-10" dirty="0">
                <a:solidFill>
                  <a:schemeClr val="bg1"/>
                </a:solidFill>
                <a:uFill>
                  <a:solidFill>
                    <a:srgbClr val="DB4437"/>
                  </a:solidFill>
                </a:uFill>
                <a:latin typeface="Abadi" panose="020B0604020104020204" pitchFamily="34" charset="0"/>
                <a:cs typeface="Aldhabi" panose="01000000000000000000" pitchFamily="2" charset="-78"/>
              </a:rPr>
              <a:t>B</a:t>
            </a:r>
            <a:r>
              <a:rPr lang="en-US" sz="2400" spc="-10" dirty="0">
                <a:uFill>
                  <a:solidFill>
                    <a:srgbClr val="DB4437"/>
                  </a:solidFill>
                </a:uFill>
                <a:latin typeface="Abadi" panose="020B0604020104020204" pitchFamily="34" charset="0"/>
                <a:cs typeface="Aldhabi" panose="01000000000000000000" pitchFamily="2" charset="-78"/>
              </a:rPr>
              <a:t> for Bryn Mawr access.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2400" spc="-10" dirty="0">
              <a:uFill>
                <a:solidFill>
                  <a:srgbClr val="DB4437"/>
                </a:solidFill>
              </a:uFill>
              <a:latin typeface="Abadi" panose="020B0604020104020204" pitchFamily="34" charset="0"/>
              <a:cs typeface="Aldhabi" panose="01000000000000000000" pitchFamily="2" charset="-78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spc="-10" dirty="0">
                <a:solidFill>
                  <a:srgbClr val="0070C0"/>
                </a:solidFill>
                <a:uFill>
                  <a:solidFill>
                    <a:srgbClr val="DB4437"/>
                  </a:solidFill>
                </a:uFill>
                <a:latin typeface="Abadi" panose="020B0604020104020204" pitchFamily="34" charset="0"/>
                <a:cs typeface="Aldhabi" panose="01000000000000000000" pitchFamily="2" charset="-7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 to the guide</a:t>
            </a:r>
            <a:endParaRPr sz="2400" dirty="0">
              <a:solidFill>
                <a:srgbClr val="0070C0"/>
              </a:solidFill>
              <a:latin typeface="Abadi" panose="020B0604020104020204" pitchFamily="34" charset="0"/>
              <a:cs typeface="Aldhabi" panose="01000000000000000000" pitchFamily="2" charset="-78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1164" y="2378708"/>
            <a:ext cx="3360000" cy="1266190"/>
          </a:xfrm>
          <a:custGeom>
            <a:avLst/>
            <a:gdLst/>
            <a:ahLst/>
            <a:cxnLst/>
            <a:rect l="l" t="t" r="r" b="b"/>
            <a:pathLst>
              <a:path w="3536315" h="1266189">
                <a:moveTo>
                  <a:pt x="0" y="0"/>
                </a:moveTo>
                <a:lnTo>
                  <a:pt x="3536317" y="0"/>
                </a:lnTo>
                <a:lnTo>
                  <a:pt x="3536317" y="1266099"/>
                </a:lnTo>
                <a:lnTo>
                  <a:pt x="0" y="1266099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F1C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3E0A9A0-959F-8013-A833-2F69C2AEE1B6}"/>
              </a:ext>
            </a:extLst>
          </p:cNvPr>
          <p:cNvGrpSpPr/>
          <p:nvPr/>
        </p:nvGrpSpPr>
        <p:grpSpPr>
          <a:xfrm>
            <a:off x="591164" y="3616232"/>
            <a:ext cx="3360000" cy="876179"/>
            <a:chOff x="1058300" y="2930699"/>
            <a:chExt cx="3515575" cy="844220"/>
          </a:xfrm>
        </p:grpSpPr>
        <p:sp>
          <p:nvSpPr>
            <p:cNvPr id="8" name="object 8"/>
            <p:cNvSpPr/>
            <p:nvPr/>
          </p:nvSpPr>
          <p:spPr>
            <a:xfrm>
              <a:off x="3182299" y="3456149"/>
              <a:ext cx="1236345" cy="318770"/>
            </a:xfrm>
            <a:custGeom>
              <a:avLst/>
              <a:gdLst/>
              <a:ahLst/>
              <a:cxnLst/>
              <a:rect l="l" t="t" r="r" b="b"/>
              <a:pathLst>
                <a:path w="1236345" h="318770">
                  <a:moveTo>
                    <a:pt x="0" y="159149"/>
                  </a:moveTo>
                  <a:lnTo>
                    <a:pt x="4157" y="140589"/>
                  </a:lnTo>
                  <a:lnTo>
                    <a:pt x="16321" y="122658"/>
                  </a:lnTo>
                  <a:lnTo>
                    <a:pt x="62814" y="89159"/>
                  </a:lnTo>
                  <a:lnTo>
                    <a:pt x="135767" y="59609"/>
                  </a:lnTo>
                  <a:lnTo>
                    <a:pt x="181007" y="46613"/>
                  </a:lnTo>
                  <a:lnTo>
                    <a:pt x="231472" y="34963"/>
                  </a:lnTo>
                  <a:lnTo>
                    <a:pt x="286697" y="24777"/>
                  </a:lnTo>
                  <a:lnTo>
                    <a:pt x="346219" y="16176"/>
                  </a:lnTo>
                  <a:lnTo>
                    <a:pt x="409574" y="9278"/>
                  </a:lnTo>
                  <a:lnTo>
                    <a:pt x="476298" y="4203"/>
                  </a:lnTo>
                  <a:lnTo>
                    <a:pt x="545928" y="1070"/>
                  </a:lnTo>
                  <a:lnTo>
                    <a:pt x="617999" y="0"/>
                  </a:lnTo>
                  <a:lnTo>
                    <a:pt x="690071" y="1070"/>
                  </a:lnTo>
                  <a:lnTo>
                    <a:pt x="759701" y="4203"/>
                  </a:lnTo>
                  <a:lnTo>
                    <a:pt x="826425" y="9278"/>
                  </a:lnTo>
                  <a:lnTo>
                    <a:pt x="889780" y="16176"/>
                  </a:lnTo>
                  <a:lnTo>
                    <a:pt x="949302" y="24777"/>
                  </a:lnTo>
                  <a:lnTo>
                    <a:pt x="1004527" y="34963"/>
                  </a:lnTo>
                  <a:lnTo>
                    <a:pt x="1054991" y="46613"/>
                  </a:lnTo>
                  <a:lnTo>
                    <a:pt x="1100232" y="59609"/>
                  </a:lnTo>
                  <a:lnTo>
                    <a:pt x="1139784" y="73831"/>
                  </a:lnTo>
                  <a:lnTo>
                    <a:pt x="1199971" y="105475"/>
                  </a:lnTo>
                  <a:lnTo>
                    <a:pt x="1231842" y="140589"/>
                  </a:lnTo>
                  <a:lnTo>
                    <a:pt x="1235999" y="159149"/>
                  </a:lnTo>
                  <a:lnTo>
                    <a:pt x="1219678" y="195641"/>
                  </a:lnTo>
                  <a:lnTo>
                    <a:pt x="1173185" y="229140"/>
                  </a:lnTo>
                  <a:lnTo>
                    <a:pt x="1100232" y="258690"/>
                  </a:lnTo>
                  <a:lnTo>
                    <a:pt x="1054991" y="271685"/>
                  </a:lnTo>
                  <a:lnTo>
                    <a:pt x="1004527" y="283336"/>
                  </a:lnTo>
                  <a:lnTo>
                    <a:pt x="949302" y="293522"/>
                  </a:lnTo>
                  <a:lnTo>
                    <a:pt x="889780" y="302123"/>
                  </a:lnTo>
                  <a:lnTo>
                    <a:pt x="826425" y="309021"/>
                  </a:lnTo>
                  <a:lnTo>
                    <a:pt x="759701" y="314096"/>
                  </a:lnTo>
                  <a:lnTo>
                    <a:pt x="690071" y="317229"/>
                  </a:lnTo>
                  <a:lnTo>
                    <a:pt x="617999" y="318299"/>
                  </a:lnTo>
                  <a:lnTo>
                    <a:pt x="545928" y="317229"/>
                  </a:lnTo>
                  <a:lnTo>
                    <a:pt x="476298" y="314096"/>
                  </a:lnTo>
                  <a:lnTo>
                    <a:pt x="409574" y="309021"/>
                  </a:lnTo>
                  <a:lnTo>
                    <a:pt x="346219" y="302123"/>
                  </a:lnTo>
                  <a:lnTo>
                    <a:pt x="286697" y="293522"/>
                  </a:lnTo>
                  <a:lnTo>
                    <a:pt x="231472" y="283336"/>
                  </a:lnTo>
                  <a:lnTo>
                    <a:pt x="181007" y="271685"/>
                  </a:lnTo>
                  <a:lnTo>
                    <a:pt x="135767" y="258690"/>
                  </a:lnTo>
                  <a:lnTo>
                    <a:pt x="96215" y="244468"/>
                  </a:lnTo>
                  <a:lnTo>
                    <a:pt x="36028" y="212824"/>
                  </a:lnTo>
                  <a:lnTo>
                    <a:pt x="4157" y="177710"/>
                  </a:lnTo>
                  <a:lnTo>
                    <a:pt x="0" y="159149"/>
                  </a:lnTo>
                  <a:close/>
                </a:path>
              </a:pathLst>
            </a:custGeom>
            <a:ln w="28574">
              <a:solidFill>
                <a:srgbClr val="F1C1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58300" y="2930699"/>
              <a:ext cx="2124075" cy="685165"/>
            </a:xfrm>
            <a:custGeom>
              <a:avLst/>
              <a:gdLst/>
              <a:ahLst/>
              <a:cxnLst/>
              <a:rect l="l" t="t" r="r" b="b"/>
              <a:pathLst>
                <a:path w="2124075" h="685164">
                  <a:moveTo>
                    <a:pt x="0" y="0"/>
                  </a:moveTo>
                  <a:lnTo>
                    <a:pt x="2123999" y="684599"/>
                  </a:lnTo>
                </a:path>
              </a:pathLst>
            </a:custGeom>
            <a:ln w="28574">
              <a:solidFill>
                <a:srgbClr val="F1C1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18300" y="2945400"/>
              <a:ext cx="155575" cy="669925"/>
            </a:xfrm>
            <a:custGeom>
              <a:avLst/>
              <a:gdLst/>
              <a:ahLst/>
              <a:cxnLst/>
              <a:rect l="l" t="t" r="r" b="b"/>
              <a:pathLst>
                <a:path w="155575" h="669925">
                  <a:moveTo>
                    <a:pt x="0" y="669899"/>
                  </a:moveTo>
                  <a:lnTo>
                    <a:pt x="155399" y="0"/>
                  </a:lnTo>
                </a:path>
              </a:pathLst>
            </a:custGeom>
            <a:ln w="28574">
              <a:solidFill>
                <a:srgbClr val="F1C1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9310D3C-0913-DDDF-0BC1-B1E7383C82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98"/>
          <a:stretch/>
        </p:blipFill>
        <p:spPr>
          <a:xfrm>
            <a:off x="633141" y="2410078"/>
            <a:ext cx="3276046" cy="120615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0FC9BD-D283-C35E-70B0-31A2826CB960}"/>
              </a:ext>
            </a:extLst>
          </p:cNvPr>
          <p:cNvSpPr/>
          <p:nvPr/>
        </p:nvSpPr>
        <p:spPr>
          <a:xfrm>
            <a:off x="2683379" y="2571750"/>
            <a:ext cx="478565" cy="444915"/>
          </a:xfrm>
          <a:prstGeom prst="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FFBBE0E-523A-7516-A0F1-4973FFAB5A1D}"/>
              </a:ext>
            </a:extLst>
          </p:cNvPr>
          <p:cNvCxnSpPr>
            <a:cxnSpLocks/>
          </p:cNvCxnSpPr>
          <p:nvPr/>
        </p:nvCxnSpPr>
        <p:spPr>
          <a:xfrm flipV="1">
            <a:off x="3161944" y="2490914"/>
            <a:ext cx="3593598" cy="52088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010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avy umbrella">
            <a:extLst>
              <a:ext uri="{FF2B5EF4-FFF2-40B4-BE49-F238E27FC236}">
                <a16:creationId xmlns:a16="http://schemas.microsoft.com/office/drawing/2014/main" id="{16A37077-9D95-DC71-2625-BB20B34B9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1641" y="78458"/>
            <a:ext cx="3905428" cy="2598107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4" y="344539"/>
            <a:ext cx="6024621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200" dirty="0">
                <a:latin typeface="Abadi" panose="020B0604020104020204" pitchFamily="34" charset="0"/>
                <a:cs typeface="Aldhabi" panose="01000000000000000000" pitchFamily="2" charset="-78"/>
              </a:rPr>
              <a:t>Broad Sources</a:t>
            </a:r>
            <a:endParaRPr sz="4200" dirty="0">
              <a:latin typeface="Abadi" panose="020B0604020104020204" pitchFamily="34" charset="0"/>
              <a:cs typeface="Aldhabi" panose="01000000000000000000" pitchFamily="2" charset="-78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4724" y="1437298"/>
            <a:ext cx="6024621" cy="30106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8615" marR="218440" indent="-335915">
              <a:lnSpc>
                <a:spcPct val="116100"/>
              </a:lnSpc>
              <a:spcBef>
                <a:spcPts val="100"/>
              </a:spcBef>
              <a:buFont typeface="Arial"/>
              <a:buChar char="●"/>
              <a:tabLst>
                <a:tab pos="347980" algn="l"/>
                <a:tab pos="349250" algn="l"/>
              </a:tabLst>
            </a:pPr>
            <a:r>
              <a:rPr lang="en-US" sz="2400" spc="-5" dirty="0">
                <a:solidFill>
                  <a:srgbClr val="666666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Look up big </a:t>
            </a:r>
            <a:r>
              <a:rPr lang="en-US" sz="2400" i="1" spc="-5" dirty="0">
                <a:solidFill>
                  <a:srgbClr val="002060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umbrella</a:t>
            </a:r>
            <a:r>
              <a:rPr lang="en-US" sz="2400" spc="-5" dirty="0">
                <a:solidFill>
                  <a:srgbClr val="666666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 ideas in </a:t>
            </a:r>
            <a:br>
              <a:rPr lang="en-US" sz="2400" spc="-5" dirty="0">
                <a:solidFill>
                  <a:srgbClr val="666666"/>
                </a:solidFill>
                <a:latin typeface="Abadi" panose="020B0604020104020204" pitchFamily="34" charset="0"/>
                <a:cs typeface="Aldhabi" panose="01000000000000000000" pitchFamily="2" charset="-78"/>
              </a:rPr>
            </a:br>
            <a:r>
              <a:rPr lang="en-US" sz="2400" spc="-5" dirty="0">
                <a:solidFill>
                  <a:srgbClr val="666666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the </a:t>
            </a:r>
            <a:r>
              <a:rPr lang="en-US" sz="2400" i="1" spc="-5" dirty="0">
                <a:solidFill>
                  <a:srgbClr val="666666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Encyclopedia of Social Work</a:t>
            </a:r>
            <a:br>
              <a:rPr lang="en-US" sz="2400" i="1" spc="-5" dirty="0">
                <a:solidFill>
                  <a:srgbClr val="666666"/>
                </a:solidFill>
                <a:latin typeface="Abadi" panose="020B0604020104020204" pitchFamily="34" charset="0"/>
                <a:cs typeface="Aldhabi" panose="01000000000000000000" pitchFamily="2" charset="-78"/>
              </a:rPr>
            </a:br>
            <a:r>
              <a:rPr lang="en-US" sz="2400" spc="-5" dirty="0">
                <a:solidFill>
                  <a:srgbClr val="666666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or the </a:t>
            </a:r>
            <a:r>
              <a:rPr lang="en-US" sz="2400" i="1" spc="-5" dirty="0">
                <a:solidFill>
                  <a:srgbClr val="666666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Encyclopedia of Macro Social Work </a:t>
            </a:r>
            <a:endParaRPr lang="en-US" sz="2400" dirty="0">
              <a:latin typeface="Abadi" panose="020B0604020104020204" pitchFamily="34" charset="0"/>
              <a:cs typeface="Aldhabi" panose="01000000000000000000" pitchFamily="2" charset="-78"/>
            </a:endParaRPr>
          </a:p>
          <a:p>
            <a:pPr marL="348615" marR="218440" indent="-335915">
              <a:lnSpc>
                <a:spcPct val="116100"/>
              </a:lnSpc>
              <a:spcBef>
                <a:spcPts val="100"/>
              </a:spcBef>
              <a:buFont typeface="Arial"/>
              <a:buChar char="●"/>
              <a:tabLst>
                <a:tab pos="347980" algn="l"/>
                <a:tab pos="349250" algn="l"/>
              </a:tabLst>
            </a:pPr>
            <a:r>
              <a:rPr lang="en-US" sz="2400" spc="-5" dirty="0">
                <a:solidFill>
                  <a:srgbClr val="666666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Look up terms you aren’t sure </a:t>
            </a:r>
            <a:br>
              <a:rPr lang="en-US" sz="2400" spc="-5" dirty="0">
                <a:solidFill>
                  <a:srgbClr val="666666"/>
                </a:solidFill>
                <a:latin typeface="Abadi" panose="020B0604020104020204" pitchFamily="34" charset="0"/>
                <a:cs typeface="Aldhabi" panose="01000000000000000000" pitchFamily="2" charset="-78"/>
              </a:rPr>
            </a:br>
            <a:r>
              <a:rPr lang="en-US" sz="2400" spc="-5" dirty="0">
                <a:solidFill>
                  <a:srgbClr val="666666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of in the </a:t>
            </a:r>
            <a:r>
              <a:rPr lang="en-US" sz="2400" i="1" spc="-5" dirty="0">
                <a:solidFill>
                  <a:srgbClr val="666666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Dictionary of Social Work</a:t>
            </a:r>
            <a:endParaRPr lang="en-US" sz="2400" i="1" dirty="0">
              <a:latin typeface="Abadi" panose="020B0604020104020204" pitchFamily="34" charset="0"/>
              <a:cs typeface="Aldhabi" panose="01000000000000000000" pitchFamily="2" charset="-78"/>
            </a:endParaRPr>
          </a:p>
          <a:p>
            <a:pPr marL="348615" marR="218440" indent="-335915">
              <a:lnSpc>
                <a:spcPct val="116100"/>
              </a:lnSpc>
              <a:spcBef>
                <a:spcPts val="100"/>
              </a:spcBef>
              <a:buFont typeface="Arial"/>
              <a:buChar char="●"/>
              <a:tabLst>
                <a:tab pos="347980" algn="l"/>
                <a:tab pos="349250" algn="l"/>
              </a:tabLst>
            </a:pPr>
            <a:r>
              <a:rPr sz="2400" spc="-5" dirty="0">
                <a:solidFill>
                  <a:srgbClr val="666666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Look for a recent literature</a:t>
            </a:r>
            <a:r>
              <a:rPr sz="2400" spc="-10" dirty="0">
                <a:solidFill>
                  <a:srgbClr val="666666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 </a:t>
            </a:r>
            <a:r>
              <a:rPr sz="2400" spc="-5" dirty="0">
                <a:solidFill>
                  <a:srgbClr val="666666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review</a:t>
            </a:r>
            <a:r>
              <a:rPr lang="en-US" sz="2400" spc="-5" dirty="0">
                <a:solidFill>
                  <a:srgbClr val="666666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 (Annual Reviews or databases)</a:t>
            </a:r>
            <a:endParaRPr sz="2400" dirty="0">
              <a:latin typeface="Abadi" panose="020B0604020104020204" pitchFamily="34" charset="0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2404934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10121</TotalTime>
  <Words>1228</Words>
  <Application>Microsoft Office PowerPoint</Application>
  <PresentationFormat>On-screen Show (16:9)</PresentationFormat>
  <Paragraphs>175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Century Gothic</vt:lpstr>
      <vt:lpstr>Wingdings</vt:lpstr>
      <vt:lpstr>Symbol</vt:lpstr>
      <vt:lpstr>Wingdings 3</vt:lpstr>
      <vt:lpstr>Abadi</vt:lpstr>
      <vt:lpstr>Arial</vt:lpstr>
      <vt:lpstr>Calibri</vt:lpstr>
      <vt:lpstr>Wisp</vt:lpstr>
      <vt:lpstr>Searching Strategies for Research in Social Work</vt:lpstr>
      <vt:lpstr>Get in touch…</vt:lpstr>
      <vt:lpstr>Library catalog (print and ebooks)</vt:lpstr>
      <vt:lpstr>Research Process Overview</vt:lpstr>
      <vt:lpstr>See your question as topic areas</vt:lpstr>
      <vt:lpstr>Framing the Question</vt:lpstr>
      <vt:lpstr>Create your keywords list</vt:lpstr>
      <vt:lpstr>PowerPoint Presentation</vt:lpstr>
      <vt:lpstr>Broad Sources</vt:lpstr>
      <vt:lpstr>It’s Your Turn, part 1</vt:lpstr>
      <vt:lpstr>Next: Combine Topic Areas in Searches</vt:lpstr>
      <vt:lpstr>Where to Search for Specific Sources (Scholarly Articles)</vt:lpstr>
      <vt:lpstr>PowerPoint Presentation</vt:lpstr>
      <vt:lpstr>PowerPoint Presentation</vt:lpstr>
      <vt:lpstr>Thesaurus Only in PsycInfo</vt:lpstr>
      <vt:lpstr>Subject Headings</vt:lpstr>
      <vt:lpstr>PowerPoint Presentation</vt:lpstr>
      <vt:lpstr>PowerPoint Presentation</vt:lpstr>
      <vt:lpstr>Google Scholar aggregator across disciplines</vt:lpstr>
      <vt:lpstr>Google Scholar</vt:lpstr>
      <vt:lpstr>Optional Tutorials</vt:lpstr>
      <vt:lpstr>Zotero: Citation management</vt:lpstr>
      <vt:lpstr>It’s Your Turn</vt:lpstr>
      <vt:lpstr>It’s Your Turn</vt:lpstr>
      <vt:lpstr>Goals for Today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Searching and Appraising the Literature</dc:title>
  <dc:creator>Kate Blinn</dc:creator>
  <cp:lastModifiedBy>Kate Blinn</cp:lastModifiedBy>
  <cp:revision>77</cp:revision>
  <cp:lastPrinted>2021-09-14T14:00:51Z</cp:lastPrinted>
  <dcterms:modified xsi:type="dcterms:W3CDTF">2024-05-28T18:06:51Z</dcterms:modified>
</cp:coreProperties>
</file>