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5"/>
  </p:notesMasterIdLst>
  <p:sldIdLst>
    <p:sldId id="256" r:id="rId2"/>
    <p:sldId id="294" r:id="rId3"/>
    <p:sldId id="285" r:id="rId4"/>
    <p:sldId id="261" r:id="rId5"/>
    <p:sldId id="286" r:id="rId6"/>
    <p:sldId id="257" r:id="rId7"/>
    <p:sldId id="258" r:id="rId8"/>
    <p:sldId id="259" r:id="rId9"/>
    <p:sldId id="303" r:id="rId10"/>
    <p:sldId id="287" r:id="rId11"/>
    <p:sldId id="288" r:id="rId12"/>
    <p:sldId id="289" r:id="rId13"/>
    <p:sldId id="290" r:id="rId14"/>
    <p:sldId id="291" r:id="rId15"/>
    <p:sldId id="292" r:id="rId16"/>
    <p:sldId id="262" r:id="rId17"/>
    <p:sldId id="263" r:id="rId18"/>
    <p:sldId id="260" r:id="rId19"/>
    <p:sldId id="299" r:id="rId20"/>
    <p:sldId id="264" r:id="rId21"/>
    <p:sldId id="265" r:id="rId22"/>
    <p:sldId id="266" r:id="rId23"/>
    <p:sldId id="267" r:id="rId24"/>
    <p:sldId id="268" r:id="rId25"/>
    <p:sldId id="300" r:id="rId26"/>
    <p:sldId id="284" r:id="rId27"/>
    <p:sldId id="270" r:id="rId28"/>
    <p:sldId id="304" r:id="rId29"/>
    <p:sldId id="293" r:id="rId30"/>
    <p:sldId id="302" r:id="rId31"/>
    <p:sldId id="297" r:id="rId32"/>
    <p:sldId id="301" r:id="rId33"/>
    <p:sldId id="29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12" autoAdjust="0"/>
    <p:restoredTop sz="58906"/>
  </p:normalViewPr>
  <p:slideViewPr>
    <p:cSldViewPr snapToGrid="0">
      <p:cViewPr varScale="1">
        <p:scale>
          <a:sx n="62" d="100"/>
          <a:sy n="62" d="100"/>
        </p:scale>
        <p:origin x="203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424D0D-BBB2-4F92-BD4A-D3B789C3E137}"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1122BC9-D483-4CEB-9B6E-B7610BDCDDE3}">
      <dgm:prSet/>
      <dgm:spPr/>
      <dgm:t>
        <a:bodyPr/>
        <a:lstStyle/>
        <a:p>
          <a:r>
            <a:rPr lang="en-US"/>
            <a:t>Descriptive</a:t>
          </a:r>
        </a:p>
      </dgm:t>
    </dgm:pt>
    <dgm:pt modelId="{630633ED-6EE2-44FD-85D5-C0EF6E24DC6D}" type="parTrans" cxnId="{10278787-A92A-4C12-B1EC-98F4F138C8E2}">
      <dgm:prSet/>
      <dgm:spPr/>
      <dgm:t>
        <a:bodyPr/>
        <a:lstStyle/>
        <a:p>
          <a:endParaRPr lang="en-US"/>
        </a:p>
      </dgm:t>
    </dgm:pt>
    <dgm:pt modelId="{C2D272EA-9C82-4081-B6D5-17488254DD7B}" type="sibTrans" cxnId="{10278787-A92A-4C12-B1EC-98F4F138C8E2}">
      <dgm:prSet/>
      <dgm:spPr/>
      <dgm:t>
        <a:bodyPr/>
        <a:lstStyle/>
        <a:p>
          <a:endParaRPr lang="en-US"/>
        </a:p>
      </dgm:t>
    </dgm:pt>
    <dgm:pt modelId="{9F3425E9-4225-4870-BC02-BB0EED740AA6}">
      <dgm:prSet/>
      <dgm:spPr/>
      <dgm:t>
        <a:bodyPr/>
        <a:lstStyle/>
        <a:p>
          <a:r>
            <a:rPr lang="en-US"/>
            <a:t>Exploratory</a:t>
          </a:r>
        </a:p>
      </dgm:t>
    </dgm:pt>
    <dgm:pt modelId="{8C418D22-8E96-49D1-AD0F-8E7A753D7E82}" type="parTrans" cxnId="{41E4B671-6F1A-4B84-850E-9B1F2F32B5EF}">
      <dgm:prSet/>
      <dgm:spPr/>
      <dgm:t>
        <a:bodyPr/>
        <a:lstStyle/>
        <a:p>
          <a:endParaRPr lang="en-US"/>
        </a:p>
      </dgm:t>
    </dgm:pt>
    <dgm:pt modelId="{47A8E0DF-BA7E-4F04-BD69-984C79242732}" type="sibTrans" cxnId="{41E4B671-6F1A-4B84-850E-9B1F2F32B5EF}">
      <dgm:prSet/>
      <dgm:spPr/>
      <dgm:t>
        <a:bodyPr/>
        <a:lstStyle/>
        <a:p>
          <a:endParaRPr lang="en-US"/>
        </a:p>
      </dgm:t>
    </dgm:pt>
    <dgm:pt modelId="{9B331473-7806-4DD4-84D1-B451FB7AE27D}">
      <dgm:prSet/>
      <dgm:spPr/>
      <dgm:t>
        <a:bodyPr/>
        <a:lstStyle/>
        <a:p>
          <a:r>
            <a:rPr lang="en-US"/>
            <a:t>Explanatory</a:t>
          </a:r>
        </a:p>
      </dgm:t>
    </dgm:pt>
    <dgm:pt modelId="{201F89EA-35A9-453E-8720-890E7CEFB758}" type="parTrans" cxnId="{2162A1E2-1CD3-4BDC-8749-60A3C495DFD4}">
      <dgm:prSet/>
      <dgm:spPr/>
      <dgm:t>
        <a:bodyPr/>
        <a:lstStyle/>
        <a:p>
          <a:endParaRPr lang="en-US"/>
        </a:p>
      </dgm:t>
    </dgm:pt>
    <dgm:pt modelId="{B468BFA7-7460-47C4-A131-745BE8BFE2C8}" type="sibTrans" cxnId="{2162A1E2-1CD3-4BDC-8749-60A3C495DFD4}">
      <dgm:prSet/>
      <dgm:spPr/>
      <dgm:t>
        <a:bodyPr/>
        <a:lstStyle/>
        <a:p>
          <a:endParaRPr lang="en-US"/>
        </a:p>
      </dgm:t>
    </dgm:pt>
    <dgm:pt modelId="{B38CB269-3A36-4AC6-B5D3-475708E1A1EF}">
      <dgm:prSet/>
      <dgm:spPr/>
      <dgm:t>
        <a:bodyPr/>
        <a:lstStyle/>
        <a:p>
          <a:r>
            <a:rPr lang="en-US"/>
            <a:t>Evaluation</a:t>
          </a:r>
        </a:p>
      </dgm:t>
    </dgm:pt>
    <dgm:pt modelId="{C090F68B-DC2C-4CBD-ADF0-EBA68F1ECCC2}" type="parTrans" cxnId="{E48B1BEE-6311-4089-A995-5DBC6BB4F055}">
      <dgm:prSet/>
      <dgm:spPr/>
      <dgm:t>
        <a:bodyPr/>
        <a:lstStyle/>
        <a:p>
          <a:endParaRPr lang="en-US"/>
        </a:p>
      </dgm:t>
    </dgm:pt>
    <dgm:pt modelId="{645F673E-89AA-4D28-AF2A-4502657F6C96}" type="sibTrans" cxnId="{E48B1BEE-6311-4089-A995-5DBC6BB4F055}">
      <dgm:prSet/>
      <dgm:spPr/>
      <dgm:t>
        <a:bodyPr/>
        <a:lstStyle/>
        <a:p>
          <a:endParaRPr lang="en-US"/>
        </a:p>
      </dgm:t>
    </dgm:pt>
    <dgm:pt modelId="{E7E70631-C419-E843-9FEE-A2DA0BB725DF}" type="pres">
      <dgm:prSet presAssocID="{06424D0D-BBB2-4F92-BD4A-D3B789C3E137}" presName="linear" presStyleCnt="0">
        <dgm:presLayoutVars>
          <dgm:animLvl val="lvl"/>
          <dgm:resizeHandles val="exact"/>
        </dgm:presLayoutVars>
      </dgm:prSet>
      <dgm:spPr/>
    </dgm:pt>
    <dgm:pt modelId="{31D09FBD-D594-134E-8516-A95151AA0649}" type="pres">
      <dgm:prSet presAssocID="{C1122BC9-D483-4CEB-9B6E-B7610BDCDDE3}" presName="parentText" presStyleLbl="node1" presStyleIdx="0" presStyleCnt="4">
        <dgm:presLayoutVars>
          <dgm:chMax val="0"/>
          <dgm:bulletEnabled val="1"/>
        </dgm:presLayoutVars>
      </dgm:prSet>
      <dgm:spPr/>
    </dgm:pt>
    <dgm:pt modelId="{8A150714-60F4-5B4C-84AA-DC6FCE5EE423}" type="pres">
      <dgm:prSet presAssocID="{C2D272EA-9C82-4081-B6D5-17488254DD7B}" presName="spacer" presStyleCnt="0"/>
      <dgm:spPr/>
    </dgm:pt>
    <dgm:pt modelId="{929E3164-12A2-9443-9F75-B7DDFC6BBEE9}" type="pres">
      <dgm:prSet presAssocID="{9F3425E9-4225-4870-BC02-BB0EED740AA6}" presName="parentText" presStyleLbl="node1" presStyleIdx="1" presStyleCnt="4">
        <dgm:presLayoutVars>
          <dgm:chMax val="0"/>
          <dgm:bulletEnabled val="1"/>
        </dgm:presLayoutVars>
      </dgm:prSet>
      <dgm:spPr/>
    </dgm:pt>
    <dgm:pt modelId="{B0F7820D-FE6D-EB42-9325-A541AB24EBE1}" type="pres">
      <dgm:prSet presAssocID="{47A8E0DF-BA7E-4F04-BD69-984C79242732}" presName="spacer" presStyleCnt="0"/>
      <dgm:spPr/>
    </dgm:pt>
    <dgm:pt modelId="{5DF3999D-757A-0F49-BB54-48A436B1AA87}" type="pres">
      <dgm:prSet presAssocID="{9B331473-7806-4DD4-84D1-B451FB7AE27D}" presName="parentText" presStyleLbl="node1" presStyleIdx="2" presStyleCnt="4">
        <dgm:presLayoutVars>
          <dgm:chMax val="0"/>
          <dgm:bulletEnabled val="1"/>
        </dgm:presLayoutVars>
      </dgm:prSet>
      <dgm:spPr/>
    </dgm:pt>
    <dgm:pt modelId="{2D1AD119-360F-164B-866F-74DE05CAB36E}" type="pres">
      <dgm:prSet presAssocID="{B468BFA7-7460-47C4-A131-745BE8BFE2C8}" presName="spacer" presStyleCnt="0"/>
      <dgm:spPr/>
    </dgm:pt>
    <dgm:pt modelId="{4A459B0E-21BD-044F-B9A1-2378E8767071}" type="pres">
      <dgm:prSet presAssocID="{B38CB269-3A36-4AC6-B5D3-475708E1A1EF}" presName="parentText" presStyleLbl="node1" presStyleIdx="3" presStyleCnt="4">
        <dgm:presLayoutVars>
          <dgm:chMax val="0"/>
          <dgm:bulletEnabled val="1"/>
        </dgm:presLayoutVars>
      </dgm:prSet>
      <dgm:spPr/>
    </dgm:pt>
  </dgm:ptLst>
  <dgm:cxnLst>
    <dgm:cxn modelId="{224C5709-4BA4-434A-AFBC-6F7B52E06648}" type="presOf" srcId="{06424D0D-BBB2-4F92-BD4A-D3B789C3E137}" destId="{E7E70631-C419-E843-9FEE-A2DA0BB725DF}" srcOrd="0" destOrd="0" presId="urn:microsoft.com/office/officeart/2005/8/layout/vList2"/>
    <dgm:cxn modelId="{08820D2D-806E-8348-BDF8-6A0306A2AA3B}" type="presOf" srcId="{C1122BC9-D483-4CEB-9B6E-B7610BDCDDE3}" destId="{31D09FBD-D594-134E-8516-A95151AA0649}" srcOrd="0" destOrd="0" presId="urn:microsoft.com/office/officeart/2005/8/layout/vList2"/>
    <dgm:cxn modelId="{088E553E-174A-6F49-BA0C-77895D480FCC}" type="presOf" srcId="{9F3425E9-4225-4870-BC02-BB0EED740AA6}" destId="{929E3164-12A2-9443-9F75-B7DDFC6BBEE9}" srcOrd="0" destOrd="0" presId="urn:microsoft.com/office/officeart/2005/8/layout/vList2"/>
    <dgm:cxn modelId="{41E4B671-6F1A-4B84-850E-9B1F2F32B5EF}" srcId="{06424D0D-BBB2-4F92-BD4A-D3B789C3E137}" destId="{9F3425E9-4225-4870-BC02-BB0EED740AA6}" srcOrd="1" destOrd="0" parTransId="{8C418D22-8E96-49D1-AD0F-8E7A753D7E82}" sibTransId="{47A8E0DF-BA7E-4F04-BD69-984C79242732}"/>
    <dgm:cxn modelId="{10278787-A92A-4C12-B1EC-98F4F138C8E2}" srcId="{06424D0D-BBB2-4F92-BD4A-D3B789C3E137}" destId="{C1122BC9-D483-4CEB-9B6E-B7610BDCDDE3}" srcOrd="0" destOrd="0" parTransId="{630633ED-6EE2-44FD-85D5-C0EF6E24DC6D}" sibTransId="{C2D272EA-9C82-4081-B6D5-17488254DD7B}"/>
    <dgm:cxn modelId="{3237A5A3-467F-FE43-BAEC-60686CD82FBA}" type="presOf" srcId="{9B331473-7806-4DD4-84D1-B451FB7AE27D}" destId="{5DF3999D-757A-0F49-BB54-48A436B1AA87}" srcOrd="0" destOrd="0" presId="urn:microsoft.com/office/officeart/2005/8/layout/vList2"/>
    <dgm:cxn modelId="{2162A1E2-1CD3-4BDC-8749-60A3C495DFD4}" srcId="{06424D0D-BBB2-4F92-BD4A-D3B789C3E137}" destId="{9B331473-7806-4DD4-84D1-B451FB7AE27D}" srcOrd="2" destOrd="0" parTransId="{201F89EA-35A9-453E-8720-890E7CEFB758}" sibTransId="{B468BFA7-7460-47C4-A131-745BE8BFE2C8}"/>
    <dgm:cxn modelId="{E48B1BEE-6311-4089-A995-5DBC6BB4F055}" srcId="{06424D0D-BBB2-4F92-BD4A-D3B789C3E137}" destId="{B38CB269-3A36-4AC6-B5D3-475708E1A1EF}" srcOrd="3" destOrd="0" parTransId="{C090F68B-DC2C-4CBD-ADF0-EBA68F1ECCC2}" sibTransId="{645F673E-89AA-4D28-AF2A-4502657F6C96}"/>
    <dgm:cxn modelId="{60E99DFC-91F1-2B42-B642-2CCE538989D7}" type="presOf" srcId="{B38CB269-3A36-4AC6-B5D3-475708E1A1EF}" destId="{4A459B0E-21BD-044F-B9A1-2378E8767071}" srcOrd="0" destOrd="0" presId="urn:microsoft.com/office/officeart/2005/8/layout/vList2"/>
    <dgm:cxn modelId="{EEB959F8-C30B-A144-9432-A49538E6B9A1}" type="presParOf" srcId="{E7E70631-C419-E843-9FEE-A2DA0BB725DF}" destId="{31D09FBD-D594-134E-8516-A95151AA0649}" srcOrd="0" destOrd="0" presId="urn:microsoft.com/office/officeart/2005/8/layout/vList2"/>
    <dgm:cxn modelId="{D6CA195A-B7FC-774C-B4C4-DE8DA2D34807}" type="presParOf" srcId="{E7E70631-C419-E843-9FEE-A2DA0BB725DF}" destId="{8A150714-60F4-5B4C-84AA-DC6FCE5EE423}" srcOrd="1" destOrd="0" presId="urn:microsoft.com/office/officeart/2005/8/layout/vList2"/>
    <dgm:cxn modelId="{80DFFAA4-C39F-0544-8041-2D8085CF5C0E}" type="presParOf" srcId="{E7E70631-C419-E843-9FEE-A2DA0BB725DF}" destId="{929E3164-12A2-9443-9F75-B7DDFC6BBEE9}" srcOrd="2" destOrd="0" presId="urn:microsoft.com/office/officeart/2005/8/layout/vList2"/>
    <dgm:cxn modelId="{E7EC4297-9337-4F44-8D2A-85DF5342DF8F}" type="presParOf" srcId="{E7E70631-C419-E843-9FEE-A2DA0BB725DF}" destId="{B0F7820D-FE6D-EB42-9325-A541AB24EBE1}" srcOrd="3" destOrd="0" presId="urn:microsoft.com/office/officeart/2005/8/layout/vList2"/>
    <dgm:cxn modelId="{482751FF-B04C-AC42-B28E-38E3336A418F}" type="presParOf" srcId="{E7E70631-C419-E843-9FEE-A2DA0BB725DF}" destId="{5DF3999D-757A-0F49-BB54-48A436B1AA87}" srcOrd="4" destOrd="0" presId="urn:microsoft.com/office/officeart/2005/8/layout/vList2"/>
    <dgm:cxn modelId="{7362ADFE-A0B5-3A4D-B5C2-F674278D0564}" type="presParOf" srcId="{E7E70631-C419-E843-9FEE-A2DA0BB725DF}" destId="{2D1AD119-360F-164B-866F-74DE05CAB36E}" srcOrd="5" destOrd="0" presId="urn:microsoft.com/office/officeart/2005/8/layout/vList2"/>
    <dgm:cxn modelId="{B2AB1372-52FC-3C43-A7F1-FE593B3AF650}" type="presParOf" srcId="{E7E70631-C419-E843-9FEE-A2DA0BB725DF}" destId="{4A459B0E-21BD-044F-B9A1-2378E8767071}"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3BECC7-A5AA-47B6-BA16-CB250A832393}"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1FA958E0-5E76-418D-991A-4B5B38501514}">
      <dgm:prSet/>
      <dgm:spPr/>
      <dgm:t>
        <a:bodyPr/>
        <a:lstStyle/>
        <a:p>
          <a:r>
            <a:rPr lang="en-US"/>
            <a:t>Personal Encounters</a:t>
          </a:r>
        </a:p>
      </dgm:t>
    </dgm:pt>
    <dgm:pt modelId="{D1C7AE98-BC45-4435-8B7D-F486057F21DA}" type="parTrans" cxnId="{4EBEBA04-7623-4A68-B849-340F94D90017}">
      <dgm:prSet/>
      <dgm:spPr/>
      <dgm:t>
        <a:bodyPr/>
        <a:lstStyle/>
        <a:p>
          <a:endParaRPr lang="en-US"/>
        </a:p>
      </dgm:t>
    </dgm:pt>
    <dgm:pt modelId="{21F14D0E-E612-4E65-930C-4FF3C377DE78}" type="sibTrans" cxnId="{4EBEBA04-7623-4A68-B849-340F94D90017}">
      <dgm:prSet/>
      <dgm:spPr/>
      <dgm:t>
        <a:bodyPr/>
        <a:lstStyle/>
        <a:p>
          <a:endParaRPr lang="en-US"/>
        </a:p>
      </dgm:t>
    </dgm:pt>
    <dgm:pt modelId="{1817A714-511C-4DF6-A2A3-41767BE3D76A}">
      <dgm:prSet/>
      <dgm:spPr/>
      <dgm:t>
        <a:bodyPr/>
        <a:lstStyle/>
        <a:p>
          <a:r>
            <a:rPr lang="en-US"/>
            <a:t>Professional Experiences</a:t>
          </a:r>
        </a:p>
      </dgm:t>
    </dgm:pt>
    <dgm:pt modelId="{474FEAEB-FCC1-4A79-AD67-A6025F74A2A5}" type="parTrans" cxnId="{6110BF79-DC48-4A2D-8174-679EDBDDBEE1}">
      <dgm:prSet/>
      <dgm:spPr/>
      <dgm:t>
        <a:bodyPr/>
        <a:lstStyle/>
        <a:p>
          <a:endParaRPr lang="en-US"/>
        </a:p>
      </dgm:t>
    </dgm:pt>
    <dgm:pt modelId="{C8A170C9-C61A-49FB-8E24-8FD7EA1930DF}" type="sibTrans" cxnId="{6110BF79-DC48-4A2D-8174-679EDBDDBEE1}">
      <dgm:prSet/>
      <dgm:spPr/>
      <dgm:t>
        <a:bodyPr/>
        <a:lstStyle/>
        <a:p>
          <a:endParaRPr lang="en-US"/>
        </a:p>
      </dgm:t>
    </dgm:pt>
    <dgm:pt modelId="{EED98051-76C9-4472-8944-D6F5514F6FA8}">
      <dgm:prSet/>
      <dgm:spPr/>
      <dgm:t>
        <a:bodyPr/>
        <a:lstStyle/>
        <a:p>
          <a:r>
            <a:rPr lang="en-US"/>
            <a:t>Academic Discussion</a:t>
          </a:r>
        </a:p>
      </dgm:t>
    </dgm:pt>
    <dgm:pt modelId="{CF43CE52-51D1-42CC-953C-8E263382F866}" type="parTrans" cxnId="{97A3C522-9A3C-4DBC-B84F-284B610CD2F9}">
      <dgm:prSet/>
      <dgm:spPr/>
      <dgm:t>
        <a:bodyPr/>
        <a:lstStyle/>
        <a:p>
          <a:endParaRPr lang="en-US"/>
        </a:p>
      </dgm:t>
    </dgm:pt>
    <dgm:pt modelId="{1EDE1F8C-2331-43F3-9CFB-D84770EB3EA7}" type="sibTrans" cxnId="{97A3C522-9A3C-4DBC-B84F-284B610CD2F9}">
      <dgm:prSet/>
      <dgm:spPr/>
      <dgm:t>
        <a:bodyPr/>
        <a:lstStyle/>
        <a:p>
          <a:endParaRPr lang="en-US"/>
        </a:p>
      </dgm:t>
    </dgm:pt>
    <dgm:pt modelId="{59346BA0-8F9F-43B7-A661-759906121619}">
      <dgm:prSet/>
      <dgm:spPr/>
      <dgm:t>
        <a:bodyPr/>
        <a:lstStyle/>
        <a:p>
          <a:r>
            <a:rPr lang="en-US"/>
            <a:t>Social Theory</a:t>
          </a:r>
        </a:p>
      </dgm:t>
    </dgm:pt>
    <dgm:pt modelId="{63BC7A15-6420-4A09-B976-D1B3C49E3DD0}" type="parTrans" cxnId="{BB8069CE-7C99-4C4F-AF14-C474D852F6B3}">
      <dgm:prSet/>
      <dgm:spPr/>
      <dgm:t>
        <a:bodyPr/>
        <a:lstStyle/>
        <a:p>
          <a:endParaRPr lang="en-US"/>
        </a:p>
      </dgm:t>
    </dgm:pt>
    <dgm:pt modelId="{AEC58551-B37B-42F5-8255-4C553641FAA8}" type="sibTrans" cxnId="{BB8069CE-7C99-4C4F-AF14-C474D852F6B3}">
      <dgm:prSet/>
      <dgm:spPr/>
      <dgm:t>
        <a:bodyPr/>
        <a:lstStyle/>
        <a:p>
          <a:endParaRPr lang="en-US"/>
        </a:p>
      </dgm:t>
    </dgm:pt>
    <dgm:pt modelId="{6B7DE629-1C77-4BBF-A3AC-1C8BFC1A3522}">
      <dgm:prSet/>
      <dgm:spPr/>
      <dgm:t>
        <a:bodyPr/>
        <a:lstStyle/>
        <a:p>
          <a:r>
            <a:rPr lang="en-US"/>
            <a:t>Already Published Research</a:t>
          </a:r>
        </a:p>
      </dgm:t>
    </dgm:pt>
    <dgm:pt modelId="{5308A8EB-D20B-4714-8135-1C57900511AA}" type="parTrans" cxnId="{72B3CF92-5AAC-4DA0-9F92-ACD004CF08BB}">
      <dgm:prSet/>
      <dgm:spPr/>
      <dgm:t>
        <a:bodyPr/>
        <a:lstStyle/>
        <a:p>
          <a:endParaRPr lang="en-US"/>
        </a:p>
      </dgm:t>
    </dgm:pt>
    <dgm:pt modelId="{42F6DAE3-1CEA-4851-BAF3-C9A389CBF922}" type="sibTrans" cxnId="{72B3CF92-5AAC-4DA0-9F92-ACD004CF08BB}">
      <dgm:prSet/>
      <dgm:spPr/>
      <dgm:t>
        <a:bodyPr/>
        <a:lstStyle/>
        <a:p>
          <a:endParaRPr lang="en-US"/>
        </a:p>
      </dgm:t>
    </dgm:pt>
    <dgm:pt modelId="{F7BC7AAD-4BAA-9F43-813E-D31528002CC6}" type="pres">
      <dgm:prSet presAssocID="{413BECC7-A5AA-47B6-BA16-CB250A832393}" presName="vert0" presStyleCnt="0">
        <dgm:presLayoutVars>
          <dgm:dir/>
          <dgm:animOne val="branch"/>
          <dgm:animLvl val="lvl"/>
        </dgm:presLayoutVars>
      </dgm:prSet>
      <dgm:spPr/>
    </dgm:pt>
    <dgm:pt modelId="{812CAD1B-AA6F-2E4A-A3B8-101FA44B483D}" type="pres">
      <dgm:prSet presAssocID="{1FA958E0-5E76-418D-991A-4B5B38501514}" presName="thickLine" presStyleLbl="alignNode1" presStyleIdx="0" presStyleCnt="5"/>
      <dgm:spPr/>
    </dgm:pt>
    <dgm:pt modelId="{A480D0A0-1068-D64F-87E7-9761532E5E41}" type="pres">
      <dgm:prSet presAssocID="{1FA958E0-5E76-418D-991A-4B5B38501514}" presName="horz1" presStyleCnt="0"/>
      <dgm:spPr/>
    </dgm:pt>
    <dgm:pt modelId="{896CA180-E0C2-6B4C-8CFF-CDC1C33BE4FA}" type="pres">
      <dgm:prSet presAssocID="{1FA958E0-5E76-418D-991A-4B5B38501514}" presName="tx1" presStyleLbl="revTx" presStyleIdx="0" presStyleCnt="5"/>
      <dgm:spPr/>
    </dgm:pt>
    <dgm:pt modelId="{7B944D32-7F5C-1544-BF4B-6FD84008F1C2}" type="pres">
      <dgm:prSet presAssocID="{1FA958E0-5E76-418D-991A-4B5B38501514}" presName="vert1" presStyleCnt="0"/>
      <dgm:spPr/>
    </dgm:pt>
    <dgm:pt modelId="{1F4F6571-F407-BC44-83E3-C28BF2147974}" type="pres">
      <dgm:prSet presAssocID="{1817A714-511C-4DF6-A2A3-41767BE3D76A}" presName="thickLine" presStyleLbl="alignNode1" presStyleIdx="1" presStyleCnt="5"/>
      <dgm:spPr/>
    </dgm:pt>
    <dgm:pt modelId="{F7EC8AF0-BA52-3141-AEC0-8BD81E9C7700}" type="pres">
      <dgm:prSet presAssocID="{1817A714-511C-4DF6-A2A3-41767BE3D76A}" presName="horz1" presStyleCnt="0"/>
      <dgm:spPr/>
    </dgm:pt>
    <dgm:pt modelId="{E25A0F99-C271-8F4C-84CF-B9234E91F10F}" type="pres">
      <dgm:prSet presAssocID="{1817A714-511C-4DF6-A2A3-41767BE3D76A}" presName="tx1" presStyleLbl="revTx" presStyleIdx="1" presStyleCnt="5"/>
      <dgm:spPr/>
    </dgm:pt>
    <dgm:pt modelId="{5D5A9D74-4B8C-AC45-8A40-B5C235753BF5}" type="pres">
      <dgm:prSet presAssocID="{1817A714-511C-4DF6-A2A3-41767BE3D76A}" presName="vert1" presStyleCnt="0"/>
      <dgm:spPr/>
    </dgm:pt>
    <dgm:pt modelId="{0A0275C1-F861-D344-AC9F-CCC515E5D4D8}" type="pres">
      <dgm:prSet presAssocID="{EED98051-76C9-4472-8944-D6F5514F6FA8}" presName="thickLine" presStyleLbl="alignNode1" presStyleIdx="2" presStyleCnt="5"/>
      <dgm:spPr/>
    </dgm:pt>
    <dgm:pt modelId="{6F95A2E5-B905-124C-A272-D1F23FD42471}" type="pres">
      <dgm:prSet presAssocID="{EED98051-76C9-4472-8944-D6F5514F6FA8}" presName="horz1" presStyleCnt="0"/>
      <dgm:spPr/>
    </dgm:pt>
    <dgm:pt modelId="{A3FC06E4-6922-1B42-9094-83BE923F3014}" type="pres">
      <dgm:prSet presAssocID="{EED98051-76C9-4472-8944-D6F5514F6FA8}" presName="tx1" presStyleLbl="revTx" presStyleIdx="2" presStyleCnt="5"/>
      <dgm:spPr/>
    </dgm:pt>
    <dgm:pt modelId="{65D87D11-3D08-B145-969F-12DCD3D5328D}" type="pres">
      <dgm:prSet presAssocID="{EED98051-76C9-4472-8944-D6F5514F6FA8}" presName="vert1" presStyleCnt="0"/>
      <dgm:spPr/>
    </dgm:pt>
    <dgm:pt modelId="{0BCDFD55-E9FF-4E41-A2A7-26DBF65DCD75}" type="pres">
      <dgm:prSet presAssocID="{59346BA0-8F9F-43B7-A661-759906121619}" presName="thickLine" presStyleLbl="alignNode1" presStyleIdx="3" presStyleCnt="5"/>
      <dgm:spPr/>
    </dgm:pt>
    <dgm:pt modelId="{170B82F7-A6F6-9B43-85DD-9A5530C3FF86}" type="pres">
      <dgm:prSet presAssocID="{59346BA0-8F9F-43B7-A661-759906121619}" presName="horz1" presStyleCnt="0"/>
      <dgm:spPr/>
    </dgm:pt>
    <dgm:pt modelId="{9CC1EA83-02FF-5D4D-A525-ACD9CA08BF97}" type="pres">
      <dgm:prSet presAssocID="{59346BA0-8F9F-43B7-A661-759906121619}" presName="tx1" presStyleLbl="revTx" presStyleIdx="3" presStyleCnt="5"/>
      <dgm:spPr/>
    </dgm:pt>
    <dgm:pt modelId="{C880D8D3-B6D5-0F43-8245-A7D3DDAD19A5}" type="pres">
      <dgm:prSet presAssocID="{59346BA0-8F9F-43B7-A661-759906121619}" presName="vert1" presStyleCnt="0"/>
      <dgm:spPr/>
    </dgm:pt>
    <dgm:pt modelId="{D3C8C1C1-4D83-E34B-9767-A4CFB1B46CED}" type="pres">
      <dgm:prSet presAssocID="{6B7DE629-1C77-4BBF-A3AC-1C8BFC1A3522}" presName="thickLine" presStyleLbl="alignNode1" presStyleIdx="4" presStyleCnt="5"/>
      <dgm:spPr/>
    </dgm:pt>
    <dgm:pt modelId="{99A32558-A31A-DE43-BE7D-975E79E5799C}" type="pres">
      <dgm:prSet presAssocID="{6B7DE629-1C77-4BBF-A3AC-1C8BFC1A3522}" presName="horz1" presStyleCnt="0"/>
      <dgm:spPr/>
    </dgm:pt>
    <dgm:pt modelId="{B5F2036A-27B2-6844-AF76-64A95349E9F4}" type="pres">
      <dgm:prSet presAssocID="{6B7DE629-1C77-4BBF-A3AC-1C8BFC1A3522}" presName="tx1" presStyleLbl="revTx" presStyleIdx="4" presStyleCnt="5"/>
      <dgm:spPr/>
    </dgm:pt>
    <dgm:pt modelId="{A788A11C-D8C5-4344-94C7-507681EA8620}" type="pres">
      <dgm:prSet presAssocID="{6B7DE629-1C77-4BBF-A3AC-1C8BFC1A3522}" presName="vert1" presStyleCnt="0"/>
      <dgm:spPr/>
    </dgm:pt>
  </dgm:ptLst>
  <dgm:cxnLst>
    <dgm:cxn modelId="{CD665F03-90E2-8D40-84BD-E901DE7A099A}" type="presOf" srcId="{EED98051-76C9-4472-8944-D6F5514F6FA8}" destId="{A3FC06E4-6922-1B42-9094-83BE923F3014}" srcOrd="0" destOrd="0" presId="urn:microsoft.com/office/officeart/2008/layout/LinedList"/>
    <dgm:cxn modelId="{4EBEBA04-7623-4A68-B849-340F94D90017}" srcId="{413BECC7-A5AA-47B6-BA16-CB250A832393}" destId="{1FA958E0-5E76-418D-991A-4B5B38501514}" srcOrd="0" destOrd="0" parTransId="{D1C7AE98-BC45-4435-8B7D-F486057F21DA}" sibTransId="{21F14D0E-E612-4E65-930C-4FF3C377DE78}"/>
    <dgm:cxn modelId="{97A3C522-9A3C-4DBC-B84F-284B610CD2F9}" srcId="{413BECC7-A5AA-47B6-BA16-CB250A832393}" destId="{EED98051-76C9-4472-8944-D6F5514F6FA8}" srcOrd="2" destOrd="0" parTransId="{CF43CE52-51D1-42CC-953C-8E263382F866}" sibTransId="{1EDE1F8C-2331-43F3-9CFB-D84770EB3EA7}"/>
    <dgm:cxn modelId="{58DBAF5F-C5FB-C842-802E-18467CDC0F14}" type="presOf" srcId="{1817A714-511C-4DF6-A2A3-41767BE3D76A}" destId="{E25A0F99-C271-8F4C-84CF-B9234E91F10F}" srcOrd="0" destOrd="0" presId="urn:microsoft.com/office/officeart/2008/layout/LinedList"/>
    <dgm:cxn modelId="{6110BF79-DC48-4A2D-8174-679EDBDDBEE1}" srcId="{413BECC7-A5AA-47B6-BA16-CB250A832393}" destId="{1817A714-511C-4DF6-A2A3-41767BE3D76A}" srcOrd="1" destOrd="0" parTransId="{474FEAEB-FCC1-4A79-AD67-A6025F74A2A5}" sibTransId="{C8A170C9-C61A-49FB-8E24-8FD7EA1930DF}"/>
    <dgm:cxn modelId="{72B3CF92-5AAC-4DA0-9F92-ACD004CF08BB}" srcId="{413BECC7-A5AA-47B6-BA16-CB250A832393}" destId="{6B7DE629-1C77-4BBF-A3AC-1C8BFC1A3522}" srcOrd="4" destOrd="0" parTransId="{5308A8EB-D20B-4714-8135-1C57900511AA}" sibTransId="{42F6DAE3-1CEA-4851-BAF3-C9A389CBF922}"/>
    <dgm:cxn modelId="{E7352F9D-D9EB-DA4F-AB5F-02CAE493E512}" type="presOf" srcId="{1FA958E0-5E76-418D-991A-4B5B38501514}" destId="{896CA180-E0C2-6B4C-8CFF-CDC1C33BE4FA}" srcOrd="0" destOrd="0" presId="urn:microsoft.com/office/officeart/2008/layout/LinedList"/>
    <dgm:cxn modelId="{BB8069CE-7C99-4C4F-AF14-C474D852F6B3}" srcId="{413BECC7-A5AA-47B6-BA16-CB250A832393}" destId="{59346BA0-8F9F-43B7-A661-759906121619}" srcOrd="3" destOrd="0" parTransId="{63BC7A15-6420-4A09-B976-D1B3C49E3DD0}" sibTransId="{AEC58551-B37B-42F5-8255-4C553641FAA8}"/>
    <dgm:cxn modelId="{5FD228DE-3F2A-FC4F-BADC-F02676A67AD0}" type="presOf" srcId="{6B7DE629-1C77-4BBF-A3AC-1C8BFC1A3522}" destId="{B5F2036A-27B2-6844-AF76-64A95349E9F4}" srcOrd="0" destOrd="0" presId="urn:microsoft.com/office/officeart/2008/layout/LinedList"/>
    <dgm:cxn modelId="{5B7029E6-8FFE-B741-90BD-D318FB2CF173}" type="presOf" srcId="{59346BA0-8F9F-43B7-A661-759906121619}" destId="{9CC1EA83-02FF-5D4D-A525-ACD9CA08BF97}" srcOrd="0" destOrd="0" presId="urn:microsoft.com/office/officeart/2008/layout/LinedList"/>
    <dgm:cxn modelId="{23CF71E7-9F6A-C24E-A259-99780DC1BE78}" type="presOf" srcId="{413BECC7-A5AA-47B6-BA16-CB250A832393}" destId="{F7BC7AAD-4BAA-9F43-813E-D31528002CC6}" srcOrd="0" destOrd="0" presId="urn:microsoft.com/office/officeart/2008/layout/LinedList"/>
    <dgm:cxn modelId="{9AB03F2A-59BA-1A4B-AB63-8D752C67F3EA}" type="presParOf" srcId="{F7BC7AAD-4BAA-9F43-813E-D31528002CC6}" destId="{812CAD1B-AA6F-2E4A-A3B8-101FA44B483D}" srcOrd="0" destOrd="0" presId="urn:microsoft.com/office/officeart/2008/layout/LinedList"/>
    <dgm:cxn modelId="{F11A6BA4-E0E5-E04A-84A3-7352DD500A7E}" type="presParOf" srcId="{F7BC7AAD-4BAA-9F43-813E-D31528002CC6}" destId="{A480D0A0-1068-D64F-87E7-9761532E5E41}" srcOrd="1" destOrd="0" presId="urn:microsoft.com/office/officeart/2008/layout/LinedList"/>
    <dgm:cxn modelId="{B6828E22-7E5E-6E40-ACC0-87D1847A0003}" type="presParOf" srcId="{A480D0A0-1068-D64F-87E7-9761532E5E41}" destId="{896CA180-E0C2-6B4C-8CFF-CDC1C33BE4FA}" srcOrd="0" destOrd="0" presId="urn:microsoft.com/office/officeart/2008/layout/LinedList"/>
    <dgm:cxn modelId="{5871D077-87F3-CE42-A68B-26C44DA7A2DF}" type="presParOf" srcId="{A480D0A0-1068-D64F-87E7-9761532E5E41}" destId="{7B944D32-7F5C-1544-BF4B-6FD84008F1C2}" srcOrd="1" destOrd="0" presId="urn:microsoft.com/office/officeart/2008/layout/LinedList"/>
    <dgm:cxn modelId="{A149C9AD-3C1F-1548-9AD4-45EEBFABF09D}" type="presParOf" srcId="{F7BC7AAD-4BAA-9F43-813E-D31528002CC6}" destId="{1F4F6571-F407-BC44-83E3-C28BF2147974}" srcOrd="2" destOrd="0" presId="urn:microsoft.com/office/officeart/2008/layout/LinedList"/>
    <dgm:cxn modelId="{BF1B0D93-9038-F247-B8A5-1F80295EE2D8}" type="presParOf" srcId="{F7BC7AAD-4BAA-9F43-813E-D31528002CC6}" destId="{F7EC8AF0-BA52-3141-AEC0-8BD81E9C7700}" srcOrd="3" destOrd="0" presId="urn:microsoft.com/office/officeart/2008/layout/LinedList"/>
    <dgm:cxn modelId="{C2464DFA-404F-8146-9256-45F7F19A43F6}" type="presParOf" srcId="{F7EC8AF0-BA52-3141-AEC0-8BD81E9C7700}" destId="{E25A0F99-C271-8F4C-84CF-B9234E91F10F}" srcOrd="0" destOrd="0" presId="urn:microsoft.com/office/officeart/2008/layout/LinedList"/>
    <dgm:cxn modelId="{62E5EC34-DEFA-BE4F-9077-EC611136471C}" type="presParOf" srcId="{F7EC8AF0-BA52-3141-AEC0-8BD81E9C7700}" destId="{5D5A9D74-4B8C-AC45-8A40-B5C235753BF5}" srcOrd="1" destOrd="0" presId="urn:microsoft.com/office/officeart/2008/layout/LinedList"/>
    <dgm:cxn modelId="{49504651-3522-4849-BE32-7BB7387B7103}" type="presParOf" srcId="{F7BC7AAD-4BAA-9F43-813E-D31528002CC6}" destId="{0A0275C1-F861-D344-AC9F-CCC515E5D4D8}" srcOrd="4" destOrd="0" presId="urn:microsoft.com/office/officeart/2008/layout/LinedList"/>
    <dgm:cxn modelId="{8E156443-BFAA-8448-85F3-15BE5BC81F08}" type="presParOf" srcId="{F7BC7AAD-4BAA-9F43-813E-D31528002CC6}" destId="{6F95A2E5-B905-124C-A272-D1F23FD42471}" srcOrd="5" destOrd="0" presId="urn:microsoft.com/office/officeart/2008/layout/LinedList"/>
    <dgm:cxn modelId="{6618BFA3-400D-AD43-BC80-7FCF4B4BE4FE}" type="presParOf" srcId="{6F95A2E5-B905-124C-A272-D1F23FD42471}" destId="{A3FC06E4-6922-1B42-9094-83BE923F3014}" srcOrd="0" destOrd="0" presId="urn:microsoft.com/office/officeart/2008/layout/LinedList"/>
    <dgm:cxn modelId="{78A64DA1-287F-0B43-86AE-AD44600ABB81}" type="presParOf" srcId="{6F95A2E5-B905-124C-A272-D1F23FD42471}" destId="{65D87D11-3D08-B145-969F-12DCD3D5328D}" srcOrd="1" destOrd="0" presId="urn:microsoft.com/office/officeart/2008/layout/LinedList"/>
    <dgm:cxn modelId="{14AC0904-E263-954E-B7CF-6E87559995DA}" type="presParOf" srcId="{F7BC7AAD-4BAA-9F43-813E-D31528002CC6}" destId="{0BCDFD55-E9FF-4E41-A2A7-26DBF65DCD75}" srcOrd="6" destOrd="0" presId="urn:microsoft.com/office/officeart/2008/layout/LinedList"/>
    <dgm:cxn modelId="{37A47157-77EA-D64F-9FBA-84DF559A2E8D}" type="presParOf" srcId="{F7BC7AAD-4BAA-9F43-813E-D31528002CC6}" destId="{170B82F7-A6F6-9B43-85DD-9A5530C3FF86}" srcOrd="7" destOrd="0" presId="urn:microsoft.com/office/officeart/2008/layout/LinedList"/>
    <dgm:cxn modelId="{3312FC8B-1410-7C4F-874F-98DFE5D65861}" type="presParOf" srcId="{170B82F7-A6F6-9B43-85DD-9A5530C3FF86}" destId="{9CC1EA83-02FF-5D4D-A525-ACD9CA08BF97}" srcOrd="0" destOrd="0" presId="urn:microsoft.com/office/officeart/2008/layout/LinedList"/>
    <dgm:cxn modelId="{D6A640F7-D77A-EA4A-8704-C76163B7B01E}" type="presParOf" srcId="{170B82F7-A6F6-9B43-85DD-9A5530C3FF86}" destId="{C880D8D3-B6D5-0F43-8245-A7D3DDAD19A5}" srcOrd="1" destOrd="0" presId="urn:microsoft.com/office/officeart/2008/layout/LinedList"/>
    <dgm:cxn modelId="{0E953296-196A-D941-84D9-900B132E5A4D}" type="presParOf" srcId="{F7BC7AAD-4BAA-9F43-813E-D31528002CC6}" destId="{D3C8C1C1-4D83-E34B-9767-A4CFB1B46CED}" srcOrd="8" destOrd="0" presId="urn:microsoft.com/office/officeart/2008/layout/LinedList"/>
    <dgm:cxn modelId="{AB6C4474-3078-604A-ABC5-6CFCD731468F}" type="presParOf" srcId="{F7BC7AAD-4BAA-9F43-813E-D31528002CC6}" destId="{99A32558-A31A-DE43-BE7D-975E79E5799C}" srcOrd="9" destOrd="0" presId="urn:microsoft.com/office/officeart/2008/layout/LinedList"/>
    <dgm:cxn modelId="{FD7B1F33-97A6-D240-BE89-BF24686F4B60}" type="presParOf" srcId="{99A32558-A31A-DE43-BE7D-975E79E5799C}" destId="{B5F2036A-27B2-6844-AF76-64A95349E9F4}" srcOrd="0" destOrd="0" presId="urn:microsoft.com/office/officeart/2008/layout/LinedList"/>
    <dgm:cxn modelId="{17375DFF-1779-B348-9B6C-9543E724D388}" type="presParOf" srcId="{99A32558-A31A-DE43-BE7D-975E79E5799C}" destId="{A788A11C-D8C5-4344-94C7-507681EA862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16150B-EB05-4925-8BA8-428353C3529A}"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n-US"/>
        </a:p>
      </dgm:t>
    </dgm:pt>
    <dgm:pt modelId="{D3CAA253-5B24-4A3B-A23D-6FE843CECDB4}">
      <dgm:prSet/>
      <dgm:spPr/>
      <dgm:t>
        <a:bodyPr/>
        <a:lstStyle/>
        <a:p>
          <a:r>
            <a:rPr lang="en-US"/>
            <a:t>Protecting Research Participants​</a:t>
          </a:r>
        </a:p>
      </dgm:t>
    </dgm:pt>
    <dgm:pt modelId="{1333DEFB-AE11-445C-B22C-E00A8A31BDF3}" type="parTrans" cxnId="{916E5FEC-D861-4AC7-927D-4DF204E92E3B}">
      <dgm:prSet/>
      <dgm:spPr/>
      <dgm:t>
        <a:bodyPr/>
        <a:lstStyle/>
        <a:p>
          <a:endParaRPr lang="en-US"/>
        </a:p>
      </dgm:t>
    </dgm:pt>
    <dgm:pt modelId="{C7566040-CE34-4279-B3BE-8D3ADBA50FA5}" type="sibTrans" cxnId="{916E5FEC-D861-4AC7-927D-4DF204E92E3B}">
      <dgm:prSet/>
      <dgm:spPr/>
      <dgm:t>
        <a:bodyPr/>
        <a:lstStyle/>
        <a:p>
          <a:endParaRPr lang="en-US"/>
        </a:p>
      </dgm:t>
    </dgm:pt>
    <dgm:pt modelId="{9CD4B80B-60B4-4FDA-8740-8596AB7A0B13}">
      <dgm:prSet/>
      <dgm:spPr/>
      <dgm:t>
        <a:bodyPr/>
        <a:lstStyle/>
        <a:p>
          <a:r>
            <a:rPr lang="en-US"/>
            <a:t>Honesty and Openness​</a:t>
          </a:r>
        </a:p>
      </dgm:t>
    </dgm:pt>
    <dgm:pt modelId="{0573F5D7-FF32-4125-A4C1-CE76AFB7FC76}" type="parTrans" cxnId="{03AF43E2-EE18-44FC-B412-61988499E405}">
      <dgm:prSet/>
      <dgm:spPr/>
      <dgm:t>
        <a:bodyPr/>
        <a:lstStyle/>
        <a:p>
          <a:endParaRPr lang="en-US"/>
        </a:p>
      </dgm:t>
    </dgm:pt>
    <dgm:pt modelId="{3D11CE17-0AF3-4E3B-A411-D393AB33A802}" type="sibTrans" cxnId="{03AF43E2-EE18-44FC-B412-61988499E405}">
      <dgm:prSet/>
      <dgm:spPr/>
      <dgm:t>
        <a:bodyPr/>
        <a:lstStyle/>
        <a:p>
          <a:endParaRPr lang="en-US"/>
        </a:p>
      </dgm:t>
    </dgm:pt>
    <dgm:pt modelId="{53F3CA84-A8F9-4300-8526-40AD96482AE9}">
      <dgm:prSet/>
      <dgm:spPr/>
      <dgm:t>
        <a:bodyPr/>
        <a:lstStyle/>
        <a:p>
          <a:r>
            <a:rPr lang="en-US"/>
            <a:t>Achieving Valid Results​</a:t>
          </a:r>
        </a:p>
      </dgm:t>
    </dgm:pt>
    <dgm:pt modelId="{9B3D0DA7-ACD8-4722-B1CE-505A09628A5A}" type="parTrans" cxnId="{4FDD223B-9BDA-456E-A6EB-6F5BAB4EEC70}">
      <dgm:prSet/>
      <dgm:spPr/>
      <dgm:t>
        <a:bodyPr/>
        <a:lstStyle/>
        <a:p>
          <a:endParaRPr lang="en-US"/>
        </a:p>
      </dgm:t>
    </dgm:pt>
    <dgm:pt modelId="{5764B8C4-F4D5-4C3D-82F2-FDA76541A5B9}" type="sibTrans" cxnId="{4FDD223B-9BDA-456E-A6EB-6F5BAB4EEC70}">
      <dgm:prSet/>
      <dgm:spPr/>
      <dgm:t>
        <a:bodyPr/>
        <a:lstStyle/>
        <a:p>
          <a:endParaRPr lang="en-US"/>
        </a:p>
      </dgm:t>
    </dgm:pt>
    <dgm:pt modelId="{214FD8AC-EDF0-45B3-9642-998F0434D266}">
      <dgm:prSet/>
      <dgm:spPr/>
      <dgm:t>
        <a:bodyPr/>
        <a:lstStyle/>
        <a:p>
          <a:r>
            <a:rPr lang="en-US"/>
            <a:t>The Use of Research</a:t>
          </a:r>
        </a:p>
      </dgm:t>
    </dgm:pt>
    <dgm:pt modelId="{12005A27-1AD6-41A1-9FAB-5FDBC419FC3B}" type="parTrans" cxnId="{BD04B915-0254-44D5-B910-A31A4D4E7B35}">
      <dgm:prSet/>
      <dgm:spPr/>
      <dgm:t>
        <a:bodyPr/>
        <a:lstStyle/>
        <a:p>
          <a:endParaRPr lang="en-US"/>
        </a:p>
      </dgm:t>
    </dgm:pt>
    <dgm:pt modelId="{F8EC1581-A091-42D8-BEA5-25E9BE199772}" type="sibTrans" cxnId="{BD04B915-0254-44D5-B910-A31A4D4E7B35}">
      <dgm:prSet/>
      <dgm:spPr/>
      <dgm:t>
        <a:bodyPr/>
        <a:lstStyle/>
        <a:p>
          <a:endParaRPr lang="en-US"/>
        </a:p>
      </dgm:t>
    </dgm:pt>
    <dgm:pt modelId="{0F833DB4-2A35-234D-BAAE-4E573586FECE}" type="pres">
      <dgm:prSet presAssocID="{BE16150B-EB05-4925-8BA8-428353C3529A}" presName="matrix" presStyleCnt="0">
        <dgm:presLayoutVars>
          <dgm:chMax val="1"/>
          <dgm:dir/>
          <dgm:resizeHandles val="exact"/>
        </dgm:presLayoutVars>
      </dgm:prSet>
      <dgm:spPr/>
    </dgm:pt>
    <dgm:pt modelId="{10128ED8-FA83-264D-8B86-2B7EA7E626E4}" type="pres">
      <dgm:prSet presAssocID="{BE16150B-EB05-4925-8BA8-428353C3529A}" presName="diamond" presStyleLbl="bgShp" presStyleIdx="0" presStyleCnt="1"/>
      <dgm:spPr/>
    </dgm:pt>
    <dgm:pt modelId="{F4128036-8863-2C4E-BADF-143EBDB6F819}" type="pres">
      <dgm:prSet presAssocID="{BE16150B-EB05-4925-8BA8-428353C3529A}" presName="quad1" presStyleLbl="node1" presStyleIdx="0" presStyleCnt="4">
        <dgm:presLayoutVars>
          <dgm:chMax val="0"/>
          <dgm:chPref val="0"/>
          <dgm:bulletEnabled val="1"/>
        </dgm:presLayoutVars>
      </dgm:prSet>
      <dgm:spPr/>
    </dgm:pt>
    <dgm:pt modelId="{F9FC4D32-7A2B-684E-8BA2-4E19F868729F}" type="pres">
      <dgm:prSet presAssocID="{BE16150B-EB05-4925-8BA8-428353C3529A}" presName="quad2" presStyleLbl="node1" presStyleIdx="1" presStyleCnt="4">
        <dgm:presLayoutVars>
          <dgm:chMax val="0"/>
          <dgm:chPref val="0"/>
          <dgm:bulletEnabled val="1"/>
        </dgm:presLayoutVars>
      </dgm:prSet>
      <dgm:spPr/>
    </dgm:pt>
    <dgm:pt modelId="{DDC71493-9725-F849-AF00-C39D20A0C7BB}" type="pres">
      <dgm:prSet presAssocID="{BE16150B-EB05-4925-8BA8-428353C3529A}" presName="quad3" presStyleLbl="node1" presStyleIdx="2" presStyleCnt="4">
        <dgm:presLayoutVars>
          <dgm:chMax val="0"/>
          <dgm:chPref val="0"/>
          <dgm:bulletEnabled val="1"/>
        </dgm:presLayoutVars>
      </dgm:prSet>
      <dgm:spPr/>
    </dgm:pt>
    <dgm:pt modelId="{BB5627D1-9A1D-1D43-89FD-1C1E789EB2F2}" type="pres">
      <dgm:prSet presAssocID="{BE16150B-EB05-4925-8BA8-428353C3529A}" presName="quad4" presStyleLbl="node1" presStyleIdx="3" presStyleCnt="4">
        <dgm:presLayoutVars>
          <dgm:chMax val="0"/>
          <dgm:chPref val="0"/>
          <dgm:bulletEnabled val="1"/>
        </dgm:presLayoutVars>
      </dgm:prSet>
      <dgm:spPr/>
    </dgm:pt>
  </dgm:ptLst>
  <dgm:cxnLst>
    <dgm:cxn modelId="{30123C0A-85B5-D447-A2D5-73E9BF9E0EFC}" type="presOf" srcId="{D3CAA253-5B24-4A3B-A23D-6FE843CECDB4}" destId="{F4128036-8863-2C4E-BADF-143EBDB6F819}" srcOrd="0" destOrd="0" presId="urn:microsoft.com/office/officeart/2005/8/layout/matrix3"/>
    <dgm:cxn modelId="{BD04B915-0254-44D5-B910-A31A4D4E7B35}" srcId="{BE16150B-EB05-4925-8BA8-428353C3529A}" destId="{214FD8AC-EDF0-45B3-9642-998F0434D266}" srcOrd="3" destOrd="0" parTransId="{12005A27-1AD6-41A1-9FAB-5FDBC419FC3B}" sibTransId="{F8EC1581-A091-42D8-BEA5-25E9BE199772}"/>
    <dgm:cxn modelId="{D8F29926-14A4-854C-B280-889C5F10A51D}" type="presOf" srcId="{53F3CA84-A8F9-4300-8526-40AD96482AE9}" destId="{DDC71493-9725-F849-AF00-C39D20A0C7BB}" srcOrd="0" destOrd="0" presId="urn:microsoft.com/office/officeart/2005/8/layout/matrix3"/>
    <dgm:cxn modelId="{4FDD223B-9BDA-456E-A6EB-6F5BAB4EEC70}" srcId="{BE16150B-EB05-4925-8BA8-428353C3529A}" destId="{53F3CA84-A8F9-4300-8526-40AD96482AE9}" srcOrd="2" destOrd="0" parTransId="{9B3D0DA7-ACD8-4722-B1CE-505A09628A5A}" sibTransId="{5764B8C4-F4D5-4C3D-82F2-FDA76541A5B9}"/>
    <dgm:cxn modelId="{3B102DBE-1063-7241-908A-7FA2E1C35F2B}" type="presOf" srcId="{9CD4B80B-60B4-4FDA-8740-8596AB7A0B13}" destId="{F9FC4D32-7A2B-684E-8BA2-4E19F868729F}" srcOrd="0" destOrd="0" presId="urn:microsoft.com/office/officeart/2005/8/layout/matrix3"/>
    <dgm:cxn modelId="{C85392DE-5E1A-774E-A844-EF686EFE02E2}" type="presOf" srcId="{BE16150B-EB05-4925-8BA8-428353C3529A}" destId="{0F833DB4-2A35-234D-BAAE-4E573586FECE}" srcOrd="0" destOrd="0" presId="urn:microsoft.com/office/officeart/2005/8/layout/matrix3"/>
    <dgm:cxn modelId="{03AF43E2-EE18-44FC-B412-61988499E405}" srcId="{BE16150B-EB05-4925-8BA8-428353C3529A}" destId="{9CD4B80B-60B4-4FDA-8740-8596AB7A0B13}" srcOrd="1" destOrd="0" parTransId="{0573F5D7-FF32-4125-A4C1-CE76AFB7FC76}" sibTransId="{3D11CE17-0AF3-4E3B-A411-D393AB33A802}"/>
    <dgm:cxn modelId="{CF60A5E6-B81F-C445-B3E3-686BE8789667}" type="presOf" srcId="{214FD8AC-EDF0-45B3-9642-998F0434D266}" destId="{BB5627D1-9A1D-1D43-89FD-1C1E789EB2F2}" srcOrd="0" destOrd="0" presId="urn:microsoft.com/office/officeart/2005/8/layout/matrix3"/>
    <dgm:cxn modelId="{916E5FEC-D861-4AC7-927D-4DF204E92E3B}" srcId="{BE16150B-EB05-4925-8BA8-428353C3529A}" destId="{D3CAA253-5B24-4A3B-A23D-6FE843CECDB4}" srcOrd="0" destOrd="0" parTransId="{1333DEFB-AE11-445C-B22C-E00A8A31BDF3}" sibTransId="{C7566040-CE34-4279-B3BE-8D3ADBA50FA5}"/>
    <dgm:cxn modelId="{1D45A2E7-D065-7042-ADAC-F332FFCDA1D8}" type="presParOf" srcId="{0F833DB4-2A35-234D-BAAE-4E573586FECE}" destId="{10128ED8-FA83-264D-8B86-2B7EA7E626E4}" srcOrd="0" destOrd="0" presId="urn:microsoft.com/office/officeart/2005/8/layout/matrix3"/>
    <dgm:cxn modelId="{2D3964F1-FF30-9342-90F6-71ED5703CCF2}" type="presParOf" srcId="{0F833DB4-2A35-234D-BAAE-4E573586FECE}" destId="{F4128036-8863-2C4E-BADF-143EBDB6F819}" srcOrd="1" destOrd="0" presId="urn:microsoft.com/office/officeart/2005/8/layout/matrix3"/>
    <dgm:cxn modelId="{1802FEE9-7976-4D42-A815-661E74B7AAD8}" type="presParOf" srcId="{0F833DB4-2A35-234D-BAAE-4E573586FECE}" destId="{F9FC4D32-7A2B-684E-8BA2-4E19F868729F}" srcOrd="2" destOrd="0" presId="urn:microsoft.com/office/officeart/2005/8/layout/matrix3"/>
    <dgm:cxn modelId="{5CEA222A-5F1E-E84F-9900-701828EE4EC7}" type="presParOf" srcId="{0F833DB4-2A35-234D-BAAE-4E573586FECE}" destId="{DDC71493-9725-F849-AF00-C39D20A0C7BB}" srcOrd="3" destOrd="0" presId="urn:microsoft.com/office/officeart/2005/8/layout/matrix3"/>
    <dgm:cxn modelId="{666B54D9-A287-CD4C-A0FC-71B2558D4798}" type="presParOf" srcId="{0F833DB4-2A35-234D-BAAE-4E573586FECE}" destId="{BB5627D1-9A1D-1D43-89FD-1C1E789EB2F2}"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FE6E16-0EA5-4B24-A00D-F9DAAF481BF2}"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4CC68AE3-E884-48BD-BA2D-FC0EFF4D683F}">
      <dgm:prSet/>
      <dgm:spPr/>
      <dgm:t>
        <a:bodyPr/>
        <a:lstStyle/>
        <a:p>
          <a:r>
            <a:rPr lang="en-US" b="1"/>
            <a:t>Reliability</a:t>
          </a:r>
          <a:r>
            <a:rPr lang="en-US"/>
            <a:t>: The measures ability to yield </a:t>
          </a:r>
          <a:r>
            <a:rPr lang="en-US" u="sng"/>
            <a:t>consistent</a:t>
          </a:r>
          <a:r>
            <a:rPr lang="en-US"/>
            <a:t> results each time it is applied, corresponds to the amount of random error </a:t>
          </a:r>
        </a:p>
      </dgm:t>
    </dgm:pt>
    <dgm:pt modelId="{5A05169B-8927-44BD-8688-554177FD8087}" type="parTrans" cxnId="{2A79D055-25AC-408B-9F3D-B77A5D644E77}">
      <dgm:prSet/>
      <dgm:spPr/>
      <dgm:t>
        <a:bodyPr/>
        <a:lstStyle/>
        <a:p>
          <a:endParaRPr lang="en-US"/>
        </a:p>
      </dgm:t>
    </dgm:pt>
    <dgm:pt modelId="{BFCAA80B-7F58-4DA2-9FF2-E406A1B43372}" type="sibTrans" cxnId="{2A79D055-25AC-408B-9F3D-B77A5D644E77}">
      <dgm:prSet/>
      <dgm:spPr/>
      <dgm:t>
        <a:bodyPr/>
        <a:lstStyle/>
        <a:p>
          <a:endParaRPr lang="en-US"/>
        </a:p>
      </dgm:t>
    </dgm:pt>
    <dgm:pt modelId="{090EC6AC-3F2A-4A14-BD0A-9AD2E2DE3A7D}">
      <dgm:prSet/>
      <dgm:spPr/>
      <dgm:t>
        <a:bodyPr/>
        <a:lstStyle/>
        <a:p>
          <a:r>
            <a:rPr lang="en-US" b="1"/>
            <a:t>Validity</a:t>
          </a:r>
          <a:r>
            <a:rPr lang="en-US"/>
            <a:t>: Refers to the </a:t>
          </a:r>
          <a:r>
            <a:rPr lang="en-US" u="sng"/>
            <a:t>accuracy</a:t>
          </a:r>
          <a:r>
            <a:rPr lang="en-US"/>
            <a:t> of a measure in measuring the concept it is intended to measure-much harder question</a:t>
          </a:r>
        </a:p>
      </dgm:t>
    </dgm:pt>
    <dgm:pt modelId="{5F3CCAE5-4669-4157-8BDB-1399D4E6C291}" type="parTrans" cxnId="{492C9D32-7F7C-47E1-911A-B756BEDAE263}">
      <dgm:prSet/>
      <dgm:spPr/>
      <dgm:t>
        <a:bodyPr/>
        <a:lstStyle/>
        <a:p>
          <a:endParaRPr lang="en-US"/>
        </a:p>
      </dgm:t>
    </dgm:pt>
    <dgm:pt modelId="{7DA8DD98-7F2A-437D-98AF-9C864BAD49D1}" type="sibTrans" cxnId="{492C9D32-7F7C-47E1-911A-B756BEDAE263}">
      <dgm:prSet/>
      <dgm:spPr/>
      <dgm:t>
        <a:bodyPr/>
        <a:lstStyle/>
        <a:p>
          <a:endParaRPr lang="en-US"/>
        </a:p>
      </dgm:t>
    </dgm:pt>
    <dgm:pt modelId="{3E0D43AF-93A4-A342-B398-3120B4C130CE}" type="pres">
      <dgm:prSet presAssocID="{30FE6E16-0EA5-4B24-A00D-F9DAAF481BF2}" presName="vert0" presStyleCnt="0">
        <dgm:presLayoutVars>
          <dgm:dir/>
          <dgm:animOne val="branch"/>
          <dgm:animLvl val="lvl"/>
        </dgm:presLayoutVars>
      </dgm:prSet>
      <dgm:spPr/>
    </dgm:pt>
    <dgm:pt modelId="{BBD1DC78-E3A3-BA4E-893C-ACB716541078}" type="pres">
      <dgm:prSet presAssocID="{4CC68AE3-E884-48BD-BA2D-FC0EFF4D683F}" presName="thickLine" presStyleLbl="alignNode1" presStyleIdx="0" presStyleCnt="2"/>
      <dgm:spPr/>
    </dgm:pt>
    <dgm:pt modelId="{18726E92-7D7C-9C44-9776-BCDAFC4C9DB9}" type="pres">
      <dgm:prSet presAssocID="{4CC68AE3-E884-48BD-BA2D-FC0EFF4D683F}" presName="horz1" presStyleCnt="0"/>
      <dgm:spPr/>
    </dgm:pt>
    <dgm:pt modelId="{257EE70A-D376-FD4C-9738-7386DBDBD215}" type="pres">
      <dgm:prSet presAssocID="{4CC68AE3-E884-48BD-BA2D-FC0EFF4D683F}" presName="tx1" presStyleLbl="revTx" presStyleIdx="0" presStyleCnt="2"/>
      <dgm:spPr/>
    </dgm:pt>
    <dgm:pt modelId="{ADB64565-39B3-E04E-B8EE-02BB31D8511E}" type="pres">
      <dgm:prSet presAssocID="{4CC68AE3-E884-48BD-BA2D-FC0EFF4D683F}" presName="vert1" presStyleCnt="0"/>
      <dgm:spPr/>
    </dgm:pt>
    <dgm:pt modelId="{3D687713-A4B8-B741-BEE6-0E61E36A2E6D}" type="pres">
      <dgm:prSet presAssocID="{090EC6AC-3F2A-4A14-BD0A-9AD2E2DE3A7D}" presName="thickLine" presStyleLbl="alignNode1" presStyleIdx="1" presStyleCnt="2"/>
      <dgm:spPr/>
    </dgm:pt>
    <dgm:pt modelId="{9C337991-D9BC-D746-93AC-E5A245E90321}" type="pres">
      <dgm:prSet presAssocID="{090EC6AC-3F2A-4A14-BD0A-9AD2E2DE3A7D}" presName="horz1" presStyleCnt="0"/>
      <dgm:spPr/>
    </dgm:pt>
    <dgm:pt modelId="{9F6E486E-3099-AC4F-A1F2-5C92675D4CCA}" type="pres">
      <dgm:prSet presAssocID="{090EC6AC-3F2A-4A14-BD0A-9AD2E2DE3A7D}" presName="tx1" presStyleLbl="revTx" presStyleIdx="1" presStyleCnt="2"/>
      <dgm:spPr/>
    </dgm:pt>
    <dgm:pt modelId="{3E97F49E-12CD-FD4C-83FF-8355022042C5}" type="pres">
      <dgm:prSet presAssocID="{090EC6AC-3F2A-4A14-BD0A-9AD2E2DE3A7D}" presName="vert1" presStyleCnt="0"/>
      <dgm:spPr/>
    </dgm:pt>
  </dgm:ptLst>
  <dgm:cxnLst>
    <dgm:cxn modelId="{492C9D32-7F7C-47E1-911A-B756BEDAE263}" srcId="{30FE6E16-0EA5-4B24-A00D-F9DAAF481BF2}" destId="{090EC6AC-3F2A-4A14-BD0A-9AD2E2DE3A7D}" srcOrd="1" destOrd="0" parTransId="{5F3CCAE5-4669-4157-8BDB-1399D4E6C291}" sibTransId="{7DA8DD98-7F2A-437D-98AF-9C864BAD49D1}"/>
    <dgm:cxn modelId="{6D630E46-8C20-9F45-AC0A-3D983B0EA652}" type="presOf" srcId="{30FE6E16-0EA5-4B24-A00D-F9DAAF481BF2}" destId="{3E0D43AF-93A4-A342-B398-3120B4C130CE}" srcOrd="0" destOrd="0" presId="urn:microsoft.com/office/officeart/2008/layout/LinedList"/>
    <dgm:cxn modelId="{2A79D055-25AC-408B-9F3D-B77A5D644E77}" srcId="{30FE6E16-0EA5-4B24-A00D-F9DAAF481BF2}" destId="{4CC68AE3-E884-48BD-BA2D-FC0EFF4D683F}" srcOrd="0" destOrd="0" parTransId="{5A05169B-8927-44BD-8688-554177FD8087}" sibTransId="{BFCAA80B-7F58-4DA2-9FF2-E406A1B43372}"/>
    <dgm:cxn modelId="{CD69C4AE-61D7-C345-85F6-6E8521C78657}" type="presOf" srcId="{090EC6AC-3F2A-4A14-BD0A-9AD2E2DE3A7D}" destId="{9F6E486E-3099-AC4F-A1F2-5C92675D4CCA}" srcOrd="0" destOrd="0" presId="urn:microsoft.com/office/officeart/2008/layout/LinedList"/>
    <dgm:cxn modelId="{6A0ADABB-B42A-974D-A514-C2A2BB48FB4F}" type="presOf" srcId="{4CC68AE3-E884-48BD-BA2D-FC0EFF4D683F}" destId="{257EE70A-D376-FD4C-9738-7386DBDBD215}" srcOrd="0" destOrd="0" presId="urn:microsoft.com/office/officeart/2008/layout/LinedList"/>
    <dgm:cxn modelId="{5068E89A-EE4E-804A-AC22-BE690CFF413E}" type="presParOf" srcId="{3E0D43AF-93A4-A342-B398-3120B4C130CE}" destId="{BBD1DC78-E3A3-BA4E-893C-ACB716541078}" srcOrd="0" destOrd="0" presId="urn:microsoft.com/office/officeart/2008/layout/LinedList"/>
    <dgm:cxn modelId="{88EF9BEE-03F1-F340-AF81-2DC1A7B497DF}" type="presParOf" srcId="{3E0D43AF-93A4-A342-B398-3120B4C130CE}" destId="{18726E92-7D7C-9C44-9776-BCDAFC4C9DB9}" srcOrd="1" destOrd="0" presId="urn:microsoft.com/office/officeart/2008/layout/LinedList"/>
    <dgm:cxn modelId="{70FF0E66-FBD8-304D-B5C3-C3AAD5F88ADE}" type="presParOf" srcId="{18726E92-7D7C-9C44-9776-BCDAFC4C9DB9}" destId="{257EE70A-D376-FD4C-9738-7386DBDBD215}" srcOrd="0" destOrd="0" presId="urn:microsoft.com/office/officeart/2008/layout/LinedList"/>
    <dgm:cxn modelId="{51972177-D329-F24B-B21B-E3FA120ECE2E}" type="presParOf" srcId="{18726E92-7D7C-9C44-9776-BCDAFC4C9DB9}" destId="{ADB64565-39B3-E04E-B8EE-02BB31D8511E}" srcOrd="1" destOrd="0" presId="urn:microsoft.com/office/officeart/2008/layout/LinedList"/>
    <dgm:cxn modelId="{2926BED4-138E-CE45-9F4E-04BF4FE042AC}" type="presParOf" srcId="{3E0D43AF-93A4-A342-B398-3120B4C130CE}" destId="{3D687713-A4B8-B741-BEE6-0E61E36A2E6D}" srcOrd="2" destOrd="0" presId="urn:microsoft.com/office/officeart/2008/layout/LinedList"/>
    <dgm:cxn modelId="{8797CEC2-6D39-B541-BCDC-CB4F87AE7EBE}" type="presParOf" srcId="{3E0D43AF-93A4-A342-B398-3120B4C130CE}" destId="{9C337991-D9BC-D746-93AC-E5A245E90321}" srcOrd="3" destOrd="0" presId="urn:microsoft.com/office/officeart/2008/layout/LinedList"/>
    <dgm:cxn modelId="{8614EF7F-2B47-9642-83C0-5ED21F77C525}" type="presParOf" srcId="{9C337991-D9BC-D746-93AC-E5A245E90321}" destId="{9F6E486E-3099-AC4F-A1F2-5C92675D4CCA}" srcOrd="0" destOrd="0" presId="urn:microsoft.com/office/officeart/2008/layout/LinedList"/>
    <dgm:cxn modelId="{5E96EEBF-A703-DD4E-BF1C-3C63CDCB94A5}" type="presParOf" srcId="{9C337991-D9BC-D746-93AC-E5A245E90321}" destId="{3E97F49E-12CD-FD4C-83FF-8355022042C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D09FBD-D594-134E-8516-A95151AA0649}">
      <dsp:nvSpPr>
        <dsp:cNvPr id="0" name=""/>
        <dsp:cNvSpPr/>
      </dsp:nvSpPr>
      <dsp:spPr>
        <a:xfrm>
          <a:off x="0" y="33742"/>
          <a:ext cx="7728267" cy="1151279"/>
        </a:xfrm>
        <a:prstGeom prst="round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Descriptive</a:t>
          </a:r>
        </a:p>
      </dsp:txBody>
      <dsp:txXfrm>
        <a:off x="56201" y="89943"/>
        <a:ext cx="7615865" cy="1038877"/>
      </dsp:txXfrm>
    </dsp:sp>
    <dsp:sp modelId="{929E3164-12A2-9443-9F75-B7DDFC6BBEE9}">
      <dsp:nvSpPr>
        <dsp:cNvPr id="0" name=""/>
        <dsp:cNvSpPr/>
      </dsp:nvSpPr>
      <dsp:spPr>
        <a:xfrm>
          <a:off x="0" y="1323262"/>
          <a:ext cx="7728267" cy="1151279"/>
        </a:xfrm>
        <a:prstGeom prst="roundRect">
          <a:avLst/>
        </a:prstGeom>
        <a:solidFill>
          <a:schemeClr val="accent2">
            <a:hueOff val="651485"/>
            <a:satOff val="-10511"/>
            <a:lumOff val="-183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Exploratory</a:t>
          </a:r>
        </a:p>
      </dsp:txBody>
      <dsp:txXfrm>
        <a:off x="56201" y="1379463"/>
        <a:ext cx="7615865" cy="1038877"/>
      </dsp:txXfrm>
    </dsp:sp>
    <dsp:sp modelId="{5DF3999D-757A-0F49-BB54-48A436B1AA87}">
      <dsp:nvSpPr>
        <dsp:cNvPr id="0" name=""/>
        <dsp:cNvSpPr/>
      </dsp:nvSpPr>
      <dsp:spPr>
        <a:xfrm>
          <a:off x="0" y="2612782"/>
          <a:ext cx="7728267" cy="1151279"/>
        </a:xfrm>
        <a:prstGeom prst="roundRect">
          <a:avLst/>
        </a:prstGeom>
        <a:solidFill>
          <a:schemeClr val="accent2">
            <a:hueOff val="1302969"/>
            <a:satOff val="-21023"/>
            <a:lumOff val="-366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Explanatory</a:t>
          </a:r>
        </a:p>
      </dsp:txBody>
      <dsp:txXfrm>
        <a:off x="56201" y="2668983"/>
        <a:ext cx="7615865" cy="1038877"/>
      </dsp:txXfrm>
    </dsp:sp>
    <dsp:sp modelId="{4A459B0E-21BD-044F-B9A1-2378E8767071}">
      <dsp:nvSpPr>
        <dsp:cNvPr id="0" name=""/>
        <dsp:cNvSpPr/>
      </dsp:nvSpPr>
      <dsp:spPr>
        <a:xfrm>
          <a:off x="0" y="3902302"/>
          <a:ext cx="7728267" cy="1151279"/>
        </a:xfrm>
        <a:prstGeom prst="roundRect">
          <a:avLst/>
        </a:prstGeom>
        <a:solidFill>
          <a:schemeClr val="accent2">
            <a:hueOff val="1954454"/>
            <a:satOff val="-31534"/>
            <a:lumOff val="-549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Evaluation</a:t>
          </a:r>
        </a:p>
      </dsp:txBody>
      <dsp:txXfrm>
        <a:off x="56201" y="3958503"/>
        <a:ext cx="7615865" cy="10388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2CAD1B-AA6F-2E4A-A3B8-101FA44B483D}">
      <dsp:nvSpPr>
        <dsp:cNvPr id="0" name=""/>
        <dsp:cNvSpPr/>
      </dsp:nvSpPr>
      <dsp:spPr>
        <a:xfrm>
          <a:off x="0" y="621"/>
          <a:ext cx="7728267"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6CA180-E0C2-6B4C-8CFF-CDC1C33BE4FA}">
      <dsp:nvSpPr>
        <dsp:cNvPr id="0" name=""/>
        <dsp:cNvSpPr/>
      </dsp:nvSpPr>
      <dsp:spPr>
        <a:xfrm>
          <a:off x="0" y="621"/>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a:t>Personal Encounters</a:t>
          </a:r>
        </a:p>
      </dsp:txBody>
      <dsp:txXfrm>
        <a:off x="0" y="621"/>
        <a:ext cx="7728267" cy="1017216"/>
      </dsp:txXfrm>
    </dsp:sp>
    <dsp:sp modelId="{1F4F6571-F407-BC44-83E3-C28BF2147974}">
      <dsp:nvSpPr>
        <dsp:cNvPr id="0" name=""/>
        <dsp:cNvSpPr/>
      </dsp:nvSpPr>
      <dsp:spPr>
        <a:xfrm>
          <a:off x="0" y="1017837"/>
          <a:ext cx="7728267" cy="0"/>
        </a:xfrm>
        <a:prstGeom prst="line">
          <a:avLst/>
        </a:prstGeom>
        <a:solidFill>
          <a:schemeClr val="accent2">
            <a:hueOff val="488613"/>
            <a:satOff val="-7883"/>
            <a:lumOff val="-1373"/>
            <a:alphaOff val="0"/>
          </a:schemeClr>
        </a:solidFill>
        <a:ln w="10795" cap="flat" cmpd="sng" algn="ctr">
          <a:solidFill>
            <a:schemeClr val="accent2">
              <a:hueOff val="488613"/>
              <a:satOff val="-7883"/>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5A0F99-C271-8F4C-84CF-B9234E91F10F}">
      <dsp:nvSpPr>
        <dsp:cNvPr id="0" name=""/>
        <dsp:cNvSpPr/>
      </dsp:nvSpPr>
      <dsp:spPr>
        <a:xfrm>
          <a:off x="0" y="1017837"/>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a:t>Professional Experiences</a:t>
          </a:r>
        </a:p>
      </dsp:txBody>
      <dsp:txXfrm>
        <a:off x="0" y="1017837"/>
        <a:ext cx="7728267" cy="1017216"/>
      </dsp:txXfrm>
    </dsp:sp>
    <dsp:sp modelId="{0A0275C1-F861-D344-AC9F-CCC515E5D4D8}">
      <dsp:nvSpPr>
        <dsp:cNvPr id="0" name=""/>
        <dsp:cNvSpPr/>
      </dsp:nvSpPr>
      <dsp:spPr>
        <a:xfrm>
          <a:off x="0" y="2035053"/>
          <a:ext cx="7728267" cy="0"/>
        </a:xfrm>
        <a:prstGeom prst="line">
          <a:avLst/>
        </a:prstGeom>
        <a:solidFill>
          <a:schemeClr val="accent2">
            <a:hueOff val="977227"/>
            <a:satOff val="-15767"/>
            <a:lumOff val="-2745"/>
            <a:alphaOff val="0"/>
          </a:schemeClr>
        </a:solidFill>
        <a:ln w="10795" cap="flat" cmpd="sng" algn="ctr">
          <a:solidFill>
            <a:schemeClr val="accent2">
              <a:hueOff val="977227"/>
              <a:satOff val="-15767"/>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FC06E4-6922-1B42-9094-83BE923F3014}">
      <dsp:nvSpPr>
        <dsp:cNvPr id="0" name=""/>
        <dsp:cNvSpPr/>
      </dsp:nvSpPr>
      <dsp:spPr>
        <a:xfrm>
          <a:off x="0" y="2035053"/>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a:t>Academic Discussion</a:t>
          </a:r>
        </a:p>
      </dsp:txBody>
      <dsp:txXfrm>
        <a:off x="0" y="2035053"/>
        <a:ext cx="7728267" cy="1017216"/>
      </dsp:txXfrm>
    </dsp:sp>
    <dsp:sp modelId="{0BCDFD55-E9FF-4E41-A2A7-26DBF65DCD75}">
      <dsp:nvSpPr>
        <dsp:cNvPr id="0" name=""/>
        <dsp:cNvSpPr/>
      </dsp:nvSpPr>
      <dsp:spPr>
        <a:xfrm>
          <a:off x="0" y="3052270"/>
          <a:ext cx="7728267" cy="0"/>
        </a:xfrm>
        <a:prstGeom prst="line">
          <a:avLst/>
        </a:prstGeom>
        <a:solidFill>
          <a:schemeClr val="accent2">
            <a:hueOff val="1465840"/>
            <a:satOff val="-23650"/>
            <a:lumOff val="-4118"/>
            <a:alphaOff val="0"/>
          </a:schemeClr>
        </a:solidFill>
        <a:ln w="10795" cap="flat" cmpd="sng" algn="ctr">
          <a:solidFill>
            <a:schemeClr val="accent2">
              <a:hueOff val="1465840"/>
              <a:satOff val="-23650"/>
              <a:lumOff val="-411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C1EA83-02FF-5D4D-A525-ACD9CA08BF97}">
      <dsp:nvSpPr>
        <dsp:cNvPr id="0" name=""/>
        <dsp:cNvSpPr/>
      </dsp:nvSpPr>
      <dsp:spPr>
        <a:xfrm>
          <a:off x="0" y="3052270"/>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a:t>Social Theory</a:t>
          </a:r>
        </a:p>
      </dsp:txBody>
      <dsp:txXfrm>
        <a:off x="0" y="3052270"/>
        <a:ext cx="7728267" cy="1017216"/>
      </dsp:txXfrm>
    </dsp:sp>
    <dsp:sp modelId="{D3C8C1C1-4D83-E34B-9767-A4CFB1B46CED}">
      <dsp:nvSpPr>
        <dsp:cNvPr id="0" name=""/>
        <dsp:cNvSpPr/>
      </dsp:nvSpPr>
      <dsp:spPr>
        <a:xfrm>
          <a:off x="0" y="4069486"/>
          <a:ext cx="7728267" cy="0"/>
        </a:xfrm>
        <a:prstGeom prst="line">
          <a:avLst/>
        </a:prstGeom>
        <a:solidFill>
          <a:schemeClr val="accent2">
            <a:hueOff val="1954454"/>
            <a:satOff val="-31534"/>
            <a:lumOff val="-5490"/>
            <a:alphaOff val="0"/>
          </a:schemeClr>
        </a:solidFill>
        <a:ln w="10795" cap="flat" cmpd="sng" algn="ctr">
          <a:solidFill>
            <a:schemeClr val="accent2">
              <a:hueOff val="1954454"/>
              <a:satOff val="-31534"/>
              <a:lumOff val="-549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F2036A-27B2-6844-AF76-64A95349E9F4}">
      <dsp:nvSpPr>
        <dsp:cNvPr id="0" name=""/>
        <dsp:cNvSpPr/>
      </dsp:nvSpPr>
      <dsp:spPr>
        <a:xfrm>
          <a:off x="0" y="4069486"/>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a:t>Already Published Research</a:t>
          </a:r>
        </a:p>
      </dsp:txBody>
      <dsp:txXfrm>
        <a:off x="0" y="4069486"/>
        <a:ext cx="7728267" cy="10172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128ED8-FA83-264D-8B86-2B7EA7E626E4}">
      <dsp:nvSpPr>
        <dsp:cNvPr id="0" name=""/>
        <dsp:cNvSpPr/>
      </dsp:nvSpPr>
      <dsp:spPr>
        <a:xfrm>
          <a:off x="3534707" y="0"/>
          <a:ext cx="3202346" cy="3202346"/>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128036-8863-2C4E-BADF-143EBDB6F819}">
      <dsp:nvSpPr>
        <dsp:cNvPr id="0" name=""/>
        <dsp:cNvSpPr/>
      </dsp:nvSpPr>
      <dsp:spPr>
        <a:xfrm>
          <a:off x="3838929" y="304222"/>
          <a:ext cx="1248914" cy="124891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Protecting Research Participants​</a:t>
          </a:r>
        </a:p>
      </dsp:txBody>
      <dsp:txXfrm>
        <a:off x="3899896" y="365189"/>
        <a:ext cx="1126980" cy="1126980"/>
      </dsp:txXfrm>
    </dsp:sp>
    <dsp:sp modelId="{F9FC4D32-7A2B-684E-8BA2-4E19F868729F}">
      <dsp:nvSpPr>
        <dsp:cNvPr id="0" name=""/>
        <dsp:cNvSpPr/>
      </dsp:nvSpPr>
      <dsp:spPr>
        <a:xfrm>
          <a:off x="5183915" y="304222"/>
          <a:ext cx="1248914" cy="124891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Honesty and Openness​</a:t>
          </a:r>
        </a:p>
      </dsp:txBody>
      <dsp:txXfrm>
        <a:off x="5244882" y="365189"/>
        <a:ext cx="1126980" cy="1126980"/>
      </dsp:txXfrm>
    </dsp:sp>
    <dsp:sp modelId="{DDC71493-9725-F849-AF00-C39D20A0C7BB}">
      <dsp:nvSpPr>
        <dsp:cNvPr id="0" name=""/>
        <dsp:cNvSpPr/>
      </dsp:nvSpPr>
      <dsp:spPr>
        <a:xfrm>
          <a:off x="3838929" y="1649208"/>
          <a:ext cx="1248914" cy="124891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Achieving Valid Results​</a:t>
          </a:r>
        </a:p>
      </dsp:txBody>
      <dsp:txXfrm>
        <a:off x="3899896" y="1710175"/>
        <a:ext cx="1126980" cy="1126980"/>
      </dsp:txXfrm>
    </dsp:sp>
    <dsp:sp modelId="{BB5627D1-9A1D-1D43-89FD-1C1E789EB2F2}">
      <dsp:nvSpPr>
        <dsp:cNvPr id="0" name=""/>
        <dsp:cNvSpPr/>
      </dsp:nvSpPr>
      <dsp:spPr>
        <a:xfrm>
          <a:off x="5183915" y="1649208"/>
          <a:ext cx="1248914" cy="124891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The Use of Research</a:t>
          </a:r>
        </a:p>
      </dsp:txBody>
      <dsp:txXfrm>
        <a:off x="5244882" y="1710175"/>
        <a:ext cx="1126980" cy="11269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D1DC78-E3A3-BA4E-893C-ACB716541078}">
      <dsp:nvSpPr>
        <dsp:cNvPr id="0" name=""/>
        <dsp:cNvSpPr/>
      </dsp:nvSpPr>
      <dsp:spPr>
        <a:xfrm>
          <a:off x="0" y="0"/>
          <a:ext cx="7728267"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7EE70A-D376-FD4C-9738-7386DBDBD215}">
      <dsp:nvSpPr>
        <dsp:cNvPr id="0" name=""/>
        <dsp:cNvSpPr/>
      </dsp:nvSpPr>
      <dsp:spPr>
        <a:xfrm>
          <a:off x="0" y="0"/>
          <a:ext cx="7728267" cy="2543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b="1" kern="1200"/>
            <a:t>Reliability</a:t>
          </a:r>
          <a:r>
            <a:rPr lang="en-US" sz="4000" kern="1200"/>
            <a:t>: The measures ability to yield </a:t>
          </a:r>
          <a:r>
            <a:rPr lang="en-US" sz="4000" u="sng" kern="1200"/>
            <a:t>consistent</a:t>
          </a:r>
          <a:r>
            <a:rPr lang="en-US" sz="4000" kern="1200"/>
            <a:t> results each time it is applied, corresponds to the amount of random error </a:t>
          </a:r>
        </a:p>
      </dsp:txBody>
      <dsp:txXfrm>
        <a:off x="0" y="0"/>
        <a:ext cx="7728267" cy="2543662"/>
      </dsp:txXfrm>
    </dsp:sp>
    <dsp:sp modelId="{3D687713-A4B8-B741-BEE6-0E61E36A2E6D}">
      <dsp:nvSpPr>
        <dsp:cNvPr id="0" name=""/>
        <dsp:cNvSpPr/>
      </dsp:nvSpPr>
      <dsp:spPr>
        <a:xfrm>
          <a:off x="0" y="2543662"/>
          <a:ext cx="7728267" cy="0"/>
        </a:xfrm>
        <a:prstGeom prst="line">
          <a:avLst/>
        </a:prstGeom>
        <a:solidFill>
          <a:schemeClr val="accent3">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6E486E-3099-AC4F-A1F2-5C92675D4CCA}">
      <dsp:nvSpPr>
        <dsp:cNvPr id="0" name=""/>
        <dsp:cNvSpPr/>
      </dsp:nvSpPr>
      <dsp:spPr>
        <a:xfrm>
          <a:off x="0" y="2543662"/>
          <a:ext cx="7728267" cy="2543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b="1" kern="1200"/>
            <a:t>Validity</a:t>
          </a:r>
          <a:r>
            <a:rPr lang="en-US" sz="4000" kern="1200"/>
            <a:t>: Refers to the </a:t>
          </a:r>
          <a:r>
            <a:rPr lang="en-US" sz="4000" u="sng" kern="1200"/>
            <a:t>accuracy</a:t>
          </a:r>
          <a:r>
            <a:rPr lang="en-US" sz="4000" kern="1200"/>
            <a:t> of a measure in measuring the concept it is intended to measure-much harder question</a:t>
          </a:r>
        </a:p>
      </dsp:txBody>
      <dsp:txXfrm>
        <a:off x="0" y="2543662"/>
        <a:ext cx="7728267" cy="254366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599C8-14A3-F048-B107-44DD9EF5C017}" type="datetimeFigureOut">
              <a:rPr lang="en-US" smtClean="0"/>
              <a:t>6/3/24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B12BB8-E3A6-6249-AA75-FAD84CCED5B7}" type="slidenum">
              <a:rPr lang="en-US" smtClean="0"/>
              <a:t>‹#›</a:t>
            </a:fld>
            <a:endParaRPr lang="en-US"/>
          </a:p>
        </p:txBody>
      </p:sp>
    </p:spTree>
    <p:extLst>
      <p:ext uri="{BB962C8B-B14F-4D97-AF65-F5344CB8AC3E}">
        <p14:creationId xmlns:p14="http://schemas.microsoft.com/office/powerpoint/2010/main" val="2580463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a:t>
            </a:fld>
            <a:endParaRPr lang="en-US"/>
          </a:p>
        </p:txBody>
      </p:sp>
    </p:spTree>
    <p:extLst>
      <p:ext uri="{BB962C8B-B14F-4D97-AF65-F5344CB8AC3E}">
        <p14:creationId xmlns:p14="http://schemas.microsoft.com/office/powerpoint/2010/main" val="41555593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26</a:t>
            </a:fld>
            <a:endParaRPr lang="en-US"/>
          </a:p>
        </p:txBody>
      </p:sp>
    </p:spTree>
    <p:extLst>
      <p:ext uri="{BB962C8B-B14F-4D97-AF65-F5344CB8AC3E}">
        <p14:creationId xmlns:p14="http://schemas.microsoft.com/office/powerpoint/2010/main" val="16551923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27</a:t>
            </a:fld>
            <a:endParaRPr lang="en-US"/>
          </a:p>
        </p:txBody>
      </p:sp>
    </p:spTree>
    <p:extLst>
      <p:ext uri="{BB962C8B-B14F-4D97-AF65-F5344CB8AC3E}">
        <p14:creationId xmlns:p14="http://schemas.microsoft.com/office/powerpoint/2010/main" val="42041707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29</a:t>
            </a:fld>
            <a:endParaRPr lang="en-US"/>
          </a:p>
        </p:txBody>
      </p:sp>
    </p:spTree>
    <p:extLst>
      <p:ext uri="{BB962C8B-B14F-4D97-AF65-F5344CB8AC3E}">
        <p14:creationId xmlns:p14="http://schemas.microsoft.com/office/powerpoint/2010/main" val="16898630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FE41F3-FDD3-2542-BB13-9DFC27A53221}" type="slidenum">
              <a:rPr lang="en-US" smtClean="0"/>
              <a:t>31</a:t>
            </a:fld>
            <a:endParaRPr lang="en-US"/>
          </a:p>
        </p:txBody>
      </p:sp>
    </p:spTree>
    <p:extLst>
      <p:ext uri="{BB962C8B-B14F-4D97-AF65-F5344CB8AC3E}">
        <p14:creationId xmlns:p14="http://schemas.microsoft.com/office/powerpoint/2010/main" val="2986368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3</a:t>
            </a:fld>
            <a:endParaRPr lang="en-US"/>
          </a:p>
        </p:txBody>
      </p:sp>
    </p:spTree>
    <p:extLst>
      <p:ext uri="{BB962C8B-B14F-4D97-AF65-F5344CB8AC3E}">
        <p14:creationId xmlns:p14="http://schemas.microsoft.com/office/powerpoint/2010/main" val="2480500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4</a:t>
            </a:fld>
            <a:endParaRPr lang="en-US"/>
          </a:p>
        </p:txBody>
      </p:sp>
    </p:spTree>
    <p:extLst>
      <p:ext uri="{BB962C8B-B14F-4D97-AF65-F5344CB8AC3E}">
        <p14:creationId xmlns:p14="http://schemas.microsoft.com/office/powerpoint/2010/main" val="1374233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10</a:t>
            </a:fld>
            <a:endParaRPr lang="en-US"/>
          </a:p>
        </p:txBody>
      </p:sp>
    </p:spTree>
    <p:extLst>
      <p:ext uri="{BB962C8B-B14F-4D97-AF65-F5344CB8AC3E}">
        <p14:creationId xmlns:p14="http://schemas.microsoft.com/office/powerpoint/2010/main" val="704897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11</a:t>
            </a:fld>
            <a:endParaRPr lang="en-US"/>
          </a:p>
        </p:txBody>
      </p:sp>
    </p:spTree>
    <p:extLst>
      <p:ext uri="{BB962C8B-B14F-4D97-AF65-F5344CB8AC3E}">
        <p14:creationId xmlns:p14="http://schemas.microsoft.com/office/powerpoint/2010/main" val="4266103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14400" lvl="1" indent="-514350">
              <a:buFont typeface="+mj-lt"/>
              <a:buAutoNum type="arabicPeriod"/>
            </a:pPr>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12</a:t>
            </a:fld>
            <a:endParaRPr lang="en-US"/>
          </a:p>
        </p:txBody>
      </p:sp>
    </p:spTree>
    <p:extLst>
      <p:ext uri="{BB962C8B-B14F-4D97-AF65-F5344CB8AC3E}">
        <p14:creationId xmlns:p14="http://schemas.microsoft.com/office/powerpoint/2010/main" val="2771053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15</a:t>
            </a:fld>
            <a:endParaRPr lang="en-US"/>
          </a:p>
        </p:txBody>
      </p:sp>
    </p:spTree>
    <p:extLst>
      <p:ext uri="{BB962C8B-B14F-4D97-AF65-F5344CB8AC3E}">
        <p14:creationId xmlns:p14="http://schemas.microsoft.com/office/powerpoint/2010/main" val="671564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16</a:t>
            </a:fld>
            <a:endParaRPr lang="en-US"/>
          </a:p>
        </p:txBody>
      </p:sp>
    </p:spTree>
    <p:extLst>
      <p:ext uri="{BB962C8B-B14F-4D97-AF65-F5344CB8AC3E}">
        <p14:creationId xmlns:p14="http://schemas.microsoft.com/office/powerpoint/2010/main" val="1372487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B12BB8-E3A6-6249-AA75-FAD84CCED5B7}" type="slidenum">
              <a:rPr lang="en-US" smtClean="0"/>
              <a:t>17</a:t>
            </a:fld>
            <a:endParaRPr lang="en-US"/>
          </a:p>
        </p:txBody>
      </p:sp>
    </p:spTree>
    <p:extLst>
      <p:ext uri="{BB962C8B-B14F-4D97-AF65-F5344CB8AC3E}">
        <p14:creationId xmlns:p14="http://schemas.microsoft.com/office/powerpoint/2010/main" val="3099766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dirty="0"/>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6/3/24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135248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6/3/24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453463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6/3/24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957251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586B75A-687E-405C-8A0B-8D00578BA2C3}" type="datetimeFigureOut">
              <a:rPr lang="en-US" dirty="0"/>
              <a:pPr/>
              <a:t>6/3/24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759785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6/3/24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896661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0"/>
          </p:nvPr>
        </p:nvSpPr>
        <p:spPr/>
        <p:txBody>
          <a:bodyPr/>
          <a:lstStyle/>
          <a:p>
            <a:fld id="{5586B75A-687E-405C-8A0B-8D00578BA2C3}" type="datetimeFigureOut">
              <a:rPr lang="en-US" dirty="0"/>
              <a:pPr/>
              <a:t>6/3/24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257700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Date Placeholder 1"/>
          <p:cNvSpPr>
            <a:spLocks noGrp="1"/>
          </p:cNvSpPr>
          <p:nvPr>
            <p:ph type="dt" sz="half" idx="10"/>
          </p:nvPr>
        </p:nvSpPr>
        <p:spPr/>
        <p:txBody>
          <a:bodyPr/>
          <a:lstStyle/>
          <a:p>
            <a:fld id="{5586B75A-687E-405C-8A0B-8D00578BA2C3}" type="datetimeFigureOut">
              <a:rPr lang="en-US" dirty="0"/>
              <a:pPr/>
              <a:t>6/3/24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081270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2" name="Date Placeholder 1"/>
          <p:cNvSpPr>
            <a:spLocks noGrp="1"/>
          </p:cNvSpPr>
          <p:nvPr>
            <p:ph type="dt" sz="half" idx="10"/>
          </p:nvPr>
        </p:nvSpPr>
        <p:spPr/>
        <p:txBody>
          <a:bodyPr/>
          <a:lstStyle/>
          <a:p>
            <a:fld id="{5586B75A-687E-405C-8A0B-8D00578BA2C3}" type="datetimeFigureOut">
              <a:rPr lang="en-US" dirty="0"/>
              <a:pPr/>
              <a:t>6/3/24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925260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6/3/24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29950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dirty="0"/>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6/3/24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74297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dirty="0"/>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6/3/24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07558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dirty="0"/>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6/3/24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72807264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57F231E5-F402-49E1-82B4-C762909ED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6F0BA12B-74D1-4DB1-9A3F-C9BA27B815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3" name="Freeform: Shape 22">
            <a:extLst>
              <a:ext uri="{FF2B5EF4-FFF2-40B4-BE49-F238E27FC236}">
                <a16:creationId xmlns:a16="http://schemas.microsoft.com/office/drawing/2014/main" id="{515FCC40-AA93-4D3B-90D0-69BC824EAD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4084398" y="1298448"/>
            <a:ext cx="7315200" cy="3255264"/>
          </a:xfrm>
        </p:spPr>
        <p:txBody>
          <a:bodyPr>
            <a:normAutofit/>
          </a:bodyPr>
          <a:lstStyle/>
          <a:p>
            <a:r>
              <a:rPr lang="en-US" dirty="0">
                <a:solidFill>
                  <a:schemeClr val="tx2"/>
                </a:solidFill>
                <a:cs typeface="Calibri Light"/>
              </a:rPr>
              <a:t>Midterm Review</a:t>
            </a:r>
            <a:endParaRPr lang="en-US" dirty="0">
              <a:solidFill>
                <a:schemeClr val="tx2"/>
              </a:solidFill>
            </a:endParaRPr>
          </a:p>
        </p:txBody>
      </p:sp>
      <p:sp>
        <p:nvSpPr>
          <p:cNvPr id="3" name="Subtitle 2"/>
          <p:cNvSpPr>
            <a:spLocks noGrp="1"/>
          </p:cNvSpPr>
          <p:nvPr>
            <p:ph type="subTitle" idx="1"/>
          </p:nvPr>
        </p:nvSpPr>
        <p:spPr>
          <a:xfrm>
            <a:off x="4084397" y="4670246"/>
            <a:ext cx="6714232" cy="914400"/>
          </a:xfrm>
        </p:spPr>
        <p:txBody>
          <a:bodyPr>
            <a:normAutofit/>
          </a:bodyPr>
          <a:lstStyle/>
          <a:p>
            <a:r>
              <a:rPr lang="en-US" dirty="0">
                <a:solidFill>
                  <a:schemeClr val="accent1"/>
                </a:solidFill>
              </a:rPr>
              <a:t>Research Informed Practice</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46B88-25AB-584A-A3C3-F57B74BBD3D7}"/>
              </a:ext>
            </a:extLst>
          </p:cNvPr>
          <p:cNvSpPr>
            <a:spLocks noGrp="1"/>
          </p:cNvSpPr>
          <p:nvPr>
            <p:ph type="title"/>
          </p:nvPr>
        </p:nvSpPr>
        <p:spPr/>
        <p:txBody>
          <a:bodyPr/>
          <a:lstStyle/>
          <a:p>
            <a:r>
              <a:rPr lang="en-US" dirty="0"/>
              <a:t>Alternative research strategies</a:t>
            </a:r>
          </a:p>
        </p:txBody>
      </p:sp>
      <p:sp>
        <p:nvSpPr>
          <p:cNvPr id="3" name="Content Placeholder 2">
            <a:extLst>
              <a:ext uri="{FF2B5EF4-FFF2-40B4-BE49-F238E27FC236}">
                <a16:creationId xmlns:a16="http://schemas.microsoft.com/office/drawing/2014/main" id="{E80A8D45-0415-6D4A-832A-AD765125FD16}"/>
              </a:ext>
            </a:extLst>
          </p:cNvPr>
          <p:cNvSpPr>
            <a:spLocks noGrp="1"/>
          </p:cNvSpPr>
          <p:nvPr>
            <p:ph idx="1"/>
          </p:nvPr>
        </p:nvSpPr>
        <p:spPr/>
        <p:txBody>
          <a:bodyPr/>
          <a:lstStyle/>
          <a:p>
            <a:r>
              <a:rPr lang="en-US" sz="2400" b="1" dirty="0"/>
              <a:t>Deductive</a:t>
            </a:r>
          </a:p>
          <a:p>
            <a:pPr lvl="1"/>
            <a:r>
              <a:rPr lang="en-US" sz="2400" dirty="0"/>
              <a:t>Tests implications of pre-existing theory</a:t>
            </a:r>
          </a:p>
          <a:p>
            <a:pPr lvl="1"/>
            <a:r>
              <a:rPr lang="en-US" sz="2400" dirty="0"/>
              <a:t>Quantitative focus</a:t>
            </a:r>
          </a:p>
          <a:p>
            <a:pPr lvl="1"/>
            <a:r>
              <a:rPr lang="en-US" sz="2400" dirty="0"/>
              <a:t>Hypothesis testing</a:t>
            </a:r>
          </a:p>
          <a:p>
            <a:r>
              <a:rPr lang="en-US" sz="2400" b="1" dirty="0"/>
              <a:t>Inductive</a:t>
            </a:r>
          </a:p>
          <a:p>
            <a:pPr lvl="1"/>
            <a:r>
              <a:rPr lang="en-US" sz="2400" dirty="0"/>
              <a:t>Creates theory from collecting data</a:t>
            </a:r>
          </a:p>
          <a:p>
            <a:pPr lvl="1"/>
            <a:r>
              <a:rPr lang="en-US" sz="2400" dirty="0"/>
              <a:t>Qualitative focus</a:t>
            </a:r>
          </a:p>
          <a:p>
            <a:pPr lvl="1"/>
            <a:r>
              <a:rPr lang="en-US" sz="2400" dirty="0"/>
              <a:t>Exploratory</a:t>
            </a:r>
          </a:p>
          <a:p>
            <a:pPr marL="502920" lvl="1" indent="0">
              <a:buNone/>
            </a:pPr>
            <a:endParaRPr lang="en-US" dirty="0"/>
          </a:p>
        </p:txBody>
      </p:sp>
    </p:spTree>
    <p:extLst>
      <p:ext uri="{BB962C8B-B14F-4D97-AF65-F5344CB8AC3E}">
        <p14:creationId xmlns:p14="http://schemas.microsoft.com/office/powerpoint/2010/main" val="1696434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14861-4E45-FE46-8D9A-509D83B02123}"/>
              </a:ext>
            </a:extLst>
          </p:cNvPr>
          <p:cNvSpPr>
            <a:spLocks noGrp="1"/>
          </p:cNvSpPr>
          <p:nvPr>
            <p:ph type="title"/>
          </p:nvPr>
        </p:nvSpPr>
        <p:spPr/>
        <p:txBody>
          <a:bodyPr/>
          <a:lstStyle/>
          <a:p>
            <a:r>
              <a:rPr lang="en-US" dirty="0"/>
              <a:t>Generalizability</a:t>
            </a:r>
          </a:p>
        </p:txBody>
      </p:sp>
      <p:sp>
        <p:nvSpPr>
          <p:cNvPr id="3" name="Content Placeholder 2">
            <a:extLst>
              <a:ext uri="{FF2B5EF4-FFF2-40B4-BE49-F238E27FC236}">
                <a16:creationId xmlns:a16="http://schemas.microsoft.com/office/drawing/2014/main" id="{64E4107C-1711-334F-9CC0-EF263410B0E4}"/>
              </a:ext>
            </a:extLst>
          </p:cNvPr>
          <p:cNvSpPr>
            <a:spLocks noGrp="1"/>
          </p:cNvSpPr>
          <p:nvPr>
            <p:ph idx="1"/>
          </p:nvPr>
        </p:nvSpPr>
        <p:spPr/>
        <p:txBody>
          <a:bodyPr>
            <a:normAutofit/>
          </a:bodyPr>
          <a:lstStyle/>
          <a:p>
            <a:r>
              <a:rPr lang="en-US" sz="2400" b="1" dirty="0"/>
              <a:t>Sample generalizability</a:t>
            </a:r>
            <a:r>
              <a:rPr lang="en-US" sz="2400" dirty="0"/>
              <a:t>: Being able to apply the findings to some clearly defined larger population</a:t>
            </a:r>
          </a:p>
          <a:p>
            <a:r>
              <a:rPr lang="en-US" sz="2400" b="1" dirty="0"/>
              <a:t>Cross-population generalizability</a:t>
            </a:r>
            <a:r>
              <a:rPr lang="en-US" sz="2400" dirty="0"/>
              <a:t>: Generalizing across subgroups and to other populations and settings</a:t>
            </a:r>
          </a:p>
        </p:txBody>
      </p:sp>
    </p:spTree>
    <p:extLst>
      <p:ext uri="{BB962C8B-B14F-4D97-AF65-F5344CB8AC3E}">
        <p14:creationId xmlns:p14="http://schemas.microsoft.com/office/powerpoint/2010/main" val="3775622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D98C0-3E28-C74E-A4DB-D54F4E084E93}"/>
              </a:ext>
            </a:extLst>
          </p:cNvPr>
          <p:cNvSpPr>
            <a:spLocks noGrp="1"/>
          </p:cNvSpPr>
          <p:nvPr>
            <p:ph type="title"/>
          </p:nvPr>
        </p:nvSpPr>
        <p:spPr/>
        <p:txBody>
          <a:bodyPr/>
          <a:lstStyle/>
          <a:p>
            <a:r>
              <a:rPr lang="en-US" dirty="0"/>
              <a:t>Belmont Report</a:t>
            </a:r>
          </a:p>
        </p:txBody>
      </p:sp>
      <p:sp>
        <p:nvSpPr>
          <p:cNvPr id="3" name="Content Placeholder 2">
            <a:extLst>
              <a:ext uri="{FF2B5EF4-FFF2-40B4-BE49-F238E27FC236}">
                <a16:creationId xmlns:a16="http://schemas.microsoft.com/office/drawing/2014/main" id="{AD79746D-60B8-F947-ACB8-5697BA30F9A0}"/>
              </a:ext>
            </a:extLst>
          </p:cNvPr>
          <p:cNvSpPr>
            <a:spLocks noGrp="1"/>
          </p:cNvSpPr>
          <p:nvPr>
            <p:ph idx="1"/>
          </p:nvPr>
        </p:nvSpPr>
        <p:spPr/>
        <p:txBody>
          <a:bodyPr/>
          <a:lstStyle/>
          <a:p>
            <a:pPr marL="285750" indent="-285750">
              <a:buFont typeface="Arial" panose="020B0604020202020204" pitchFamily="34" charset="0"/>
              <a:buChar char="•"/>
            </a:pPr>
            <a:r>
              <a:rPr lang="en-US" dirty="0">
                <a:solidFill>
                  <a:schemeClr val="tx2"/>
                </a:solidFill>
              </a:rPr>
              <a:t>The Belmont Report </a:t>
            </a:r>
            <a:r>
              <a:rPr lang="en-US" u="sng" dirty="0">
                <a:solidFill>
                  <a:schemeClr val="tx2"/>
                </a:solidFill>
              </a:rPr>
              <a:t>lists the basic ethical principles </a:t>
            </a:r>
            <a:r>
              <a:rPr lang="en-US" dirty="0">
                <a:solidFill>
                  <a:schemeClr val="tx2"/>
                </a:solidFill>
              </a:rPr>
              <a:t>that should underlie the conduct of biomedical and behavioral research involving human subjects and </a:t>
            </a:r>
            <a:r>
              <a:rPr lang="en-US" u="sng" dirty="0">
                <a:solidFill>
                  <a:schemeClr val="tx2"/>
                </a:solidFill>
              </a:rPr>
              <a:t>developing guidelines </a:t>
            </a:r>
            <a:r>
              <a:rPr lang="en-US" dirty="0">
                <a:solidFill>
                  <a:schemeClr val="tx2"/>
                </a:solidFill>
              </a:rPr>
              <a:t>to assure that such research is conducted in accordance with those principles. </a:t>
            </a:r>
          </a:p>
          <a:p>
            <a:pPr marL="342900" indent="-342900">
              <a:buFont typeface="Arial,Sans-Serif" panose="020F0502020204030204" pitchFamily="34" charset="0"/>
              <a:buChar char="•"/>
            </a:pPr>
            <a:r>
              <a:rPr lang="en-US" dirty="0">
                <a:solidFill>
                  <a:schemeClr val="tx2"/>
                </a:solidFill>
                <a:ea typeface="+mn-lt"/>
                <a:cs typeface="+mn-lt"/>
              </a:rPr>
              <a:t>Three basic ethical principles particularly relevant to the ethics of research involving human subjects:</a:t>
            </a:r>
          </a:p>
          <a:p>
            <a:pPr marL="1374775" indent="-342900">
              <a:buFont typeface="Arial,Sans-Serif" panose="020F0502020204030204" pitchFamily="34" charset="0"/>
              <a:buChar char="•"/>
            </a:pPr>
            <a:r>
              <a:rPr lang="en-US" dirty="0">
                <a:solidFill>
                  <a:schemeClr val="tx2"/>
                </a:solidFill>
                <a:ea typeface="+mn-lt"/>
                <a:cs typeface="+mn-lt"/>
              </a:rPr>
              <a:t>the principles of respect of persons</a:t>
            </a:r>
          </a:p>
          <a:p>
            <a:pPr marL="1374775" indent="-342900">
              <a:buFont typeface="Arial,Sans-Serif" panose="020F0502020204030204" pitchFamily="34" charset="0"/>
              <a:buChar char="•"/>
            </a:pPr>
            <a:r>
              <a:rPr lang="en-US" dirty="0">
                <a:solidFill>
                  <a:schemeClr val="tx2"/>
                </a:solidFill>
                <a:ea typeface="+mn-lt"/>
                <a:cs typeface="+mn-lt"/>
              </a:rPr>
              <a:t>the principles of beneficence </a:t>
            </a:r>
          </a:p>
          <a:p>
            <a:pPr marL="1374775" indent="-342900">
              <a:buFont typeface="Arial,Sans-Serif" panose="020F0502020204030204" pitchFamily="34" charset="0"/>
              <a:buChar char="•"/>
            </a:pPr>
            <a:r>
              <a:rPr lang="en-US" dirty="0">
                <a:solidFill>
                  <a:schemeClr val="tx2"/>
                </a:solidFill>
                <a:ea typeface="+mn-lt"/>
                <a:cs typeface="+mn-lt"/>
              </a:rPr>
              <a:t>the principles of justice</a:t>
            </a:r>
            <a:endParaRPr lang="en-US" dirty="0">
              <a:solidFill>
                <a:schemeClr val="tx2"/>
              </a:solidFill>
            </a:endParaRPr>
          </a:p>
        </p:txBody>
      </p:sp>
    </p:spTree>
    <p:extLst>
      <p:ext uri="{BB962C8B-B14F-4D97-AF65-F5344CB8AC3E}">
        <p14:creationId xmlns:p14="http://schemas.microsoft.com/office/powerpoint/2010/main" val="2549742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84227-499D-9D4B-A9A8-3FCB99BD9F95}"/>
              </a:ext>
            </a:extLst>
          </p:cNvPr>
          <p:cNvSpPr>
            <a:spLocks noGrp="1"/>
          </p:cNvSpPr>
          <p:nvPr>
            <p:ph type="title"/>
          </p:nvPr>
        </p:nvSpPr>
        <p:spPr/>
        <p:txBody>
          <a:bodyPr/>
          <a:lstStyle/>
          <a:p>
            <a:r>
              <a:rPr lang="en-US" dirty="0"/>
              <a:t>Institutional Review Board</a:t>
            </a:r>
          </a:p>
        </p:txBody>
      </p:sp>
      <p:sp>
        <p:nvSpPr>
          <p:cNvPr id="3" name="Content Placeholder 2">
            <a:extLst>
              <a:ext uri="{FF2B5EF4-FFF2-40B4-BE49-F238E27FC236}">
                <a16:creationId xmlns:a16="http://schemas.microsoft.com/office/drawing/2014/main" id="{E0402A36-175D-A44F-A2F2-593A85032610}"/>
              </a:ext>
            </a:extLst>
          </p:cNvPr>
          <p:cNvSpPr>
            <a:spLocks noGrp="1"/>
          </p:cNvSpPr>
          <p:nvPr>
            <p:ph idx="1"/>
          </p:nvPr>
        </p:nvSpPr>
        <p:spPr/>
        <p:txBody>
          <a:bodyPr/>
          <a:lstStyle/>
          <a:p>
            <a:pPr>
              <a:buFont typeface="Arial" panose="020B0604020202020204" pitchFamily="34" charset="0"/>
              <a:buChar char="•"/>
            </a:pPr>
            <a:r>
              <a:rPr lang="en-US" dirty="0">
                <a:solidFill>
                  <a:srgbClr val="252525"/>
                </a:solidFill>
              </a:rPr>
              <a:t>The Institutional Review Board (IRB) is an entity established to protect the rights and welfare of human research subjects recruited to participate in research activities conducted within an institution. </a:t>
            </a:r>
            <a:endParaRPr lang="en-US" dirty="0"/>
          </a:p>
          <a:p>
            <a:pPr>
              <a:buFont typeface="Arial" panose="020B0604020202020204" pitchFamily="34" charset="0"/>
              <a:buChar char="•"/>
            </a:pPr>
            <a:r>
              <a:rPr lang="en-US" dirty="0">
                <a:solidFill>
                  <a:srgbClr val="252525"/>
                </a:solidFill>
              </a:rPr>
              <a:t>The IRB is concerned with protecting the welfare, rights, and privacy of human subjects as delineated in domestic and international research guidelines.</a:t>
            </a:r>
          </a:p>
          <a:p>
            <a:pPr>
              <a:buFont typeface="Arial" panose="020B0604020202020204" pitchFamily="34" charset="0"/>
              <a:buChar char="•"/>
            </a:pPr>
            <a:r>
              <a:rPr lang="en-US" dirty="0">
                <a:solidFill>
                  <a:srgbClr val="252525"/>
                </a:solidFill>
              </a:rPr>
              <a:t>The IRB has the authority to approve, disapprove, monitor, and require modifications in all research activities that fall within its jurisdiction as specified by both the federal regulations and institutional policy. </a:t>
            </a:r>
          </a:p>
          <a:p>
            <a:endParaRPr lang="en-US" dirty="0"/>
          </a:p>
        </p:txBody>
      </p:sp>
    </p:spTree>
    <p:extLst>
      <p:ext uri="{BB962C8B-B14F-4D97-AF65-F5344CB8AC3E}">
        <p14:creationId xmlns:p14="http://schemas.microsoft.com/office/powerpoint/2010/main" val="2822711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2E5D6-E378-4614-BCBD-8663DD15B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A287AC3-AACF-4ADB-9F73-125E714D93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993" y="4367639"/>
            <a:ext cx="11430014" cy="1852186"/>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0099074-458E-3845-B3E2-B07A4DCB23FA}"/>
              </a:ext>
            </a:extLst>
          </p:cNvPr>
          <p:cNvSpPr>
            <a:spLocks noGrp="1"/>
          </p:cNvSpPr>
          <p:nvPr>
            <p:ph type="title"/>
          </p:nvPr>
        </p:nvSpPr>
        <p:spPr>
          <a:xfrm>
            <a:off x="554477" y="4599160"/>
            <a:ext cx="11079804" cy="1358020"/>
          </a:xfrm>
        </p:spPr>
        <p:txBody>
          <a:bodyPr anchor="ctr">
            <a:normAutofit/>
          </a:bodyPr>
          <a:lstStyle/>
          <a:p>
            <a:pPr algn="ctr"/>
            <a:r>
              <a:rPr lang="en-US" sz="4400">
                <a:solidFill>
                  <a:schemeClr val="bg1"/>
                </a:solidFill>
              </a:rPr>
              <a:t>Ethical Principles: NASW Code of Ethics</a:t>
            </a:r>
          </a:p>
        </p:txBody>
      </p:sp>
      <p:graphicFrame>
        <p:nvGraphicFramePr>
          <p:cNvPr id="5" name="Content Placeholder 2">
            <a:extLst>
              <a:ext uri="{FF2B5EF4-FFF2-40B4-BE49-F238E27FC236}">
                <a16:creationId xmlns:a16="http://schemas.microsoft.com/office/drawing/2014/main" id="{90F6F0BC-E5CE-400E-BFFD-7238C9B8A118}"/>
              </a:ext>
            </a:extLst>
          </p:cNvPr>
          <p:cNvGraphicFramePr>
            <a:graphicFrameLocks noGrp="1"/>
          </p:cNvGraphicFramePr>
          <p:nvPr>
            <p:ph idx="1"/>
            <p:extLst>
              <p:ext uri="{D42A27DB-BD31-4B8C-83A1-F6EECF244321}">
                <p14:modId xmlns:p14="http://schemas.microsoft.com/office/powerpoint/2010/main" val="1213609579"/>
              </p:ext>
            </p:extLst>
          </p:nvPr>
        </p:nvGraphicFramePr>
        <p:xfrm>
          <a:off x="960120" y="640080"/>
          <a:ext cx="10271760" cy="3202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9923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C75B1-1201-1E40-A01E-0465B51A2CF0}"/>
              </a:ext>
            </a:extLst>
          </p:cNvPr>
          <p:cNvSpPr>
            <a:spLocks noGrp="1"/>
          </p:cNvSpPr>
          <p:nvPr>
            <p:ph type="title"/>
          </p:nvPr>
        </p:nvSpPr>
        <p:spPr/>
        <p:txBody>
          <a:bodyPr/>
          <a:lstStyle/>
          <a:p>
            <a:r>
              <a:rPr lang="en-US" dirty="0"/>
              <a:t>Informed Consent</a:t>
            </a:r>
          </a:p>
        </p:txBody>
      </p:sp>
      <p:sp>
        <p:nvSpPr>
          <p:cNvPr id="3" name="Content Placeholder 2">
            <a:extLst>
              <a:ext uri="{FF2B5EF4-FFF2-40B4-BE49-F238E27FC236}">
                <a16:creationId xmlns:a16="http://schemas.microsoft.com/office/drawing/2014/main" id="{77D597B7-2F3D-764D-9702-9BD1C3777907}"/>
              </a:ext>
            </a:extLst>
          </p:cNvPr>
          <p:cNvSpPr>
            <a:spLocks noGrp="1"/>
          </p:cNvSpPr>
          <p:nvPr>
            <p:ph idx="1"/>
          </p:nvPr>
        </p:nvSpPr>
        <p:spPr/>
        <p:txBody>
          <a:bodyPr>
            <a:normAutofit/>
          </a:bodyPr>
          <a:lstStyle/>
          <a:p>
            <a:pPr fontAlgn="base"/>
            <a:r>
              <a:rPr lang="en-US" sz="2400" dirty="0"/>
              <a:t>Consent form must (be):​</a:t>
            </a:r>
          </a:p>
          <a:p>
            <a:pPr lvl="1" fontAlgn="base"/>
            <a:r>
              <a:rPr lang="en-US" sz="2400" dirty="0"/>
              <a:t>Written at the linguistic level of participants​</a:t>
            </a:r>
          </a:p>
          <a:p>
            <a:pPr lvl="1" fontAlgn="base"/>
            <a:r>
              <a:rPr lang="en-US" sz="2400" dirty="0"/>
              <a:t>Honest about research motivations, affiliations, and potential risks and benefits​</a:t>
            </a:r>
          </a:p>
          <a:p>
            <a:pPr lvl="1" fontAlgn="base"/>
            <a:r>
              <a:rPr lang="en-US" sz="2400" dirty="0"/>
              <a:t>Clear on confidentiality procedures​</a:t>
            </a:r>
          </a:p>
          <a:p>
            <a:pPr lvl="1" fontAlgn="base"/>
            <a:r>
              <a:rPr lang="en-US" sz="2400" dirty="0"/>
              <a:t>Give potential participants the choice of withdrawing without consequence</a:t>
            </a:r>
          </a:p>
        </p:txBody>
      </p:sp>
    </p:spTree>
    <p:extLst>
      <p:ext uri="{BB962C8B-B14F-4D97-AF65-F5344CB8AC3E}">
        <p14:creationId xmlns:p14="http://schemas.microsoft.com/office/powerpoint/2010/main" val="3754243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82B1C-9506-4437-B9EB-60A11D0795C8}"/>
              </a:ext>
            </a:extLst>
          </p:cNvPr>
          <p:cNvSpPr>
            <a:spLocks noGrp="1"/>
          </p:cNvSpPr>
          <p:nvPr>
            <p:ph type="title"/>
          </p:nvPr>
        </p:nvSpPr>
        <p:spPr/>
        <p:txBody>
          <a:bodyPr>
            <a:normAutofit/>
          </a:bodyPr>
          <a:lstStyle/>
          <a:p>
            <a:r>
              <a:rPr lang="en-US" sz="3000" dirty="0">
                <a:cs typeface="Calibri Light"/>
              </a:rPr>
              <a:t>Conceptualization</a:t>
            </a:r>
            <a:endParaRPr lang="en-US" sz="3000" dirty="0"/>
          </a:p>
        </p:txBody>
      </p:sp>
      <p:sp>
        <p:nvSpPr>
          <p:cNvPr id="3" name="Content Placeholder 2">
            <a:extLst>
              <a:ext uri="{FF2B5EF4-FFF2-40B4-BE49-F238E27FC236}">
                <a16:creationId xmlns:a16="http://schemas.microsoft.com/office/drawing/2014/main" id="{890E9A9C-905C-4B80-A147-F3C1C7768FEC}"/>
              </a:ext>
            </a:extLst>
          </p:cNvPr>
          <p:cNvSpPr>
            <a:spLocks noGrp="1"/>
          </p:cNvSpPr>
          <p:nvPr>
            <p:ph idx="1"/>
          </p:nvPr>
        </p:nvSpPr>
        <p:spPr/>
        <p:txBody>
          <a:bodyPr vert="horz" lIns="91440" tIns="45720" rIns="91440" bIns="45720" rtlCol="0" anchor="t">
            <a:normAutofit/>
          </a:bodyPr>
          <a:lstStyle/>
          <a:p>
            <a:r>
              <a:rPr lang="en-US" sz="2400" b="1" dirty="0">
                <a:ea typeface="+mn-lt"/>
                <a:cs typeface="+mn-lt"/>
              </a:rPr>
              <a:t>Conceptualize </a:t>
            </a:r>
            <a:r>
              <a:rPr lang="en-US" sz="2400" dirty="0">
                <a:ea typeface="+mn-lt"/>
                <a:cs typeface="+mn-lt"/>
              </a:rPr>
              <a:t>– make it less fuzzy-determine if there are relevant dimensions or perhaps just one dimension</a:t>
            </a:r>
          </a:p>
          <a:p>
            <a:pPr>
              <a:spcBef>
                <a:spcPts val="1200"/>
              </a:spcBef>
            </a:pPr>
            <a:r>
              <a:rPr lang="en-US" sz="2400" b="1" dirty="0">
                <a:ea typeface="+mn-lt"/>
                <a:cs typeface="+mn-lt"/>
              </a:rPr>
              <a:t>Nominal definitions </a:t>
            </a:r>
            <a:r>
              <a:rPr lang="en-US" sz="2400" dirty="0">
                <a:ea typeface="+mn-lt"/>
                <a:cs typeface="+mn-lt"/>
              </a:rPr>
              <a:t>of a concept can be like a dictionary definition</a:t>
            </a:r>
          </a:p>
          <a:p>
            <a:pPr>
              <a:spcBef>
                <a:spcPts val="1200"/>
              </a:spcBef>
            </a:pPr>
            <a:r>
              <a:rPr lang="en-US" sz="2400" dirty="0">
                <a:ea typeface="+mn-lt"/>
                <a:cs typeface="+mn-lt"/>
              </a:rPr>
              <a:t>They provide a set of words to help us understand what a term means, but do not tell us how it will be operationalized</a:t>
            </a:r>
          </a:p>
          <a:p>
            <a:pPr>
              <a:spcBef>
                <a:spcPts val="1200"/>
              </a:spcBef>
            </a:pPr>
            <a:r>
              <a:rPr lang="en-US" sz="2400" b="1" dirty="0">
                <a:ea typeface="+mn-lt"/>
                <a:cs typeface="+mn-lt"/>
              </a:rPr>
              <a:t>Ex</a:t>
            </a:r>
            <a:r>
              <a:rPr lang="en-US" sz="2400" dirty="0">
                <a:ea typeface="+mn-lt"/>
                <a:cs typeface="+mn-lt"/>
              </a:rPr>
              <a:t>: Social adjustment may be defined as “appropriate performance of one’s major roles in life”</a:t>
            </a:r>
          </a:p>
          <a:p>
            <a:pPr>
              <a:spcBef>
                <a:spcPts val="1200"/>
              </a:spcBef>
            </a:pPr>
            <a:r>
              <a:rPr lang="en-US" sz="2400" dirty="0">
                <a:ea typeface="+mn-lt"/>
                <a:cs typeface="+mn-lt"/>
              </a:rPr>
              <a:t>The definition may give us clues about how we might develop an operational definition.</a:t>
            </a:r>
            <a:endParaRPr lang="en-US" sz="2400" dirty="0"/>
          </a:p>
        </p:txBody>
      </p:sp>
    </p:spTree>
    <p:extLst>
      <p:ext uri="{BB962C8B-B14F-4D97-AF65-F5344CB8AC3E}">
        <p14:creationId xmlns:p14="http://schemas.microsoft.com/office/powerpoint/2010/main" val="648777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14D9E-3D70-44D4-BC6C-5B9FC4B9DF5A}"/>
              </a:ext>
            </a:extLst>
          </p:cNvPr>
          <p:cNvSpPr>
            <a:spLocks noGrp="1"/>
          </p:cNvSpPr>
          <p:nvPr>
            <p:ph type="title"/>
          </p:nvPr>
        </p:nvSpPr>
        <p:spPr>
          <a:xfrm>
            <a:off x="252919" y="1123837"/>
            <a:ext cx="3148765" cy="4601183"/>
          </a:xfrm>
        </p:spPr>
        <p:txBody>
          <a:bodyPr>
            <a:normAutofit/>
          </a:bodyPr>
          <a:lstStyle/>
          <a:p>
            <a:r>
              <a:rPr lang="en-US" sz="3000" dirty="0">
                <a:cs typeface="Calibri Light"/>
              </a:rPr>
              <a:t>Operationalization</a:t>
            </a:r>
            <a:endParaRPr lang="en-US" sz="3000" dirty="0"/>
          </a:p>
        </p:txBody>
      </p:sp>
      <p:sp>
        <p:nvSpPr>
          <p:cNvPr id="3" name="Content Placeholder 2">
            <a:extLst>
              <a:ext uri="{FF2B5EF4-FFF2-40B4-BE49-F238E27FC236}">
                <a16:creationId xmlns:a16="http://schemas.microsoft.com/office/drawing/2014/main" id="{AC82B11C-B060-4578-9A19-45486BF98AE6}"/>
              </a:ext>
            </a:extLst>
          </p:cNvPr>
          <p:cNvSpPr>
            <a:spLocks noGrp="1"/>
          </p:cNvSpPr>
          <p:nvPr>
            <p:ph idx="1"/>
          </p:nvPr>
        </p:nvSpPr>
        <p:spPr/>
        <p:txBody>
          <a:bodyPr vert="horz" lIns="91440" tIns="45720" rIns="91440" bIns="45720" rtlCol="0" anchor="t">
            <a:noAutofit/>
          </a:bodyPr>
          <a:lstStyle/>
          <a:p>
            <a:r>
              <a:rPr lang="en-US" sz="2800" b="1" dirty="0">
                <a:ea typeface="+mn-lt"/>
                <a:cs typeface="+mn-lt"/>
              </a:rPr>
              <a:t>Operationalize </a:t>
            </a:r>
            <a:r>
              <a:rPr lang="en-US" sz="2800" dirty="0">
                <a:ea typeface="+mn-lt"/>
                <a:cs typeface="+mn-lt"/>
              </a:rPr>
              <a:t>– provide specific indicators (items) for each dimension</a:t>
            </a:r>
          </a:p>
          <a:p>
            <a:pPr>
              <a:spcBef>
                <a:spcPts val="1200"/>
              </a:spcBef>
            </a:pPr>
            <a:r>
              <a:rPr lang="en-US" sz="2800" dirty="0">
                <a:ea typeface="+mn-lt"/>
                <a:cs typeface="+mn-lt"/>
              </a:rPr>
              <a:t>The term </a:t>
            </a:r>
            <a:r>
              <a:rPr lang="en-US" sz="2800" b="1" dirty="0">
                <a:ea typeface="+mn-lt"/>
                <a:cs typeface="+mn-lt"/>
              </a:rPr>
              <a:t>operational</a:t>
            </a:r>
            <a:r>
              <a:rPr lang="en-US" sz="2800" dirty="0">
                <a:ea typeface="+mn-lt"/>
                <a:cs typeface="+mn-lt"/>
              </a:rPr>
              <a:t> refers to how we will translate a concept into an </a:t>
            </a:r>
            <a:r>
              <a:rPr lang="en-US" sz="2800" i="1" dirty="0">
                <a:ea typeface="+mn-lt"/>
                <a:cs typeface="+mn-lt"/>
              </a:rPr>
              <a:t>observable </a:t>
            </a:r>
            <a:r>
              <a:rPr lang="en-US" sz="2800" dirty="0">
                <a:ea typeface="+mn-lt"/>
                <a:cs typeface="+mn-lt"/>
              </a:rPr>
              <a:t>term.</a:t>
            </a:r>
          </a:p>
          <a:p>
            <a:pPr>
              <a:spcBef>
                <a:spcPts val="1200"/>
              </a:spcBef>
            </a:pPr>
            <a:r>
              <a:rPr lang="en-US" sz="2800" dirty="0">
                <a:ea typeface="+mn-lt"/>
                <a:cs typeface="+mn-lt"/>
              </a:rPr>
              <a:t>We can operationally define abstract variables in many ways.</a:t>
            </a:r>
          </a:p>
          <a:p>
            <a:pPr>
              <a:spcBef>
                <a:spcPts val="1200"/>
              </a:spcBef>
            </a:pPr>
            <a:r>
              <a:rPr lang="en-US" sz="2800" dirty="0">
                <a:ea typeface="+mn-lt"/>
                <a:cs typeface="+mn-lt"/>
              </a:rPr>
              <a:t>Ex:</a:t>
            </a:r>
          </a:p>
          <a:p>
            <a:pPr lvl="1">
              <a:spcBef>
                <a:spcPts val="250"/>
              </a:spcBef>
              <a:spcAft>
                <a:spcPts val="250"/>
              </a:spcAft>
            </a:pPr>
            <a:r>
              <a:rPr lang="en-US" sz="2800" dirty="0">
                <a:ea typeface="+mn-lt"/>
                <a:cs typeface="+mn-lt"/>
              </a:rPr>
              <a:t>“Social Adjustment” -&gt; Score on a social adjustment scale OR Whether an individual is receiving social services aimed at restoring social functioning</a:t>
            </a:r>
          </a:p>
        </p:txBody>
      </p:sp>
    </p:spTree>
    <p:extLst>
      <p:ext uri="{BB962C8B-B14F-4D97-AF65-F5344CB8AC3E}">
        <p14:creationId xmlns:p14="http://schemas.microsoft.com/office/powerpoint/2010/main" val="2797340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61D30-233F-49F8-AA46-4E4CA00B899F}"/>
              </a:ext>
            </a:extLst>
          </p:cNvPr>
          <p:cNvSpPr>
            <a:spLocks noGrp="1"/>
          </p:cNvSpPr>
          <p:nvPr>
            <p:ph type="title"/>
          </p:nvPr>
        </p:nvSpPr>
        <p:spPr/>
        <p:txBody>
          <a:bodyPr/>
          <a:lstStyle/>
          <a:p>
            <a:r>
              <a:rPr lang="en-US" dirty="0">
                <a:cs typeface="Calibri Light"/>
              </a:rPr>
              <a:t>Independent &amp; Dependent Variables</a:t>
            </a:r>
            <a:endParaRPr lang="en-US" dirty="0"/>
          </a:p>
        </p:txBody>
      </p:sp>
      <p:sp>
        <p:nvSpPr>
          <p:cNvPr id="3" name="Content Placeholder 2">
            <a:extLst>
              <a:ext uri="{FF2B5EF4-FFF2-40B4-BE49-F238E27FC236}">
                <a16:creationId xmlns:a16="http://schemas.microsoft.com/office/drawing/2014/main" id="{79CD868B-F986-4C05-88DE-32C12146238A}"/>
              </a:ext>
            </a:extLst>
          </p:cNvPr>
          <p:cNvSpPr>
            <a:spLocks noGrp="1"/>
          </p:cNvSpPr>
          <p:nvPr>
            <p:ph idx="1"/>
          </p:nvPr>
        </p:nvSpPr>
        <p:spPr/>
        <p:txBody>
          <a:bodyPr vert="horz" lIns="91440" tIns="45720" rIns="91440" bIns="45720" rtlCol="0" anchor="t">
            <a:noAutofit/>
          </a:bodyPr>
          <a:lstStyle/>
          <a:p>
            <a:pPr>
              <a:lnSpc>
                <a:spcPct val="100000"/>
              </a:lnSpc>
            </a:pPr>
            <a:r>
              <a:rPr lang="en-US" sz="2200" dirty="0">
                <a:ea typeface="+mn-lt"/>
                <a:cs typeface="+mn-lt"/>
              </a:rPr>
              <a:t>The </a:t>
            </a:r>
            <a:r>
              <a:rPr lang="en-US" sz="2200" b="1" dirty="0">
                <a:ea typeface="+mn-lt"/>
                <a:cs typeface="+mn-lt"/>
              </a:rPr>
              <a:t>concepts</a:t>
            </a:r>
            <a:r>
              <a:rPr lang="en-US" sz="2200" dirty="0">
                <a:ea typeface="+mn-lt"/>
                <a:cs typeface="+mn-lt"/>
              </a:rPr>
              <a:t> that researchers plan to investigate are called </a:t>
            </a:r>
            <a:r>
              <a:rPr lang="en-US" sz="2200" b="1" dirty="0">
                <a:ea typeface="+mn-lt"/>
                <a:cs typeface="+mn-lt"/>
              </a:rPr>
              <a:t>variables</a:t>
            </a:r>
            <a:r>
              <a:rPr lang="en-US" sz="2200" dirty="0">
                <a:ea typeface="+mn-lt"/>
                <a:cs typeface="+mn-lt"/>
              </a:rPr>
              <a:t>.</a:t>
            </a:r>
          </a:p>
          <a:p>
            <a:pPr>
              <a:lnSpc>
                <a:spcPct val="100000"/>
              </a:lnSpc>
            </a:pPr>
            <a:r>
              <a:rPr lang="en-US" sz="2200" dirty="0">
                <a:ea typeface="+mn-lt"/>
                <a:cs typeface="+mn-lt"/>
              </a:rPr>
              <a:t>Researchers often predict the relationship (change in one variable is likely to be associated with a change in the other variable) they expect to find between variables. </a:t>
            </a:r>
            <a:endParaRPr lang="en-US" sz="2200" dirty="0"/>
          </a:p>
          <a:p>
            <a:pPr>
              <a:lnSpc>
                <a:spcPct val="100000"/>
              </a:lnSpc>
            </a:pPr>
            <a:r>
              <a:rPr lang="en-US" sz="2200" b="1" dirty="0">
                <a:ea typeface="+mn-lt"/>
                <a:cs typeface="+mn-lt"/>
              </a:rPr>
              <a:t>Independent Variable</a:t>
            </a:r>
          </a:p>
          <a:p>
            <a:pPr lvl="1">
              <a:lnSpc>
                <a:spcPct val="100000"/>
              </a:lnSpc>
            </a:pPr>
            <a:r>
              <a:rPr lang="en-US" sz="2200" dirty="0">
                <a:ea typeface="+mn-lt"/>
                <a:cs typeface="+mn-lt"/>
              </a:rPr>
              <a:t> A variable that explains or causes something </a:t>
            </a:r>
          </a:p>
          <a:p>
            <a:pPr>
              <a:lnSpc>
                <a:spcPct val="100000"/>
              </a:lnSpc>
            </a:pPr>
            <a:r>
              <a:rPr lang="en-US" sz="2200" b="1" dirty="0">
                <a:ea typeface="+mn-lt"/>
                <a:cs typeface="+mn-lt"/>
              </a:rPr>
              <a:t>Dependent Variable</a:t>
            </a:r>
          </a:p>
          <a:p>
            <a:pPr lvl="1">
              <a:lnSpc>
                <a:spcPct val="100000"/>
              </a:lnSpc>
            </a:pPr>
            <a:r>
              <a:rPr lang="en-US" sz="2200" dirty="0">
                <a:ea typeface="+mn-lt"/>
                <a:cs typeface="+mn-lt"/>
              </a:rPr>
              <a:t>A variable that is being explained or caused (by an independent variable)</a:t>
            </a:r>
          </a:p>
          <a:p>
            <a:pPr>
              <a:lnSpc>
                <a:spcPct val="100000"/>
              </a:lnSpc>
            </a:pPr>
            <a:r>
              <a:rPr lang="en-US" sz="2200" dirty="0">
                <a:ea typeface="+mn-lt"/>
                <a:cs typeface="+mn-lt"/>
              </a:rPr>
              <a:t>Example: The relationship between years of education and income</a:t>
            </a:r>
          </a:p>
          <a:p>
            <a:pPr lvl="1">
              <a:lnSpc>
                <a:spcPct val="100000"/>
              </a:lnSpc>
              <a:spcBef>
                <a:spcPts val="1000"/>
              </a:spcBef>
            </a:pPr>
            <a:r>
              <a:rPr lang="en-US" sz="2200" dirty="0">
                <a:ea typeface="+mn-lt"/>
                <a:cs typeface="+mn-lt"/>
              </a:rPr>
              <a:t>IV: education</a:t>
            </a:r>
          </a:p>
          <a:p>
            <a:pPr lvl="1">
              <a:lnSpc>
                <a:spcPct val="100000"/>
              </a:lnSpc>
              <a:spcBef>
                <a:spcPts val="1000"/>
              </a:spcBef>
            </a:pPr>
            <a:r>
              <a:rPr lang="en-US" sz="2200" dirty="0">
                <a:ea typeface="+mn-lt"/>
                <a:cs typeface="+mn-lt"/>
              </a:rPr>
              <a:t>DV: income</a:t>
            </a:r>
            <a:endParaRPr lang="en-US" sz="2200" dirty="0"/>
          </a:p>
        </p:txBody>
      </p:sp>
    </p:spTree>
    <p:extLst>
      <p:ext uri="{BB962C8B-B14F-4D97-AF65-F5344CB8AC3E}">
        <p14:creationId xmlns:p14="http://schemas.microsoft.com/office/powerpoint/2010/main" val="270164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C7635-C89B-F706-5A23-E8EE6EE46C52}"/>
              </a:ext>
            </a:extLst>
          </p:cNvPr>
          <p:cNvSpPr>
            <a:spLocks noGrp="1"/>
          </p:cNvSpPr>
          <p:nvPr>
            <p:ph type="title"/>
          </p:nvPr>
        </p:nvSpPr>
        <p:spPr/>
        <p:txBody>
          <a:bodyPr/>
          <a:lstStyle/>
          <a:p>
            <a:r>
              <a:rPr lang="en-US" dirty="0"/>
              <a:t>Practice</a:t>
            </a:r>
          </a:p>
        </p:txBody>
      </p:sp>
      <p:sp>
        <p:nvSpPr>
          <p:cNvPr id="3" name="Content Placeholder 2">
            <a:extLst>
              <a:ext uri="{FF2B5EF4-FFF2-40B4-BE49-F238E27FC236}">
                <a16:creationId xmlns:a16="http://schemas.microsoft.com/office/drawing/2014/main" id="{DAD4AED7-2D5C-68CD-4ED7-91B32BBEFFAE}"/>
              </a:ext>
            </a:extLst>
          </p:cNvPr>
          <p:cNvSpPr>
            <a:spLocks noGrp="1"/>
          </p:cNvSpPr>
          <p:nvPr>
            <p:ph idx="1"/>
          </p:nvPr>
        </p:nvSpPr>
        <p:spPr/>
        <p:txBody>
          <a:bodyPr/>
          <a:lstStyle/>
          <a:p>
            <a:r>
              <a:rPr lang="en-US" dirty="0"/>
              <a:t>I am researching how </a:t>
            </a:r>
            <a:r>
              <a:rPr lang="en-US" b="1" dirty="0"/>
              <a:t>attachment style </a:t>
            </a:r>
            <a:r>
              <a:rPr lang="en-US" dirty="0"/>
              <a:t>influences level of </a:t>
            </a:r>
            <a:r>
              <a:rPr lang="en-US" b="1" dirty="0"/>
              <a:t>alcohol consumption</a:t>
            </a:r>
            <a:r>
              <a:rPr lang="en-US" dirty="0"/>
              <a:t> of college students.  Identify the independent and dependent variable.</a:t>
            </a:r>
          </a:p>
          <a:p>
            <a:endParaRPr lang="en-US" dirty="0"/>
          </a:p>
          <a:p>
            <a:r>
              <a:rPr lang="en-US" dirty="0"/>
              <a:t>How might I operationalize one of these variables?</a:t>
            </a:r>
          </a:p>
        </p:txBody>
      </p:sp>
    </p:spTree>
    <p:extLst>
      <p:ext uri="{BB962C8B-B14F-4D97-AF65-F5344CB8AC3E}">
        <p14:creationId xmlns:p14="http://schemas.microsoft.com/office/powerpoint/2010/main" val="3913918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08AEB-17DB-5346-81C8-71F3AF157495}"/>
              </a:ext>
            </a:extLst>
          </p:cNvPr>
          <p:cNvSpPr>
            <a:spLocks noGrp="1"/>
          </p:cNvSpPr>
          <p:nvPr>
            <p:ph type="title"/>
          </p:nvPr>
        </p:nvSpPr>
        <p:spPr/>
        <p:txBody>
          <a:bodyPr/>
          <a:lstStyle/>
          <a:p>
            <a:r>
              <a:rPr lang="en-US" dirty="0"/>
              <a:t>Midterm</a:t>
            </a:r>
          </a:p>
        </p:txBody>
      </p:sp>
      <p:sp>
        <p:nvSpPr>
          <p:cNvPr id="3" name="Content Placeholder 2">
            <a:extLst>
              <a:ext uri="{FF2B5EF4-FFF2-40B4-BE49-F238E27FC236}">
                <a16:creationId xmlns:a16="http://schemas.microsoft.com/office/drawing/2014/main" id="{7D2A1F4E-93F7-904D-8562-445EB11C656D}"/>
              </a:ext>
            </a:extLst>
          </p:cNvPr>
          <p:cNvSpPr>
            <a:spLocks noGrp="1"/>
          </p:cNvSpPr>
          <p:nvPr>
            <p:ph idx="1"/>
          </p:nvPr>
        </p:nvSpPr>
        <p:spPr/>
        <p:txBody>
          <a:bodyPr/>
          <a:lstStyle/>
          <a:p>
            <a:r>
              <a:rPr lang="en-US" dirty="0"/>
              <a:t>The midterm will </a:t>
            </a:r>
            <a:r>
              <a:rPr lang="en-US"/>
              <a:t>be 20 </a:t>
            </a:r>
            <a:r>
              <a:rPr lang="en-US" dirty="0"/>
              <a:t>questions (true/false, multiple choice, short answer).</a:t>
            </a:r>
          </a:p>
          <a:p>
            <a:r>
              <a:rPr lang="en-US" dirty="0"/>
              <a:t>There is a review guide and midterm focused version of the flashcards available on our Midterm section of Moodle.</a:t>
            </a:r>
          </a:p>
          <a:p>
            <a:endParaRPr lang="en-US" dirty="0"/>
          </a:p>
        </p:txBody>
      </p:sp>
    </p:spTree>
    <p:extLst>
      <p:ext uri="{BB962C8B-B14F-4D97-AF65-F5344CB8AC3E}">
        <p14:creationId xmlns:p14="http://schemas.microsoft.com/office/powerpoint/2010/main" val="287812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9C27D-2F1F-4793-BF06-D4C945F1BAE3}"/>
              </a:ext>
            </a:extLst>
          </p:cNvPr>
          <p:cNvSpPr>
            <a:spLocks noGrp="1"/>
          </p:cNvSpPr>
          <p:nvPr>
            <p:ph type="title"/>
          </p:nvPr>
        </p:nvSpPr>
        <p:spPr/>
        <p:txBody>
          <a:bodyPr/>
          <a:lstStyle/>
          <a:p>
            <a:r>
              <a:rPr lang="en-US" dirty="0">
                <a:cs typeface="Calibri Light"/>
              </a:rPr>
              <a:t>Levels of Measurement</a:t>
            </a:r>
            <a:endParaRPr lang="en-US" dirty="0"/>
          </a:p>
        </p:txBody>
      </p:sp>
      <p:sp>
        <p:nvSpPr>
          <p:cNvPr id="3" name="Content Placeholder 2">
            <a:extLst>
              <a:ext uri="{FF2B5EF4-FFF2-40B4-BE49-F238E27FC236}">
                <a16:creationId xmlns:a16="http://schemas.microsoft.com/office/drawing/2014/main" id="{AF7A2CD7-B872-48C9-8C8B-A005C1EDA154}"/>
              </a:ext>
            </a:extLst>
          </p:cNvPr>
          <p:cNvSpPr>
            <a:spLocks noGrp="1"/>
          </p:cNvSpPr>
          <p:nvPr>
            <p:ph idx="1"/>
          </p:nvPr>
        </p:nvSpPr>
        <p:spPr/>
        <p:txBody>
          <a:bodyPr vert="horz" lIns="91440" tIns="45720" rIns="91440" bIns="45720" rtlCol="0" anchor="t">
            <a:normAutofit/>
          </a:bodyPr>
          <a:lstStyle/>
          <a:p>
            <a:pPr>
              <a:spcBef>
                <a:spcPts val="1200"/>
              </a:spcBef>
            </a:pPr>
            <a:r>
              <a:rPr lang="en-US" sz="2800" dirty="0">
                <a:ea typeface="+mn-lt"/>
                <a:cs typeface="+mn-lt"/>
              </a:rPr>
              <a:t>Four levels of measurement</a:t>
            </a:r>
          </a:p>
          <a:p>
            <a:pPr lvl="1">
              <a:spcAft>
                <a:spcPts val="0"/>
              </a:spcAft>
            </a:pPr>
            <a:r>
              <a:rPr lang="en-US" sz="2600" dirty="0">
                <a:ea typeface="+mn-lt"/>
                <a:cs typeface="+mn-lt"/>
              </a:rPr>
              <a:t>Nominal</a:t>
            </a:r>
          </a:p>
          <a:p>
            <a:pPr lvl="1"/>
            <a:r>
              <a:rPr lang="en-US" sz="2600" dirty="0">
                <a:ea typeface="+mn-lt"/>
                <a:cs typeface="+mn-lt"/>
              </a:rPr>
              <a:t>Ordinal</a:t>
            </a:r>
          </a:p>
          <a:p>
            <a:pPr lvl="1"/>
            <a:r>
              <a:rPr lang="en-US" sz="2600" dirty="0">
                <a:ea typeface="+mn-lt"/>
                <a:cs typeface="+mn-lt"/>
              </a:rPr>
              <a:t>Interval</a:t>
            </a:r>
          </a:p>
          <a:p>
            <a:pPr lvl="1"/>
            <a:r>
              <a:rPr lang="en-US" sz="2600" dirty="0">
                <a:ea typeface="+mn-lt"/>
                <a:cs typeface="+mn-lt"/>
              </a:rPr>
              <a:t>Ratio</a:t>
            </a:r>
          </a:p>
          <a:p>
            <a:pPr>
              <a:spcBef>
                <a:spcPts val="1200"/>
              </a:spcBef>
            </a:pPr>
            <a:r>
              <a:rPr lang="en-US" sz="2800" dirty="0">
                <a:ea typeface="+mn-lt"/>
                <a:cs typeface="+mn-lt"/>
              </a:rPr>
              <a:t>Levels build on each other</a:t>
            </a:r>
          </a:p>
          <a:p>
            <a:pPr>
              <a:spcBef>
                <a:spcPts val="1200"/>
              </a:spcBef>
            </a:pPr>
            <a:r>
              <a:rPr lang="en-US" sz="2800" dirty="0">
                <a:ea typeface="+mn-lt"/>
                <a:cs typeface="+mn-lt"/>
              </a:rPr>
              <a:t>Determines the types of calculations that can be used with the variable</a:t>
            </a:r>
          </a:p>
        </p:txBody>
      </p:sp>
    </p:spTree>
    <p:extLst>
      <p:ext uri="{BB962C8B-B14F-4D97-AF65-F5344CB8AC3E}">
        <p14:creationId xmlns:p14="http://schemas.microsoft.com/office/powerpoint/2010/main" val="1291692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F9D0C-5CC3-42DF-97B6-4E27FDCD2141}"/>
              </a:ext>
            </a:extLst>
          </p:cNvPr>
          <p:cNvSpPr>
            <a:spLocks noGrp="1"/>
          </p:cNvSpPr>
          <p:nvPr>
            <p:ph type="title"/>
          </p:nvPr>
        </p:nvSpPr>
        <p:spPr/>
        <p:txBody>
          <a:bodyPr/>
          <a:lstStyle/>
          <a:p>
            <a:r>
              <a:rPr lang="en-US" dirty="0">
                <a:cs typeface="Calibri Light"/>
              </a:rPr>
              <a:t>Nominal</a:t>
            </a:r>
            <a:endParaRPr lang="en-US" dirty="0"/>
          </a:p>
        </p:txBody>
      </p:sp>
      <p:sp>
        <p:nvSpPr>
          <p:cNvPr id="3" name="Content Placeholder 2">
            <a:extLst>
              <a:ext uri="{FF2B5EF4-FFF2-40B4-BE49-F238E27FC236}">
                <a16:creationId xmlns:a16="http://schemas.microsoft.com/office/drawing/2014/main" id="{D839606F-7E14-4ADB-A3F4-7D6222AE2E04}"/>
              </a:ext>
            </a:extLst>
          </p:cNvPr>
          <p:cNvSpPr>
            <a:spLocks noGrp="1"/>
          </p:cNvSpPr>
          <p:nvPr>
            <p:ph idx="1"/>
          </p:nvPr>
        </p:nvSpPr>
        <p:spPr/>
        <p:txBody>
          <a:bodyPr vert="horz" lIns="91440" tIns="45720" rIns="91440" bIns="45720" rtlCol="0" anchor="t">
            <a:normAutofit/>
          </a:bodyPr>
          <a:lstStyle/>
          <a:p>
            <a:pPr>
              <a:spcBef>
                <a:spcPts val="1200"/>
              </a:spcBef>
            </a:pPr>
            <a:r>
              <a:rPr lang="en-US" sz="2800" b="1" dirty="0">
                <a:ea typeface="+mn-lt"/>
                <a:cs typeface="+mn-lt"/>
              </a:rPr>
              <a:t>Nominal</a:t>
            </a:r>
            <a:r>
              <a:rPr lang="en-US" sz="2800" dirty="0">
                <a:ea typeface="+mn-lt"/>
                <a:cs typeface="+mn-lt"/>
              </a:rPr>
              <a:t>: classification of observations into mutually exclusive and exhaustive categories or attributes </a:t>
            </a:r>
            <a:r>
              <a:rPr lang="en-US" sz="2800" u="sng" dirty="0">
                <a:ea typeface="+mn-lt"/>
                <a:cs typeface="+mn-lt"/>
              </a:rPr>
              <a:t>with no inherent order</a:t>
            </a:r>
          </a:p>
          <a:p>
            <a:pPr>
              <a:spcBef>
                <a:spcPts val="1200"/>
              </a:spcBef>
            </a:pPr>
            <a:r>
              <a:rPr lang="en-US" sz="2800" dirty="0">
                <a:ea typeface="+mn-lt"/>
                <a:cs typeface="+mn-lt"/>
              </a:rPr>
              <a:t>Relationship Status: Single, Married/Domestic Partnership, Widowed, Divorced, Separated</a:t>
            </a:r>
          </a:p>
          <a:p>
            <a:pPr>
              <a:spcBef>
                <a:spcPts val="1200"/>
              </a:spcBef>
            </a:pPr>
            <a:r>
              <a:rPr lang="en-US" sz="2800" dirty="0">
                <a:ea typeface="+mn-lt"/>
                <a:cs typeface="+mn-lt"/>
              </a:rPr>
              <a:t>Can count them up, provide frequencies and percentages, but can’t calculate means and standard deviations. </a:t>
            </a:r>
          </a:p>
        </p:txBody>
      </p:sp>
    </p:spTree>
    <p:extLst>
      <p:ext uri="{BB962C8B-B14F-4D97-AF65-F5344CB8AC3E}">
        <p14:creationId xmlns:p14="http://schemas.microsoft.com/office/powerpoint/2010/main" val="18853530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9A47D-A52A-46F4-BD67-E32726FAE2AC}"/>
              </a:ext>
            </a:extLst>
          </p:cNvPr>
          <p:cNvSpPr>
            <a:spLocks noGrp="1"/>
          </p:cNvSpPr>
          <p:nvPr>
            <p:ph type="title"/>
          </p:nvPr>
        </p:nvSpPr>
        <p:spPr/>
        <p:txBody>
          <a:bodyPr/>
          <a:lstStyle/>
          <a:p>
            <a:r>
              <a:rPr lang="en-US" dirty="0">
                <a:cs typeface="Calibri Light"/>
              </a:rPr>
              <a:t>Ordinal</a:t>
            </a:r>
            <a:endParaRPr lang="en-US" dirty="0"/>
          </a:p>
        </p:txBody>
      </p:sp>
      <p:sp>
        <p:nvSpPr>
          <p:cNvPr id="3" name="Content Placeholder 2">
            <a:extLst>
              <a:ext uri="{FF2B5EF4-FFF2-40B4-BE49-F238E27FC236}">
                <a16:creationId xmlns:a16="http://schemas.microsoft.com/office/drawing/2014/main" id="{75857775-FCCD-4507-994D-3FB6F1C98085}"/>
              </a:ext>
            </a:extLst>
          </p:cNvPr>
          <p:cNvSpPr>
            <a:spLocks noGrp="1"/>
          </p:cNvSpPr>
          <p:nvPr>
            <p:ph idx="1"/>
          </p:nvPr>
        </p:nvSpPr>
        <p:spPr/>
        <p:txBody>
          <a:bodyPr vert="horz" lIns="91440" tIns="45720" rIns="91440" bIns="45720" rtlCol="0" anchor="t">
            <a:normAutofit/>
          </a:bodyPr>
          <a:lstStyle/>
          <a:p>
            <a:pPr>
              <a:spcBef>
                <a:spcPts val="1200"/>
              </a:spcBef>
            </a:pPr>
            <a:r>
              <a:rPr lang="en-US" sz="2800" b="1" dirty="0">
                <a:ea typeface="+mn-lt"/>
                <a:cs typeface="+mn-lt"/>
              </a:rPr>
              <a:t>Ordinal</a:t>
            </a:r>
            <a:r>
              <a:rPr lang="en-US" sz="2800" dirty="0">
                <a:ea typeface="+mn-lt"/>
                <a:cs typeface="+mn-lt"/>
              </a:rPr>
              <a:t>: in addition to being mutually exclusive and exhaustive, they have a fixed order but </a:t>
            </a:r>
            <a:r>
              <a:rPr lang="en-US" sz="2800" u="sng" dirty="0">
                <a:ea typeface="+mn-lt"/>
                <a:cs typeface="+mn-lt"/>
              </a:rPr>
              <a:t>do not assume equal spacing between categories.</a:t>
            </a:r>
            <a:r>
              <a:rPr lang="en-US" sz="2800" dirty="0">
                <a:ea typeface="+mn-lt"/>
                <a:cs typeface="+mn-lt"/>
              </a:rPr>
              <a:t>.</a:t>
            </a:r>
          </a:p>
          <a:p>
            <a:r>
              <a:rPr lang="en-US" sz="2800" dirty="0">
                <a:ea typeface="+mn-lt"/>
                <a:cs typeface="+mn-lt"/>
              </a:rPr>
              <a:t>Cannot perform mathematical operations other than providing frequencies and percentages</a:t>
            </a:r>
          </a:p>
          <a:p>
            <a:r>
              <a:rPr lang="en-US" sz="2800" dirty="0"/>
              <a:t>Adjustment scale – low / medium / high </a:t>
            </a:r>
          </a:p>
          <a:p>
            <a:pPr lvl="1"/>
            <a:r>
              <a:rPr lang="en-US" sz="2600" dirty="0"/>
              <a:t>Cannot assume the difference between low and medium is the same as the difference between medium and high</a:t>
            </a:r>
          </a:p>
        </p:txBody>
      </p:sp>
    </p:spTree>
    <p:extLst>
      <p:ext uri="{BB962C8B-B14F-4D97-AF65-F5344CB8AC3E}">
        <p14:creationId xmlns:p14="http://schemas.microsoft.com/office/powerpoint/2010/main" val="40081882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B8B52-F896-4940-829B-1AB0BC442A0D}"/>
              </a:ext>
            </a:extLst>
          </p:cNvPr>
          <p:cNvSpPr>
            <a:spLocks noGrp="1"/>
          </p:cNvSpPr>
          <p:nvPr>
            <p:ph type="title"/>
          </p:nvPr>
        </p:nvSpPr>
        <p:spPr/>
        <p:txBody>
          <a:bodyPr/>
          <a:lstStyle/>
          <a:p>
            <a:r>
              <a:rPr lang="en-US" dirty="0">
                <a:cs typeface="Calibri Light"/>
              </a:rPr>
              <a:t>Interval</a:t>
            </a:r>
            <a:endParaRPr lang="en-US" dirty="0"/>
          </a:p>
        </p:txBody>
      </p:sp>
      <p:sp>
        <p:nvSpPr>
          <p:cNvPr id="3" name="Content Placeholder 2">
            <a:extLst>
              <a:ext uri="{FF2B5EF4-FFF2-40B4-BE49-F238E27FC236}">
                <a16:creationId xmlns:a16="http://schemas.microsoft.com/office/drawing/2014/main" id="{73D9F7C2-1CA5-4BAA-B334-3BE8F423DDC4}"/>
              </a:ext>
            </a:extLst>
          </p:cNvPr>
          <p:cNvSpPr>
            <a:spLocks noGrp="1"/>
          </p:cNvSpPr>
          <p:nvPr>
            <p:ph idx="1"/>
          </p:nvPr>
        </p:nvSpPr>
        <p:spPr/>
        <p:txBody>
          <a:bodyPr vert="horz" lIns="91440" tIns="45720" rIns="91440" bIns="45720" rtlCol="0" anchor="t">
            <a:normAutofit/>
          </a:bodyPr>
          <a:lstStyle/>
          <a:p>
            <a:r>
              <a:rPr lang="en-US" sz="2800" b="1" dirty="0">
                <a:ea typeface="+mn-lt"/>
                <a:cs typeface="+mn-lt"/>
              </a:rPr>
              <a:t>Interval</a:t>
            </a:r>
            <a:r>
              <a:rPr lang="en-US" sz="2800" dirty="0">
                <a:ea typeface="+mn-lt"/>
                <a:cs typeface="+mn-lt"/>
              </a:rPr>
              <a:t>: Rank-ordered, equal spacing between ordered categories, </a:t>
            </a:r>
            <a:r>
              <a:rPr lang="en-US" sz="2800" u="sng" dirty="0">
                <a:ea typeface="+mn-lt"/>
                <a:cs typeface="+mn-lt"/>
              </a:rPr>
              <a:t>no true zero point</a:t>
            </a:r>
          </a:p>
          <a:p>
            <a:pPr>
              <a:spcBef>
                <a:spcPts val="1200"/>
              </a:spcBef>
            </a:pPr>
            <a:r>
              <a:rPr lang="en-US" sz="2800" dirty="0">
                <a:ea typeface="+mn-lt"/>
                <a:cs typeface="+mn-lt"/>
              </a:rPr>
              <a:t>Arbitrary zero point… equidistant scales but no true zero </a:t>
            </a:r>
          </a:p>
          <a:p>
            <a:pPr>
              <a:spcBef>
                <a:spcPts val="1200"/>
              </a:spcBef>
            </a:pPr>
            <a:r>
              <a:rPr lang="en-US" sz="2800" dirty="0">
                <a:ea typeface="+mn-lt"/>
                <a:cs typeface="+mn-lt"/>
              </a:rPr>
              <a:t>Temperature in F or wealth</a:t>
            </a:r>
          </a:p>
          <a:p>
            <a:pPr>
              <a:spcBef>
                <a:spcPts val="1200"/>
              </a:spcBef>
            </a:pPr>
            <a:r>
              <a:rPr lang="en-US" sz="2800" dirty="0">
                <a:ea typeface="+mn-lt"/>
                <a:cs typeface="+mn-lt"/>
              </a:rPr>
              <a:t>Can perform all mathematical operations</a:t>
            </a:r>
            <a:endParaRPr lang="en-US" sz="2800" dirty="0"/>
          </a:p>
        </p:txBody>
      </p:sp>
    </p:spTree>
    <p:extLst>
      <p:ext uri="{BB962C8B-B14F-4D97-AF65-F5344CB8AC3E}">
        <p14:creationId xmlns:p14="http://schemas.microsoft.com/office/powerpoint/2010/main" val="3501396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E3D57-2F60-4BA1-9C58-DEA7DA5EA663}"/>
              </a:ext>
            </a:extLst>
          </p:cNvPr>
          <p:cNvSpPr>
            <a:spLocks noGrp="1"/>
          </p:cNvSpPr>
          <p:nvPr>
            <p:ph type="title"/>
          </p:nvPr>
        </p:nvSpPr>
        <p:spPr/>
        <p:txBody>
          <a:bodyPr/>
          <a:lstStyle/>
          <a:p>
            <a:r>
              <a:rPr lang="en-US" dirty="0">
                <a:cs typeface="Calibri Light"/>
              </a:rPr>
              <a:t>Ratio</a:t>
            </a:r>
            <a:endParaRPr lang="en-US" dirty="0"/>
          </a:p>
        </p:txBody>
      </p:sp>
      <p:sp>
        <p:nvSpPr>
          <p:cNvPr id="3" name="Content Placeholder 2">
            <a:extLst>
              <a:ext uri="{FF2B5EF4-FFF2-40B4-BE49-F238E27FC236}">
                <a16:creationId xmlns:a16="http://schemas.microsoft.com/office/drawing/2014/main" id="{ED7A98B2-096C-4AD6-91D5-B709C2217559}"/>
              </a:ext>
            </a:extLst>
          </p:cNvPr>
          <p:cNvSpPr>
            <a:spLocks noGrp="1"/>
          </p:cNvSpPr>
          <p:nvPr>
            <p:ph idx="1"/>
          </p:nvPr>
        </p:nvSpPr>
        <p:spPr/>
        <p:txBody>
          <a:bodyPr vert="horz" lIns="91440" tIns="45720" rIns="91440" bIns="45720" rtlCol="0" anchor="t">
            <a:normAutofit/>
          </a:bodyPr>
          <a:lstStyle/>
          <a:p>
            <a:r>
              <a:rPr lang="en-US" sz="2800" b="1" dirty="0">
                <a:ea typeface="+mn-lt"/>
                <a:cs typeface="+mn-lt"/>
              </a:rPr>
              <a:t>Ratio</a:t>
            </a:r>
            <a:r>
              <a:rPr lang="en-US" sz="2800" dirty="0">
                <a:ea typeface="+mn-lt"/>
                <a:cs typeface="+mn-lt"/>
              </a:rPr>
              <a:t>: Rank-ordered, has equal distance between ordered categories, </a:t>
            </a:r>
            <a:r>
              <a:rPr lang="en-US" sz="2800" u="sng" dirty="0">
                <a:ea typeface="+mn-lt"/>
                <a:cs typeface="+mn-lt"/>
              </a:rPr>
              <a:t>there IS a true zero </a:t>
            </a:r>
          </a:p>
          <a:p>
            <a:r>
              <a:rPr lang="en-US" sz="2800" dirty="0">
                <a:ea typeface="+mn-lt"/>
                <a:cs typeface="+mn-lt"/>
              </a:rPr>
              <a:t>The highest order of measurement</a:t>
            </a:r>
          </a:p>
          <a:p>
            <a:pPr>
              <a:spcBef>
                <a:spcPts val="1200"/>
              </a:spcBef>
            </a:pPr>
            <a:r>
              <a:rPr lang="en-US" sz="2800" dirty="0">
                <a:ea typeface="+mn-lt"/>
                <a:cs typeface="+mn-lt"/>
              </a:rPr>
              <a:t>Can perform all mathematical operations</a:t>
            </a:r>
          </a:p>
          <a:p>
            <a:r>
              <a:rPr lang="en-US" sz="2800" dirty="0"/>
              <a:t>Number of children, income, number of arrests</a:t>
            </a:r>
          </a:p>
        </p:txBody>
      </p:sp>
    </p:spTree>
    <p:extLst>
      <p:ext uri="{BB962C8B-B14F-4D97-AF65-F5344CB8AC3E}">
        <p14:creationId xmlns:p14="http://schemas.microsoft.com/office/powerpoint/2010/main" val="16168009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048C3-E852-FC06-5895-4B6E08FBB3D2}"/>
              </a:ext>
            </a:extLst>
          </p:cNvPr>
          <p:cNvSpPr>
            <a:spLocks noGrp="1"/>
          </p:cNvSpPr>
          <p:nvPr>
            <p:ph type="title"/>
          </p:nvPr>
        </p:nvSpPr>
        <p:spPr/>
        <p:txBody>
          <a:bodyPr/>
          <a:lstStyle/>
          <a:p>
            <a:r>
              <a:rPr lang="en-US" dirty="0"/>
              <a:t>Practice</a:t>
            </a:r>
          </a:p>
        </p:txBody>
      </p:sp>
      <p:sp>
        <p:nvSpPr>
          <p:cNvPr id="3" name="Content Placeholder 2">
            <a:extLst>
              <a:ext uri="{FF2B5EF4-FFF2-40B4-BE49-F238E27FC236}">
                <a16:creationId xmlns:a16="http://schemas.microsoft.com/office/drawing/2014/main" id="{6277F73E-C6AB-ADF2-9B93-E72E61AF5CE7}"/>
              </a:ext>
            </a:extLst>
          </p:cNvPr>
          <p:cNvSpPr>
            <a:spLocks noGrp="1"/>
          </p:cNvSpPr>
          <p:nvPr>
            <p:ph idx="1"/>
          </p:nvPr>
        </p:nvSpPr>
        <p:spPr/>
        <p:txBody>
          <a:bodyPr/>
          <a:lstStyle/>
          <a:p>
            <a:r>
              <a:rPr lang="en-US" dirty="0"/>
              <a:t>Identify the level of measurement:</a:t>
            </a:r>
          </a:p>
          <a:p>
            <a:pPr lvl="1"/>
            <a:r>
              <a:rPr lang="en-US" dirty="0"/>
              <a:t>What is your highest level of education?</a:t>
            </a:r>
          </a:p>
          <a:p>
            <a:pPr lvl="2"/>
            <a:r>
              <a:rPr lang="en-US" dirty="0"/>
              <a:t>(a) less than high school (b) some college © college graduate </a:t>
            </a:r>
          </a:p>
          <a:p>
            <a:pPr lvl="2"/>
            <a:endParaRPr lang="en-US" dirty="0"/>
          </a:p>
          <a:p>
            <a:r>
              <a:rPr lang="en-US" dirty="0"/>
              <a:t>How could I make this question into one that would offer a:</a:t>
            </a:r>
          </a:p>
          <a:p>
            <a:pPr lvl="1"/>
            <a:r>
              <a:rPr lang="en-US" dirty="0"/>
              <a:t>Nominal level of measurement response</a:t>
            </a:r>
          </a:p>
          <a:p>
            <a:pPr lvl="1"/>
            <a:r>
              <a:rPr lang="en-US" dirty="0"/>
              <a:t>Ratio level of measurement response</a:t>
            </a:r>
          </a:p>
        </p:txBody>
      </p:sp>
    </p:spTree>
    <p:extLst>
      <p:ext uri="{BB962C8B-B14F-4D97-AF65-F5344CB8AC3E}">
        <p14:creationId xmlns:p14="http://schemas.microsoft.com/office/powerpoint/2010/main" val="18334956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918A8-E956-1347-9095-B5CAEB462E3F}"/>
              </a:ext>
            </a:extLst>
          </p:cNvPr>
          <p:cNvSpPr>
            <a:spLocks noGrp="1"/>
          </p:cNvSpPr>
          <p:nvPr>
            <p:ph type="title"/>
          </p:nvPr>
        </p:nvSpPr>
        <p:spPr/>
        <p:txBody>
          <a:bodyPr/>
          <a:lstStyle/>
          <a:p>
            <a:r>
              <a:rPr lang="en-US" dirty="0"/>
              <a:t>Measurement Error</a:t>
            </a:r>
          </a:p>
        </p:txBody>
      </p:sp>
      <p:sp>
        <p:nvSpPr>
          <p:cNvPr id="3" name="Content Placeholder 2">
            <a:extLst>
              <a:ext uri="{FF2B5EF4-FFF2-40B4-BE49-F238E27FC236}">
                <a16:creationId xmlns:a16="http://schemas.microsoft.com/office/drawing/2014/main" id="{D3A3FF1D-87F5-8A48-A02B-3B1280666353}"/>
              </a:ext>
            </a:extLst>
          </p:cNvPr>
          <p:cNvSpPr>
            <a:spLocks noGrp="1"/>
          </p:cNvSpPr>
          <p:nvPr>
            <p:ph idx="1"/>
          </p:nvPr>
        </p:nvSpPr>
        <p:spPr/>
        <p:txBody>
          <a:bodyPr>
            <a:normAutofit/>
          </a:bodyPr>
          <a:lstStyle/>
          <a:p>
            <a:r>
              <a:rPr lang="en-US" sz="2400" b="1" dirty="0"/>
              <a:t>Random Error</a:t>
            </a:r>
            <a:r>
              <a:rPr lang="en-US" sz="2400" dirty="0"/>
              <a:t>: Not consistent or patterned</a:t>
            </a:r>
          </a:p>
          <a:p>
            <a:pPr lvl="1"/>
            <a:r>
              <a:rPr lang="en-US" sz="2400" dirty="0"/>
              <a:t>Chance errors presumed to cancel each other out over time</a:t>
            </a:r>
          </a:p>
          <a:p>
            <a:r>
              <a:rPr lang="en-US" sz="2400" b="1" dirty="0"/>
              <a:t>Systematic Error</a:t>
            </a:r>
            <a:r>
              <a:rPr lang="en-US" sz="2400" dirty="0"/>
              <a:t>: Errors are patterned and consistent</a:t>
            </a:r>
          </a:p>
          <a:p>
            <a:pPr lvl="1"/>
            <a:r>
              <a:rPr lang="en-US" sz="2400" dirty="0"/>
              <a:t>Bigger problem</a:t>
            </a:r>
          </a:p>
        </p:txBody>
      </p:sp>
    </p:spTree>
    <p:extLst>
      <p:ext uri="{BB962C8B-B14F-4D97-AF65-F5344CB8AC3E}">
        <p14:creationId xmlns:p14="http://schemas.microsoft.com/office/powerpoint/2010/main" val="37851823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901E8-8256-4C6B-9298-89CFB46A94F5}"/>
              </a:ext>
            </a:extLst>
          </p:cNvPr>
          <p:cNvSpPr>
            <a:spLocks noGrp="1"/>
          </p:cNvSpPr>
          <p:nvPr>
            <p:ph type="title"/>
          </p:nvPr>
        </p:nvSpPr>
        <p:spPr>
          <a:xfrm>
            <a:off x="252919" y="1123837"/>
            <a:ext cx="2947482" cy="4601183"/>
          </a:xfrm>
        </p:spPr>
        <p:txBody>
          <a:bodyPr>
            <a:normAutofit/>
          </a:bodyPr>
          <a:lstStyle/>
          <a:p>
            <a:r>
              <a:rPr lang="en-US" dirty="0">
                <a:cs typeface="Calibri Light"/>
              </a:rPr>
              <a:t>Evaluating Measures</a:t>
            </a:r>
            <a:endParaRPr lang="en-US" dirty="0"/>
          </a:p>
        </p:txBody>
      </p:sp>
      <p:graphicFrame>
        <p:nvGraphicFramePr>
          <p:cNvPr id="18" name="Content Placeholder 2">
            <a:extLst>
              <a:ext uri="{FF2B5EF4-FFF2-40B4-BE49-F238E27FC236}">
                <a16:creationId xmlns:a16="http://schemas.microsoft.com/office/drawing/2014/main" id="{999DFC86-14D1-41FD-90C2-DA677F3A97A6}"/>
              </a:ext>
            </a:extLst>
          </p:cNvPr>
          <p:cNvGraphicFramePr>
            <a:graphicFrameLocks noGrp="1"/>
          </p:cNvGraphicFramePr>
          <p:nvPr>
            <p:ph idx="1"/>
            <p:extLst>
              <p:ext uri="{D42A27DB-BD31-4B8C-83A1-F6EECF244321}">
                <p14:modId xmlns:p14="http://schemas.microsoft.com/office/powerpoint/2010/main" val="764954679"/>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83788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A1C65-3B5E-44C3-A615-97F43752E017}"/>
              </a:ext>
            </a:extLst>
          </p:cNvPr>
          <p:cNvSpPr>
            <a:spLocks noGrp="1"/>
          </p:cNvSpPr>
          <p:nvPr>
            <p:ph type="title"/>
          </p:nvPr>
        </p:nvSpPr>
        <p:spPr/>
        <p:txBody>
          <a:bodyPr/>
          <a:lstStyle/>
          <a:p>
            <a:r>
              <a:rPr lang="en-US" dirty="0"/>
              <a:t>Practice</a:t>
            </a:r>
          </a:p>
        </p:txBody>
      </p:sp>
      <p:sp>
        <p:nvSpPr>
          <p:cNvPr id="3" name="Content Placeholder 2">
            <a:extLst>
              <a:ext uri="{FF2B5EF4-FFF2-40B4-BE49-F238E27FC236}">
                <a16:creationId xmlns:a16="http://schemas.microsoft.com/office/drawing/2014/main" id="{11F1F499-6117-D27C-52CC-5E23B827B459}"/>
              </a:ext>
            </a:extLst>
          </p:cNvPr>
          <p:cNvSpPr>
            <a:spLocks noGrp="1"/>
          </p:cNvSpPr>
          <p:nvPr>
            <p:ph idx="1"/>
          </p:nvPr>
        </p:nvSpPr>
        <p:spPr/>
        <p:txBody>
          <a:bodyPr/>
          <a:lstStyle/>
          <a:p>
            <a:r>
              <a:rPr lang="en-US" dirty="0"/>
              <a:t>If I compare the results of a new measure for childhood wellbeing to the WHO-5 (an already established and tested measure of children’s psychological wellbeing), would this would be an example of testing reliability or validity?</a:t>
            </a:r>
          </a:p>
        </p:txBody>
      </p:sp>
    </p:spTree>
    <p:extLst>
      <p:ext uri="{BB962C8B-B14F-4D97-AF65-F5344CB8AC3E}">
        <p14:creationId xmlns:p14="http://schemas.microsoft.com/office/powerpoint/2010/main" val="2619388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342C9-684D-B849-BEAD-95C16FF0FEB5}"/>
              </a:ext>
            </a:extLst>
          </p:cNvPr>
          <p:cNvSpPr>
            <a:spLocks noGrp="1"/>
          </p:cNvSpPr>
          <p:nvPr>
            <p:ph type="title"/>
          </p:nvPr>
        </p:nvSpPr>
        <p:spPr/>
        <p:txBody>
          <a:bodyPr/>
          <a:lstStyle/>
          <a:p>
            <a:r>
              <a:rPr lang="en-US" dirty="0"/>
              <a:t>Probability &amp; Non-Probability Sampling</a:t>
            </a:r>
          </a:p>
        </p:txBody>
      </p:sp>
      <p:sp>
        <p:nvSpPr>
          <p:cNvPr id="4" name="Text Placeholder 3">
            <a:extLst>
              <a:ext uri="{FF2B5EF4-FFF2-40B4-BE49-F238E27FC236}">
                <a16:creationId xmlns:a16="http://schemas.microsoft.com/office/drawing/2014/main" id="{F410783A-D631-E14E-A5B3-5E14EE13D258}"/>
              </a:ext>
            </a:extLst>
          </p:cNvPr>
          <p:cNvSpPr>
            <a:spLocks noGrp="1"/>
          </p:cNvSpPr>
          <p:nvPr>
            <p:ph type="body" idx="1"/>
          </p:nvPr>
        </p:nvSpPr>
        <p:spPr>
          <a:xfrm>
            <a:off x="3867912" y="719977"/>
            <a:ext cx="3474720" cy="807720"/>
          </a:xfrm>
        </p:spPr>
        <p:txBody>
          <a:bodyPr/>
          <a:lstStyle/>
          <a:p>
            <a:r>
              <a:rPr lang="en-US" dirty="0"/>
              <a:t>Probability sampling</a:t>
            </a:r>
          </a:p>
        </p:txBody>
      </p:sp>
      <p:sp>
        <p:nvSpPr>
          <p:cNvPr id="3" name="Content Placeholder 2">
            <a:extLst>
              <a:ext uri="{FF2B5EF4-FFF2-40B4-BE49-F238E27FC236}">
                <a16:creationId xmlns:a16="http://schemas.microsoft.com/office/drawing/2014/main" id="{165848AA-1F16-E141-B3B6-C61F61D4358E}"/>
              </a:ext>
            </a:extLst>
          </p:cNvPr>
          <p:cNvSpPr>
            <a:spLocks noGrp="1"/>
          </p:cNvSpPr>
          <p:nvPr>
            <p:ph sz="half" idx="2"/>
          </p:nvPr>
        </p:nvSpPr>
        <p:spPr>
          <a:xfrm>
            <a:off x="3867912" y="1709530"/>
            <a:ext cx="3474720" cy="4244766"/>
          </a:xfrm>
        </p:spPr>
        <p:txBody>
          <a:bodyPr>
            <a:normAutofit fontScale="85000" lnSpcReduction="20000"/>
          </a:bodyPr>
          <a:lstStyle/>
          <a:p>
            <a:r>
              <a:rPr lang="en-US" sz="2400" dirty="0"/>
              <a:t>The use of random procedures to select a sample that can allow us to estimate the expected degree of sampling error in a study and determine or control the likelihood of specific units in a population being selected for the study</a:t>
            </a:r>
          </a:p>
          <a:p>
            <a:r>
              <a:rPr lang="en-US" sz="2400" dirty="0"/>
              <a:t>Probability Sampling Strategies:</a:t>
            </a:r>
          </a:p>
          <a:p>
            <a:pPr lvl="1"/>
            <a:r>
              <a:rPr lang="en-US" sz="2400" dirty="0"/>
              <a:t>Simple Random</a:t>
            </a:r>
          </a:p>
          <a:p>
            <a:pPr lvl="1"/>
            <a:r>
              <a:rPr lang="en-US" sz="2400" dirty="0"/>
              <a:t>Systematic Random</a:t>
            </a:r>
          </a:p>
          <a:p>
            <a:pPr lvl="1"/>
            <a:r>
              <a:rPr lang="en-US" sz="2400" dirty="0"/>
              <a:t>Stratified Random</a:t>
            </a:r>
          </a:p>
          <a:p>
            <a:pPr lvl="1"/>
            <a:r>
              <a:rPr lang="en-US" sz="2400" dirty="0"/>
              <a:t>Cluster</a:t>
            </a:r>
          </a:p>
          <a:p>
            <a:pPr lvl="1"/>
            <a:endParaRPr lang="en-US" dirty="0"/>
          </a:p>
        </p:txBody>
      </p:sp>
      <p:sp>
        <p:nvSpPr>
          <p:cNvPr id="5" name="Text Placeholder 4">
            <a:extLst>
              <a:ext uri="{FF2B5EF4-FFF2-40B4-BE49-F238E27FC236}">
                <a16:creationId xmlns:a16="http://schemas.microsoft.com/office/drawing/2014/main" id="{F2DDAF49-1068-B84F-BC2C-8BF601BC468A}"/>
              </a:ext>
            </a:extLst>
          </p:cNvPr>
          <p:cNvSpPr>
            <a:spLocks noGrp="1"/>
          </p:cNvSpPr>
          <p:nvPr>
            <p:ph type="body" sz="quarter" idx="3"/>
          </p:nvPr>
        </p:nvSpPr>
        <p:spPr>
          <a:xfrm>
            <a:off x="7818463" y="719977"/>
            <a:ext cx="3474720" cy="813171"/>
          </a:xfrm>
        </p:spPr>
        <p:txBody>
          <a:bodyPr/>
          <a:lstStyle/>
          <a:p>
            <a:r>
              <a:rPr lang="en-US" dirty="0"/>
              <a:t>Nonprobability sampling</a:t>
            </a:r>
          </a:p>
        </p:txBody>
      </p:sp>
      <p:sp>
        <p:nvSpPr>
          <p:cNvPr id="6" name="Content Placeholder 5">
            <a:extLst>
              <a:ext uri="{FF2B5EF4-FFF2-40B4-BE49-F238E27FC236}">
                <a16:creationId xmlns:a16="http://schemas.microsoft.com/office/drawing/2014/main" id="{BD8C8891-1B5F-DB43-8D7D-071F7BA095C2}"/>
              </a:ext>
            </a:extLst>
          </p:cNvPr>
          <p:cNvSpPr>
            <a:spLocks noGrp="1"/>
          </p:cNvSpPr>
          <p:nvPr>
            <p:ph sz="quarter" idx="4"/>
          </p:nvPr>
        </p:nvSpPr>
        <p:spPr>
          <a:xfrm>
            <a:off x="7818463" y="1895061"/>
            <a:ext cx="3474720" cy="4059235"/>
          </a:xfrm>
        </p:spPr>
        <p:txBody>
          <a:bodyPr>
            <a:normAutofit fontScale="85000" lnSpcReduction="20000"/>
          </a:bodyPr>
          <a:lstStyle/>
          <a:p>
            <a:r>
              <a:rPr lang="en-US" sz="2400" dirty="0"/>
              <a:t>The use of procedures to select a sample that does not involve random selection</a:t>
            </a:r>
          </a:p>
          <a:p>
            <a:endParaRPr lang="en-US" sz="2400" dirty="0"/>
          </a:p>
          <a:p>
            <a:endParaRPr lang="en-US" sz="2400" dirty="0"/>
          </a:p>
          <a:p>
            <a:endParaRPr lang="en-US" sz="2400" dirty="0"/>
          </a:p>
          <a:p>
            <a:r>
              <a:rPr lang="en-US" sz="2400" dirty="0"/>
              <a:t>Nonprobability sampling strategies:</a:t>
            </a:r>
          </a:p>
          <a:p>
            <a:pPr lvl="1"/>
            <a:r>
              <a:rPr lang="en-US" sz="2400" dirty="0"/>
              <a:t>Availability (convenience)</a:t>
            </a:r>
          </a:p>
          <a:p>
            <a:pPr lvl="1"/>
            <a:r>
              <a:rPr lang="en-US" sz="2400" dirty="0"/>
              <a:t>Purposive</a:t>
            </a:r>
          </a:p>
          <a:p>
            <a:pPr lvl="1"/>
            <a:r>
              <a:rPr lang="en-US" sz="2400" dirty="0"/>
              <a:t>Quota</a:t>
            </a:r>
          </a:p>
          <a:p>
            <a:pPr lvl="1"/>
            <a:r>
              <a:rPr lang="en-US" sz="2400" dirty="0"/>
              <a:t>Snowball</a:t>
            </a:r>
          </a:p>
          <a:p>
            <a:endParaRPr lang="en-US" dirty="0"/>
          </a:p>
        </p:txBody>
      </p:sp>
    </p:spTree>
    <p:extLst>
      <p:ext uri="{BB962C8B-B14F-4D97-AF65-F5344CB8AC3E}">
        <p14:creationId xmlns:p14="http://schemas.microsoft.com/office/powerpoint/2010/main" val="781716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04908-2A74-D045-8947-DC8E1239717B}"/>
              </a:ext>
            </a:extLst>
          </p:cNvPr>
          <p:cNvSpPr>
            <a:spLocks noGrp="1"/>
          </p:cNvSpPr>
          <p:nvPr>
            <p:ph type="title"/>
          </p:nvPr>
        </p:nvSpPr>
        <p:spPr>
          <a:xfrm>
            <a:off x="252919" y="1123837"/>
            <a:ext cx="2947482" cy="4601183"/>
          </a:xfrm>
        </p:spPr>
        <p:txBody>
          <a:bodyPr>
            <a:normAutofit/>
          </a:bodyPr>
          <a:lstStyle/>
          <a:p>
            <a:r>
              <a:rPr lang="en-US" dirty="0"/>
              <a:t>Goals of Social Science Research</a:t>
            </a:r>
          </a:p>
        </p:txBody>
      </p:sp>
      <p:graphicFrame>
        <p:nvGraphicFramePr>
          <p:cNvPr id="5" name="Content Placeholder 2">
            <a:extLst>
              <a:ext uri="{FF2B5EF4-FFF2-40B4-BE49-F238E27FC236}">
                <a16:creationId xmlns:a16="http://schemas.microsoft.com/office/drawing/2014/main" id="{8AF0F5A2-1715-4B61-AAEA-AF4C1D717077}"/>
              </a:ext>
            </a:extLst>
          </p:cNvPr>
          <p:cNvGraphicFramePr>
            <a:graphicFrameLocks noGrp="1"/>
          </p:cNvGraphicFramePr>
          <p:nvPr>
            <p:ph idx="1"/>
            <p:extLst>
              <p:ext uri="{D42A27DB-BD31-4B8C-83A1-F6EECF244321}">
                <p14:modId xmlns:p14="http://schemas.microsoft.com/office/powerpoint/2010/main" val="2382018633"/>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201571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A0EFE-95A0-6274-4BB0-FD73BBF4FB5D}"/>
              </a:ext>
            </a:extLst>
          </p:cNvPr>
          <p:cNvSpPr>
            <a:spLocks noGrp="1"/>
          </p:cNvSpPr>
          <p:nvPr>
            <p:ph type="title"/>
          </p:nvPr>
        </p:nvSpPr>
        <p:spPr/>
        <p:txBody>
          <a:bodyPr/>
          <a:lstStyle/>
          <a:p>
            <a:r>
              <a:rPr lang="en-US" dirty="0"/>
              <a:t>Practice</a:t>
            </a:r>
          </a:p>
        </p:txBody>
      </p:sp>
      <p:sp>
        <p:nvSpPr>
          <p:cNvPr id="3" name="Content Placeholder 2">
            <a:extLst>
              <a:ext uri="{FF2B5EF4-FFF2-40B4-BE49-F238E27FC236}">
                <a16:creationId xmlns:a16="http://schemas.microsoft.com/office/drawing/2014/main" id="{820052CA-193C-E174-DDC9-E68B165B6857}"/>
              </a:ext>
            </a:extLst>
          </p:cNvPr>
          <p:cNvSpPr>
            <a:spLocks noGrp="1"/>
          </p:cNvSpPr>
          <p:nvPr>
            <p:ph idx="1"/>
          </p:nvPr>
        </p:nvSpPr>
        <p:spPr/>
        <p:txBody>
          <a:bodyPr>
            <a:normAutofit/>
          </a:bodyPr>
          <a:lstStyle/>
          <a:p>
            <a:r>
              <a:rPr lang="en-US" dirty="0">
                <a:solidFill>
                  <a:schemeClr val="tx1"/>
                </a:solidFill>
              </a:rPr>
              <a:t>The BRFSS uses random digit dialing to conduct </a:t>
            </a:r>
            <a:r>
              <a:rPr lang="en-US" b="0" i="0" dirty="0">
                <a:solidFill>
                  <a:schemeClr val="tx1"/>
                </a:solidFill>
                <a:effectLst/>
                <a:highlight>
                  <a:srgbClr val="FFFFFF"/>
                </a:highlight>
              </a:rPr>
              <a:t>telephone surveys that collect state data about U.S. residents regarding their health-related risk behaviors, chronic health conditions, and use of preventive services.  Is this a probability or </a:t>
            </a:r>
            <a:r>
              <a:rPr lang="en-US" dirty="0">
                <a:solidFill>
                  <a:schemeClr val="tx1"/>
                </a:solidFill>
                <a:highlight>
                  <a:srgbClr val="FFFFFF"/>
                </a:highlight>
              </a:rPr>
              <a:t>non-probability </a:t>
            </a:r>
            <a:r>
              <a:rPr lang="en-US" b="0" i="0" dirty="0">
                <a:solidFill>
                  <a:schemeClr val="tx1"/>
                </a:solidFill>
                <a:effectLst/>
                <a:highlight>
                  <a:srgbClr val="FFFFFF"/>
                </a:highlight>
              </a:rPr>
              <a:t>sampling </a:t>
            </a:r>
            <a:r>
              <a:rPr lang="en-US" dirty="0">
                <a:solidFill>
                  <a:schemeClr val="tx1"/>
                </a:solidFill>
                <a:highlight>
                  <a:srgbClr val="FFFFFF"/>
                </a:highlight>
              </a:rPr>
              <a:t>strategy? </a:t>
            </a:r>
            <a:endParaRPr lang="en-US" dirty="0">
              <a:solidFill>
                <a:schemeClr val="tx1"/>
              </a:solidFill>
            </a:endParaRPr>
          </a:p>
        </p:txBody>
      </p:sp>
    </p:spTree>
    <p:extLst>
      <p:ext uri="{BB962C8B-B14F-4D97-AF65-F5344CB8AC3E}">
        <p14:creationId xmlns:p14="http://schemas.microsoft.com/office/powerpoint/2010/main" val="33211703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A3D16-0B2D-28F1-921B-29C3AB3408DD}"/>
              </a:ext>
            </a:extLst>
          </p:cNvPr>
          <p:cNvSpPr>
            <a:spLocks noGrp="1"/>
          </p:cNvSpPr>
          <p:nvPr>
            <p:ph type="title"/>
          </p:nvPr>
        </p:nvSpPr>
        <p:spPr/>
        <p:txBody>
          <a:bodyPr/>
          <a:lstStyle/>
          <a:p>
            <a:r>
              <a:rPr lang="en-US" dirty="0"/>
              <a:t>Research designs</a:t>
            </a:r>
          </a:p>
        </p:txBody>
      </p:sp>
      <p:sp>
        <p:nvSpPr>
          <p:cNvPr id="3" name="Content Placeholder 2">
            <a:extLst>
              <a:ext uri="{FF2B5EF4-FFF2-40B4-BE49-F238E27FC236}">
                <a16:creationId xmlns:a16="http://schemas.microsoft.com/office/drawing/2014/main" id="{D22E504A-2BE3-DC7C-B98C-012BEC534997}"/>
              </a:ext>
            </a:extLst>
          </p:cNvPr>
          <p:cNvSpPr>
            <a:spLocks noGrp="1"/>
          </p:cNvSpPr>
          <p:nvPr>
            <p:ph idx="1"/>
          </p:nvPr>
        </p:nvSpPr>
        <p:spPr/>
        <p:txBody>
          <a:bodyPr>
            <a:normAutofit/>
          </a:bodyPr>
          <a:lstStyle/>
          <a:p>
            <a:r>
              <a:rPr lang="en-US" sz="2400" dirty="0"/>
              <a:t>Cross-Sectional</a:t>
            </a:r>
          </a:p>
          <a:p>
            <a:r>
              <a:rPr lang="en-US" sz="2400" dirty="0"/>
              <a:t>Longitudinal</a:t>
            </a:r>
          </a:p>
        </p:txBody>
      </p:sp>
    </p:spTree>
    <p:extLst>
      <p:ext uri="{BB962C8B-B14F-4D97-AF65-F5344CB8AC3E}">
        <p14:creationId xmlns:p14="http://schemas.microsoft.com/office/powerpoint/2010/main" val="31870821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7C0BC-E3AB-A184-8979-8CAF299CE065}"/>
              </a:ext>
            </a:extLst>
          </p:cNvPr>
          <p:cNvSpPr>
            <a:spLocks noGrp="1"/>
          </p:cNvSpPr>
          <p:nvPr>
            <p:ph type="title"/>
          </p:nvPr>
        </p:nvSpPr>
        <p:spPr/>
        <p:txBody>
          <a:bodyPr/>
          <a:lstStyle/>
          <a:p>
            <a:r>
              <a:rPr lang="en-US" dirty="0"/>
              <a:t>Practice</a:t>
            </a:r>
          </a:p>
        </p:txBody>
      </p:sp>
      <p:sp>
        <p:nvSpPr>
          <p:cNvPr id="3" name="Content Placeholder 2">
            <a:extLst>
              <a:ext uri="{FF2B5EF4-FFF2-40B4-BE49-F238E27FC236}">
                <a16:creationId xmlns:a16="http://schemas.microsoft.com/office/drawing/2014/main" id="{79369D1C-F31B-9FDE-E17B-7EB69C53F98A}"/>
              </a:ext>
            </a:extLst>
          </p:cNvPr>
          <p:cNvSpPr>
            <a:spLocks noGrp="1"/>
          </p:cNvSpPr>
          <p:nvPr>
            <p:ph idx="1"/>
          </p:nvPr>
        </p:nvSpPr>
        <p:spPr/>
        <p:txBody>
          <a:bodyPr/>
          <a:lstStyle/>
          <a:p>
            <a:r>
              <a:rPr lang="en-US" dirty="0"/>
              <a:t>Which is cross-sectional and which is longitudinal:</a:t>
            </a:r>
          </a:p>
          <a:p>
            <a:pPr lvl="1"/>
            <a:r>
              <a:rPr lang="en-US" dirty="0"/>
              <a:t>A researcher surveys students in their sophomore and senior year to gather data on their substance use.</a:t>
            </a:r>
          </a:p>
          <a:p>
            <a:pPr lvl="1"/>
            <a:r>
              <a:rPr lang="en-US" dirty="0"/>
              <a:t>A clinician surveys participants of a caregiver support group to gather data on their experience participating at the end of the group program.</a:t>
            </a:r>
          </a:p>
        </p:txBody>
      </p:sp>
    </p:spTree>
    <p:extLst>
      <p:ext uri="{BB962C8B-B14F-4D97-AF65-F5344CB8AC3E}">
        <p14:creationId xmlns:p14="http://schemas.microsoft.com/office/powerpoint/2010/main" val="6289877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CA9AE-7DF2-4FC0-FE90-609D20E21E32}"/>
              </a:ext>
            </a:extLst>
          </p:cNvPr>
          <p:cNvSpPr>
            <a:spLocks noGrp="1"/>
          </p:cNvSpPr>
          <p:nvPr>
            <p:ph type="title"/>
          </p:nvPr>
        </p:nvSpPr>
        <p:spPr/>
        <p:txBody>
          <a:bodyPr/>
          <a:lstStyle/>
          <a:p>
            <a:r>
              <a:rPr lang="en-US" dirty="0"/>
              <a:t>Criteria for causal explanations</a:t>
            </a:r>
          </a:p>
        </p:txBody>
      </p:sp>
      <p:sp>
        <p:nvSpPr>
          <p:cNvPr id="3" name="Content Placeholder 2">
            <a:extLst>
              <a:ext uri="{FF2B5EF4-FFF2-40B4-BE49-F238E27FC236}">
                <a16:creationId xmlns:a16="http://schemas.microsoft.com/office/drawing/2014/main" id="{6EF6236D-85D0-72DE-5A92-DB587375FABD}"/>
              </a:ext>
            </a:extLst>
          </p:cNvPr>
          <p:cNvSpPr>
            <a:spLocks noGrp="1"/>
          </p:cNvSpPr>
          <p:nvPr>
            <p:ph idx="1"/>
          </p:nvPr>
        </p:nvSpPr>
        <p:spPr/>
        <p:txBody>
          <a:bodyPr/>
          <a:lstStyle/>
          <a:p>
            <a:r>
              <a:rPr lang="en-US" dirty="0"/>
              <a:t>Empirical Association*</a:t>
            </a:r>
          </a:p>
          <a:p>
            <a:r>
              <a:rPr lang="en-US" dirty="0"/>
              <a:t>Time Order*</a:t>
            </a:r>
          </a:p>
          <a:p>
            <a:r>
              <a:rPr lang="en-US" dirty="0" err="1"/>
              <a:t>Nonspuriousness</a:t>
            </a:r>
            <a:r>
              <a:rPr lang="en-US" dirty="0"/>
              <a:t>*</a:t>
            </a:r>
          </a:p>
          <a:p>
            <a:r>
              <a:rPr lang="en-US" dirty="0"/>
              <a:t>Causal Mechanism^</a:t>
            </a:r>
          </a:p>
          <a:p>
            <a:r>
              <a:rPr lang="en-US" dirty="0"/>
              <a:t>Context^</a:t>
            </a:r>
          </a:p>
          <a:p>
            <a:pPr marL="0" indent="0">
              <a:buNone/>
            </a:pPr>
            <a:r>
              <a:rPr lang="en-US" sz="1400" dirty="0"/>
              <a:t>* necessary to demonstrate causality</a:t>
            </a:r>
          </a:p>
          <a:p>
            <a:pPr marL="0" indent="0">
              <a:buNone/>
            </a:pPr>
            <a:r>
              <a:rPr lang="en-US" sz="1400" dirty="0"/>
              <a:t>^ convenient but not necessary</a:t>
            </a:r>
          </a:p>
        </p:txBody>
      </p:sp>
    </p:spTree>
    <p:extLst>
      <p:ext uri="{BB962C8B-B14F-4D97-AF65-F5344CB8AC3E}">
        <p14:creationId xmlns:p14="http://schemas.microsoft.com/office/powerpoint/2010/main" val="3631099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F645BF8-7885-4398-80BC-4C0DF24F5C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11">
            <a:extLst>
              <a:ext uri="{FF2B5EF4-FFF2-40B4-BE49-F238E27FC236}">
                <a16:creationId xmlns:a16="http://schemas.microsoft.com/office/drawing/2014/main" id="{3212FB65-CD2B-4005-B910-132DCE19FC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EE1B04F3-CB1F-4B43-A345-10A1336F7F78}"/>
              </a:ext>
            </a:extLst>
          </p:cNvPr>
          <p:cNvSpPr>
            <a:spLocks noGrp="1"/>
          </p:cNvSpPr>
          <p:nvPr>
            <p:ph type="title"/>
          </p:nvPr>
        </p:nvSpPr>
        <p:spPr>
          <a:xfrm>
            <a:off x="252919" y="1123837"/>
            <a:ext cx="2947482" cy="4601183"/>
          </a:xfrm>
        </p:spPr>
        <p:txBody>
          <a:bodyPr vert="horz" lIns="91440" tIns="45720" rIns="91440" bIns="45720" rtlCol="0" anchor="ctr">
            <a:normAutofit/>
          </a:bodyPr>
          <a:lstStyle/>
          <a:p>
            <a:r>
              <a:rPr lang="en-US" dirty="0"/>
              <a:t>Evidence Based Practice</a:t>
            </a:r>
            <a:br>
              <a:rPr lang="en-US" dirty="0"/>
            </a:br>
            <a:br>
              <a:rPr lang="en-US" dirty="0"/>
            </a:br>
            <a:r>
              <a:rPr lang="en-US" dirty="0"/>
              <a:t> </a:t>
            </a:r>
          </a:p>
        </p:txBody>
      </p:sp>
      <p:sp>
        <p:nvSpPr>
          <p:cNvPr id="3" name="Content Placeholder 2">
            <a:extLst>
              <a:ext uri="{FF2B5EF4-FFF2-40B4-BE49-F238E27FC236}">
                <a16:creationId xmlns:a16="http://schemas.microsoft.com/office/drawing/2014/main" id="{22068FB8-9DA4-414A-8B7D-224D7D4C0B6C}"/>
              </a:ext>
            </a:extLst>
          </p:cNvPr>
          <p:cNvSpPr>
            <a:spLocks noGrp="1"/>
          </p:cNvSpPr>
          <p:nvPr>
            <p:ph sz="half" idx="1"/>
          </p:nvPr>
        </p:nvSpPr>
        <p:spPr>
          <a:xfrm>
            <a:off x="3869267" y="864108"/>
            <a:ext cx="6493933" cy="5120640"/>
          </a:xfrm>
        </p:spPr>
        <p:txBody>
          <a:bodyPr vert="horz" lIns="91440" tIns="45720" rIns="91440" bIns="45720" rtlCol="0" anchor="ctr">
            <a:normAutofit/>
          </a:bodyPr>
          <a:lstStyle/>
          <a:p>
            <a:pPr marL="514350"/>
            <a:r>
              <a:rPr lang="en-US" sz="2400" dirty="0"/>
              <a:t>A conviction that practice should be informed by and grounded in empirical research  </a:t>
            </a:r>
          </a:p>
          <a:p>
            <a:pPr marL="514350"/>
            <a:r>
              <a:rPr lang="en-US" sz="2400" dirty="0"/>
              <a:t>Practice that is guided by the best available evidence  </a:t>
            </a:r>
          </a:p>
          <a:p>
            <a:pPr marL="514350"/>
            <a:r>
              <a:rPr lang="en-US" sz="2400" dirty="0"/>
              <a:t>A </a:t>
            </a:r>
            <a:r>
              <a:rPr lang="en-US" sz="2400" b="1" i="1" dirty="0"/>
              <a:t>process</a:t>
            </a:r>
            <a:r>
              <a:rPr lang="en-US" sz="2400" dirty="0"/>
              <a:t>, led by the </a:t>
            </a:r>
            <a:r>
              <a:rPr lang="en-US" sz="2400" i="1" dirty="0"/>
              <a:t>clinician with his/her expertise</a:t>
            </a:r>
            <a:r>
              <a:rPr lang="en-US" sz="2400" dirty="0"/>
              <a:t>, with the client as partner</a:t>
            </a:r>
            <a:r>
              <a:rPr lang="en-US" sz="2400" i="1" dirty="0"/>
              <a:t> </a:t>
            </a:r>
            <a:r>
              <a:rPr lang="en-US" sz="2400" dirty="0"/>
              <a:t>to provide the best services, based on the </a:t>
            </a:r>
            <a:r>
              <a:rPr lang="en-US" sz="2400" i="1" dirty="0"/>
              <a:t>best available evidence</a:t>
            </a:r>
            <a:r>
              <a:rPr lang="en-US" sz="2400" dirty="0"/>
              <a:t>, </a:t>
            </a:r>
            <a:r>
              <a:rPr lang="en-US" sz="2400" i="1" dirty="0"/>
              <a:t>client’s values &amp; circumstances </a:t>
            </a:r>
            <a:r>
              <a:rPr lang="en-US" sz="2400" dirty="0"/>
              <a:t>within the organizational constraints</a:t>
            </a:r>
          </a:p>
          <a:p>
            <a:pPr marL="514350"/>
            <a:r>
              <a:rPr lang="en-US" sz="2400" b="1" dirty="0"/>
              <a:t>Barriers</a:t>
            </a:r>
            <a:r>
              <a:rPr lang="en-US" sz="2400" dirty="0"/>
              <a:t>: Inadequate agency resources, research skills, supervision, restrictive agency guidelines, attitudes towards research</a:t>
            </a:r>
          </a:p>
        </p:txBody>
      </p:sp>
    </p:spTree>
    <p:extLst>
      <p:ext uri="{BB962C8B-B14F-4D97-AF65-F5344CB8AC3E}">
        <p14:creationId xmlns:p14="http://schemas.microsoft.com/office/powerpoint/2010/main" val="3785974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F01F1-4454-C34B-B894-FCDA974FB7B5}"/>
              </a:ext>
            </a:extLst>
          </p:cNvPr>
          <p:cNvSpPr>
            <a:spLocks noGrp="1"/>
          </p:cNvSpPr>
          <p:nvPr>
            <p:ph type="title"/>
          </p:nvPr>
        </p:nvSpPr>
        <p:spPr>
          <a:xfrm>
            <a:off x="252919" y="1123837"/>
            <a:ext cx="2947482" cy="4601183"/>
          </a:xfrm>
        </p:spPr>
        <p:txBody>
          <a:bodyPr>
            <a:normAutofit/>
          </a:bodyPr>
          <a:lstStyle/>
          <a:p>
            <a:r>
              <a:rPr lang="en-US" dirty="0"/>
              <a:t>Sources of Research Questions</a:t>
            </a:r>
          </a:p>
        </p:txBody>
      </p:sp>
      <p:graphicFrame>
        <p:nvGraphicFramePr>
          <p:cNvPr id="5" name="Content Placeholder 2">
            <a:extLst>
              <a:ext uri="{FF2B5EF4-FFF2-40B4-BE49-F238E27FC236}">
                <a16:creationId xmlns:a16="http://schemas.microsoft.com/office/drawing/2014/main" id="{2666E39C-684B-4A61-B7FF-D2148A474A3F}"/>
              </a:ext>
            </a:extLst>
          </p:cNvPr>
          <p:cNvGraphicFramePr>
            <a:graphicFrameLocks noGrp="1"/>
          </p:cNvGraphicFramePr>
          <p:nvPr>
            <p:ph idx="1"/>
            <p:extLst>
              <p:ext uri="{D42A27DB-BD31-4B8C-83A1-F6EECF244321}">
                <p14:modId xmlns:p14="http://schemas.microsoft.com/office/powerpoint/2010/main" val="3608968282"/>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4680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1260C-F3D2-47D8-BDA1-4E900D7A59DE}"/>
              </a:ext>
            </a:extLst>
          </p:cNvPr>
          <p:cNvSpPr>
            <a:spLocks noGrp="1"/>
          </p:cNvSpPr>
          <p:nvPr>
            <p:ph type="title"/>
          </p:nvPr>
        </p:nvSpPr>
        <p:spPr/>
        <p:txBody>
          <a:bodyPr/>
          <a:lstStyle/>
          <a:p>
            <a:r>
              <a:rPr lang="en-US" dirty="0">
                <a:ea typeface="+mj-lt"/>
                <a:cs typeface="+mj-lt"/>
              </a:rPr>
              <a:t>Qualitative Methods </a:t>
            </a:r>
            <a:endParaRPr lang="en-US" dirty="0"/>
          </a:p>
        </p:txBody>
      </p:sp>
      <p:sp>
        <p:nvSpPr>
          <p:cNvPr id="3" name="Content Placeholder 2">
            <a:extLst>
              <a:ext uri="{FF2B5EF4-FFF2-40B4-BE49-F238E27FC236}">
                <a16:creationId xmlns:a16="http://schemas.microsoft.com/office/drawing/2014/main" id="{A640AAB9-06F5-4B9D-A0B8-97B01799CC6F}"/>
              </a:ext>
            </a:extLst>
          </p:cNvPr>
          <p:cNvSpPr>
            <a:spLocks noGrp="1"/>
          </p:cNvSpPr>
          <p:nvPr>
            <p:ph idx="1"/>
          </p:nvPr>
        </p:nvSpPr>
        <p:spPr/>
        <p:txBody>
          <a:bodyPr vert="horz" lIns="91440" tIns="45720" rIns="91440" bIns="45720" rtlCol="0" anchor="t">
            <a:noAutofit/>
          </a:bodyPr>
          <a:lstStyle/>
          <a:p>
            <a:pPr>
              <a:lnSpc>
                <a:spcPct val="100000"/>
              </a:lnSpc>
            </a:pPr>
            <a:endParaRPr lang="en-US" dirty="0">
              <a:ea typeface="+mn-lt"/>
              <a:cs typeface="+mn-lt"/>
            </a:endParaRPr>
          </a:p>
          <a:p>
            <a:pPr lvl="1">
              <a:lnSpc>
                <a:spcPct val="100000"/>
              </a:lnSpc>
            </a:pPr>
            <a:r>
              <a:rPr lang="en-US" sz="2400" dirty="0">
                <a:ea typeface="+mn-lt"/>
                <a:cs typeface="+mn-lt"/>
              </a:rPr>
              <a:t>Data as </a:t>
            </a:r>
            <a:r>
              <a:rPr lang="en-US" sz="2400" u="sng" dirty="0">
                <a:ea typeface="+mn-lt"/>
                <a:cs typeface="+mn-lt"/>
              </a:rPr>
              <a:t>narrative or visual</a:t>
            </a:r>
            <a:r>
              <a:rPr lang="en-US" sz="2400" dirty="0">
                <a:ea typeface="+mn-lt"/>
                <a:cs typeface="+mn-lt"/>
              </a:rPr>
              <a:t> in form (interview or observations)</a:t>
            </a:r>
          </a:p>
          <a:p>
            <a:pPr lvl="1">
              <a:lnSpc>
                <a:spcPct val="100000"/>
              </a:lnSpc>
            </a:pPr>
            <a:r>
              <a:rPr lang="en-US" sz="2400" dirty="0">
                <a:ea typeface="+mn-lt"/>
                <a:cs typeface="+mn-lt"/>
              </a:rPr>
              <a:t>Generally provides </a:t>
            </a:r>
            <a:r>
              <a:rPr lang="en-US" sz="2400" b="1" dirty="0">
                <a:ea typeface="+mn-lt"/>
                <a:cs typeface="+mn-lt"/>
              </a:rPr>
              <a:t>in-depth, intensive data</a:t>
            </a:r>
            <a:r>
              <a:rPr lang="en-US" sz="2400" dirty="0">
                <a:ea typeface="+mn-lt"/>
                <a:cs typeface="+mn-lt"/>
              </a:rPr>
              <a:t> about what some aspect of reality means to those being studied; smaller samples</a:t>
            </a:r>
          </a:p>
          <a:p>
            <a:pPr lvl="1">
              <a:lnSpc>
                <a:spcPct val="100000"/>
              </a:lnSpc>
            </a:pPr>
            <a:r>
              <a:rPr lang="en-US" sz="2400" b="1" dirty="0">
                <a:ea typeface="+mn-lt"/>
                <a:cs typeface="+mn-lt"/>
              </a:rPr>
              <a:t>Aims</a:t>
            </a:r>
            <a:r>
              <a:rPr lang="en-US" sz="2400" dirty="0">
                <a:ea typeface="+mn-lt"/>
                <a:cs typeface="+mn-lt"/>
              </a:rPr>
              <a:t>: deeper understandings, describing contexts, generating hypotheses, discovery</a:t>
            </a:r>
          </a:p>
          <a:p>
            <a:pPr lvl="1">
              <a:lnSpc>
                <a:spcPct val="100000"/>
              </a:lnSpc>
            </a:pPr>
            <a:r>
              <a:rPr lang="en-US" sz="2400" b="1" dirty="0">
                <a:solidFill>
                  <a:schemeClr val="bg2">
                    <a:lumMod val="50000"/>
                  </a:schemeClr>
                </a:solidFill>
              </a:rPr>
              <a:t>Data-gathering methods and instruments</a:t>
            </a:r>
            <a:r>
              <a:rPr lang="en-US" sz="2400" dirty="0">
                <a:solidFill>
                  <a:schemeClr val="bg2">
                    <a:lumMod val="50000"/>
                  </a:schemeClr>
                </a:solidFill>
              </a:rPr>
              <a:t>: lengthier and less structured; open-ended interviews with probes </a:t>
            </a:r>
          </a:p>
        </p:txBody>
      </p:sp>
    </p:spTree>
    <p:extLst>
      <p:ext uri="{BB962C8B-B14F-4D97-AF65-F5344CB8AC3E}">
        <p14:creationId xmlns:p14="http://schemas.microsoft.com/office/powerpoint/2010/main" val="2117904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BA292-EF58-44B4-B00D-7FCD01F4CB26}"/>
              </a:ext>
            </a:extLst>
          </p:cNvPr>
          <p:cNvSpPr>
            <a:spLocks noGrp="1"/>
          </p:cNvSpPr>
          <p:nvPr>
            <p:ph type="title"/>
          </p:nvPr>
        </p:nvSpPr>
        <p:spPr/>
        <p:txBody>
          <a:bodyPr/>
          <a:lstStyle/>
          <a:p>
            <a:r>
              <a:rPr lang="en-US" dirty="0">
                <a:ea typeface="+mj-lt"/>
                <a:cs typeface="+mj-lt"/>
              </a:rPr>
              <a:t>Quantitative Methods</a:t>
            </a:r>
          </a:p>
        </p:txBody>
      </p:sp>
      <p:sp>
        <p:nvSpPr>
          <p:cNvPr id="3" name="Content Placeholder 2">
            <a:extLst>
              <a:ext uri="{FF2B5EF4-FFF2-40B4-BE49-F238E27FC236}">
                <a16:creationId xmlns:a16="http://schemas.microsoft.com/office/drawing/2014/main" id="{D8FC8D00-0ABB-4674-9292-09EC257B7C94}"/>
              </a:ext>
            </a:extLst>
          </p:cNvPr>
          <p:cNvSpPr>
            <a:spLocks noGrp="1"/>
          </p:cNvSpPr>
          <p:nvPr>
            <p:ph idx="1"/>
          </p:nvPr>
        </p:nvSpPr>
        <p:spPr/>
        <p:txBody>
          <a:bodyPr vert="horz" lIns="91440" tIns="45720" rIns="91440" bIns="45720" rtlCol="0" anchor="t">
            <a:normAutofit lnSpcReduction="10000"/>
          </a:bodyPr>
          <a:lstStyle/>
          <a:p>
            <a:pPr>
              <a:lnSpc>
                <a:spcPct val="100000"/>
              </a:lnSpc>
            </a:pPr>
            <a:endParaRPr lang="en-US" dirty="0">
              <a:ea typeface="+mn-lt"/>
              <a:cs typeface="+mn-lt"/>
            </a:endParaRPr>
          </a:p>
          <a:p>
            <a:pPr lvl="1">
              <a:lnSpc>
                <a:spcPct val="100000"/>
              </a:lnSpc>
            </a:pPr>
            <a:r>
              <a:rPr lang="en-US" sz="2400" dirty="0">
                <a:ea typeface="+mn-lt"/>
                <a:cs typeface="+mn-lt"/>
              </a:rPr>
              <a:t>Data is </a:t>
            </a:r>
            <a:r>
              <a:rPr lang="en-US" sz="2400" u="sng" dirty="0">
                <a:ea typeface="+mn-lt"/>
                <a:cs typeface="+mn-lt"/>
              </a:rPr>
              <a:t>numeric </a:t>
            </a:r>
            <a:r>
              <a:rPr lang="en-US" sz="2400" dirty="0">
                <a:ea typeface="+mn-lt"/>
                <a:cs typeface="+mn-lt"/>
              </a:rPr>
              <a:t>in form </a:t>
            </a:r>
          </a:p>
          <a:p>
            <a:pPr lvl="1">
              <a:lnSpc>
                <a:spcPct val="100000"/>
              </a:lnSpc>
            </a:pPr>
            <a:r>
              <a:rPr lang="en-US" sz="2400" dirty="0">
                <a:ea typeface="+mn-lt"/>
                <a:cs typeface="+mn-lt"/>
              </a:rPr>
              <a:t>Provide </a:t>
            </a:r>
            <a:r>
              <a:rPr lang="en-US" sz="2400" b="1" dirty="0">
                <a:ea typeface="+mn-lt"/>
                <a:cs typeface="+mn-lt"/>
              </a:rPr>
              <a:t>breadth </a:t>
            </a:r>
            <a:r>
              <a:rPr lang="en-US" sz="2400" dirty="0">
                <a:ea typeface="+mn-lt"/>
                <a:cs typeface="+mn-lt"/>
              </a:rPr>
              <a:t>(about a larger population)</a:t>
            </a:r>
          </a:p>
          <a:p>
            <a:pPr lvl="1">
              <a:lnSpc>
                <a:spcPct val="100000"/>
              </a:lnSpc>
            </a:pPr>
            <a:r>
              <a:rPr lang="en-US" sz="2400" dirty="0">
                <a:ea typeface="+mn-lt"/>
                <a:cs typeface="+mn-lt"/>
              </a:rPr>
              <a:t>Measurable evidence,  sometimes descriptive info (stats), correlations among variables, sometimes probable cause and effect; to test theories and hypotheses, to create possibility of replication and wider </a:t>
            </a:r>
            <a:r>
              <a:rPr lang="en-US" sz="2400" u="sng" dirty="0">
                <a:ea typeface="+mn-lt"/>
                <a:cs typeface="+mn-lt"/>
              </a:rPr>
              <a:t>generalization</a:t>
            </a:r>
          </a:p>
          <a:p>
            <a:pPr lvl="1">
              <a:lnSpc>
                <a:spcPct val="100000"/>
              </a:lnSpc>
            </a:pPr>
            <a:r>
              <a:rPr lang="en-US" sz="2400" b="1" dirty="0">
                <a:ea typeface="+mn-lt"/>
                <a:cs typeface="+mn-lt"/>
              </a:rPr>
              <a:t>Aims:</a:t>
            </a:r>
            <a:r>
              <a:rPr lang="en-US" sz="2400" dirty="0">
                <a:ea typeface="+mn-lt"/>
                <a:cs typeface="+mn-lt"/>
              </a:rPr>
              <a:t> Precision, generalizability, testing hypotheses</a:t>
            </a:r>
          </a:p>
          <a:p>
            <a:pPr lvl="1">
              <a:lnSpc>
                <a:spcPct val="100000"/>
              </a:lnSpc>
            </a:pPr>
            <a:r>
              <a:rPr lang="en-US" sz="2400" b="1" dirty="0">
                <a:ea typeface="+mn-lt"/>
                <a:cs typeface="+mn-lt"/>
              </a:rPr>
              <a:t>Data-gathering methods and instruments</a:t>
            </a:r>
            <a:r>
              <a:rPr lang="en-US" sz="2400" dirty="0">
                <a:ea typeface="+mn-lt"/>
                <a:cs typeface="+mn-lt"/>
              </a:rPr>
              <a:t>: highly structured; closed-ended items in questionnaires and scales</a:t>
            </a:r>
          </a:p>
          <a:p>
            <a:pPr lvl="1">
              <a:lnSpc>
                <a:spcPct val="100000"/>
              </a:lnSpc>
            </a:pPr>
            <a:endParaRPr lang="en-US" sz="2400" dirty="0">
              <a:solidFill>
                <a:srgbClr val="595959"/>
              </a:solidFill>
              <a:ea typeface="+mn-lt"/>
              <a:cs typeface="+mn-lt"/>
            </a:endParaRPr>
          </a:p>
          <a:p>
            <a:pPr lvl="1">
              <a:lnSpc>
                <a:spcPct val="100000"/>
              </a:lnSpc>
            </a:pPr>
            <a:endParaRPr lang="en-US" sz="2400" dirty="0">
              <a:solidFill>
                <a:srgbClr val="606060"/>
              </a:solidFill>
              <a:ea typeface="+mn-lt"/>
              <a:cs typeface="+mn-lt"/>
            </a:endParaRPr>
          </a:p>
          <a:p>
            <a:pPr lvl="1">
              <a:lnSpc>
                <a:spcPct val="100000"/>
              </a:lnSpc>
            </a:pPr>
            <a:endParaRPr lang="en-US" sz="2400" u="sng" dirty="0">
              <a:solidFill>
                <a:srgbClr val="595959"/>
              </a:solidFill>
              <a:ea typeface="+mn-lt"/>
              <a:cs typeface="+mn-lt"/>
            </a:endParaRPr>
          </a:p>
        </p:txBody>
      </p:sp>
    </p:spTree>
    <p:extLst>
      <p:ext uri="{BB962C8B-B14F-4D97-AF65-F5344CB8AC3E}">
        <p14:creationId xmlns:p14="http://schemas.microsoft.com/office/powerpoint/2010/main" val="497844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70824-4151-483F-B786-D867F4BBF9F4}"/>
              </a:ext>
            </a:extLst>
          </p:cNvPr>
          <p:cNvSpPr>
            <a:spLocks noGrp="1"/>
          </p:cNvSpPr>
          <p:nvPr>
            <p:ph type="title"/>
          </p:nvPr>
        </p:nvSpPr>
        <p:spPr/>
        <p:txBody>
          <a:bodyPr/>
          <a:lstStyle/>
          <a:p>
            <a:r>
              <a:rPr lang="en-US" dirty="0">
                <a:cs typeface="Calibri Light"/>
              </a:rPr>
              <a:t>Mixed Methods</a:t>
            </a:r>
            <a:br>
              <a:rPr lang="en-US" dirty="0">
                <a:cs typeface="Calibri Light"/>
              </a:rPr>
            </a:br>
            <a:endParaRPr lang="en-US" dirty="0">
              <a:cs typeface="Calibri Light"/>
            </a:endParaRPr>
          </a:p>
        </p:txBody>
      </p:sp>
      <p:sp>
        <p:nvSpPr>
          <p:cNvPr id="3" name="Content Placeholder 2">
            <a:extLst>
              <a:ext uri="{FF2B5EF4-FFF2-40B4-BE49-F238E27FC236}">
                <a16:creationId xmlns:a16="http://schemas.microsoft.com/office/drawing/2014/main" id="{1ED56CEC-D94E-4E8C-9C1F-6ED92F750C31}"/>
              </a:ext>
            </a:extLst>
          </p:cNvPr>
          <p:cNvSpPr>
            <a:spLocks noGrp="1"/>
          </p:cNvSpPr>
          <p:nvPr>
            <p:ph idx="1"/>
          </p:nvPr>
        </p:nvSpPr>
        <p:spPr/>
        <p:txBody>
          <a:bodyPr vert="horz" lIns="91440" tIns="45720" rIns="91440" bIns="45720" rtlCol="0" anchor="t">
            <a:normAutofit/>
          </a:bodyPr>
          <a:lstStyle/>
          <a:p>
            <a:pPr marL="457200" indent="-457200">
              <a:lnSpc>
                <a:spcPct val="100000"/>
              </a:lnSpc>
              <a:spcBef>
                <a:spcPts val="0"/>
              </a:spcBef>
            </a:pPr>
            <a:r>
              <a:rPr lang="en-US" sz="2400" dirty="0">
                <a:ea typeface="+mn-lt"/>
                <a:cs typeface="+mn-lt"/>
              </a:rPr>
              <a:t>Stand alone designs</a:t>
            </a:r>
          </a:p>
          <a:p>
            <a:pPr marL="457200" indent="-457200">
              <a:lnSpc>
                <a:spcPct val="100000"/>
              </a:lnSpc>
              <a:spcBef>
                <a:spcPts val="0"/>
              </a:spcBef>
            </a:pPr>
            <a:r>
              <a:rPr lang="en-US" sz="2400" i="1" dirty="0">
                <a:ea typeface="+mn-lt"/>
                <a:cs typeface="+mn-lt"/>
              </a:rPr>
              <a:t>Combine qualitative and quantitative approaches from the start </a:t>
            </a:r>
            <a:r>
              <a:rPr lang="en-US" sz="2400" dirty="0">
                <a:ea typeface="+mn-lt"/>
                <a:cs typeface="+mn-lt"/>
              </a:rPr>
              <a:t>– the two have to be integrated – intentional integration (triangulation)</a:t>
            </a:r>
          </a:p>
          <a:p>
            <a:pPr marL="457200" indent="-457200">
              <a:lnSpc>
                <a:spcPct val="100000"/>
              </a:lnSpc>
              <a:spcBef>
                <a:spcPts val="0"/>
              </a:spcBef>
            </a:pPr>
            <a:r>
              <a:rPr lang="en-US" sz="2400" b="1" dirty="0">
                <a:ea typeface="+mn-lt"/>
                <a:cs typeface="+mn-lt"/>
              </a:rPr>
              <a:t>Goal</a:t>
            </a:r>
            <a:r>
              <a:rPr lang="en-US" sz="2400" dirty="0">
                <a:ea typeface="+mn-lt"/>
                <a:cs typeface="+mn-lt"/>
              </a:rPr>
              <a:t>: to maximize or enhance the strengths of both – provide a more complete picture – unpack a particular phenomenon</a:t>
            </a:r>
          </a:p>
        </p:txBody>
      </p:sp>
    </p:spTree>
    <p:extLst>
      <p:ext uri="{BB962C8B-B14F-4D97-AF65-F5344CB8AC3E}">
        <p14:creationId xmlns:p14="http://schemas.microsoft.com/office/powerpoint/2010/main" val="499332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82D2A-069A-674B-A3E1-94261B978FF7}"/>
              </a:ext>
            </a:extLst>
          </p:cNvPr>
          <p:cNvSpPr>
            <a:spLocks noGrp="1"/>
          </p:cNvSpPr>
          <p:nvPr>
            <p:ph type="title"/>
          </p:nvPr>
        </p:nvSpPr>
        <p:spPr/>
        <p:txBody>
          <a:bodyPr/>
          <a:lstStyle/>
          <a:p>
            <a:r>
              <a:rPr lang="en-US" dirty="0"/>
              <a:t>Practice</a:t>
            </a:r>
          </a:p>
        </p:txBody>
      </p:sp>
      <p:sp>
        <p:nvSpPr>
          <p:cNvPr id="3" name="Content Placeholder 2">
            <a:extLst>
              <a:ext uri="{FF2B5EF4-FFF2-40B4-BE49-F238E27FC236}">
                <a16:creationId xmlns:a16="http://schemas.microsoft.com/office/drawing/2014/main" id="{339A8CD1-74F4-DBCD-7453-3DBED782D628}"/>
              </a:ext>
            </a:extLst>
          </p:cNvPr>
          <p:cNvSpPr>
            <a:spLocks noGrp="1"/>
          </p:cNvSpPr>
          <p:nvPr>
            <p:ph idx="1"/>
          </p:nvPr>
        </p:nvSpPr>
        <p:spPr/>
        <p:txBody>
          <a:bodyPr/>
          <a:lstStyle/>
          <a:p>
            <a:r>
              <a:rPr lang="en-US" dirty="0"/>
              <a:t>Identify qualitative vs quantitative:</a:t>
            </a:r>
          </a:p>
          <a:p>
            <a:pPr lvl="1"/>
            <a:r>
              <a:rPr lang="en-US" dirty="0"/>
              <a:t>A researcher uses the Beck Depression Inventory to evaluate if there is a decrease in depression levels following offering a creative writing group for high school students.</a:t>
            </a:r>
          </a:p>
          <a:p>
            <a:pPr lvl="1"/>
            <a:r>
              <a:rPr lang="en-US" dirty="0"/>
              <a:t>A researcher interviews students asking open ended questions about their experiences engage in a creative writing group for high school students.</a:t>
            </a:r>
          </a:p>
        </p:txBody>
      </p:sp>
    </p:spTree>
    <p:extLst>
      <p:ext uri="{BB962C8B-B14F-4D97-AF65-F5344CB8AC3E}">
        <p14:creationId xmlns:p14="http://schemas.microsoft.com/office/powerpoint/2010/main" val="1939093182"/>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232</TotalTime>
  <Words>1532</Words>
  <Application>Microsoft Macintosh PowerPoint</Application>
  <PresentationFormat>Widescreen</PresentationFormat>
  <Paragraphs>195</Paragraphs>
  <Slides>33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Arial,Sans-Serif</vt:lpstr>
      <vt:lpstr>Calibri</vt:lpstr>
      <vt:lpstr>Calibri Light</vt:lpstr>
      <vt:lpstr>Corbel</vt:lpstr>
      <vt:lpstr>Wingdings 2</vt:lpstr>
      <vt:lpstr>Frame</vt:lpstr>
      <vt:lpstr>Midterm Review</vt:lpstr>
      <vt:lpstr>Midterm</vt:lpstr>
      <vt:lpstr>Goals of Social Science Research</vt:lpstr>
      <vt:lpstr>Evidence Based Practice   </vt:lpstr>
      <vt:lpstr>Sources of Research Questions</vt:lpstr>
      <vt:lpstr>Qualitative Methods </vt:lpstr>
      <vt:lpstr>Quantitative Methods</vt:lpstr>
      <vt:lpstr>Mixed Methods </vt:lpstr>
      <vt:lpstr>Practice</vt:lpstr>
      <vt:lpstr>Alternative research strategies</vt:lpstr>
      <vt:lpstr>Generalizability</vt:lpstr>
      <vt:lpstr>Belmont Report</vt:lpstr>
      <vt:lpstr>Institutional Review Board</vt:lpstr>
      <vt:lpstr>Ethical Principles: NASW Code of Ethics</vt:lpstr>
      <vt:lpstr>Informed Consent</vt:lpstr>
      <vt:lpstr>Conceptualization</vt:lpstr>
      <vt:lpstr>Operationalization</vt:lpstr>
      <vt:lpstr>Independent &amp; Dependent Variables</vt:lpstr>
      <vt:lpstr>Practice</vt:lpstr>
      <vt:lpstr>Levels of Measurement</vt:lpstr>
      <vt:lpstr>Nominal</vt:lpstr>
      <vt:lpstr>Ordinal</vt:lpstr>
      <vt:lpstr>Interval</vt:lpstr>
      <vt:lpstr>Ratio</vt:lpstr>
      <vt:lpstr>Practice</vt:lpstr>
      <vt:lpstr>Measurement Error</vt:lpstr>
      <vt:lpstr>Evaluating Measures</vt:lpstr>
      <vt:lpstr>Practice</vt:lpstr>
      <vt:lpstr>Probability &amp; Non-Probability Sampling</vt:lpstr>
      <vt:lpstr>Practice</vt:lpstr>
      <vt:lpstr>Research designs</vt:lpstr>
      <vt:lpstr>Practice</vt:lpstr>
      <vt:lpstr>Criteria for causal explanations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Midterm Review</dc:title>
  <dc:creator>Lauren Montemuro</dc:creator>
  <cp:lastModifiedBy>Lauren Montemuro-Rode</cp:lastModifiedBy>
  <cp:revision>18</cp:revision>
  <dcterms:created xsi:type="dcterms:W3CDTF">2020-10-13T15:50:59Z</dcterms:created>
  <dcterms:modified xsi:type="dcterms:W3CDTF">2024-06-03T17:20:30Z</dcterms:modified>
</cp:coreProperties>
</file>