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7"/>
  </p:notesMasterIdLst>
  <p:sldIdLst>
    <p:sldId id="256" r:id="rId2"/>
    <p:sldId id="257" r:id="rId3"/>
    <p:sldId id="259" r:id="rId4"/>
    <p:sldId id="258" r:id="rId5"/>
    <p:sldId id="261" r:id="rId6"/>
    <p:sldId id="262" r:id="rId7"/>
    <p:sldId id="263" r:id="rId8"/>
    <p:sldId id="264" r:id="rId9"/>
    <p:sldId id="265" r:id="rId10"/>
    <p:sldId id="266" r:id="rId11"/>
    <p:sldId id="260" r:id="rId12"/>
    <p:sldId id="267" r:id="rId13"/>
    <p:sldId id="268" r:id="rId14"/>
    <p:sldId id="269" r:id="rId15"/>
    <p:sldId id="270" r:id="rId16"/>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E3B6B68-2905-396C-36D7-9DA16845D4B5}" v="573" dt="2019-10-01T17:11:52.596"/>
    <p1510:client id="{F2A84D68-C818-E07C-D26E-E904C505C50A}" v="203" dt="2019-09-30T20:38:28.41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987" autoAdjust="0"/>
    <p:restoredTop sz="94660"/>
  </p:normalViewPr>
  <p:slideViewPr>
    <p:cSldViewPr snapToGrid="0">
      <p:cViewPr varScale="1">
        <p:scale>
          <a:sx n="114" d="100"/>
          <a:sy n="114" d="100"/>
        </p:scale>
        <p:origin x="414" y="10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microsoft.com/office/2015/10/relationships/revisionInfo" Target="revisionInfo.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429D2A5-152D-4AF1-8043-127234B8C9F0}" type="datetimeFigureOut">
              <a:rPr lang="en-US"/>
              <a:t>6/1/2023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419124A-9019-45A7-918F-A56D1692F9D4}" type="slidenum">
              <a:rPr lang="en-US"/>
              <a:t>‹#›</a:t>
            </a:fld>
            <a:endParaRPr lang="en-US"/>
          </a:p>
        </p:txBody>
      </p:sp>
    </p:spTree>
    <p:extLst>
      <p:ext uri="{BB962C8B-B14F-4D97-AF65-F5344CB8AC3E}">
        <p14:creationId xmlns:p14="http://schemas.microsoft.com/office/powerpoint/2010/main" val="11623506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285750" indent="-285750">
              <a:spcBef>
                <a:spcPts val="1000"/>
              </a:spcBef>
              <a:buFont typeface="Arial"/>
              <a:buChar char="•"/>
            </a:pPr>
            <a:r>
              <a:rPr lang="en-US" dirty="0"/>
              <a:t>“The EBD framework suggests three key findings:</a:t>
            </a:r>
          </a:p>
          <a:p>
            <a:pPr lvl="1">
              <a:spcBef>
                <a:spcPts val="1000"/>
              </a:spcBef>
              <a:buFont typeface="Arial"/>
              <a:buChar char="•"/>
            </a:pPr>
            <a:r>
              <a:rPr lang="en-US" dirty="0"/>
              <a:t>Early experiences with significant stress are critical, because they can undermine the development of those adaptive capacities and coping skills needed to deal with later challenges;</a:t>
            </a:r>
            <a:endParaRPr lang="en-US" dirty="0">
              <a:cs typeface="Calibri"/>
            </a:endParaRPr>
          </a:p>
          <a:p>
            <a:pPr lvl="1">
              <a:spcBef>
                <a:spcPts val="1000"/>
              </a:spcBef>
              <a:buFont typeface="Arial"/>
              <a:buChar char="•"/>
            </a:pPr>
            <a:r>
              <a:rPr lang="en-US" dirty="0"/>
              <a:t>The roots of unhealthy lifestyles, maladaptive coping patterns, and fragmented social networks are often found in behavioral and physiologic responses to significant adversity that emerge in early childhood; </a:t>
            </a:r>
            <a:endParaRPr lang="en-US" dirty="0">
              <a:cs typeface="Calibri"/>
            </a:endParaRPr>
          </a:p>
          <a:p>
            <a:pPr lvl="1">
              <a:spcBef>
                <a:spcPts val="1000"/>
              </a:spcBef>
              <a:buFont typeface="Arial"/>
              <a:buChar char="•"/>
            </a:pPr>
            <a:r>
              <a:rPr lang="en-US" dirty="0"/>
              <a:t>The prevention of long-term, adverse consequences is best achieved by the buffering protection afforded by stable, responsive relationships that help children develop a sense of safety, thereby facilitating the restoration of their stress response systems to baseline.” </a:t>
            </a:r>
            <a:endParaRPr lang="en-US" dirty="0">
              <a:cs typeface="Calibri"/>
            </a:endParaRPr>
          </a:p>
        </p:txBody>
      </p:sp>
      <p:sp>
        <p:nvSpPr>
          <p:cNvPr id="4" name="Slide Number Placeholder 3"/>
          <p:cNvSpPr>
            <a:spLocks noGrp="1"/>
          </p:cNvSpPr>
          <p:nvPr>
            <p:ph type="sldNum" sz="quarter" idx="5"/>
          </p:nvPr>
        </p:nvSpPr>
        <p:spPr/>
        <p:txBody>
          <a:bodyPr/>
          <a:lstStyle/>
          <a:p>
            <a:fld id="{6419124A-9019-45A7-918F-A56D1692F9D4}" type="slidenum">
              <a:rPr lang="en-US"/>
              <a:t>5</a:t>
            </a:fld>
            <a:endParaRPr lang="en-US"/>
          </a:p>
        </p:txBody>
      </p:sp>
    </p:spTree>
    <p:extLst>
      <p:ext uri="{BB962C8B-B14F-4D97-AF65-F5344CB8AC3E}">
        <p14:creationId xmlns:p14="http://schemas.microsoft.com/office/powerpoint/2010/main" val="33625193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55C6B4A9-1611-4792-9094-5F34BCA07E0B}" type="datetimeFigureOut">
              <a:rPr lang="en-US" dirty="0"/>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9333C77-0158-454C-844F-B7AB9BD7DAD4}"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EB712588-04B1-427B-82EE-E8DB90309F08}" type="datetimeFigureOut">
              <a:rPr lang="en-US" dirty="0"/>
              <a:t>6/1/2023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FF9F0C5-380F-41C2-899A-BAC0F0927E16}"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2A54C80-263E-416B-A8E0-580EDEADCBDC}" type="datetimeFigureOut">
              <a:rPr lang="en-US" dirty="0"/>
              <a:t>6/1/2023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519954A3-9DFD-4C44-94BA-B95130A3BA1C}"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6/1/2023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6/1/2023</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65" r:id="rId4"/>
    <p:sldLayoutId id="2147483653" r:id="rId5"/>
    <p:sldLayoutId id="2147483654" r:id="rId6"/>
    <p:sldLayoutId id="2147483655" r:id="rId7"/>
    <p:sldLayoutId id="2147483666" r:id="rId8"/>
    <p:sldLayoutId id="2147483657" r:id="rId9"/>
    <p:sldLayoutId id="2147483660" r:id="rId10"/>
    <p:sldLayoutId id="2147483661" r:id="rId11"/>
    <p:sldLayoutId id="2147483662" r:id="rId12"/>
    <p:sldLayoutId id="2147483663" r:id="rId13"/>
    <p:sldLayoutId id="2147483664" r:id="rId14"/>
    <p:sldLayoutId id="2147483667" r:id="rId15"/>
    <p:sldLayoutId id="214748365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4.svg"/><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s://developingchild.harvard.edu/science/key-concepts/toxic-stress/"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34E55-2BB9-4C19-86AA-CAE057D18E20}"/>
              </a:ext>
            </a:extLst>
          </p:cNvPr>
          <p:cNvSpPr>
            <a:spLocks noGrp="1"/>
          </p:cNvSpPr>
          <p:nvPr>
            <p:ph type="ctrTitle"/>
          </p:nvPr>
        </p:nvSpPr>
        <p:spPr/>
        <p:txBody>
          <a:bodyPr/>
          <a:lstStyle/>
          <a:p>
            <a:r>
              <a:rPr lang="en-US" dirty="0"/>
              <a:t>Theory in Research</a:t>
            </a:r>
          </a:p>
        </p:txBody>
      </p:sp>
      <p:sp>
        <p:nvSpPr>
          <p:cNvPr id="3" name="Subtitle 2">
            <a:extLst>
              <a:ext uri="{FF2B5EF4-FFF2-40B4-BE49-F238E27FC236}">
                <a16:creationId xmlns:a16="http://schemas.microsoft.com/office/drawing/2014/main" id="{6D47CF72-A261-4ED7-A847-7BD0BB9B3948}"/>
              </a:ext>
            </a:extLst>
          </p:cNvPr>
          <p:cNvSpPr>
            <a:spLocks noGrp="1"/>
          </p:cNvSpPr>
          <p:nvPr>
            <p:ph type="subTitle" idx="1"/>
          </p:nvPr>
        </p:nvSpPr>
        <p:spPr/>
        <p:txBody>
          <a:bodyPr/>
          <a:lstStyle/>
          <a:p>
            <a:endParaRPr lang="en-US"/>
          </a:p>
        </p:txBody>
      </p:sp>
    </p:spTree>
    <p:extLst>
      <p:ext uri="{BB962C8B-B14F-4D97-AF65-F5344CB8AC3E}">
        <p14:creationId xmlns:p14="http://schemas.microsoft.com/office/powerpoint/2010/main" val="15522635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4" name="Group 13">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5" name="Straight Connector 14">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6" name="Straight Connector 15">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7"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1"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2"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Isosceles Triangle 22">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6" name="Rectangle 25">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8" name="Group 27">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9" name="Straight Connector 28">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30"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4"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5"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6" name="Isosceles Triangle 35">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7" name="Isosceles Triangle 36">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9" name="Rectangle 38">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Content Placeholder 8">
            <a:extLst>
              <a:ext uri="{FF2B5EF4-FFF2-40B4-BE49-F238E27FC236}">
                <a16:creationId xmlns:a16="http://schemas.microsoft.com/office/drawing/2014/main" id="{DCA1877F-4B7E-4A19-A485-AE1081C72A07}"/>
              </a:ext>
            </a:extLst>
          </p:cNvPr>
          <p:cNvPicPr>
            <a:picLocks noGrp="1" noChangeAspect="1"/>
          </p:cNvPicPr>
          <p:nvPr>
            <p:ph idx="1"/>
          </p:nvPr>
        </p:nvPicPr>
        <p:blipFill>
          <a:blip r:embed="rId2">
            <a:extLst>
              <a:ext uri="{96DAC541-7B7A-43D3-8B79-37D633B846F1}">
                <asvg:svgBlip xmlns:asvg="http://schemas.microsoft.com/office/drawing/2016/SVG/main" r:embed="rId3"/>
              </a:ext>
            </a:extLst>
          </a:blip>
          <a:stretch>
            <a:fillRect/>
          </a:stretch>
        </p:blipFill>
        <p:spPr>
          <a:xfrm>
            <a:off x="3788630" y="1131994"/>
            <a:ext cx="4616616" cy="4590386"/>
          </a:xfrm>
          <a:prstGeom prst="rect">
            <a:avLst/>
          </a:prstGeom>
        </p:spPr>
      </p:pic>
    </p:spTree>
    <p:extLst>
      <p:ext uri="{BB962C8B-B14F-4D97-AF65-F5344CB8AC3E}">
        <p14:creationId xmlns:p14="http://schemas.microsoft.com/office/powerpoint/2010/main" val="14392139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EBA1AE-B926-4585-9E49-0D1A98F4EDED}"/>
              </a:ext>
            </a:extLst>
          </p:cNvPr>
          <p:cNvSpPr>
            <a:spLocks noGrp="1"/>
          </p:cNvSpPr>
          <p:nvPr>
            <p:ph type="title"/>
          </p:nvPr>
        </p:nvSpPr>
        <p:spPr/>
        <p:txBody>
          <a:bodyPr/>
          <a:lstStyle/>
          <a:p>
            <a:r>
              <a:rPr lang="en-US" dirty="0"/>
              <a:t>Trauma Theories (Psychodynamic/humanistic)</a:t>
            </a:r>
          </a:p>
        </p:txBody>
      </p:sp>
      <p:sp>
        <p:nvSpPr>
          <p:cNvPr id="3" name="Content Placeholder 2">
            <a:extLst>
              <a:ext uri="{FF2B5EF4-FFF2-40B4-BE49-F238E27FC236}">
                <a16:creationId xmlns:a16="http://schemas.microsoft.com/office/drawing/2014/main" id="{34BD1E9E-3ACE-4505-ABD7-0E6C3664A7DF}"/>
              </a:ext>
            </a:extLst>
          </p:cNvPr>
          <p:cNvSpPr>
            <a:spLocks noGrp="1"/>
          </p:cNvSpPr>
          <p:nvPr>
            <p:ph idx="1"/>
          </p:nvPr>
        </p:nvSpPr>
        <p:spPr/>
        <p:txBody>
          <a:bodyPr/>
          <a:lstStyle/>
          <a:p>
            <a:r>
              <a:rPr lang="en-US" dirty="0"/>
              <a:t>Herman (1992): “Examined the possible developmental reasons as to why processing of traumatic events may be impossible for some people”</a:t>
            </a:r>
          </a:p>
          <a:p>
            <a:pPr lvl="1"/>
            <a:r>
              <a:rPr lang="en-US" dirty="0"/>
              <a:t>Herman suggests abuse in childhood is an important vulnerability factor in the subsequent development and maintenance of adult psychopathology.</a:t>
            </a:r>
          </a:p>
          <a:p>
            <a:r>
              <a:rPr lang="en-US" dirty="0" err="1"/>
              <a:t>Janoff</a:t>
            </a:r>
            <a:r>
              <a:rPr lang="en-US" dirty="0"/>
              <a:t>-Bulman (1992): Assumptive World Theory</a:t>
            </a:r>
          </a:p>
          <a:p>
            <a:pPr lvl="1"/>
            <a:r>
              <a:rPr lang="en-US" dirty="0"/>
              <a:t>Three sets of assumptions (1) the benevolence of the world; (2) meaningfulness of the world (3) worthiness of the self.</a:t>
            </a:r>
          </a:p>
          <a:p>
            <a:pPr lvl="1"/>
            <a:r>
              <a:rPr lang="en-US" dirty="0"/>
              <a:t>These concepts may be ‘shattered’ by exposure to an uncontrollable and shocking traumatic event.  The inability to integrate the new ‘world view’ produces psychopathology</a:t>
            </a:r>
          </a:p>
          <a:p>
            <a:pPr lvl="1"/>
            <a:endParaRPr lang="en-US" dirty="0"/>
          </a:p>
          <a:p>
            <a:pPr marL="457200" lvl="1" indent="0">
              <a:buNone/>
            </a:pPr>
            <a:endParaRPr lang="en-US" dirty="0"/>
          </a:p>
        </p:txBody>
      </p:sp>
    </p:spTree>
    <p:extLst>
      <p:ext uri="{BB962C8B-B14F-4D97-AF65-F5344CB8AC3E}">
        <p14:creationId xmlns:p14="http://schemas.microsoft.com/office/powerpoint/2010/main" val="331811086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9F4BE6-F1D7-4EFD-B092-C021826E225E}"/>
              </a:ext>
            </a:extLst>
          </p:cNvPr>
          <p:cNvSpPr>
            <a:spLocks noGrp="1"/>
          </p:cNvSpPr>
          <p:nvPr>
            <p:ph type="title"/>
          </p:nvPr>
        </p:nvSpPr>
        <p:spPr/>
        <p:txBody>
          <a:bodyPr/>
          <a:lstStyle/>
          <a:p>
            <a:r>
              <a:rPr lang="en-US" dirty="0"/>
              <a:t>Trauma Theories (Psychodynamic/humanistic)</a:t>
            </a:r>
          </a:p>
        </p:txBody>
      </p:sp>
      <p:sp>
        <p:nvSpPr>
          <p:cNvPr id="3" name="Content Placeholder 2">
            <a:extLst>
              <a:ext uri="{FF2B5EF4-FFF2-40B4-BE49-F238E27FC236}">
                <a16:creationId xmlns:a16="http://schemas.microsoft.com/office/drawing/2014/main" id="{4D422C02-4734-48EA-9697-38CD95383F29}"/>
              </a:ext>
            </a:extLst>
          </p:cNvPr>
          <p:cNvSpPr>
            <a:spLocks noGrp="1"/>
          </p:cNvSpPr>
          <p:nvPr>
            <p:ph idx="1"/>
          </p:nvPr>
        </p:nvSpPr>
        <p:spPr/>
        <p:txBody>
          <a:bodyPr>
            <a:normAutofit fontScale="92500" lnSpcReduction="20000"/>
          </a:bodyPr>
          <a:lstStyle/>
          <a:p>
            <a:r>
              <a:rPr lang="en-US" dirty="0"/>
              <a:t>Horowitz (1976, 1979): Built on Freud’s work</a:t>
            </a:r>
          </a:p>
          <a:p>
            <a:pPr lvl="1"/>
            <a:r>
              <a:rPr lang="en-US" dirty="0"/>
              <a:t>Proposed an information processing model, suggesting that until traumatic memories can be assimilated and successfully integrated, the cognitive and affective elements of the event would remain in the active memory storage.</a:t>
            </a:r>
          </a:p>
          <a:p>
            <a:pPr lvl="1"/>
            <a:r>
              <a:rPr lang="en-US" dirty="0"/>
              <a:t>This could lead to “representations of the traumatic event on all levels of cognitive functioning, sometimes breaking through as emotionally upsetting, intrusive and uncontrolled images.”</a:t>
            </a:r>
          </a:p>
          <a:p>
            <a:r>
              <a:rPr lang="en-US" dirty="0"/>
              <a:t>Elliott et al (1998): Start with understanding how drastically the client’s perceived world has been transformed by the trauma</a:t>
            </a:r>
          </a:p>
          <a:p>
            <a:pPr lvl="1"/>
            <a:r>
              <a:rPr lang="en-US" dirty="0"/>
              <a:t>Life divided into three phenomenological ‘moments’: before, during, and after</a:t>
            </a:r>
          </a:p>
          <a:p>
            <a:pPr lvl="1"/>
            <a:r>
              <a:rPr lang="en-US" dirty="0"/>
              <a:t>Two conceptual components: </a:t>
            </a:r>
          </a:p>
          <a:p>
            <a:pPr lvl="2"/>
            <a:r>
              <a:rPr lang="en-US" dirty="0"/>
              <a:t>emotional processing conflict model : re-experiencing is seen as the human tendency for a need to resolve and master important painful or interrupted emotional experiences</a:t>
            </a:r>
          </a:p>
          <a:p>
            <a:pPr lvl="2"/>
            <a:r>
              <a:rPr lang="en-US" dirty="0"/>
              <a:t>trauma-related emotion schemes model: comprising changes in the client’s views of the world, others, and self in terms of dangerousness, unpredictability, vulnerability…</a:t>
            </a:r>
          </a:p>
        </p:txBody>
      </p:sp>
    </p:spTree>
    <p:extLst>
      <p:ext uri="{BB962C8B-B14F-4D97-AF65-F5344CB8AC3E}">
        <p14:creationId xmlns:p14="http://schemas.microsoft.com/office/powerpoint/2010/main" val="42668988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C8A869-6A3E-4E24-BD53-36DA37AAB2F1}"/>
              </a:ext>
            </a:extLst>
          </p:cNvPr>
          <p:cNvSpPr>
            <a:spLocks noGrp="1"/>
          </p:cNvSpPr>
          <p:nvPr>
            <p:ph type="title"/>
          </p:nvPr>
        </p:nvSpPr>
        <p:spPr/>
        <p:txBody>
          <a:bodyPr/>
          <a:lstStyle/>
          <a:p>
            <a:r>
              <a:rPr lang="en-US" dirty="0"/>
              <a:t>Trauma Theories (Contemporary cognitive/behavioral)</a:t>
            </a:r>
          </a:p>
        </p:txBody>
      </p:sp>
      <p:sp>
        <p:nvSpPr>
          <p:cNvPr id="3" name="Content Placeholder 2">
            <a:extLst>
              <a:ext uri="{FF2B5EF4-FFF2-40B4-BE49-F238E27FC236}">
                <a16:creationId xmlns:a16="http://schemas.microsoft.com/office/drawing/2014/main" id="{1819123F-1DD4-480E-9DFB-E52978853A1F}"/>
              </a:ext>
            </a:extLst>
          </p:cNvPr>
          <p:cNvSpPr>
            <a:spLocks noGrp="1"/>
          </p:cNvSpPr>
          <p:nvPr>
            <p:ph idx="1"/>
          </p:nvPr>
        </p:nvSpPr>
        <p:spPr>
          <a:xfrm>
            <a:off x="677334" y="2160589"/>
            <a:ext cx="8765246" cy="3880773"/>
          </a:xfrm>
        </p:spPr>
        <p:txBody>
          <a:bodyPr>
            <a:normAutofit fontScale="85000" lnSpcReduction="10000"/>
          </a:bodyPr>
          <a:lstStyle/>
          <a:p>
            <a:r>
              <a:rPr lang="en-US" dirty="0" err="1"/>
              <a:t>Rachman</a:t>
            </a:r>
            <a:r>
              <a:rPr lang="en-US" dirty="0"/>
              <a:t> (1980): Model of Emotional Processing (not specifically related to traumatic memory processing)</a:t>
            </a:r>
          </a:p>
          <a:p>
            <a:pPr lvl="1"/>
            <a:r>
              <a:rPr lang="en-US" dirty="0"/>
              <a:t>Understands emotional processing as a process whereby “emotional disturbances are absorbed, and decline to the extent that other experiences and behavior can proceed without disruption” … “if an emotional disturbance is not absorbed satisfactorily, some signs become evident…”</a:t>
            </a:r>
          </a:p>
          <a:p>
            <a:pPr lvl="1"/>
            <a:r>
              <a:rPr lang="en-US" dirty="0"/>
              <a:t>Signs can include obsessions, nightmares, difficulty with concentration…</a:t>
            </a:r>
          </a:p>
          <a:p>
            <a:r>
              <a:rPr lang="en-US" dirty="0" err="1"/>
              <a:t>Foa</a:t>
            </a:r>
            <a:r>
              <a:rPr lang="en-US" dirty="0"/>
              <a:t>, et al (1989): Uses Cognitive Theory</a:t>
            </a:r>
          </a:p>
          <a:p>
            <a:pPr lvl="1"/>
            <a:r>
              <a:rPr lang="en-US" dirty="0"/>
              <a:t>Examine the meanings individuals attach to events</a:t>
            </a:r>
          </a:p>
          <a:p>
            <a:pPr lvl="1"/>
            <a:r>
              <a:rPr lang="en-US" dirty="0"/>
              <a:t>Suggest that the trauma causes the individual to lose their basic assumptions the world is safe and predictable</a:t>
            </a:r>
          </a:p>
          <a:p>
            <a:pPr lvl="1"/>
            <a:r>
              <a:rPr lang="en-US" dirty="0"/>
              <a:t>Propose an information processing model where individuals strive to give meanings of the event by interpretation of the traumatic event and attribution of blame.</a:t>
            </a:r>
          </a:p>
          <a:p>
            <a:pPr lvl="1"/>
            <a:r>
              <a:rPr lang="en-US" dirty="0"/>
              <a:t>Traumatic event often forms a fear network in memory – for successful resolution of the trauma the information in the fear network must be integrated with existing memory structures.</a:t>
            </a:r>
          </a:p>
          <a:p>
            <a:pPr lvl="1"/>
            <a:endParaRPr lang="en-US" dirty="0"/>
          </a:p>
        </p:txBody>
      </p:sp>
    </p:spTree>
    <p:extLst>
      <p:ext uri="{BB962C8B-B14F-4D97-AF65-F5344CB8AC3E}">
        <p14:creationId xmlns:p14="http://schemas.microsoft.com/office/powerpoint/2010/main" val="123592036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1FE7364-7098-46DA-97C6-D9BB5170E8AD}"/>
              </a:ext>
            </a:extLst>
          </p:cNvPr>
          <p:cNvSpPr>
            <a:spLocks noGrp="1"/>
          </p:cNvSpPr>
          <p:nvPr>
            <p:ph type="title"/>
          </p:nvPr>
        </p:nvSpPr>
        <p:spPr/>
        <p:txBody>
          <a:bodyPr/>
          <a:lstStyle/>
          <a:p>
            <a:r>
              <a:rPr lang="en-US" dirty="0"/>
              <a:t>Trauma Theories (Neuroanatomical)</a:t>
            </a:r>
          </a:p>
        </p:txBody>
      </p:sp>
      <p:sp>
        <p:nvSpPr>
          <p:cNvPr id="3" name="Content Placeholder 2">
            <a:extLst>
              <a:ext uri="{FF2B5EF4-FFF2-40B4-BE49-F238E27FC236}">
                <a16:creationId xmlns:a16="http://schemas.microsoft.com/office/drawing/2014/main" id="{6CFA86DC-8D37-4FA0-A99F-EB6EA475CD1D}"/>
              </a:ext>
            </a:extLst>
          </p:cNvPr>
          <p:cNvSpPr>
            <a:spLocks noGrp="1"/>
          </p:cNvSpPr>
          <p:nvPr>
            <p:ph idx="1"/>
          </p:nvPr>
        </p:nvSpPr>
        <p:spPr/>
        <p:txBody>
          <a:bodyPr/>
          <a:lstStyle/>
          <a:p>
            <a:r>
              <a:rPr lang="en-US" dirty="0"/>
              <a:t>Neuroanatomical research is providing empirical evidence for the theoretical basis </a:t>
            </a:r>
          </a:p>
          <a:p>
            <a:r>
              <a:rPr lang="en-US">
                <a:hlinkClick r:id="rId2"/>
              </a:rPr>
              <a:t>https://developingchild.harvard.edu/science/key-concepts/toxic-stress/</a:t>
            </a:r>
            <a:endParaRPr lang="en-US"/>
          </a:p>
        </p:txBody>
      </p:sp>
    </p:spTree>
    <p:extLst>
      <p:ext uri="{BB962C8B-B14F-4D97-AF65-F5344CB8AC3E}">
        <p14:creationId xmlns:p14="http://schemas.microsoft.com/office/powerpoint/2010/main" val="84817304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3DAD2-E380-4962-A1D9-749BBCDAB9EC}"/>
              </a:ext>
            </a:extLst>
          </p:cNvPr>
          <p:cNvSpPr>
            <a:spLocks noGrp="1"/>
          </p:cNvSpPr>
          <p:nvPr>
            <p:ph type="title"/>
          </p:nvPr>
        </p:nvSpPr>
        <p:spPr/>
        <p:txBody>
          <a:bodyPr/>
          <a:lstStyle/>
          <a:p>
            <a:r>
              <a:rPr lang="en-US" dirty="0"/>
              <a:t>Resources </a:t>
            </a:r>
            <a:br>
              <a:rPr lang="en-US" dirty="0"/>
            </a:br>
            <a:r>
              <a:rPr lang="en-US" sz="2000" dirty="0"/>
              <a:t>(You are not limited to these theories/models)</a:t>
            </a:r>
          </a:p>
        </p:txBody>
      </p:sp>
      <p:sp>
        <p:nvSpPr>
          <p:cNvPr id="3" name="Content Placeholder 2">
            <a:extLst>
              <a:ext uri="{FF2B5EF4-FFF2-40B4-BE49-F238E27FC236}">
                <a16:creationId xmlns:a16="http://schemas.microsoft.com/office/drawing/2014/main" id="{56BE0D6C-400E-49D3-A4A0-BCF86250BAF5}"/>
              </a:ext>
            </a:extLst>
          </p:cNvPr>
          <p:cNvSpPr>
            <a:spLocks noGrp="1"/>
          </p:cNvSpPr>
          <p:nvPr>
            <p:ph idx="1"/>
          </p:nvPr>
        </p:nvSpPr>
        <p:spPr/>
        <p:txBody>
          <a:bodyPr vert="horz" lIns="91440" tIns="45720" rIns="91440" bIns="45720" rtlCol="0" anchor="t">
            <a:normAutofit fontScale="92500" lnSpcReduction="10000"/>
          </a:bodyPr>
          <a:lstStyle/>
          <a:p>
            <a:r>
              <a:rPr lang="en-US" dirty="0">
                <a:ea typeface="+mn-lt"/>
                <a:cs typeface="+mn-lt"/>
              </a:rPr>
              <a:t>Eco Model:</a:t>
            </a:r>
          </a:p>
          <a:p>
            <a:pPr lvl="1"/>
            <a:r>
              <a:rPr lang="en-US" dirty="0">
                <a:ea typeface="+mn-lt"/>
                <a:cs typeface="+mn-lt"/>
              </a:rPr>
              <a:t>Bronfenbrenner, U. (1979). </a:t>
            </a:r>
            <a:r>
              <a:rPr lang="en-US" i="1" dirty="0">
                <a:ea typeface="+mn-lt"/>
                <a:cs typeface="+mn-lt"/>
              </a:rPr>
              <a:t>The ecology of human development</a:t>
            </a:r>
            <a:r>
              <a:rPr lang="en-US" dirty="0">
                <a:ea typeface="+mn-lt"/>
                <a:cs typeface="+mn-lt"/>
              </a:rPr>
              <a:t>. Cambridge, MA: Harvard University Press.</a:t>
            </a:r>
          </a:p>
          <a:p>
            <a:r>
              <a:rPr lang="en-US" dirty="0">
                <a:ea typeface="+mn-lt"/>
                <a:cs typeface="+mn-lt"/>
              </a:rPr>
              <a:t>Intersectionality:</a:t>
            </a:r>
          </a:p>
          <a:p>
            <a:pPr lvl="1"/>
            <a:r>
              <a:rPr lang="en-US" dirty="0">
                <a:ea typeface="+mn-lt"/>
                <a:cs typeface="+mn-lt"/>
              </a:rPr>
              <a:t>Crenshaw, </a:t>
            </a:r>
            <a:r>
              <a:rPr lang="en-US" dirty="0" err="1">
                <a:ea typeface="+mn-lt"/>
                <a:cs typeface="+mn-lt"/>
              </a:rPr>
              <a:t>Kimberle</a:t>
            </a:r>
            <a:r>
              <a:rPr lang="en-US" dirty="0">
                <a:ea typeface="+mn-lt"/>
                <a:cs typeface="+mn-lt"/>
              </a:rPr>
              <a:t> (1989). Demarginalizing the Intersection of Race and Sex: A Black Feminist Critique of Antidiscrimination Doctrine, Feminist Theory and Antiracist Politics, University of Chicago Legal Forum: Vol. 1989: </a:t>
            </a:r>
            <a:r>
              <a:rPr lang="en-US" dirty="0" err="1">
                <a:ea typeface="+mn-lt"/>
                <a:cs typeface="+mn-lt"/>
              </a:rPr>
              <a:t>Iss</a:t>
            </a:r>
            <a:r>
              <a:rPr lang="en-US" dirty="0">
                <a:ea typeface="+mn-lt"/>
                <a:cs typeface="+mn-lt"/>
              </a:rPr>
              <a:t>. 1, Article 8</a:t>
            </a:r>
          </a:p>
          <a:p>
            <a:r>
              <a:rPr lang="en-US" dirty="0" err="1">
                <a:ea typeface="+mn-lt"/>
                <a:cs typeface="+mn-lt"/>
              </a:rPr>
              <a:t>Biodevelopmental</a:t>
            </a:r>
            <a:r>
              <a:rPr lang="en-US" dirty="0">
                <a:ea typeface="+mn-lt"/>
                <a:cs typeface="+mn-lt"/>
              </a:rPr>
              <a:t> Framework:</a:t>
            </a:r>
          </a:p>
          <a:p>
            <a:pPr lvl="1"/>
            <a:r>
              <a:rPr lang="en-US" dirty="0">
                <a:ea typeface="+mn-lt"/>
                <a:cs typeface="+mn-lt"/>
              </a:rPr>
              <a:t>Shonkoff, J P. 2010. Building a New </a:t>
            </a:r>
            <a:r>
              <a:rPr lang="en-US" dirty="0" err="1">
                <a:ea typeface="+mn-lt"/>
                <a:cs typeface="+mn-lt"/>
              </a:rPr>
              <a:t>Biodevelopmental</a:t>
            </a:r>
            <a:r>
              <a:rPr lang="en-US" dirty="0">
                <a:ea typeface="+mn-lt"/>
                <a:cs typeface="+mn-lt"/>
              </a:rPr>
              <a:t> Framework to Guide the Future of Early Childhood Policy. </a:t>
            </a:r>
            <a:r>
              <a:rPr lang="en-US" i="1" dirty="0">
                <a:ea typeface="+mn-lt"/>
                <a:cs typeface="+mn-lt"/>
              </a:rPr>
              <a:t>Child Development</a:t>
            </a:r>
            <a:r>
              <a:rPr lang="en-US" dirty="0">
                <a:ea typeface="+mn-lt"/>
                <a:cs typeface="+mn-lt"/>
              </a:rPr>
              <a:t> 81(1): 357–67</a:t>
            </a:r>
            <a:endParaRPr lang="en-US" dirty="0"/>
          </a:p>
          <a:p>
            <a:r>
              <a:rPr lang="en-US" dirty="0">
                <a:ea typeface="+mn-lt"/>
                <a:cs typeface="+mn-lt"/>
              </a:rPr>
              <a:t>Trauma Theory:</a:t>
            </a:r>
            <a:endParaRPr lang="en-US" dirty="0"/>
          </a:p>
          <a:p>
            <a:pPr lvl="1"/>
            <a:r>
              <a:rPr lang="en-US" dirty="0">
                <a:ea typeface="+mn-lt"/>
                <a:cs typeface="+mn-lt"/>
              </a:rPr>
              <a:t>Rose, S (2002) Theoretical approaches to psychological trauma: Implications for research and practice. Counselling and Psychotherapy Research 2: 61-72.</a:t>
            </a:r>
          </a:p>
          <a:p>
            <a:endParaRPr lang="en-US" dirty="0"/>
          </a:p>
        </p:txBody>
      </p:sp>
    </p:spTree>
    <p:extLst>
      <p:ext uri="{BB962C8B-B14F-4D97-AF65-F5344CB8AC3E}">
        <p14:creationId xmlns:p14="http://schemas.microsoft.com/office/powerpoint/2010/main" val="2845457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61BF905-0102-493F-8F90-2AE61F1C73DE}"/>
              </a:ext>
            </a:extLst>
          </p:cNvPr>
          <p:cNvSpPr>
            <a:spLocks noGrp="1"/>
          </p:cNvSpPr>
          <p:nvPr>
            <p:ph type="title"/>
          </p:nvPr>
        </p:nvSpPr>
        <p:spPr/>
        <p:txBody>
          <a:bodyPr/>
          <a:lstStyle/>
          <a:p>
            <a:r>
              <a:rPr lang="en-US" dirty="0"/>
              <a:t>Theory in your research proposal</a:t>
            </a:r>
          </a:p>
        </p:txBody>
      </p:sp>
      <p:sp>
        <p:nvSpPr>
          <p:cNvPr id="3" name="Content Placeholder 2">
            <a:extLst>
              <a:ext uri="{FF2B5EF4-FFF2-40B4-BE49-F238E27FC236}">
                <a16:creationId xmlns:a16="http://schemas.microsoft.com/office/drawing/2014/main" id="{8C32D82F-E288-45F2-B4C8-384B27F729C9}"/>
              </a:ext>
            </a:extLst>
          </p:cNvPr>
          <p:cNvSpPr>
            <a:spLocks noGrp="1"/>
          </p:cNvSpPr>
          <p:nvPr>
            <p:ph idx="1"/>
          </p:nvPr>
        </p:nvSpPr>
        <p:spPr/>
        <p:txBody>
          <a:bodyPr>
            <a:normAutofit lnSpcReduction="10000"/>
          </a:bodyPr>
          <a:lstStyle/>
          <a:p>
            <a:r>
              <a:rPr lang="en-US" dirty="0"/>
              <a:t>In the conceptual framework section of your proposal, you will </a:t>
            </a:r>
            <a:r>
              <a:rPr lang="en-US" u="sng" dirty="0"/>
              <a:t>connect your area of research with a theory informing this area of inquiry</a:t>
            </a:r>
            <a:r>
              <a:rPr lang="en-US" dirty="0"/>
              <a:t>. </a:t>
            </a:r>
          </a:p>
          <a:p>
            <a:pPr marL="0" indent="0">
              <a:buNone/>
            </a:pPr>
            <a:endParaRPr lang="en-US" dirty="0"/>
          </a:p>
          <a:p>
            <a:r>
              <a:rPr lang="en-US" dirty="0"/>
              <a:t>You should use a trauma theory in this section, and if there is not a specific trauma theory applicable to your area of interest (for example, war refugee trauma), you can combine it with one additional theory for a total of two integrated theories articulated within one conceptual framework informing your approach. </a:t>
            </a:r>
          </a:p>
          <a:p>
            <a:endParaRPr lang="en-US" dirty="0"/>
          </a:p>
          <a:p>
            <a:r>
              <a:rPr lang="en-US" dirty="0"/>
              <a:t>In writing this section, you will connect your proposal’s specific aims, variables and their operationalization, with the theory informing this area of research. </a:t>
            </a:r>
          </a:p>
        </p:txBody>
      </p:sp>
    </p:spTree>
    <p:extLst>
      <p:ext uri="{BB962C8B-B14F-4D97-AF65-F5344CB8AC3E}">
        <p14:creationId xmlns:p14="http://schemas.microsoft.com/office/powerpoint/2010/main" val="85209275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FA998C-D204-423C-95A1-3D0C68B37FBD}"/>
              </a:ext>
            </a:extLst>
          </p:cNvPr>
          <p:cNvSpPr>
            <a:spLocks noGrp="1"/>
          </p:cNvSpPr>
          <p:nvPr>
            <p:ph type="title"/>
          </p:nvPr>
        </p:nvSpPr>
        <p:spPr/>
        <p:txBody>
          <a:bodyPr/>
          <a:lstStyle/>
          <a:p>
            <a:r>
              <a:rPr lang="en-US" dirty="0"/>
              <a:t>Theory and Frameworks</a:t>
            </a:r>
          </a:p>
        </p:txBody>
      </p:sp>
      <p:sp>
        <p:nvSpPr>
          <p:cNvPr id="3" name="Content Placeholder 2">
            <a:extLst>
              <a:ext uri="{FF2B5EF4-FFF2-40B4-BE49-F238E27FC236}">
                <a16:creationId xmlns:a16="http://schemas.microsoft.com/office/drawing/2014/main" id="{2FD49DF5-E586-42B5-A23A-15F46081C990}"/>
              </a:ext>
            </a:extLst>
          </p:cNvPr>
          <p:cNvSpPr>
            <a:spLocks noGrp="1"/>
          </p:cNvSpPr>
          <p:nvPr>
            <p:ph idx="1"/>
          </p:nvPr>
        </p:nvSpPr>
        <p:spPr/>
        <p:txBody>
          <a:bodyPr vert="horz" lIns="91440" tIns="45720" rIns="91440" bIns="45720" rtlCol="0" anchor="t">
            <a:normAutofit/>
          </a:bodyPr>
          <a:lstStyle/>
          <a:p>
            <a:r>
              <a:rPr lang="en-US" b="1" dirty="0">
                <a:ea typeface="+mn-lt"/>
                <a:cs typeface="+mn-lt"/>
              </a:rPr>
              <a:t>Theory</a:t>
            </a:r>
            <a:r>
              <a:rPr lang="en-US" dirty="0">
                <a:ea typeface="+mn-lt"/>
                <a:cs typeface="+mn-lt"/>
              </a:rPr>
              <a:t>: a coherent group of principles, concepts and ideas organized to explain some observable occurrence or trend.</a:t>
            </a:r>
            <a:endParaRPr lang="en-US" dirty="0"/>
          </a:p>
          <a:p>
            <a:pPr lvl="1"/>
            <a:r>
              <a:rPr lang="en-US" dirty="0"/>
              <a:t>Explain some aspect of social life or enrich our sense of how people conduct and find meaning</a:t>
            </a:r>
          </a:p>
          <a:p>
            <a:endParaRPr lang="en-US" dirty="0"/>
          </a:p>
        </p:txBody>
      </p:sp>
    </p:spTree>
    <p:extLst>
      <p:ext uri="{BB962C8B-B14F-4D97-AF65-F5344CB8AC3E}">
        <p14:creationId xmlns:p14="http://schemas.microsoft.com/office/powerpoint/2010/main" val="168080795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9FFE8-E0D7-4BBE-882F-1E065485B4BE}"/>
              </a:ext>
            </a:extLst>
          </p:cNvPr>
          <p:cNvSpPr>
            <a:spLocks noGrp="1"/>
          </p:cNvSpPr>
          <p:nvPr>
            <p:ph type="title"/>
          </p:nvPr>
        </p:nvSpPr>
        <p:spPr/>
        <p:txBody>
          <a:bodyPr/>
          <a:lstStyle/>
          <a:p>
            <a:r>
              <a:rPr lang="en-US" dirty="0"/>
              <a:t>Common Conceptual Models &amp; Frameworks</a:t>
            </a:r>
          </a:p>
        </p:txBody>
      </p:sp>
      <p:sp>
        <p:nvSpPr>
          <p:cNvPr id="3" name="Content Placeholder 2">
            <a:extLst>
              <a:ext uri="{FF2B5EF4-FFF2-40B4-BE49-F238E27FC236}">
                <a16:creationId xmlns:a16="http://schemas.microsoft.com/office/drawing/2014/main" id="{498B7663-7895-4779-A079-837C13469F40}"/>
              </a:ext>
            </a:extLst>
          </p:cNvPr>
          <p:cNvSpPr>
            <a:spLocks noGrp="1"/>
          </p:cNvSpPr>
          <p:nvPr>
            <p:ph idx="1"/>
          </p:nvPr>
        </p:nvSpPr>
        <p:spPr/>
        <p:txBody>
          <a:bodyPr/>
          <a:lstStyle/>
          <a:p>
            <a:r>
              <a:rPr lang="en-US" dirty="0" err="1"/>
              <a:t>EcoBioDevelopmental</a:t>
            </a:r>
            <a:r>
              <a:rPr lang="en-US" dirty="0"/>
              <a:t> Framework </a:t>
            </a:r>
          </a:p>
          <a:p>
            <a:pPr marL="0" indent="0">
              <a:buNone/>
            </a:pPr>
            <a:br>
              <a:rPr lang="en-US" dirty="0"/>
            </a:br>
            <a:endParaRPr lang="en-US" dirty="0"/>
          </a:p>
          <a:p>
            <a:r>
              <a:rPr lang="en-US" dirty="0"/>
              <a:t>Ecological model (</a:t>
            </a:r>
            <a:r>
              <a:rPr lang="en-US" dirty="0" err="1"/>
              <a:t>Bromfrenbrenner</a:t>
            </a:r>
            <a:r>
              <a:rPr lang="en-US" dirty="0"/>
              <a:t>) </a:t>
            </a:r>
          </a:p>
          <a:p>
            <a:pPr marL="0" indent="0">
              <a:buNone/>
            </a:pPr>
            <a:br>
              <a:rPr lang="en-US" dirty="0"/>
            </a:br>
            <a:endParaRPr lang="en-US" dirty="0"/>
          </a:p>
          <a:p>
            <a:r>
              <a:rPr lang="en-US" dirty="0"/>
              <a:t>Intersectionality </a:t>
            </a:r>
          </a:p>
          <a:p>
            <a:endParaRPr lang="en-US" dirty="0"/>
          </a:p>
        </p:txBody>
      </p:sp>
    </p:spTree>
    <p:extLst>
      <p:ext uri="{BB962C8B-B14F-4D97-AF65-F5344CB8AC3E}">
        <p14:creationId xmlns:p14="http://schemas.microsoft.com/office/powerpoint/2010/main" val="422596575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011CAC-0786-431D-9EB3-1CA8CB6CFB14}"/>
              </a:ext>
            </a:extLst>
          </p:cNvPr>
          <p:cNvSpPr>
            <a:spLocks noGrp="1"/>
          </p:cNvSpPr>
          <p:nvPr>
            <p:ph type="title"/>
          </p:nvPr>
        </p:nvSpPr>
        <p:spPr/>
        <p:txBody>
          <a:bodyPr/>
          <a:lstStyle/>
          <a:p>
            <a:r>
              <a:rPr lang="en-US" dirty="0" err="1"/>
              <a:t>Ecobiodevelopmental</a:t>
            </a:r>
            <a:r>
              <a:rPr lang="en-US" dirty="0"/>
              <a:t> Framework</a:t>
            </a:r>
          </a:p>
        </p:txBody>
      </p:sp>
      <p:sp>
        <p:nvSpPr>
          <p:cNvPr id="3" name="Content Placeholder 2">
            <a:extLst>
              <a:ext uri="{FF2B5EF4-FFF2-40B4-BE49-F238E27FC236}">
                <a16:creationId xmlns:a16="http://schemas.microsoft.com/office/drawing/2014/main" id="{5A8F3940-F8BD-42DC-B018-95099F96D7A8}"/>
              </a:ext>
            </a:extLst>
          </p:cNvPr>
          <p:cNvSpPr>
            <a:spLocks noGrp="1"/>
          </p:cNvSpPr>
          <p:nvPr>
            <p:ph idx="1"/>
          </p:nvPr>
        </p:nvSpPr>
        <p:spPr/>
        <p:txBody>
          <a:bodyPr vert="horz" lIns="91440" tIns="45720" rIns="91440" bIns="45720" rtlCol="0" anchor="t">
            <a:normAutofit/>
          </a:bodyPr>
          <a:lstStyle/>
          <a:p>
            <a:r>
              <a:rPr lang="en-US" dirty="0"/>
              <a:t>The </a:t>
            </a:r>
            <a:r>
              <a:rPr lang="en-US" dirty="0" err="1"/>
              <a:t>Ecobiodevelopmental</a:t>
            </a:r>
            <a:r>
              <a:rPr lang="en-US" dirty="0"/>
              <a:t> (EBD) Framework was developed to account for a larger ecology of development. EBD illuminates that exposure to stress can impact both the emotional, educational, and economic outcomes of an individual in their lifetime, and have a detrimental effect for generations to come. </a:t>
            </a:r>
          </a:p>
          <a:p>
            <a:r>
              <a:rPr lang="en-US" dirty="0"/>
              <a:t>The EBD framework suggests three key findings:</a:t>
            </a:r>
          </a:p>
          <a:p>
            <a:pPr lvl="1"/>
            <a:r>
              <a:rPr lang="en-US" dirty="0"/>
              <a:t>The influence of early risk/protective factors impact capacities and coping skills needed to deal with later challenges;</a:t>
            </a:r>
          </a:p>
          <a:p>
            <a:pPr lvl="1"/>
            <a:r>
              <a:rPr lang="en-US" dirty="0"/>
              <a:t>The impact of significant adversity that emerge in early childhood; </a:t>
            </a:r>
          </a:p>
          <a:p>
            <a:pPr lvl="1"/>
            <a:r>
              <a:rPr lang="en-US" dirty="0"/>
              <a:t>The preventative benefits of stable, responsive relationships which assist children in developing a sense of safety, thereby facilitating the restoration of their stress response systems to baseline.</a:t>
            </a:r>
          </a:p>
          <a:p>
            <a:endParaRPr lang="en-US" dirty="0"/>
          </a:p>
        </p:txBody>
      </p:sp>
    </p:spTree>
    <p:extLst>
      <p:ext uri="{BB962C8B-B14F-4D97-AF65-F5344CB8AC3E}">
        <p14:creationId xmlns:p14="http://schemas.microsoft.com/office/powerpoint/2010/main" val="3109421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9" name="Group 8">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0" name="Straight Connector 9">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1" name="Straight Connector 10">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2"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3"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Isosceles Triangle 13">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Isosceles Triangle 17">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1" name="Rectangle 20">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3" name="Group 22">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4" name="Straight Connector 23">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5"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4" name="Rectangle 33">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Content Placeholder 3">
            <a:extLst>
              <a:ext uri="{FF2B5EF4-FFF2-40B4-BE49-F238E27FC236}">
                <a16:creationId xmlns:a16="http://schemas.microsoft.com/office/drawing/2014/main" id="{F8B8960A-51F8-47B8-BEF4-D9789BC98C52}"/>
              </a:ext>
            </a:extLst>
          </p:cNvPr>
          <p:cNvPicPr>
            <a:picLocks noGrp="1"/>
          </p:cNvPicPr>
          <p:nvPr>
            <p:ph idx="1"/>
          </p:nvPr>
        </p:nvPicPr>
        <p:blipFill rotWithShape="1">
          <a:blip r:embed="rId2"/>
          <a:srcRect l="31730" t="49858" r="37821" b="23931"/>
          <a:stretch/>
        </p:blipFill>
        <p:spPr bwMode="auto">
          <a:xfrm>
            <a:off x="1356854" y="1131994"/>
            <a:ext cx="9480169" cy="4590386"/>
          </a:xfrm>
          <a:prstGeom prst="rect">
            <a:avLst/>
          </a:prstGeom>
          <a:extLst>
            <a:ext uri="{53640926-AAD7-44D8-BBD7-CCE9431645EC}">
              <a14:shadowObscured xmlns:a14="http://schemas.microsoft.com/office/drawing/2010/main"/>
            </a:ext>
          </a:extLst>
        </p:spPr>
      </p:pic>
      <p:sp>
        <p:nvSpPr>
          <p:cNvPr id="2" name="TextBox 1">
            <a:extLst>
              <a:ext uri="{FF2B5EF4-FFF2-40B4-BE49-F238E27FC236}">
                <a16:creationId xmlns:a16="http://schemas.microsoft.com/office/drawing/2014/main" id="{43E3B74E-1296-4FFC-9FD5-5F6ABD4E742A}"/>
              </a:ext>
            </a:extLst>
          </p:cNvPr>
          <p:cNvSpPr txBox="1"/>
          <p:nvPr/>
        </p:nvSpPr>
        <p:spPr>
          <a:xfrm>
            <a:off x="5159829" y="5910943"/>
            <a:ext cx="2743200"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dirty="0"/>
              <a:t>(Shonkoff, 2010)</a:t>
            </a:r>
          </a:p>
        </p:txBody>
      </p:sp>
    </p:spTree>
    <p:extLst>
      <p:ext uri="{BB962C8B-B14F-4D97-AF65-F5344CB8AC3E}">
        <p14:creationId xmlns:p14="http://schemas.microsoft.com/office/powerpoint/2010/main" val="93740625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206CAB-4999-4FDE-B02D-DF6A6DCAA16F}"/>
              </a:ext>
            </a:extLst>
          </p:cNvPr>
          <p:cNvSpPr>
            <a:spLocks noGrp="1"/>
          </p:cNvSpPr>
          <p:nvPr>
            <p:ph type="title"/>
          </p:nvPr>
        </p:nvSpPr>
        <p:spPr/>
        <p:txBody>
          <a:bodyPr/>
          <a:lstStyle/>
          <a:p>
            <a:r>
              <a:rPr lang="en-US" dirty="0"/>
              <a:t>Eco Model</a:t>
            </a:r>
          </a:p>
        </p:txBody>
      </p:sp>
      <p:sp>
        <p:nvSpPr>
          <p:cNvPr id="3" name="Content Placeholder 2">
            <a:extLst>
              <a:ext uri="{FF2B5EF4-FFF2-40B4-BE49-F238E27FC236}">
                <a16:creationId xmlns:a16="http://schemas.microsoft.com/office/drawing/2014/main" id="{8D6E6C26-9E90-4368-B23A-15FDF4AA9D30}"/>
              </a:ext>
            </a:extLst>
          </p:cNvPr>
          <p:cNvSpPr>
            <a:spLocks noGrp="1"/>
          </p:cNvSpPr>
          <p:nvPr>
            <p:ph idx="1"/>
          </p:nvPr>
        </p:nvSpPr>
        <p:spPr>
          <a:xfrm>
            <a:off x="677334" y="1441722"/>
            <a:ext cx="8596668" cy="4599640"/>
          </a:xfrm>
        </p:spPr>
        <p:txBody>
          <a:bodyPr vert="horz" lIns="91440" tIns="45720" rIns="91440" bIns="45720" rtlCol="0" anchor="t">
            <a:normAutofit/>
          </a:bodyPr>
          <a:lstStyle/>
          <a:p>
            <a:pPr marL="285750" indent="-285750"/>
            <a:r>
              <a:rPr lang="en-US" dirty="0">
                <a:ea typeface="+mn-lt"/>
                <a:cs typeface="+mn-lt"/>
              </a:rPr>
              <a:t>Concept from Systems Theory &amp; Ecological Perspective </a:t>
            </a:r>
            <a:endParaRPr lang="en-US"/>
          </a:p>
          <a:p>
            <a:r>
              <a:rPr lang="en-US" b="1" dirty="0">
                <a:ea typeface="+mn-lt"/>
                <a:cs typeface="+mn-lt"/>
              </a:rPr>
              <a:t>Systems theory</a:t>
            </a:r>
            <a:r>
              <a:rPr lang="en-US" dirty="0">
                <a:ea typeface="+mn-lt"/>
                <a:cs typeface="+mn-lt"/>
              </a:rPr>
              <a:t> is used to describe and analyze people and other living systems and their interaction </a:t>
            </a:r>
            <a:endParaRPr lang="en-US" dirty="0"/>
          </a:p>
          <a:p>
            <a:r>
              <a:rPr lang="en-US" dirty="0">
                <a:ea typeface="+mn-lt"/>
                <a:cs typeface="+mn-lt"/>
              </a:rPr>
              <a:t>Also recognizes the importance of the </a:t>
            </a:r>
            <a:r>
              <a:rPr lang="en-US" b="1" dirty="0">
                <a:ea typeface="+mn-lt"/>
                <a:cs typeface="+mn-lt"/>
              </a:rPr>
              <a:t>person in their environment</a:t>
            </a:r>
            <a:endParaRPr lang="en-US" b="1"/>
          </a:p>
          <a:p>
            <a:r>
              <a:rPr lang="en-US" b="1" dirty="0">
                <a:ea typeface="+mn-lt"/>
                <a:cs typeface="+mn-lt"/>
              </a:rPr>
              <a:t>Microsystem</a:t>
            </a:r>
            <a:r>
              <a:rPr lang="en-US" dirty="0">
                <a:ea typeface="+mn-lt"/>
                <a:cs typeface="+mn-lt"/>
              </a:rPr>
              <a:t>: The system closest to the person in which they have the most direct contact</a:t>
            </a:r>
            <a:endParaRPr lang="en-US" dirty="0"/>
          </a:p>
          <a:p>
            <a:r>
              <a:rPr lang="en-US" b="1" dirty="0">
                <a:ea typeface="+mn-lt"/>
                <a:cs typeface="+mn-lt"/>
              </a:rPr>
              <a:t>Mesosystem</a:t>
            </a:r>
            <a:r>
              <a:rPr lang="en-US" dirty="0">
                <a:ea typeface="+mn-lt"/>
                <a:cs typeface="+mn-lt"/>
              </a:rPr>
              <a:t>: The interactions between the different parts of a person’s microsystem</a:t>
            </a:r>
            <a:endParaRPr lang="en-US" dirty="0"/>
          </a:p>
          <a:p>
            <a:r>
              <a:rPr lang="en-US" b="1" dirty="0" err="1">
                <a:ea typeface="+mn-lt"/>
                <a:cs typeface="+mn-lt"/>
              </a:rPr>
              <a:t>Exosystem</a:t>
            </a:r>
            <a:r>
              <a:rPr lang="en-US" dirty="0">
                <a:ea typeface="+mn-lt"/>
                <a:cs typeface="+mn-lt"/>
              </a:rPr>
              <a:t>: A setting that does not involve the person as an active participant, but still affects them</a:t>
            </a:r>
            <a:endParaRPr lang="en-US" dirty="0"/>
          </a:p>
          <a:p>
            <a:r>
              <a:rPr lang="en-US" b="1" dirty="0">
                <a:ea typeface="+mn-lt"/>
                <a:cs typeface="+mn-lt"/>
              </a:rPr>
              <a:t>Macrosystem</a:t>
            </a:r>
            <a:r>
              <a:rPr lang="en-US" dirty="0">
                <a:ea typeface="+mn-lt"/>
                <a:cs typeface="+mn-lt"/>
              </a:rPr>
              <a:t>: The cultural environment in which the person lives and all the other systems that affect them</a:t>
            </a:r>
            <a:endParaRPr lang="en-US" dirty="0"/>
          </a:p>
          <a:p>
            <a:r>
              <a:rPr lang="en-US" b="1" dirty="0">
                <a:ea typeface="+mn-lt"/>
                <a:cs typeface="+mn-lt"/>
              </a:rPr>
              <a:t>Chronosystem</a:t>
            </a:r>
            <a:r>
              <a:rPr lang="en-US" dirty="0">
                <a:ea typeface="+mn-lt"/>
                <a:cs typeface="+mn-lt"/>
              </a:rPr>
              <a:t>: The dimension of time in relation to a person’s development</a:t>
            </a:r>
            <a:endParaRPr lang="en-US" dirty="0"/>
          </a:p>
          <a:p>
            <a:endParaRPr lang="en-US" dirty="0"/>
          </a:p>
        </p:txBody>
      </p:sp>
    </p:spTree>
    <p:extLst>
      <p:ext uri="{BB962C8B-B14F-4D97-AF65-F5344CB8AC3E}">
        <p14:creationId xmlns:p14="http://schemas.microsoft.com/office/powerpoint/2010/main" val="202759261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grpSp>
        <p:nvGrpSpPr>
          <p:cNvPr id="10" name="Group 9">
            <a:extLst>
              <a:ext uri="{FF2B5EF4-FFF2-40B4-BE49-F238E27FC236}">
                <a16:creationId xmlns:a16="http://schemas.microsoft.com/office/drawing/2014/main" id="{609316A9-990D-4EC3-A671-70EE5C1493A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11" name="Straight Connector 10">
              <a:extLst>
                <a:ext uri="{FF2B5EF4-FFF2-40B4-BE49-F238E27FC236}">
                  <a16:creationId xmlns:a16="http://schemas.microsoft.com/office/drawing/2014/main" id="{9B0C6109-9159-49CA-AD7A-F9035539DB7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12" name="Straight Connector 11">
              <a:extLst>
                <a:ext uri="{FF2B5EF4-FFF2-40B4-BE49-F238E27FC236}">
                  <a16:creationId xmlns:a16="http://schemas.microsoft.com/office/drawing/2014/main" id="{686F14F5-308C-4EB6-87AB-05DE9501B1AA}"/>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13" name="Rectangle 23">
              <a:extLst>
                <a:ext uri="{FF2B5EF4-FFF2-40B4-BE49-F238E27FC236}">
                  <a16:creationId xmlns:a16="http://schemas.microsoft.com/office/drawing/2014/main" id="{BA032363-A188-47C5-9D59-9B788809DCD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4" name="Rectangle 25">
              <a:extLst>
                <a:ext uri="{FF2B5EF4-FFF2-40B4-BE49-F238E27FC236}">
                  <a16:creationId xmlns:a16="http://schemas.microsoft.com/office/drawing/2014/main" id="{2C4077DF-6BB9-4069-AD28-6B1664EBB06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5" name="Isosceles Triangle 14">
              <a:extLst>
                <a:ext uri="{FF2B5EF4-FFF2-40B4-BE49-F238E27FC236}">
                  <a16:creationId xmlns:a16="http://schemas.microsoft.com/office/drawing/2014/main" id="{1D2B8B50-3419-41ED-9A9F-3CF9EEBBD3F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16" name="Rectangle 27">
              <a:extLst>
                <a:ext uri="{FF2B5EF4-FFF2-40B4-BE49-F238E27FC236}">
                  <a16:creationId xmlns:a16="http://schemas.microsoft.com/office/drawing/2014/main" id="{5C640498-2E73-4FA2-BEB6-C3596A458C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7" name="Rectangle 28">
              <a:extLst>
                <a:ext uri="{FF2B5EF4-FFF2-40B4-BE49-F238E27FC236}">
                  <a16:creationId xmlns:a16="http://schemas.microsoft.com/office/drawing/2014/main" id="{3240EEFC-4112-4C39-A816-C815774F6D6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8" name="Rectangle 29">
              <a:extLst>
                <a:ext uri="{FF2B5EF4-FFF2-40B4-BE49-F238E27FC236}">
                  <a16:creationId xmlns:a16="http://schemas.microsoft.com/office/drawing/2014/main" id="{ADF362B0-03EA-4800-9FAA-9F128587E42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a:extLst>
                <a:ext uri="{FF2B5EF4-FFF2-40B4-BE49-F238E27FC236}">
                  <a16:creationId xmlns:a16="http://schemas.microsoft.com/office/drawing/2014/main" id="{0BA84559-2F4C-4795-9246-4C563F942DB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0" name="Isosceles Triangle 19">
              <a:extLst>
                <a:ext uri="{FF2B5EF4-FFF2-40B4-BE49-F238E27FC236}">
                  <a16:creationId xmlns:a16="http://schemas.microsoft.com/office/drawing/2014/main" id="{FA77A1AA-CA47-4A91-A0A1-0A8CE31A985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2" name="Rectangle 21">
            <a:extLst>
              <a:ext uri="{FF2B5EF4-FFF2-40B4-BE49-F238E27FC236}">
                <a16:creationId xmlns:a16="http://schemas.microsoft.com/office/drawing/2014/main" id="{03E8462A-FEBA-4848-81CC-3F8DA3E477B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2109F83F-40FE-4DB3-84CC-09FB3340D06D}"/>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0" y="-8467"/>
            <a:ext cx="12192000" cy="6866467"/>
            <a:chOff x="0" y="-8467"/>
            <a:chExt cx="12192000" cy="6866467"/>
          </a:xfrm>
        </p:grpSpPr>
        <p:cxnSp>
          <p:nvCxnSpPr>
            <p:cNvPr id="25" name="Straight Connector 24">
              <a:extLst>
                <a:ext uri="{FF2B5EF4-FFF2-40B4-BE49-F238E27FC236}">
                  <a16:creationId xmlns:a16="http://schemas.microsoft.com/office/drawing/2014/main" id="{1DE492D7-C3C3-48FF-80C8-37021EA0262F}"/>
                </a:ext>
                <a:ext uri="{C183D7F6-B498-43B3-948B-1728B52AA6E4}">
                  <adec:decorative xmlns:adec="http://schemas.microsoft.com/office/drawing/2017/decorative" val="1"/>
                </a:ext>
              </a:extLst>
            </p:cNvPr>
            <p:cNvCxnSpPr/>
            <p:nvPr>
              <p:extLst>
                <p:ext uri="{386F3935-93C4-4BCD-93E2-E3B085C9AB24}">
                  <p16:designElem xmlns:p16="http://schemas.microsoft.com/office/powerpoint/2015/main" val="1"/>
                </p:ext>
              </p:extLst>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6" name="Rectangle 23">
              <a:extLst>
                <a:ext uri="{FF2B5EF4-FFF2-40B4-BE49-F238E27FC236}">
                  <a16:creationId xmlns:a16="http://schemas.microsoft.com/office/drawing/2014/main" id="{0B30FF97-2E9A-490A-AED2-90BA2E0EC17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5">
              <a:extLst>
                <a:ext uri="{FF2B5EF4-FFF2-40B4-BE49-F238E27FC236}">
                  <a16:creationId xmlns:a16="http://schemas.microsoft.com/office/drawing/2014/main" id="{B6D53C7D-A312-47B6-A66A-230A19CFACA6}"/>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a:extLst>
                <a:ext uri="{FF2B5EF4-FFF2-40B4-BE49-F238E27FC236}">
                  <a16:creationId xmlns:a16="http://schemas.microsoft.com/office/drawing/2014/main" id="{9329D58C-0D2E-4A2B-AD6A-9CEE506784A8}"/>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7">
              <a:extLst>
                <a:ext uri="{FF2B5EF4-FFF2-40B4-BE49-F238E27FC236}">
                  <a16:creationId xmlns:a16="http://schemas.microsoft.com/office/drawing/2014/main" id="{9D446EDE-C690-4461-8BF2-7634808FC8B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8">
              <a:extLst>
                <a:ext uri="{FF2B5EF4-FFF2-40B4-BE49-F238E27FC236}">
                  <a16:creationId xmlns:a16="http://schemas.microsoft.com/office/drawing/2014/main" id="{323F3D34-6531-4AD7-A8C6-195A090281A1}"/>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Rectangle 29">
              <a:extLst>
                <a:ext uri="{FF2B5EF4-FFF2-40B4-BE49-F238E27FC236}">
                  <a16:creationId xmlns:a16="http://schemas.microsoft.com/office/drawing/2014/main" id="{B9B0AE3F-2350-435F-A9B0-C310BF876385}"/>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2" name="Isosceles Triangle 31">
              <a:extLst>
                <a:ext uri="{FF2B5EF4-FFF2-40B4-BE49-F238E27FC236}">
                  <a16:creationId xmlns:a16="http://schemas.microsoft.com/office/drawing/2014/main" id="{4EFA655C-9E50-4C14-A89E-AD7B648E4E2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3" name="Isosceles Triangle 32">
              <a:extLst>
                <a:ext uri="{FF2B5EF4-FFF2-40B4-BE49-F238E27FC236}">
                  <a16:creationId xmlns:a16="http://schemas.microsoft.com/office/drawing/2014/main" id="{3E843863-7D25-4C01-9A17-E817CB6D99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35" name="Rectangle 34">
            <a:extLst>
              <a:ext uri="{FF2B5EF4-FFF2-40B4-BE49-F238E27FC236}">
                <a16:creationId xmlns:a16="http://schemas.microsoft.com/office/drawing/2014/main" id="{7941F9B1-B01B-4A84-89D9-B169AEB4E45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11237976" cy="5897880"/>
          </a:xfrm>
          <a:prstGeom prst="rect">
            <a:avLst/>
          </a:prstGeom>
          <a:solidFill>
            <a:srgbClr val="FFFFFF"/>
          </a:solidFill>
          <a:ln w="9525">
            <a:noFill/>
          </a:ln>
          <a:effectLst>
            <a:outerShdw blurRad="63500" dist="17780" dir="5400000" algn="t" rotWithShape="0">
              <a:prstClr val="black">
                <a:alpha val="43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Content Placeholder 4" descr="A close up of a piece of paper&#10;&#10;Description automatically generated">
            <a:extLst>
              <a:ext uri="{FF2B5EF4-FFF2-40B4-BE49-F238E27FC236}">
                <a16:creationId xmlns:a16="http://schemas.microsoft.com/office/drawing/2014/main" id="{C02736FE-A442-4C3F-B70A-1B31ECF84916}"/>
              </a:ext>
            </a:extLst>
          </p:cNvPr>
          <p:cNvPicPr>
            <a:picLocks noGrp="1" noChangeAspect="1"/>
          </p:cNvPicPr>
          <p:nvPr>
            <p:ph idx="1"/>
          </p:nvPr>
        </p:nvPicPr>
        <p:blipFill>
          <a:blip r:embed="rId2"/>
          <a:stretch>
            <a:fillRect/>
          </a:stretch>
        </p:blipFill>
        <p:spPr>
          <a:xfrm>
            <a:off x="3680946" y="1131994"/>
            <a:ext cx="4831985" cy="4590386"/>
          </a:xfrm>
          <a:prstGeom prst="rect">
            <a:avLst/>
          </a:prstGeom>
        </p:spPr>
      </p:pic>
    </p:spTree>
    <p:extLst>
      <p:ext uri="{BB962C8B-B14F-4D97-AF65-F5344CB8AC3E}">
        <p14:creationId xmlns:p14="http://schemas.microsoft.com/office/powerpoint/2010/main" val="24811261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E12DAC-2DF0-4309-B358-07200E36FA3D}"/>
              </a:ext>
            </a:extLst>
          </p:cNvPr>
          <p:cNvSpPr>
            <a:spLocks noGrp="1"/>
          </p:cNvSpPr>
          <p:nvPr>
            <p:ph type="title"/>
          </p:nvPr>
        </p:nvSpPr>
        <p:spPr/>
        <p:txBody>
          <a:bodyPr/>
          <a:lstStyle/>
          <a:p>
            <a:r>
              <a:rPr lang="en-US" dirty="0"/>
              <a:t>Intersectionality</a:t>
            </a:r>
          </a:p>
        </p:txBody>
      </p:sp>
      <p:sp>
        <p:nvSpPr>
          <p:cNvPr id="3" name="Content Placeholder 2">
            <a:extLst>
              <a:ext uri="{FF2B5EF4-FFF2-40B4-BE49-F238E27FC236}">
                <a16:creationId xmlns:a16="http://schemas.microsoft.com/office/drawing/2014/main" id="{3805DED9-E221-49BE-AE8D-E840E234DF1E}"/>
              </a:ext>
            </a:extLst>
          </p:cNvPr>
          <p:cNvSpPr>
            <a:spLocks noGrp="1"/>
          </p:cNvSpPr>
          <p:nvPr>
            <p:ph idx="1"/>
          </p:nvPr>
        </p:nvSpPr>
        <p:spPr/>
        <p:txBody>
          <a:bodyPr vert="horz" lIns="91440" tIns="45720" rIns="91440" bIns="45720" rtlCol="0" anchor="t">
            <a:normAutofit/>
          </a:bodyPr>
          <a:lstStyle/>
          <a:p>
            <a:r>
              <a:rPr lang="en-US" dirty="0"/>
              <a:t>Intertwined factors create overlapping systems of discrimination and disadvantage that affect individuals' experiences. </a:t>
            </a:r>
          </a:p>
          <a:p>
            <a:r>
              <a:rPr lang="en-US" dirty="0"/>
              <a:t>Crenshaw proposed the term </a:t>
            </a:r>
            <a:r>
              <a:rPr lang="en-US" b="1" dirty="0"/>
              <a:t>intersectionality</a:t>
            </a:r>
            <a:r>
              <a:rPr lang="en-US" dirty="0"/>
              <a:t>, a framework for examining how factors of social stratification, such as gender, age, race, class, and sexual orientation, are not separate, but are intertwined. </a:t>
            </a:r>
            <a:endParaRPr lang="en-US"/>
          </a:p>
          <a:p>
            <a:r>
              <a:rPr lang="en-US" dirty="0"/>
              <a:t>The effects of these multiple, overlapping social forces cannot be fully understood independently but must be understood in combination.</a:t>
            </a:r>
          </a:p>
        </p:txBody>
      </p:sp>
    </p:spTree>
    <p:extLst>
      <p:ext uri="{BB962C8B-B14F-4D97-AF65-F5344CB8AC3E}">
        <p14:creationId xmlns:p14="http://schemas.microsoft.com/office/powerpoint/2010/main" val="3902113249"/>
      </p:ext>
    </p:extLst>
  </p:cSld>
  <p:clrMapOvr>
    <a:masterClrMapping/>
  </p:clrMapOvr>
</p:sld>
</file>

<file path=ppt/theme/theme1.xml><?xml version="1.0" encoding="utf-8"?>
<a:theme xmlns:a="http://schemas.openxmlformats.org/drawingml/2006/main" name="Facet">
  <a:themeElements>
    <a:clrScheme name="Blue Green">
      <a:dk1>
        <a:sysClr val="windowText" lastClr="000000"/>
      </a:dk1>
      <a:lt1>
        <a:sysClr val="window" lastClr="FFFFFF"/>
      </a:lt1>
      <a:dk2>
        <a:srgbClr val="373545"/>
      </a:dk2>
      <a:lt2>
        <a:srgbClr val="CEDBE6"/>
      </a:lt2>
      <a:accent1>
        <a:srgbClr val="3494BA"/>
      </a:accent1>
      <a:accent2>
        <a:srgbClr val="58B6C0"/>
      </a:accent2>
      <a:accent3>
        <a:srgbClr val="75BDA7"/>
      </a:accent3>
      <a:accent4>
        <a:srgbClr val="7A8C8E"/>
      </a:accent4>
      <a:accent5>
        <a:srgbClr val="84ACB6"/>
      </a:accent5>
      <a:accent6>
        <a:srgbClr val="2683C6"/>
      </a:accent6>
      <a:hlink>
        <a:srgbClr val="6B9F25"/>
      </a:hlink>
      <a:folHlink>
        <a:srgbClr val="9F6715"/>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1223</Words>
  <Application>Microsoft Office PowerPoint</Application>
  <PresentationFormat>Widescreen</PresentationFormat>
  <Paragraphs>77</Paragraphs>
  <Slides>15</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15</vt:i4>
      </vt:variant>
    </vt:vector>
  </HeadingPairs>
  <TitlesOfParts>
    <vt:vector size="20" baseType="lpstr">
      <vt:lpstr>Arial</vt:lpstr>
      <vt:lpstr>Calibri</vt:lpstr>
      <vt:lpstr>Trebuchet MS</vt:lpstr>
      <vt:lpstr>Wingdings 3</vt:lpstr>
      <vt:lpstr>Facet</vt:lpstr>
      <vt:lpstr>Theory in Research</vt:lpstr>
      <vt:lpstr>Theory in your research proposal</vt:lpstr>
      <vt:lpstr>Theory and Frameworks</vt:lpstr>
      <vt:lpstr>Common Conceptual Models &amp; Frameworks</vt:lpstr>
      <vt:lpstr>Ecobiodevelopmental Framework</vt:lpstr>
      <vt:lpstr>PowerPoint Presentation</vt:lpstr>
      <vt:lpstr>Eco Model</vt:lpstr>
      <vt:lpstr>PowerPoint Presentation</vt:lpstr>
      <vt:lpstr>Intersectionality</vt:lpstr>
      <vt:lpstr>PowerPoint Presentation</vt:lpstr>
      <vt:lpstr>Trauma Theories (Psychodynamic/humanistic)</vt:lpstr>
      <vt:lpstr>Trauma Theories (Psychodynamic/humanistic)</vt:lpstr>
      <vt:lpstr>Trauma Theories (Contemporary cognitive/behavioral)</vt:lpstr>
      <vt:lpstr>Trauma Theories (Neuroanatomical)</vt:lpstr>
      <vt:lpstr>Resources  (You are not limited to these theories/models)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Theory in Research</dc:title>
  <dc:creator>Lauren Montemuro</dc:creator>
  <cp:lastModifiedBy>Lauren Montemuro-Rode</cp:lastModifiedBy>
  <cp:revision>155</cp:revision>
  <dcterms:created xsi:type="dcterms:W3CDTF">2019-09-26T18:43:34Z</dcterms:created>
  <dcterms:modified xsi:type="dcterms:W3CDTF">2023-06-01T20:14:54Z</dcterms:modified>
</cp:coreProperties>
</file>