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4"/>
  </p:sldMasterIdLst>
  <p:notesMasterIdLst>
    <p:notesMasterId r:id="rId18"/>
  </p:notesMasterIdLst>
  <p:handoutMasterIdLst>
    <p:handoutMasterId r:id="rId19"/>
  </p:handoutMasterIdLst>
  <p:sldIdLst>
    <p:sldId id="256" r:id="rId5"/>
    <p:sldId id="273" r:id="rId6"/>
    <p:sldId id="350" r:id="rId7"/>
    <p:sldId id="358" r:id="rId8"/>
    <p:sldId id="376" r:id="rId9"/>
    <p:sldId id="375" r:id="rId10"/>
    <p:sldId id="372" r:id="rId11"/>
    <p:sldId id="359" r:id="rId12"/>
    <p:sldId id="360" r:id="rId13"/>
    <p:sldId id="374" r:id="rId14"/>
    <p:sldId id="345" r:id="rId15"/>
    <p:sldId id="366" r:id="rId16"/>
    <p:sldId id="3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52" autoAdjust="0"/>
  </p:normalViewPr>
  <p:slideViewPr>
    <p:cSldViewPr>
      <p:cViewPr varScale="1">
        <p:scale>
          <a:sx n="90" d="100"/>
          <a:sy n="90" d="100"/>
        </p:scale>
        <p:origin x="1744"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7" d="100"/>
          <a:sy n="57" d="100"/>
        </p:scale>
        <p:origin x="-210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86A929F-1AAA-47B7-A269-906688CFF97B}" type="datetimeFigureOut">
              <a:rPr lang="en-US" smtClean="0"/>
              <a:t>11/10/20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ECDE7-37C0-48C3-863A-905835A2AD60}" type="slidenum">
              <a:rPr lang="en-US" smtClean="0"/>
              <a:t>‹#›</a:t>
            </a:fld>
            <a:endParaRPr lang="en-US"/>
          </a:p>
        </p:txBody>
      </p:sp>
    </p:spTree>
    <p:extLst>
      <p:ext uri="{BB962C8B-B14F-4D97-AF65-F5344CB8AC3E}">
        <p14:creationId xmlns:p14="http://schemas.microsoft.com/office/powerpoint/2010/main" val="1148268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AF8BA7-C0FF-46D8-91FF-02C5475D13CB}" type="datetimeFigureOut">
              <a:rPr lang="en-US" smtClean="0"/>
              <a:t>11/10/20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A99FBB7-4B6C-4B5C-AB82-AA7608E49EDC}" type="slidenum">
              <a:rPr lang="en-US" smtClean="0"/>
              <a:t>‹#›</a:t>
            </a:fld>
            <a:endParaRPr lang="en-US"/>
          </a:p>
        </p:txBody>
      </p:sp>
    </p:spTree>
    <p:extLst>
      <p:ext uri="{BB962C8B-B14F-4D97-AF65-F5344CB8AC3E}">
        <p14:creationId xmlns:p14="http://schemas.microsoft.com/office/powerpoint/2010/main" val="11042771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 y="3200400"/>
            <a:ext cx="5029200" cy="1752600"/>
          </a:xfrm>
        </p:spPr>
        <p:txBody>
          <a:bodyPr anchor="ctr">
            <a:normAutofit/>
          </a:bodyPr>
          <a:lstStyle>
            <a:lvl1pPr marL="0" indent="0" algn="ctr">
              <a:buNone/>
              <a:defRPr sz="4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58398937"/>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133600"/>
            <a:ext cx="7010400" cy="1466850"/>
          </a:xfrm>
        </p:spPr>
        <p:txBody>
          <a:bodyPr/>
          <a:lstStyle>
            <a:lvl1pPr>
              <a:defRPr>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645024" y="3886200"/>
            <a:ext cx="5898776"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6" name="Slide Number Placeholder 5"/>
          <p:cNvSpPr>
            <a:spLocks noGrp="1"/>
          </p:cNvSpPr>
          <p:nvPr>
            <p:ph type="sldNum" sz="quarter" idx="12"/>
          </p:nvPr>
        </p:nvSpPr>
        <p:spPr>
          <a:xfrm>
            <a:off x="8077200" y="6356350"/>
            <a:ext cx="609600" cy="365125"/>
          </a:xfrm>
        </p:spPr>
        <p:txBody>
          <a:bodyPr/>
          <a:lstStyle/>
          <a:p>
            <a:fld id="{57791E2C-D482-4158-8F4A-4C0B35475140}" type="slidenum">
              <a:rPr lang="en-US" smtClean="0"/>
              <a:t>‹#›</a:t>
            </a:fld>
            <a:endParaRPr lang="en-US" dirty="0"/>
          </a:p>
        </p:txBody>
      </p:sp>
      <p:sp>
        <p:nvSpPr>
          <p:cNvPr id="13" name="Footer Placeholder 4"/>
          <p:cNvSpPr>
            <a:spLocks noGrp="1"/>
          </p:cNvSpPr>
          <p:nvPr>
            <p:ph type="ftr" sz="quarter" idx="3"/>
          </p:nvPr>
        </p:nvSpPr>
        <p:spPr>
          <a:xfrm>
            <a:off x="1371600" y="6356350"/>
            <a:ext cx="6400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ctr"/>
            <a:r>
              <a:rPr lang="en-US" dirty="0"/>
              <a:t>Author, Book Title. © 2016, SAGE Publications.</a:t>
            </a:r>
          </a:p>
        </p:txBody>
      </p:sp>
    </p:spTree>
    <p:extLst>
      <p:ext uri="{BB962C8B-B14F-4D97-AF65-F5344CB8AC3E}">
        <p14:creationId xmlns:p14="http://schemas.microsoft.com/office/powerpoint/2010/main" val="558398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24000" y="1535113"/>
            <a:ext cx="3505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524000" y="2174875"/>
            <a:ext cx="3505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5257800" y="1535113"/>
            <a:ext cx="3429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257800" y="2174875"/>
            <a:ext cx="34290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1524000" y="6356350"/>
            <a:ext cx="6400800" cy="365125"/>
          </a:xfrm>
        </p:spPr>
        <p:txBody>
          <a:bodyPr/>
          <a:lstStyle/>
          <a:p>
            <a:r>
              <a:rPr lang="en-US"/>
              <a:t>Author, Book Title.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990600"/>
            <a:ext cx="8229600" cy="990600"/>
          </a:xfrm>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457200" y="6356350"/>
            <a:ext cx="7696200" cy="365125"/>
          </a:xfrm>
        </p:spPr>
        <p:txBody>
          <a:bodyPr/>
          <a:lstStyle/>
          <a:p>
            <a:r>
              <a:rPr lang="en-US"/>
              <a:t>Author, Book Title. © 2016, SAGE Publications.</a:t>
            </a:r>
          </a:p>
        </p:txBody>
      </p:sp>
      <p:sp>
        <p:nvSpPr>
          <p:cNvPr id="6" name="Slide Number Placeholder 5"/>
          <p:cNvSpPr>
            <a:spLocks noGrp="1"/>
          </p:cNvSpPr>
          <p:nvPr>
            <p:ph type="sldNum" sz="quarter" idx="12"/>
          </p:nvPr>
        </p:nvSpPr>
        <p:spPr>
          <a:xfrm>
            <a:off x="8237988" y="6356350"/>
            <a:ext cx="448811" cy="365125"/>
          </a:xfrm>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1065265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23999" y="4406900"/>
            <a:ext cx="6970713"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523999" y="2906713"/>
            <a:ext cx="69707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1524000" y="6356350"/>
            <a:ext cx="6400800" cy="365125"/>
          </a:xfrm>
        </p:spPr>
        <p:txBody>
          <a:bodyPr/>
          <a:lstStyle/>
          <a:p>
            <a:r>
              <a:rPr lang="en-US"/>
              <a:t>Author, Book Title. © 2016, SAGE Publications.</a:t>
            </a:r>
            <a:endParaRPr lang="en-US" dirty="0"/>
          </a:p>
        </p:txBody>
      </p:sp>
      <p:sp>
        <p:nvSpPr>
          <p:cNvPr id="6" name="Slide Number Placeholder 5"/>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18145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24400" y="2057400"/>
            <a:ext cx="39624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457200" y="6356350"/>
            <a:ext cx="7467600" cy="365125"/>
          </a:xfrm>
        </p:spPr>
        <p:txBody>
          <a:bodyPr/>
          <a:lstStyle/>
          <a:p>
            <a:r>
              <a:rPr lang="en-US"/>
              <a:t>Author, Book Title.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269161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057400"/>
            <a:ext cx="40386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971799"/>
            <a:ext cx="4038600" cy="31543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4400" y="2057400"/>
            <a:ext cx="3962400" cy="7921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971800"/>
            <a:ext cx="3962400" cy="31543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9" name="Slide Number Placeholder 8"/>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70683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2554862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457200" y="6356350"/>
            <a:ext cx="7467600" cy="365125"/>
          </a:xfrm>
        </p:spPr>
        <p:txBody>
          <a:bodyPr/>
          <a:lstStyle/>
          <a:p>
            <a:r>
              <a:rPr lang="en-US"/>
              <a:t>Author, Book Title. © 2016, SAGE Publications.</a:t>
            </a:r>
            <a:endParaRPr lang="en-US" dirty="0"/>
          </a:p>
        </p:txBody>
      </p:sp>
      <p:sp>
        <p:nvSpPr>
          <p:cNvPr id="4" name="Slide Number Placeholder 3"/>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80684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4000" y="273050"/>
            <a:ext cx="2514600"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495800" y="273050"/>
            <a:ext cx="419099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524000" y="1435100"/>
            <a:ext cx="251460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524000" y="6356350"/>
            <a:ext cx="6400800" cy="365125"/>
          </a:xfrm>
        </p:spPr>
        <p:txBody>
          <a:bodyPr/>
          <a:lstStyle/>
          <a:p>
            <a:r>
              <a:rPr lang="en-US"/>
              <a:t>Author, Book Title. © 2016, SAGE Publications.</a:t>
            </a:r>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282869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5908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908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a:xfrm>
            <a:off x="1828800" y="6356350"/>
            <a:ext cx="6096000" cy="365125"/>
          </a:xfrm>
        </p:spPr>
        <p:txBody>
          <a:bodyPr/>
          <a:lstStyle/>
          <a:p>
            <a:r>
              <a:rPr lang="en-US"/>
              <a:t>Author, Book Title. © 2016, SAGE Publications.</a:t>
            </a:r>
            <a:endParaRPr lang="en-US" dirty="0"/>
          </a:p>
        </p:txBody>
      </p:sp>
      <p:sp>
        <p:nvSpPr>
          <p:cNvPr id="7" name="Slide Number Placeholder 6"/>
          <p:cNvSpPr>
            <a:spLocks noGrp="1"/>
          </p:cNvSpPr>
          <p:nvPr>
            <p:ph type="sldNum" sz="quarter" idx="12"/>
          </p:nvPr>
        </p:nvSpPr>
        <p:spPr/>
        <p:txBody>
          <a:bodyPr/>
          <a:lstStyle/>
          <a:p>
            <a:fld id="{57791E2C-D482-4158-8F4A-4C0B35475140}" type="slidenum">
              <a:rPr lang="en-US" smtClean="0"/>
              <a:t>‹#›</a:t>
            </a:fld>
            <a:endParaRPr lang="en-US"/>
          </a:p>
        </p:txBody>
      </p:sp>
    </p:spTree>
    <p:extLst>
      <p:ext uri="{BB962C8B-B14F-4D97-AF65-F5344CB8AC3E}">
        <p14:creationId xmlns:p14="http://schemas.microsoft.com/office/powerpoint/2010/main" val="404093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1" y="9906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2057400"/>
            <a:ext cx="8229600" cy="40687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7200" y="6356350"/>
            <a:ext cx="7467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Author, Book Title. © 2016, SAGE Publications.</a:t>
            </a:r>
            <a:endParaRPr lang="en-US" dirty="0"/>
          </a:p>
        </p:txBody>
      </p:sp>
      <p:sp>
        <p:nvSpPr>
          <p:cNvPr id="6" name="Slide Number Placeholder 5"/>
          <p:cNvSpPr>
            <a:spLocks noGrp="1"/>
          </p:cNvSpPr>
          <p:nvPr>
            <p:ph type="sldNum" sz="quarter" idx="4"/>
          </p:nvPr>
        </p:nvSpPr>
        <p:spPr>
          <a:xfrm>
            <a:off x="8077200" y="6356350"/>
            <a:ext cx="609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791E2C-D482-4158-8F4A-4C0B35475140}" type="slidenum">
              <a:rPr lang="en-US" smtClean="0"/>
              <a:t>‹#›</a:t>
            </a:fld>
            <a:endParaRPr lang="en-US" dirty="0"/>
          </a:p>
        </p:txBody>
      </p:sp>
      <p:pic>
        <p:nvPicPr>
          <p:cNvPr id="102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 y="1"/>
            <a:ext cx="9144000" cy="914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888632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53" r:id="rId11"/>
  </p:sldLayoutIdLst>
  <p:hf hdr="0" dt="0"/>
  <p:txStyles>
    <p:titleStyle>
      <a:lvl1pPr algn="ctr" defTabSz="914400" rtl="0" eaLnBrk="1" latinLnBrk="0" hangingPunct="1">
        <a:spcBef>
          <a:spcPct val="0"/>
        </a:spcBef>
        <a:buNone/>
        <a:defRPr sz="400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datacenter.kidscount.org/" TargetMode="External"/><Relationship Id="rId2" Type="http://schemas.openxmlformats.org/officeDocument/2006/relationships/hyperlink" Target="https://www.icpsr.umich.edu/web/pages/" TargetMode="External"/><Relationship Id="rId1" Type="http://schemas.openxmlformats.org/officeDocument/2006/relationships/slideLayout" Target="../slideLayouts/slideLayout4.xml"/><Relationship Id="rId5" Type="http://schemas.openxmlformats.org/officeDocument/2006/relationships/hyperlink" Target="https://www.cms.gov/Research-Statistics-Data-and-Systems/Research-Statistics-Data-and-Systems" TargetMode="External"/><Relationship Id="rId4" Type="http://schemas.openxmlformats.org/officeDocument/2006/relationships/hyperlink" Target="https://sfi.usc.edu/collectin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p:txBody>
          <a:bodyPr>
            <a:normAutofit fontScale="92500" lnSpcReduction="10000"/>
          </a:bodyPr>
          <a:lstStyle/>
          <a:p>
            <a:r>
              <a:rPr lang="en-US"/>
              <a:t>Chapter 12: Secondary Data Analysis and Mixed Methods</a:t>
            </a:r>
            <a:endParaRPr lang="en-US" dirty="0"/>
          </a:p>
        </p:txBody>
      </p:sp>
    </p:spTree>
    <p:extLst>
      <p:ext uri="{BB962C8B-B14F-4D97-AF65-F5344CB8AC3E}">
        <p14:creationId xmlns:p14="http://schemas.microsoft.com/office/powerpoint/2010/main" val="3555452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Ethical Issues in Secondary</a:t>
            </a:r>
            <a:br>
              <a:rPr lang="en-US" dirty="0"/>
            </a:br>
            <a:r>
              <a:rPr lang="en-US" dirty="0"/>
              <a:t>Data Analysis and Big Data</a:t>
            </a:r>
          </a:p>
        </p:txBody>
      </p:sp>
      <p:sp>
        <p:nvSpPr>
          <p:cNvPr id="6" name="Content Placeholder 5"/>
          <p:cNvSpPr>
            <a:spLocks noGrp="1"/>
          </p:cNvSpPr>
          <p:nvPr>
            <p:ph idx="1"/>
          </p:nvPr>
        </p:nvSpPr>
        <p:spPr/>
        <p:txBody>
          <a:bodyPr>
            <a:noAutofit/>
          </a:bodyPr>
          <a:lstStyle/>
          <a:p>
            <a:r>
              <a:rPr lang="en-US" dirty="0"/>
              <a:t>IRB has the responsibility to decide whether they need to review and approve proposals for secondary data analysis. </a:t>
            </a:r>
          </a:p>
          <a:p>
            <a:r>
              <a:rPr lang="en-US" dirty="0"/>
              <a:t>Data quality is always a concern with secondary data, even when the data are collected by an official government agency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10</a:t>
            </a:fld>
            <a:endParaRPr lang="en-US"/>
          </a:p>
        </p:txBody>
      </p:sp>
    </p:spTree>
    <p:extLst>
      <p:ext uri="{BB962C8B-B14F-4D97-AF65-F5344CB8AC3E}">
        <p14:creationId xmlns:p14="http://schemas.microsoft.com/office/powerpoint/2010/main" val="810752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Mixed Methods</a:t>
            </a:r>
          </a:p>
        </p:txBody>
      </p:sp>
      <p:sp>
        <p:nvSpPr>
          <p:cNvPr id="3" name="Content Placeholder 2"/>
          <p:cNvSpPr>
            <a:spLocks noGrp="1"/>
          </p:cNvSpPr>
          <p:nvPr>
            <p:ph idx="1"/>
          </p:nvPr>
        </p:nvSpPr>
        <p:spPr/>
        <p:txBody>
          <a:bodyPr/>
          <a:lstStyle/>
          <a:p>
            <a:r>
              <a:rPr lang="en-US"/>
              <a:t>Sometimes no single data set or analytic methodology can reveal the breadth of a research question.</a:t>
            </a:r>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11</a:t>
            </a:fld>
            <a:endParaRPr lang="en-US"/>
          </a:p>
        </p:txBody>
      </p:sp>
    </p:spTree>
    <p:extLst>
      <p:ext uri="{BB962C8B-B14F-4D97-AF65-F5344CB8AC3E}">
        <p14:creationId xmlns:p14="http://schemas.microsoft.com/office/powerpoint/2010/main" val="35963018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Types of Mixed-Methods Designs</a:t>
            </a:r>
          </a:p>
        </p:txBody>
      </p:sp>
      <p:sp>
        <p:nvSpPr>
          <p:cNvPr id="3" name="Content Placeholder 2"/>
          <p:cNvSpPr>
            <a:spLocks noGrp="1"/>
          </p:cNvSpPr>
          <p:nvPr>
            <p:ph idx="1"/>
          </p:nvPr>
        </p:nvSpPr>
        <p:spPr/>
        <p:txBody>
          <a:bodyPr>
            <a:normAutofit/>
          </a:bodyPr>
          <a:lstStyle/>
          <a:p>
            <a:r>
              <a:rPr lang="en-US" b="1" dirty="0"/>
              <a:t>Integrated Designs</a:t>
            </a:r>
            <a:r>
              <a:rPr lang="en-US" dirty="0"/>
              <a:t>: qualitative and quantitative methods are used concurrently and both are given equal importance. </a:t>
            </a:r>
          </a:p>
          <a:p>
            <a:r>
              <a:rPr lang="en-US" b="1" dirty="0"/>
              <a:t>Staged Designs</a:t>
            </a:r>
            <a:r>
              <a:rPr lang="en-US" dirty="0"/>
              <a:t>: qualitative and quantitative methods are used in sequence in the research</a:t>
            </a:r>
          </a:p>
          <a:p>
            <a:endParaRPr lang="en-US" dirty="0"/>
          </a:p>
          <a:p>
            <a:endParaRPr lang="en-US" dirty="0"/>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12</a:t>
            </a:fld>
            <a:endParaRPr lang="en-US"/>
          </a:p>
        </p:txBody>
      </p:sp>
    </p:spTree>
    <p:extLst>
      <p:ext uri="{BB962C8B-B14F-4D97-AF65-F5344CB8AC3E}">
        <p14:creationId xmlns:p14="http://schemas.microsoft.com/office/powerpoint/2010/main" val="97325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Mixed-Methods Designs</a:t>
            </a:r>
          </a:p>
        </p:txBody>
      </p:sp>
      <p:sp>
        <p:nvSpPr>
          <p:cNvPr id="3" name="Content Placeholder 2"/>
          <p:cNvSpPr>
            <a:spLocks noGrp="1"/>
          </p:cNvSpPr>
          <p:nvPr>
            <p:ph idx="1"/>
          </p:nvPr>
        </p:nvSpPr>
        <p:spPr/>
        <p:txBody>
          <a:bodyPr/>
          <a:lstStyle/>
          <a:p>
            <a:pPr lvl="1"/>
            <a:r>
              <a:rPr lang="en-US" b="1" dirty="0"/>
              <a:t>Strengths</a:t>
            </a:r>
            <a:r>
              <a:rPr lang="en-US" dirty="0"/>
              <a:t>: enhanced measurement validity, generalizability, causal validity, or authenticity.</a:t>
            </a:r>
          </a:p>
          <a:p>
            <a:pPr lvl="1"/>
            <a:r>
              <a:rPr lang="en-US" b="1" dirty="0"/>
              <a:t>Challenges</a:t>
            </a:r>
            <a:r>
              <a:rPr lang="en-US" dirty="0"/>
              <a:t>: different expertise is needed to handle the different methods and data, not to mention that it also takes much more time to conduct both types of analyses.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13</a:t>
            </a:fld>
            <a:endParaRPr lang="en-US"/>
          </a:p>
        </p:txBody>
      </p:sp>
    </p:spTree>
    <p:extLst>
      <p:ext uri="{BB962C8B-B14F-4D97-AF65-F5344CB8AC3E}">
        <p14:creationId xmlns:p14="http://schemas.microsoft.com/office/powerpoint/2010/main" val="286772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Qualitative Data Analysis</a:t>
            </a:r>
          </a:p>
        </p:txBody>
      </p:sp>
      <p:sp>
        <p:nvSpPr>
          <p:cNvPr id="6" name="Content Placeholder 5"/>
          <p:cNvSpPr>
            <a:spLocks noGrp="1"/>
          </p:cNvSpPr>
          <p:nvPr>
            <p:ph idx="1"/>
          </p:nvPr>
        </p:nvSpPr>
        <p:spPr>
          <a:xfrm>
            <a:off x="457200" y="2057400"/>
            <a:ext cx="8229600" cy="4343400"/>
          </a:xfrm>
        </p:spPr>
        <p:txBody>
          <a:bodyPr>
            <a:noAutofit/>
          </a:bodyPr>
          <a:lstStyle/>
          <a:p>
            <a:pPr>
              <a:spcBef>
                <a:spcPts val="0"/>
              </a:spcBef>
            </a:pPr>
            <a:r>
              <a:rPr lang="en-US" sz="2800" dirty="0"/>
              <a:t>Secondary Data Analysis</a:t>
            </a:r>
          </a:p>
          <a:p>
            <a:pPr>
              <a:spcBef>
                <a:spcPts val="0"/>
              </a:spcBef>
            </a:pPr>
            <a:r>
              <a:rPr lang="en-US" sz="2800" dirty="0"/>
              <a:t>Secondary Data Sources</a:t>
            </a:r>
          </a:p>
          <a:p>
            <a:pPr>
              <a:spcBef>
                <a:spcPts val="0"/>
              </a:spcBef>
            </a:pPr>
            <a:r>
              <a:rPr lang="en-US" sz="2800" dirty="0"/>
              <a:t>Challenges for Secondary Data Analyses</a:t>
            </a:r>
          </a:p>
          <a:p>
            <a:pPr>
              <a:spcBef>
                <a:spcPts val="0"/>
              </a:spcBef>
            </a:pPr>
            <a:r>
              <a:rPr lang="en-US" sz="2800" dirty="0"/>
              <a:t>Big Data</a:t>
            </a:r>
          </a:p>
          <a:p>
            <a:pPr>
              <a:spcBef>
                <a:spcPts val="0"/>
              </a:spcBef>
            </a:pPr>
            <a:r>
              <a:rPr lang="en-US" sz="2800" dirty="0"/>
              <a:t>Mixed Methods</a:t>
            </a:r>
          </a:p>
          <a:p>
            <a:pPr>
              <a:spcBef>
                <a:spcPts val="0"/>
              </a:spcBef>
            </a:pPr>
            <a:r>
              <a:rPr lang="en-US" sz="2800" dirty="0"/>
              <a:t>Types of Mixed Methods Designs</a:t>
            </a:r>
          </a:p>
          <a:p>
            <a:pPr>
              <a:spcBef>
                <a:spcPts val="0"/>
              </a:spcBef>
            </a:pPr>
            <a:r>
              <a:rPr lang="en-US" sz="2800" dirty="0"/>
              <a:t>Strengths and Limitations of Mixed Methods</a:t>
            </a:r>
          </a:p>
          <a:p>
            <a:pPr>
              <a:spcBef>
                <a:spcPts val="0"/>
              </a:spcBef>
            </a:pPr>
            <a:r>
              <a:rPr lang="en-US" sz="2800" dirty="0"/>
              <a:t>Ethics and Mixed Methods</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2</a:t>
            </a:fld>
            <a:endParaRPr lang="en-US"/>
          </a:p>
        </p:txBody>
      </p:sp>
    </p:spTree>
    <p:extLst>
      <p:ext uri="{BB962C8B-B14F-4D97-AF65-F5344CB8AC3E}">
        <p14:creationId xmlns:p14="http://schemas.microsoft.com/office/powerpoint/2010/main" val="31000907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Secondary Data Analysis</a:t>
            </a:r>
            <a:endParaRPr lang="en-US" dirty="0"/>
          </a:p>
        </p:txBody>
      </p:sp>
      <p:sp>
        <p:nvSpPr>
          <p:cNvPr id="6" name="Content Placeholder 5"/>
          <p:cNvSpPr>
            <a:spLocks noGrp="1"/>
          </p:cNvSpPr>
          <p:nvPr>
            <p:ph idx="1"/>
          </p:nvPr>
        </p:nvSpPr>
        <p:spPr/>
        <p:txBody>
          <a:bodyPr/>
          <a:lstStyle/>
          <a:p>
            <a:r>
              <a:rPr lang="en-US" dirty="0"/>
              <a:t>Definition: a method of using preexisting data to answer a research question.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3</a:t>
            </a:fld>
            <a:endParaRPr lang="en-US"/>
          </a:p>
        </p:txBody>
      </p:sp>
      <p:sp>
        <p:nvSpPr>
          <p:cNvPr id="7" name="Content Placeholder 5"/>
          <p:cNvSpPr txBox="1">
            <a:spLocks/>
          </p:cNvSpPr>
          <p:nvPr/>
        </p:nvSpPr>
        <p:spPr>
          <a:xfrm>
            <a:off x="990600" y="3200400"/>
            <a:ext cx="7162800" cy="2971800"/>
          </a:xfrm>
          <a:prstGeom prst="rect">
            <a:avLst/>
          </a:prstGeom>
          <a:ln>
            <a:solidFill>
              <a:schemeClr val="tx1"/>
            </a:solidFill>
          </a:ln>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b="1" dirty="0"/>
              <a:t>Secondary Data Sources:</a:t>
            </a:r>
          </a:p>
          <a:p>
            <a:r>
              <a:rPr lang="en-US" dirty="0"/>
              <a:t>U.S. Census Bureau</a:t>
            </a:r>
          </a:p>
          <a:p>
            <a:r>
              <a:rPr lang="en-US" dirty="0"/>
              <a:t>Inter-University Consortium for Political and Social Research</a:t>
            </a:r>
          </a:p>
          <a:p>
            <a:r>
              <a:rPr lang="en-US" dirty="0"/>
              <a:t>Qualitative Data Sources</a:t>
            </a:r>
          </a:p>
          <a:p>
            <a:r>
              <a:rPr lang="en-US" dirty="0"/>
              <a:t>International Data Sources</a:t>
            </a:r>
          </a:p>
        </p:txBody>
      </p:sp>
    </p:spTree>
    <p:extLst>
      <p:ext uri="{BB962C8B-B14F-4D97-AF65-F5344CB8AC3E}">
        <p14:creationId xmlns:p14="http://schemas.microsoft.com/office/powerpoint/2010/main" val="2457228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Advantages of Secondary Data Analyses</a:t>
            </a:r>
          </a:p>
        </p:txBody>
      </p:sp>
      <p:sp>
        <p:nvSpPr>
          <p:cNvPr id="6" name="Content Placeholder 5"/>
          <p:cNvSpPr>
            <a:spLocks noGrp="1"/>
          </p:cNvSpPr>
          <p:nvPr>
            <p:ph idx="1"/>
          </p:nvPr>
        </p:nvSpPr>
        <p:spPr>
          <a:xfrm>
            <a:off x="457200" y="2057400"/>
            <a:ext cx="8229600" cy="4343400"/>
          </a:xfrm>
        </p:spPr>
        <p:txBody>
          <a:bodyPr>
            <a:normAutofit fontScale="92500" lnSpcReduction="20000"/>
          </a:bodyPr>
          <a:lstStyle/>
          <a:p>
            <a:pPr>
              <a:spcBef>
                <a:spcPts val="0"/>
              </a:spcBef>
            </a:pPr>
            <a:r>
              <a:rPr lang="en-US" dirty="0"/>
              <a:t>Allows analyses of social processes in other inaccessible settings</a:t>
            </a:r>
          </a:p>
          <a:p>
            <a:pPr>
              <a:spcBef>
                <a:spcPts val="0"/>
              </a:spcBef>
            </a:pPr>
            <a:r>
              <a:rPr lang="en-US" dirty="0"/>
              <a:t>Saves time and money</a:t>
            </a:r>
          </a:p>
          <a:p>
            <a:pPr>
              <a:spcBef>
                <a:spcPts val="0"/>
              </a:spcBef>
            </a:pPr>
            <a:r>
              <a:rPr lang="en-US" dirty="0"/>
              <a:t>Allows researcher to avoid data collection problems</a:t>
            </a:r>
          </a:p>
          <a:p>
            <a:pPr>
              <a:spcBef>
                <a:spcPts val="0"/>
              </a:spcBef>
            </a:pPr>
            <a:r>
              <a:rPr lang="en-US" dirty="0"/>
              <a:t>Facilitates comparison with other samples</a:t>
            </a:r>
          </a:p>
          <a:p>
            <a:pPr>
              <a:spcBef>
                <a:spcPts val="0"/>
              </a:spcBef>
            </a:pPr>
            <a:r>
              <a:rPr lang="en-US" dirty="0"/>
              <a:t>May allow inclusion of many more variables and a more diverse sample than otherwise would be feasible</a:t>
            </a:r>
          </a:p>
          <a:p>
            <a:pPr>
              <a:spcBef>
                <a:spcPts val="0"/>
              </a:spcBef>
            </a:pPr>
            <a:r>
              <a:rPr lang="en-US" dirty="0"/>
              <a:t>May allow data from multiple studies to be combined.</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4</a:t>
            </a:fld>
            <a:endParaRPr lang="en-US"/>
          </a:p>
        </p:txBody>
      </p:sp>
    </p:spTree>
    <p:extLst>
      <p:ext uri="{BB962C8B-B14F-4D97-AF65-F5344CB8AC3E}">
        <p14:creationId xmlns:p14="http://schemas.microsoft.com/office/powerpoint/2010/main" val="2193895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4A75F-09EF-E541-AA26-A65AE1C874D0}"/>
              </a:ext>
            </a:extLst>
          </p:cNvPr>
          <p:cNvSpPr>
            <a:spLocks noGrp="1"/>
          </p:cNvSpPr>
          <p:nvPr>
            <p:ph type="title"/>
          </p:nvPr>
        </p:nvSpPr>
        <p:spPr/>
        <p:txBody>
          <a:bodyPr>
            <a:normAutofit fontScale="90000"/>
          </a:bodyPr>
          <a:lstStyle/>
          <a:p>
            <a:r>
              <a:rPr lang="en-US" dirty="0"/>
              <a:t>Central Databases &amp; Other Examples</a:t>
            </a:r>
          </a:p>
        </p:txBody>
      </p:sp>
      <p:sp>
        <p:nvSpPr>
          <p:cNvPr id="3" name="Content Placeholder 2">
            <a:extLst>
              <a:ext uri="{FF2B5EF4-FFF2-40B4-BE49-F238E27FC236}">
                <a16:creationId xmlns:a16="http://schemas.microsoft.com/office/drawing/2014/main" id="{57BEE900-1E4F-7546-B846-7E2E01EFB740}"/>
              </a:ext>
            </a:extLst>
          </p:cNvPr>
          <p:cNvSpPr>
            <a:spLocks noGrp="1"/>
          </p:cNvSpPr>
          <p:nvPr>
            <p:ph sz="half" idx="1"/>
          </p:nvPr>
        </p:nvSpPr>
        <p:spPr/>
        <p:txBody>
          <a:bodyPr>
            <a:normAutofit fontScale="85000" lnSpcReduction="20000"/>
          </a:bodyPr>
          <a:lstStyle/>
          <a:p>
            <a:pPr marL="0" indent="0">
              <a:buNone/>
            </a:pPr>
            <a:endParaRPr lang="en-US" dirty="0">
              <a:hlinkClick r:id="rId2"/>
            </a:endParaRPr>
          </a:p>
          <a:p>
            <a:r>
              <a:rPr lang="en-US" dirty="0"/>
              <a:t>University of Michigan Database: </a:t>
            </a:r>
            <a:r>
              <a:rPr lang="en-US" dirty="0">
                <a:hlinkClick r:id="rId2"/>
              </a:rPr>
              <a:t>https://www.icpsr.umich.edu/web/pages/</a:t>
            </a:r>
            <a:endParaRPr lang="en-US" dirty="0"/>
          </a:p>
          <a:p>
            <a:r>
              <a:rPr lang="en-US" dirty="0"/>
              <a:t>Kids Count Data Center: </a:t>
            </a:r>
            <a:r>
              <a:rPr lang="en-US" dirty="0">
                <a:hlinkClick r:id="rId3"/>
              </a:rPr>
              <a:t>https://datacenter.kidscount.org/</a:t>
            </a:r>
            <a:r>
              <a:rPr lang="en-US" dirty="0"/>
              <a:t> </a:t>
            </a:r>
          </a:p>
        </p:txBody>
      </p:sp>
      <p:sp>
        <p:nvSpPr>
          <p:cNvPr id="6" name="Content Placeholder 5">
            <a:extLst>
              <a:ext uri="{FF2B5EF4-FFF2-40B4-BE49-F238E27FC236}">
                <a16:creationId xmlns:a16="http://schemas.microsoft.com/office/drawing/2014/main" id="{F97B7AD8-F635-544D-8460-888782011D7D}"/>
              </a:ext>
            </a:extLst>
          </p:cNvPr>
          <p:cNvSpPr>
            <a:spLocks noGrp="1"/>
          </p:cNvSpPr>
          <p:nvPr>
            <p:ph sz="half" idx="2"/>
          </p:nvPr>
        </p:nvSpPr>
        <p:spPr/>
        <p:txBody>
          <a:bodyPr>
            <a:normAutofit fontScale="85000" lnSpcReduction="20000"/>
          </a:bodyPr>
          <a:lstStyle/>
          <a:p>
            <a:endParaRPr lang="en-US" dirty="0"/>
          </a:p>
          <a:p>
            <a:r>
              <a:rPr lang="en-US" dirty="0"/>
              <a:t>Testimonies from the Holocaust and other genocides: </a:t>
            </a:r>
            <a:r>
              <a:rPr lang="en-US" dirty="0">
                <a:hlinkClick r:id="rId4"/>
              </a:rPr>
              <a:t>https://sfi.usc.edu/collecting</a:t>
            </a:r>
            <a:r>
              <a:rPr lang="en-US" dirty="0"/>
              <a:t> </a:t>
            </a:r>
          </a:p>
          <a:p>
            <a:r>
              <a:rPr lang="en-US" dirty="0"/>
              <a:t>CMS Data &amp; Stats: </a:t>
            </a:r>
            <a:r>
              <a:rPr lang="en-US" dirty="0">
                <a:hlinkClick r:id="rId5"/>
              </a:rPr>
              <a:t>https://www.cms.gov/Research-Statistics-Data-and-Systems/Research-Statistics-Data-and-Systems</a:t>
            </a:r>
            <a:endParaRPr lang="en-US" dirty="0"/>
          </a:p>
          <a:p>
            <a:endParaRPr lang="en-US" dirty="0"/>
          </a:p>
          <a:p>
            <a:endParaRPr lang="en-US" dirty="0"/>
          </a:p>
        </p:txBody>
      </p:sp>
      <p:sp>
        <p:nvSpPr>
          <p:cNvPr id="4" name="Footer Placeholder 3">
            <a:extLst>
              <a:ext uri="{FF2B5EF4-FFF2-40B4-BE49-F238E27FC236}">
                <a16:creationId xmlns:a16="http://schemas.microsoft.com/office/drawing/2014/main" id="{B1EAAF3E-44EB-5746-A3C4-F22BC281D29D}"/>
              </a:ext>
            </a:extLst>
          </p:cNvPr>
          <p:cNvSpPr>
            <a:spLocks noGrp="1"/>
          </p:cNvSpPr>
          <p:nvPr>
            <p:ph type="ftr" sz="quarter" idx="11"/>
          </p:nvPr>
        </p:nvSpPr>
        <p:spPr/>
        <p:txBody>
          <a:bodyPr/>
          <a:lstStyle/>
          <a:p>
            <a:r>
              <a:rPr lang="en-US"/>
              <a:t>Author, Book Title. © 2016, SAGE Publications.</a:t>
            </a:r>
          </a:p>
        </p:txBody>
      </p:sp>
      <p:sp>
        <p:nvSpPr>
          <p:cNvPr id="5" name="Slide Number Placeholder 4">
            <a:extLst>
              <a:ext uri="{FF2B5EF4-FFF2-40B4-BE49-F238E27FC236}">
                <a16:creationId xmlns:a16="http://schemas.microsoft.com/office/drawing/2014/main" id="{47C22017-0D54-9C4E-B6B4-E3280A5C0292}"/>
              </a:ext>
            </a:extLst>
          </p:cNvPr>
          <p:cNvSpPr>
            <a:spLocks noGrp="1"/>
          </p:cNvSpPr>
          <p:nvPr>
            <p:ph type="sldNum" sz="quarter" idx="12"/>
          </p:nvPr>
        </p:nvSpPr>
        <p:spPr/>
        <p:txBody>
          <a:bodyPr/>
          <a:lstStyle/>
          <a:p>
            <a:fld id="{57791E2C-D482-4158-8F4A-4C0B35475140}" type="slidenum">
              <a:rPr lang="en-US" smtClean="0"/>
              <a:t>5</a:t>
            </a:fld>
            <a:endParaRPr lang="en-US"/>
          </a:p>
        </p:txBody>
      </p:sp>
    </p:spTree>
    <p:extLst>
      <p:ext uri="{BB962C8B-B14F-4D97-AF65-F5344CB8AC3E}">
        <p14:creationId xmlns:p14="http://schemas.microsoft.com/office/powerpoint/2010/main" val="284710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F13B8-9808-404D-A74A-4EA3BF9627D2}"/>
              </a:ext>
            </a:extLst>
          </p:cNvPr>
          <p:cNvSpPr>
            <a:spLocks noGrp="1"/>
          </p:cNvSpPr>
          <p:nvPr>
            <p:ph type="title"/>
          </p:nvPr>
        </p:nvSpPr>
        <p:spPr/>
        <p:txBody>
          <a:bodyPr>
            <a:normAutofit fontScale="90000"/>
          </a:bodyPr>
          <a:lstStyle/>
          <a:p>
            <a:r>
              <a:rPr lang="en-US" dirty="0"/>
              <a:t>Examples for Cross-National Research</a:t>
            </a:r>
          </a:p>
        </p:txBody>
      </p:sp>
      <p:sp>
        <p:nvSpPr>
          <p:cNvPr id="3" name="Content Placeholder 2">
            <a:extLst>
              <a:ext uri="{FF2B5EF4-FFF2-40B4-BE49-F238E27FC236}">
                <a16:creationId xmlns:a16="http://schemas.microsoft.com/office/drawing/2014/main" id="{75CEBDA6-D2E8-7448-A2EC-A77EAAA698E2}"/>
              </a:ext>
            </a:extLst>
          </p:cNvPr>
          <p:cNvSpPr>
            <a:spLocks noGrp="1"/>
          </p:cNvSpPr>
          <p:nvPr>
            <p:ph sz="half" idx="1"/>
          </p:nvPr>
        </p:nvSpPr>
        <p:spPr/>
        <p:txBody>
          <a:bodyPr>
            <a:normAutofit fontScale="92500"/>
          </a:bodyPr>
          <a:lstStyle/>
          <a:p>
            <a:r>
              <a:rPr lang="en-US" dirty="0"/>
              <a:t>Health Retirement Study (HRS)</a:t>
            </a:r>
          </a:p>
          <a:p>
            <a:r>
              <a:rPr lang="en-US" dirty="0"/>
              <a:t>Korean Longitudinal Study of Aging (</a:t>
            </a:r>
            <a:r>
              <a:rPr lang="en-US" dirty="0" err="1"/>
              <a:t>KLoSA</a:t>
            </a:r>
            <a:r>
              <a:rPr lang="en-US" dirty="0"/>
              <a:t>)</a:t>
            </a:r>
          </a:p>
          <a:p>
            <a:r>
              <a:rPr lang="en-US" dirty="0"/>
              <a:t>Longitudinal Aging Study in India (LASI)</a:t>
            </a:r>
          </a:p>
          <a:p>
            <a:r>
              <a:rPr lang="en-US" dirty="0"/>
              <a:t>Survey of Health, Ageing, and Retirement in Europe (SHARE)</a:t>
            </a:r>
          </a:p>
        </p:txBody>
      </p:sp>
      <p:sp>
        <p:nvSpPr>
          <p:cNvPr id="6" name="Content Placeholder 5">
            <a:extLst>
              <a:ext uri="{FF2B5EF4-FFF2-40B4-BE49-F238E27FC236}">
                <a16:creationId xmlns:a16="http://schemas.microsoft.com/office/drawing/2014/main" id="{E96EA9B7-001D-C841-ADF6-E71AB91A9506}"/>
              </a:ext>
            </a:extLst>
          </p:cNvPr>
          <p:cNvSpPr>
            <a:spLocks noGrp="1"/>
          </p:cNvSpPr>
          <p:nvPr>
            <p:ph sz="half" idx="2"/>
          </p:nvPr>
        </p:nvSpPr>
        <p:spPr/>
        <p:txBody>
          <a:bodyPr>
            <a:normAutofit fontScale="92500"/>
          </a:bodyPr>
          <a:lstStyle/>
          <a:p>
            <a:r>
              <a:rPr lang="en-US" dirty="0"/>
              <a:t>Mexican Health and Aging Study (MHAS)</a:t>
            </a:r>
          </a:p>
          <a:p>
            <a:r>
              <a:rPr lang="en-US" dirty="0"/>
              <a:t>China Health and Retirement Longitudinal Survey (CHARLS)</a:t>
            </a:r>
          </a:p>
          <a:p>
            <a:r>
              <a:rPr lang="en-US" dirty="0"/>
              <a:t>Japanese Study of Aging and Retirement (JSTAR)</a:t>
            </a:r>
          </a:p>
        </p:txBody>
      </p:sp>
      <p:sp>
        <p:nvSpPr>
          <p:cNvPr id="4" name="Footer Placeholder 3">
            <a:extLst>
              <a:ext uri="{FF2B5EF4-FFF2-40B4-BE49-F238E27FC236}">
                <a16:creationId xmlns:a16="http://schemas.microsoft.com/office/drawing/2014/main" id="{2D6982E1-082F-CF4D-9D72-290F7A448639}"/>
              </a:ext>
            </a:extLst>
          </p:cNvPr>
          <p:cNvSpPr>
            <a:spLocks noGrp="1"/>
          </p:cNvSpPr>
          <p:nvPr>
            <p:ph type="ftr" sz="quarter" idx="11"/>
          </p:nvPr>
        </p:nvSpPr>
        <p:spPr/>
        <p:txBody>
          <a:bodyPr/>
          <a:lstStyle/>
          <a:p>
            <a:r>
              <a:rPr lang="en-US"/>
              <a:t>Author, Book Title. © 2016, SAGE Publications.</a:t>
            </a:r>
          </a:p>
        </p:txBody>
      </p:sp>
      <p:sp>
        <p:nvSpPr>
          <p:cNvPr id="5" name="Slide Number Placeholder 4">
            <a:extLst>
              <a:ext uri="{FF2B5EF4-FFF2-40B4-BE49-F238E27FC236}">
                <a16:creationId xmlns:a16="http://schemas.microsoft.com/office/drawing/2014/main" id="{16FA1D72-B444-6C4C-83CF-6DFA9F80BDF5}"/>
              </a:ext>
            </a:extLst>
          </p:cNvPr>
          <p:cNvSpPr>
            <a:spLocks noGrp="1"/>
          </p:cNvSpPr>
          <p:nvPr>
            <p:ph type="sldNum" sz="quarter" idx="12"/>
          </p:nvPr>
        </p:nvSpPr>
        <p:spPr/>
        <p:txBody>
          <a:bodyPr/>
          <a:lstStyle/>
          <a:p>
            <a:fld id="{57791E2C-D482-4158-8F4A-4C0B35475140}" type="slidenum">
              <a:rPr lang="en-US" smtClean="0"/>
              <a:t>6</a:t>
            </a:fld>
            <a:endParaRPr lang="en-US"/>
          </a:p>
        </p:txBody>
      </p:sp>
    </p:spTree>
    <p:extLst>
      <p:ext uri="{BB962C8B-B14F-4D97-AF65-F5344CB8AC3E}">
        <p14:creationId xmlns:p14="http://schemas.microsoft.com/office/powerpoint/2010/main" val="44850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400" dirty="0"/>
              <a:t>Challenges of Secondary Data Analyses</a:t>
            </a:r>
          </a:p>
        </p:txBody>
      </p:sp>
      <p:sp>
        <p:nvSpPr>
          <p:cNvPr id="6" name="Content Placeholder 5"/>
          <p:cNvSpPr>
            <a:spLocks noGrp="1"/>
          </p:cNvSpPr>
          <p:nvPr>
            <p:ph idx="1"/>
          </p:nvPr>
        </p:nvSpPr>
        <p:spPr>
          <a:xfrm>
            <a:off x="457200" y="2057400"/>
            <a:ext cx="8229600" cy="4343400"/>
          </a:xfrm>
        </p:spPr>
        <p:txBody>
          <a:bodyPr>
            <a:normAutofit fontScale="92500" lnSpcReduction="20000"/>
          </a:bodyPr>
          <a:lstStyle/>
          <a:p>
            <a:r>
              <a:rPr lang="en-US" dirty="0"/>
              <a:t>Risk of minimizing or misunderstanding limitations put forth by the collector of the data</a:t>
            </a:r>
          </a:p>
          <a:p>
            <a:r>
              <a:rPr lang="en-US" dirty="0"/>
              <a:t>Researcher’s inability to design data collection methods best suited to answer the research question</a:t>
            </a:r>
          </a:p>
          <a:p>
            <a:r>
              <a:rPr lang="en-US" dirty="0"/>
              <a:t>Researcher cannot test and refined the methods to be used on the bases of preliminary feedback from the population or processes to be studied.</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7</a:t>
            </a:fld>
            <a:endParaRPr lang="en-US"/>
          </a:p>
        </p:txBody>
      </p:sp>
    </p:spTree>
    <p:extLst>
      <p:ext uri="{BB962C8B-B14F-4D97-AF65-F5344CB8AC3E}">
        <p14:creationId xmlns:p14="http://schemas.microsoft.com/office/powerpoint/2010/main" val="3416720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Big Data</a:t>
            </a:r>
          </a:p>
        </p:txBody>
      </p:sp>
      <p:sp>
        <p:nvSpPr>
          <p:cNvPr id="6" name="Content Placeholder 5"/>
          <p:cNvSpPr>
            <a:spLocks noGrp="1"/>
          </p:cNvSpPr>
          <p:nvPr>
            <p:ph idx="1"/>
          </p:nvPr>
        </p:nvSpPr>
        <p:spPr/>
        <p:txBody>
          <a:bodyPr/>
          <a:lstStyle/>
          <a:p>
            <a:r>
              <a:rPr lang="en-US" dirty="0"/>
              <a:t>Definition: massive data sets produced or accessible in computer-readable form that are produced by people and manageable with today’s computers.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8</a:t>
            </a:fld>
            <a:endParaRPr lang="en-US"/>
          </a:p>
        </p:txBody>
      </p:sp>
    </p:spTree>
    <p:extLst>
      <p:ext uri="{BB962C8B-B14F-4D97-AF65-F5344CB8AC3E}">
        <p14:creationId xmlns:p14="http://schemas.microsoft.com/office/powerpoint/2010/main" val="351807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Ethical Issues in Secondary</a:t>
            </a:r>
            <a:br>
              <a:rPr lang="en-US" dirty="0"/>
            </a:br>
            <a:r>
              <a:rPr lang="en-US" dirty="0"/>
              <a:t>Data Analysis and Big Data</a:t>
            </a:r>
          </a:p>
        </p:txBody>
      </p:sp>
      <p:sp>
        <p:nvSpPr>
          <p:cNvPr id="6" name="Content Placeholder 5"/>
          <p:cNvSpPr>
            <a:spLocks noGrp="1"/>
          </p:cNvSpPr>
          <p:nvPr>
            <p:ph idx="1"/>
          </p:nvPr>
        </p:nvSpPr>
        <p:spPr/>
        <p:txBody>
          <a:bodyPr>
            <a:noAutofit/>
          </a:bodyPr>
          <a:lstStyle/>
          <a:p>
            <a:r>
              <a:rPr lang="en-US" dirty="0"/>
              <a:t>Subject confidentiality is a key concern when original records are analyzed. All identifying information should be removed from the records being analyzed so that no link is possible to the identities of living respondents or their descendants. </a:t>
            </a:r>
          </a:p>
        </p:txBody>
      </p:sp>
      <p:sp>
        <p:nvSpPr>
          <p:cNvPr id="4" name="Footer Placeholder 3"/>
          <p:cNvSpPr>
            <a:spLocks noGrp="1"/>
          </p:cNvSpPr>
          <p:nvPr>
            <p:ph type="ftr" sz="quarter" idx="11"/>
          </p:nvPr>
        </p:nvSpPr>
        <p:spPr/>
        <p:txBody>
          <a:bodyPr/>
          <a:lstStyle/>
          <a:p>
            <a:r>
              <a:rPr lang="en-US"/>
              <a:t>Engel and Schutt, The Practice of Research in Social Work. © 2016, SAGE Publications.</a:t>
            </a:r>
            <a:endParaRPr lang="en-US" dirty="0"/>
          </a:p>
        </p:txBody>
      </p:sp>
      <p:sp>
        <p:nvSpPr>
          <p:cNvPr id="5" name="Slide Number Placeholder 4"/>
          <p:cNvSpPr>
            <a:spLocks noGrp="1"/>
          </p:cNvSpPr>
          <p:nvPr>
            <p:ph type="sldNum" sz="quarter" idx="12"/>
          </p:nvPr>
        </p:nvSpPr>
        <p:spPr/>
        <p:txBody>
          <a:bodyPr/>
          <a:lstStyle/>
          <a:p>
            <a:fld id="{57791E2C-D482-4158-8F4A-4C0B35475140}" type="slidenum">
              <a:rPr lang="en-US" smtClean="0"/>
              <a:pPr/>
              <a:t>9</a:t>
            </a:fld>
            <a:endParaRPr lang="en-US"/>
          </a:p>
        </p:txBody>
      </p:sp>
    </p:spTree>
    <p:extLst>
      <p:ext uri="{BB962C8B-B14F-4D97-AF65-F5344CB8AC3E}">
        <p14:creationId xmlns:p14="http://schemas.microsoft.com/office/powerpoint/2010/main" val="1174422752"/>
      </p:ext>
    </p:extLst>
  </p:cSld>
  <p:clrMapOvr>
    <a:masterClrMapping/>
  </p:clrMapOvr>
</p:sld>
</file>

<file path=ppt/theme/theme1.xml><?xml version="1.0" encoding="utf-8"?>
<a:theme xmlns:a="http://schemas.openxmlformats.org/drawingml/2006/main" name="Engel PP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9AE4E978CEFA94B8DA9D30DFCF1B51B" ma:contentTypeVersion="0" ma:contentTypeDescription="Create a new document." ma:contentTypeScope="" ma:versionID="9718d60a61096b6abcfb64ec4f1820a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0C6A26A-9AF9-4B76-9385-D0354396B92D}">
  <ds:schemaRefs>
    <ds:schemaRef ds:uri="http://schemas.microsoft.com/office/2006/metadata/properties"/>
  </ds:schemaRefs>
</ds:datastoreItem>
</file>

<file path=customXml/itemProps2.xml><?xml version="1.0" encoding="utf-8"?>
<ds:datastoreItem xmlns:ds="http://schemas.openxmlformats.org/officeDocument/2006/customXml" ds:itemID="{3715477C-0F36-4E5D-9D4F-8FA6E113AFE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1ECFE4D1-8534-49AA-A248-B24E4B90952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Engel PPT Theme</Template>
  <TotalTime>21150</TotalTime>
  <Words>770</Words>
  <Application>Microsoft Macintosh PowerPoint</Application>
  <PresentationFormat>On-screen Show (4:3)</PresentationFormat>
  <Paragraphs>82</Paragraphs>
  <Slides>13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Engel PPT Theme</vt:lpstr>
      <vt:lpstr>PowerPoint Presentation</vt:lpstr>
      <vt:lpstr>Qualitative Data Analysis</vt:lpstr>
      <vt:lpstr>Secondary Data Analysis</vt:lpstr>
      <vt:lpstr>Advantages of Secondary Data Analyses</vt:lpstr>
      <vt:lpstr>Central Databases &amp; Other Examples</vt:lpstr>
      <vt:lpstr>Examples for Cross-National Research</vt:lpstr>
      <vt:lpstr>Challenges of Secondary Data Analyses</vt:lpstr>
      <vt:lpstr>Big Data</vt:lpstr>
      <vt:lpstr>Ethical Issues in Secondary Data Analysis and Big Data</vt:lpstr>
      <vt:lpstr>Ethical Issues in Secondary Data Analysis and Big Data</vt:lpstr>
      <vt:lpstr>Mixed Methods</vt:lpstr>
      <vt:lpstr>Types of Mixed-Methods Designs</vt:lpstr>
      <vt:lpstr>Mixed-Methods Designs</vt:lpstr>
    </vt:vector>
  </TitlesOfParts>
  <Company>Sage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Bierach, Katie</dc:creator>
  <cp:lastModifiedBy>Lauren Montemuro</cp:lastModifiedBy>
  <cp:revision>103</cp:revision>
  <dcterms:created xsi:type="dcterms:W3CDTF">2015-04-30T00:02:08Z</dcterms:created>
  <dcterms:modified xsi:type="dcterms:W3CDTF">2020-11-10T16:12:43Z</dcterms:modified>
</cp:coreProperties>
</file>