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8"/>
  </p:notesMasterIdLst>
  <p:sldIdLst>
    <p:sldId id="281" r:id="rId2"/>
    <p:sldId id="282" r:id="rId3"/>
    <p:sldId id="283" r:id="rId4"/>
    <p:sldId id="284" r:id="rId5"/>
    <p:sldId id="285" r:id="rId6"/>
    <p:sldId id="286" r:id="rId7"/>
    <p:sldId id="297" r:id="rId8"/>
    <p:sldId id="296" r:id="rId9"/>
    <p:sldId id="289" r:id="rId10"/>
    <p:sldId id="290" r:id="rId11"/>
    <p:sldId id="291" r:id="rId12"/>
    <p:sldId id="287" r:id="rId13"/>
    <p:sldId id="257" r:id="rId14"/>
    <p:sldId id="288" r:id="rId15"/>
    <p:sldId id="370" r:id="rId16"/>
    <p:sldId id="885" r:id="rId17"/>
    <p:sldId id="371" r:id="rId18"/>
    <p:sldId id="298" r:id="rId19"/>
    <p:sldId id="260" r:id="rId20"/>
    <p:sldId id="261" r:id="rId21"/>
    <p:sldId id="262" r:id="rId22"/>
    <p:sldId id="263" r:id="rId23"/>
    <p:sldId id="264" r:id="rId24"/>
    <p:sldId id="266" r:id="rId25"/>
    <p:sldId id="271" r:id="rId26"/>
    <p:sldId id="29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769"/>
  </p:normalViewPr>
  <p:slideViewPr>
    <p:cSldViewPr>
      <p:cViewPr varScale="1">
        <p:scale>
          <a:sx n="83" d="100"/>
          <a:sy n="83" d="100"/>
        </p:scale>
        <p:origin x="12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F844-D0BE-4213-B3ED-E9CE01D4ABE6}"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8169820-6FA1-4420-B5FD-DA514AED7943}">
      <dgm:prSet/>
      <dgm:spPr/>
      <dgm:t>
        <a:bodyPr/>
        <a:lstStyle/>
        <a:p>
          <a:pPr>
            <a:lnSpc>
              <a:spcPct val="100000"/>
            </a:lnSpc>
          </a:pPr>
          <a:r>
            <a:rPr lang="en-US"/>
            <a:t>Introductions</a:t>
          </a:r>
        </a:p>
      </dgm:t>
    </dgm:pt>
    <dgm:pt modelId="{FB42E291-6139-4466-91C1-164E505FD715}" type="parTrans" cxnId="{8DB90F36-D483-4557-8AE6-C6B57F475E59}">
      <dgm:prSet/>
      <dgm:spPr/>
      <dgm:t>
        <a:bodyPr/>
        <a:lstStyle/>
        <a:p>
          <a:endParaRPr lang="en-US"/>
        </a:p>
      </dgm:t>
    </dgm:pt>
    <dgm:pt modelId="{08865369-5FDC-4446-B6CD-E7E5174A021F}" type="sibTrans" cxnId="{8DB90F36-D483-4557-8AE6-C6B57F475E59}">
      <dgm:prSet/>
      <dgm:spPr/>
      <dgm:t>
        <a:bodyPr/>
        <a:lstStyle/>
        <a:p>
          <a:pPr>
            <a:lnSpc>
              <a:spcPct val="100000"/>
            </a:lnSpc>
          </a:pPr>
          <a:endParaRPr lang="en-US"/>
        </a:p>
      </dgm:t>
    </dgm:pt>
    <dgm:pt modelId="{83FD11A5-39AA-44A4-9B3F-1FCB628F91A9}">
      <dgm:prSet/>
      <dgm:spPr/>
      <dgm:t>
        <a:bodyPr/>
        <a:lstStyle/>
        <a:p>
          <a:pPr>
            <a:lnSpc>
              <a:spcPct val="100000"/>
            </a:lnSpc>
          </a:pPr>
          <a:r>
            <a:rPr lang="en-US"/>
            <a:t>Review syllabus</a:t>
          </a:r>
        </a:p>
      </dgm:t>
    </dgm:pt>
    <dgm:pt modelId="{E6DAE2B0-0DB0-4CD7-A282-097800E65BC5}" type="parTrans" cxnId="{39CDD07A-F08C-4988-B558-89DAF6735741}">
      <dgm:prSet/>
      <dgm:spPr/>
      <dgm:t>
        <a:bodyPr/>
        <a:lstStyle/>
        <a:p>
          <a:endParaRPr lang="en-US"/>
        </a:p>
      </dgm:t>
    </dgm:pt>
    <dgm:pt modelId="{08573A3D-C9C4-4709-969C-794464B5EC50}" type="sibTrans" cxnId="{39CDD07A-F08C-4988-B558-89DAF6735741}">
      <dgm:prSet/>
      <dgm:spPr/>
      <dgm:t>
        <a:bodyPr/>
        <a:lstStyle/>
        <a:p>
          <a:pPr>
            <a:lnSpc>
              <a:spcPct val="100000"/>
            </a:lnSpc>
          </a:pPr>
          <a:endParaRPr lang="en-US"/>
        </a:p>
      </dgm:t>
    </dgm:pt>
    <dgm:pt modelId="{D80F3D4C-5FCB-4347-B177-EFE5B6977775}">
      <dgm:prSet/>
      <dgm:spPr/>
      <dgm:t>
        <a:bodyPr/>
        <a:lstStyle/>
        <a:p>
          <a:pPr>
            <a:lnSpc>
              <a:spcPct val="100000"/>
            </a:lnSpc>
          </a:pPr>
          <a:r>
            <a:rPr lang="en-US"/>
            <a:t>Self-care</a:t>
          </a:r>
        </a:p>
      </dgm:t>
    </dgm:pt>
    <dgm:pt modelId="{90B754B2-00D9-4EBB-B273-B76EF36F5A29}" type="parTrans" cxnId="{CB275C83-611C-457A-94D6-A3FA56254B4A}">
      <dgm:prSet/>
      <dgm:spPr/>
      <dgm:t>
        <a:bodyPr/>
        <a:lstStyle/>
        <a:p>
          <a:endParaRPr lang="en-US"/>
        </a:p>
      </dgm:t>
    </dgm:pt>
    <dgm:pt modelId="{8D7717CD-F182-4289-B573-F0883AC77542}" type="sibTrans" cxnId="{CB275C83-611C-457A-94D6-A3FA56254B4A}">
      <dgm:prSet/>
      <dgm:spPr/>
      <dgm:t>
        <a:bodyPr/>
        <a:lstStyle/>
        <a:p>
          <a:pPr>
            <a:lnSpc>
              <a:spcPct val="100000"/>
            </a:lnSpc>
          </a:pPr>
          <a:endParaRPr lang="en-US"/>
        </a:p>
      </dgm:t>
    </dgm:pt>
    <dgm:pt modelId="{E4FC93F7-A869-4241-A530-006F324EBAC8}">
      <dgm:prSet/>
      <dgm:spPr/>
      <dgm:t>
        <a:bodyPr/>
        <a:lstStyle/>
        <a:p>
          <a:pPr>
            <a:lnSpc>
              <a:spcPct val="100000"/>
            </a:lnSpc>
          </a:pPr>
          <a:r>
            <a:rPr lang="en-US"/>
            <a:t>Trauma and toxic stress</a:t>
          </a:r>
        </a:p>
      </dgm:t>
    </dgm:pt>
    <dgm:pt modelId="{8E0812BF-A549-4B29-BCCD-615AFC689E77}" type="parTrans" cxnId="{95332E42-7287-4EA2-8776-FE3E2ECC148D}">
      <dgm:prSet/>
      <dgm:spPr/>
      <dgm:t>
        <a:bodyPr/>
        <a:lstStyle/>
        <a:p>
          <a:endParaRPr lang="en-US"/>
        </a:p>
      </dgm:t>
    </dgm:pt>
    <dgm:pt modelId="{F688ADE5-E748-4B5B-8112-3A7FF2329C9E}" type="sibTrans" cxnId="{95332E42-7287-4EA2-8776-FE3E2ECC148D}">
      <dgm:prSet/>
      <dgm:spPr/>
      <dgm:t>
        <a:bodyPr/>
        <a:lstStyle/>
        <a:p>
          <a:endParaRPr lang="en-US"/>
        </a:p>
      </dgm:t>
    </dgm:pt>
    <dgm:pt modelId="{CEA55D1F-777D-4AD2-B280-49703BF850D6}" type="pres">
      <dgm:prSet presAssocID="{327FF844-D0BE-4213-B3ED-E9CE01D4ABE6}" presName="root" presStyleCnt="0">
        <dgm:presLayoutVars>
          <dgm:dir/>
          <dgm:resizeHandles val="exact"/>
        </dgm:presLayoutVars>
      </dgm:prSet>
      <dgm:spPr/>
    </dgm:pt>
    <dgm:pt modelId="{D2C5E428-1AFD-4F99-A243-DF29FBC5FFCD}" type="pres">
      <dgm:prSet presAssocID="{327FF844-D0BE-4213-B3ED-E9CE01D4ABE6}" presName="container" presStyleCnt="0">
        <dgm:presLayoutVars>
          <dgm:dir/>
          <dgm:resizeHandles val="exact"/>
        </dgm:presLayoutVars>
      </dgm:prSet>
      <dgm:spPr/>
    </dgm:pt>
    <dgm:pt modelId="{88FBCABB-3E6E-4E3D-8E3D-55967C7B71A7}" type="pres">
      <dgm:prSet presAssocID="{48169820-6FA1-4420-B5FD-DA514AED7943}" presName="compNode" presStyleCnt="0"/>
      <dgm:spPr/>
    </dgm:pt>
    <dgm:pt modelId="{C5337D41-68D0-438A-9751-A2AFBC73A507}" type="pres">
      <dgm:prSet presAssocID="{48169820-6FA1-4420-B5FD-DA514AED7943}" presName="iconBgRect" presStyleLbl="bgShp" presStyleIdx="0" presStyleCnt="4"/>
      <dgm:spPr/>
    </dgm:pt>
    <dgm:pt modelId="{C26847CA-629B-48A5-9365-C3F9F1AAD34C}" type="pres">
      <dgm:prSet presAssocID="{48169820-6FA1-4420-B5FD-DA514AED794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678FE39E-1ED8-4C93-A1D0-CDF8351C0A6C}" type="pres">
      <dgm:prSet presAssocID="{48169820-6FA1-4420-B5FD-DA514AED7943}" presName="spaceRect" presStyleCnt="0"/>
      <dgm:spPr/>
    </dgm:pt>
    <dgm:pt modelId="{DDA54818-3313-4F9B-8256-90C0925CCCC0}" type="pres">
      <dgm:prSet presAssocID="{48169820-6FA1-4420-B5FD-DA514AED7943}" presName="textRect" presStyleLbl="revTx" presStyleIdx="0" presStyleCnt="4">
        <dgm:presLayoutVars>
          <dgm:chMax val="1"/>
          <dgm:chPref val="1"/>
        </dgm:presLayoutVars>
      </dgm:prSet>
      <dgm:spPr/>
    </dgm:pt>
    <dgm:pt modelId="{DF0F68A5-8D8B-46CD-A59F-AB157251938A}" type="pres">
      <dgm:prSet presAssocID="{08865369-5FDC-4446-B6CD-E7E5174A021F}" presName="sibTrans" presStyleLbl="sibTrans2D1" presStyleIdx="0" presStyleCnt="0"/>
      <dgm:spPr/>
    </dgm:pt>
    <dgm:pt modelId="{A1A57AA7-4E53-433A-9125-15647BEDDD6C}" type="pres">
      <dgm:prSet presAssocID="{83FD11A5-39AA-44A4-9B3F-1FCB628F91A9}" presName="compNode" presStyleCnt="0"/>
      <dgm:spPr/>
    </dgm:pt>
    <dgm:pt modelId="{6415DF9D-7D8F-4372-BC19-8C9AA0D1DCAA}" type="pres">
      <dgm:prSet presAssocID="{83FD11A5-39AA-44A4-9B3F-1FCB628F91A9}" presName="iconBgRect" presStyleLbl="bgShp" presStyleIdx="1" presStyleCnt="4"/>
      <dgm:spPr/>
    </dgm:pt>
    <dgm:pt modelId="{C55582E6-8C50-47C3-8864-50FB0717D6FD}" type="pres">
      <dgm:prSet presAssocID="{83FD11A5-39AA-44A4-9B3F-1FCB628F91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E503244-7FAC-416C-A55F-D6C5BA5FB2D8}" type="pres">
      <dgm:prSet presAssocID="{83FD11A5-39AA-44A4-9B3F-1FCB628F91A9}" presName="spaceRect" presStyleCnt="0"/>
      <dgm:spPr/>
    </dgm:pt>
    <dgm:pt modelId="{44353B31-F681-42AC-B5E0-DBED20F09DF5}" type="pres">
      <dgm:prSet presAssocID="{83FD11A5-39AA-44A4-9B3F-1FCB628F91A9}" presName="textRect" presStyleLbl="revTx" presStyleIdx="1" presStyleCnt="4">
        <dgm:presLayoutVars>
          <dgm:chMax val="1"/>
          <dgm:chPref val="1"/>
        </dgm:presLayoutVars>
      </dgm:prSet>
      <dgm:spPr/>
    </dgm:pt>
    <dgm:pt modelId="{8BA53DDD-B275-41CA-9218-38DB9496E7FA}" type="pres">
      <dgm:prSet presAssocID="{08573A3D-C9C4-4709-969C-794464B5EC50}" presName="sibTrans" presStyleLbl="sibTrans2D1" presStyleIdx="0" presStyleCnt="0"/>
      <dgm:spPr/>
    </dgm:pt>
    <dgm:pt modelId="{1A5A7B1A-9F80-4158-8ADB-653BAC8B7C25}" type="pres">
      <dgm:prSet presAssocID="{D80F3D4C-5FCB-4347-B177-EFE5B6977775}" presName="compNode" presStyleCnt="0"/>
      <dgm:spPr/>
    </dgm:pt>
    <dgm:pt modelId="{C07DFB52-F5B7-49C3-8D39-5A49696AA1C2}" type="pres">
      <dgm:prSet presAssocID="{D80F3D4C-5FCB-4347-B177-EFE5B6977775}" presName="iconBgRect" presStyleLbl="bgShp" presStyleIdx="2" presStyleCnt="4"/>
      <dgm:spPr/>
    </dgm:pt>
    <dgm:pt modelId="{F941F3A8-17FC-498F-B54F-8C4F62E8C280}" type="pres">
      <dgm:prSet presAssocID="{D80F3D4C-5FCB-4347-B177-EFE5B69777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6246EA38-EC2D-4F49-9219-947E79657C38}" type="pres">
      <dgm:prSet presAssocID="{D80F3D4C-5FCB-4347-B177-EFE5B6977775}" presName="spaceRect" presStyleCnt="0"/>
      <dgm:spPr/>
    </dgm:pt>
    <dgm:pt modelId="{38C261BF-3093-489E-9035-C1F68DF8D540}" type="pres">
      <dgm:prSet presAssocID="{D80F3D4C-5FCB-4347-B177-EFE5B6977775}" presName="textRect" presStyleLbl="revTx" presStyleIdx="2" presStyleCnt="4">
        <dgm:presLayoutVars>
          <dgm:chMax val="1"/>
          <dgm:chPref val="1"/>
        </dgm:presLayoutVars>
      </dgm:prSet>
      <dgm:spPr/>
    </dgm:pt>
    <dgm:pt modelId="{1039890B-02BB-40B7-A69E-A89C7161AFAF}" type="pres">
      <dgm:prSet presAssocID="{8D7717CD-F182-4289-B573-F0883AC77542}" presName="sibTrans" presStyleLbl="sibTrans2D1" presStyleIdx="0" presStyleCnt="0"/>
      <dgm:spPr/>
    </dgm:pt>
    <dgm:pt modelId="{8D1EBA3D-864B-4961-8883-1ABFE4BA6F25}" type="pres">
      <dgm:prSet presAssocID="{E4FC93F7-A869-4241-A530-006F324EBAC8}" presName="compNode" presStyleCnt="0"/>
      <dgm:spPr/>
    </dgm:pt>
    <dgm:pt modelId="{1FEDC332-ABF5-42D2-91F9-E74A54064B35}" type="pres">
      <dgm:prSet presAssocID="{E4FC93F7-A869-4241-A530-006F324EBAC8}" presName="iconBgRect" presStyleLbl="bgShp" presStyleIdx="3" presStyleCnt="4"/>
      <dgm:spPr/>
    </dgm:pt>
    <dgm:pt modelId="{4D0953B5-EEF4-4074-91C3-82C225A45C35}" type="pres">
      <dgm:prSet presAssocID="{E4FC93F7-A869-4241-A530-006F324EBA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D1EE282C-282F-4001-B8BC-CD20AB86F473}" type="pres">
      <dgm:prSet presAssocID="{E4FC93F7-A869-4241-A530-006F324EBAC8}" presName="spaceRect" presStyleCnt="0"/>
      <dgm:spPr/>
    </dgm:pt>
    <dgm:pt modelId="{991696D4-590B-4762-B06B-648178BFD933}" type="pres">
      <dgm:prSet presAssocID="{E4FC93F7-A869-4241-A530-006F324EBAC8}" presName="textRect" presStyleLbl="revTx" presStyleIdx="3" presStyleCnt="4">
        <dgm:presLayoutVars>
          <dgm:chMax val="1"/>
          <dgm:chPref val="1"/>
        </dgm:presLayoutVars>
      </dgm:prSet>
      <dgm:spPr/>
    </dgm:pt>
  </dgm:ptLst>
  <dgm:cxnLst>
    <dgm:cxn modelId="{8DB90F36-D483-4557-8AE6-C6B57F475E59}" srcId="{327FF844-D0BE-4213-B3ED-E9CE01D4ABE6}" destId="{48169820-6FA1-4420-B5FD-DA514AED7943}" srcOrd="0" destOrd="0" parTransId="{FB42E291-6139-4466-91C1-164E505FD715}" sibTransId="{08865369-5FDC-4446-B6CD-E7E5174A021F}"/>
    <dgm:cxn modelId="{95332E42-7287-4EA2-8776-FE3E2ECC148D}" srcId="{327FF844-D0BE-4213-B3ED-E9CE01D4ABE6}" destId="{E4FC93F7-A869-4241-A530-006F324EBAC8}" srcOrd="3" destOrd="0" parTransId="{8E0812BF-A549-4B29-BCCD-615AFC689E77}" sibTransId="{F688ADE5-E748-4B5B-8112-3A7FF2329C9E}"/>
    <dgm:cxn modelId="{4736B659-35FA-9343-8D6E-0D15DF595286}" type="presOf" srcId="{08865369-5FDC-4446-B6CD-E7E5174A021F}" destId="{DF0F68A5-8D8B-46CD-A59F-AB157251938A}" srcOrd="0" destOrd="0" presId="urn:microsoft.com/office/officeart/2018/2/layout/IconCircleList"/>
    <dgm:cxn modelId="{8985F35D-EAEF-254F-A3F5-CF48CA9D969D}" type="presOf" srcId="{E4FC93F7-A869-4241-A530-006F324EBAC8}" destId="{991696D4-590B-4762-B06B-648178BFD933}" srcOrd="0" destOrd="0" presId="urn:microsoft.com/office/officeart/2018/2/layout/IconCircleList"/>
    <dgm:cxn modelId="{04D87573-6EDB-894A-8CFE-2634B2FA41EC}" type="presOf" srcId="{D80F3D4C-5FCB-4347-B177-EFE5B6977775}" destId="{38C261BF-3093-489E-9035-C1F68DF8D540}" srcOrd="0" destOrd="0" presId="urn:microsoft.com/office/officeart/2018/2/layout/IconCircleList"/>
    <dgm:cxn modelId="{39CDD07A-F08C-4988-B558-89DAF6735741}" srcId="{327FF844-D0BE-4213-B3ED-E9CE01D4ABE6}" destId="{83FD11A5-39AA-44A4-9B3F-1FCB628F91A9}" srcOrd="1" destOrd="0" parTransId="{E6DAE2B0-0DB0-4CD7-A282-097800E65BC5}" sibTransId="{08573A3D-C9C4-4709-969C-794464B5EC50}"/>
    <dgm:cxn modelId="{CB275C83-611C-457A-94D6-A3FA56254B4A}" srcId="{327FF844-D0BE-4213-B3ED-E9CE01D4ABE6}" destId="{D80F3D4C-5FCB-4347-B177-EFE5B6977775}" srcOrd="2" destOrd="0" parTransId="{90B754B2-00D9-4EBB-B273-B76EF36F5A29}" sibTransId="{8D7717CD-F182-4289-B573-F0883AC77542}"/>
    <dgm:cxn modelId="{203E1A87-9EA0-2348-B7FA-E259BA98C234}" type="presOf" srcId="{48169820-6FA1-4420-B5FD-DA514AED7943}" destId="{DDA54818-3313-4F9B-8256-90C0925CCCC0}" srcOrd="0" destOrd="0" presId="urn:microsoft.com/office/officeart/2018/2/layout/IconCircleList"/>
    <dgm:cxn modelId="{0BFFABB0-97C4-2141-BEBC-1343A782BB9A}" type="presOf" srcId="{327FF844-D0BE-4213-B3ED-E9CE01D4ABE6}" destId="{CEA55D1F-777D-4AD2-B280-49703BF850D6}" srcOrd="0" destOrd="0" presId="urn:microsoft.com/office/officeart/2018/2/layout/IconCircleList"/>
    <dgm:cxn modelId="{C38102D5-3769-5741-89E6-1D26BEF6E317}" type="presOf" srcId="{08573A3D-C9C4-4709-969C-794464B5EC50}" destId="{8BA53DDD-B275-41CA-9218-38DB9496E7FA}" srcOrd="0" destOrd="0" presId="urn:microsoft.com/office/officeart/2018/2/layout/IconCircleList"/>
    <dgm:cxn modelId="{5F668EFC-374D-5C4A-816F-7AA1F996F28C}" type="presOf" srcId="{83FD11A5-39AA-44A4-9B3F-1FCB628F91A9}" destId="{44353B31-F681-42AC-B5E0-DBED20F09DF5}" srcOrd="0" destOrd="0" presId="urn:microsoft.com/office/officeart/2018/2/layout/IconCircleList"/>
    <dgm:cxn modelId="{2A81D4FD-D45F-FE4B-93CE-8C3FFFA61963}" type="presOf" srcId="{8D7717CD-F182-4289-B573-F0883AC77542}" destId="{1039890B-02BB-40B7-A69E-A89C7161AFAF}" srcOrd="0" destOrd="0" presId="urn:microsoft.com/office/officeart/2018/2/layout/IconCircleList"/>
    <dgm:cxn modelId="{3179E6A5-A658-F14F-8313-DF2DFF94BCFC}" type="presParOf" srcId="{CEA55D1F-777D-4AD2-B280-49703BF850D6}" destId="{D2C5E428-1AFD-4F99-A243-DF29FBC5FFCD}" srcOrd="0" destOrd="0" presId="urn:microsoft.com/office/officeart/2018/2/layout/IconCircleList"/>
    <dgm:cxn modelId="{E667EEA3-7182-4A45-943A-384FD1726EA4}" type="presParOf" srcId="{D2C5E428-1AFD-4F99-A243-DF29FBC5FFCD}" destId="{88FBCABB-3E6E-4E3D-8E3D-55967C7B71A7}" srcOrd="0" destOrd="0" presId="urn:microsoft.com/office/officeart/2018/2/layout/IconCircleList"/>
    <dgm:cxn modelId="{3C5A6D3E-979C-6B43-9186-F91C165FF3A2}" type="presParOf" srcId="{88FBCABB-3E6E-4E3D-8E3D-55967C7B71A7}" destId="{C5337D41-68D0-438A-9751-A2AFBC73A507}" srcOrd="0" destOrd="0" presId="urn:microsoft.com/office/officeart/2018/2/layout/IconCircleList"/>
    <dgm:cxn modelId="{DB53065A-EF7C-C148-8177-A0E904BE8D07}" type="presParOf" srcId="{88FBCABB-3E6E-4E3D-8E3D-55967C7B71A7}" destId="{C26847CA-629B-48A5-9365-C3F9F1AAD34C}" srcOrd="1" destOrd="0" presId="urn:microsoft.com/office/officeart/2018/2/layout/IconCircleList"/>
    <dgm:cxn modelId="{FBB91829-78A7-7644-B8BA-B7401E713D19}" type="presParOf" srcId="{88FBCABB-3E6E-4E3D-8E3D-55967C7B71A7}" destId="{678FE39E-1ED8-4C93-A1D0-CDF8351C0A6C}" srcOrd="2" destOrd="0" presId="urn:microsoft.com/office/officeart/2018/2/layout/IconCircleList"/>
    <dgm:cxn modelId="{514E32DD-BD9F-3747-8C59-3C71E138D7CB}" type="presParOf" srcId="{88FBCABB-3E6E-4E3D-8E3D-55967C7B71A7}" destId="{DDA54818-3313-4F9B-8256-90C0925CCCC0}" srcOrd="3" destOrd="0" presId="urn:microsoft.com/office/officeart/2018/2/layout/IconCircleList"/>
    <dgm:cxn modelId="{77F8B65C-FE37-3546-B65D-80CC12026A51}" type="presParOf" srcId="{D2C5E428-1AFD-4F99-A243-DF29FBC5FFCD}" destId="{DF0F68A5-8D8B-46CD-A59F-AB157251938A}" srcOrd="1" destOrd="0" presId="urn:microsoft.com/office/officeart/2018/2/layout/IconCircleList"/>
    <dgm:cxn modelId="{2BB071A9-BF31-3B4A-BD56-CD7E2619AC9B}" type="presParOf" srcId="{D2C5E428-1AFD-4F99-A243-DF29FBC5FFCD}" destId="{A1A57AA7-4E53-433A-9125-15647BEDDD6C}" srcOrd="2" destOrd="0" presId="urn:microsoft.com/office/officeart/2018/2/layout/IconCircleList"/>
    <dgm:cxn modelId="{B2886AED-302D-FA44-A814-40C8CD770A02}" type="presParOf" srcId="{A1A57AA7-4E53-433A-9125-15647BEDDD6C}" destId="{6415DF9D-7D8F-4372-BC19-8C9AA0D1DCAA}" srcOrd="0" destOrd="0" presId="urn:microsoft.com/office/officeart/2018/2/layout/IconCircleList"/>
    <dgm:cxn modelId="{7908F6BF-13CF-E741-BA3C-D9821659EB8B}" type="presParOf" srcId="{A1A57AA7-4E53-433A-9125-15647BEDDD6C}" destId="{C55582E6-8C50-47C3-8864-50FB0717D6FD}" srcOrd="1" destOrd="0" presId="urn:microsoft.com/office/officeart/2018/2/layout/IconCircleList"/>
    <dgm:cxn modelId="{F98180BE-4167-4B4D-B5E5-417DFB2C9EC9}" type="presParOf" srcId="{A1A57AA7-4E53-433A-9125-15647BEDDD6C}" destId="{2E503244-7FAC-416C-A55F-D6C5BA5FB2D8}" srcOrd="2" destOrd="0" presId="urn:microsoft.com/office/officeart/2018/2/layout/IconCircleList"/>
    <dgm:cxn modelId="{D70E0B12-D1F3-F446-BDFC-FC51C4EAB3A2}" type="presParOf" srcId="{A1A57AA7-4E53-433A-9125-15647BEDDD6C}" destId="{44353B31-F681-42AC-B5E0-DBED20F09DF5}" srcOrd="3" destOrd="0" presId="urn:microsoft.com/office/officeart/2018/2/layout/IconCircleList"/>
    <dgm:cxn modelId="{59CA72E4-E40B-5A4A-9B27-2995B8B1A01A}" type="presParOf" srcId="{D2C5E428-1AFD-4F99-A243-DF29FBC5FFCD}" destId="{8BA53DDD-B275-41CA-9218-38DB9496E7FA}" srcOrd="3" destOrd="0" presId="urn:microsoft.com/office/officeart/2018/2/layout/IconCircleList"/>
    <dgm:cxn modelId="{E78F5BB2-64C2-8941-8B25-E857DF9642FF}" type="presParOf" srcId="{D2C5E428-1AFD-4F99-A243-DF29FBC5FFCD}" destId="{1A5A7B1A-9F80-4158-8ADB-653BAC8B7C25}" srcOrd="4" destOrd="0" presId="urn:microsoft.com/office/officeart/2018/2/layout/IconCircleList"/>
    <dgm:cxn modelId="{C362E670-F545-DB49-8D7C-8DF9B47CA1DD}" type="presParOf" srcId="{1A5A7B1A-9F80-4158-8ADB-653BAC8B7C25}" destId="{C07DFB52-F5B7-49C3-8D39-5A49696AA1C2}" srcOrd="0" destOrd="0" presId="urn:microsoft.com/office/officeart/2018/2/layout/IconCircleList"/>
    <dgm:cxn modelId="{BC09369F-8776-7F41-93C7-7CF5705989E2}" type="presParOf" srcId="{1A5A7B1A-9F80-4158-8ADB-653BAC8B7C25}" destId="{F941F3A8-17FC-498F-B54F-8C4F62E8C280}" srcOrd="1" destOrd="0" presId="urn:microsoft.com/office/officeart/2018/2/layout/IconCircleList"/>
    <dgm:cxn modelId="{4442F75C-59E7-A344-9554-DD5E902B1B06}" type="presParOf" srcId="{1A5A7B1A-9F80-4158-8ADB-653BAC8B7C25}" destId="{6246EA38-EC2D-4F49-9219-947E79657C38}" srcOrd="2" destOrd="0" presId="urn:microsoft.com/office/officeart/2018/2/layout/IconCircleList"/>
    <dgm:cxn modelId="{AA55FCB4-56F7-0D46-8563-052F25B0A7A2}" type="presParOf" srcId="{1A5A7B1A-9F80-4158-8ADB-653BAC8B7C25}" destId="{38C261BF-3093-489E-9035-C1F68DF8D540}" srcOrd="3" destOrd="0" presId="urn:microsoft.com/office/officeart/2018/2/layout/IconCircleList"/>
    <dgm:cxn modelId="{6FE243E3-EBDA-E341-BFC7-03B8C6BB692E}" type="presParOf" srcId="{D2C5E428-1AFD-4F99-A243-DF29FBC5FFCD}" destId="{1039890B-02BB-40B7-A69E-A89C7161AFAF}" srcOrd="5" destOrd="0" presId="urn:microsoft.com/office/officeart/2018/2/layout/IconCircleList"/>
    <dgm:cxn modelId="{A91C396A-97FC-F84D-9FEA-989D0555B893}" type="presParOf" srcId="{D2C5E428-1AFD-4F99-A243-DF29FBC5FFCD}" destId="{8D1EBA3D-864B-4961-8883-1ABFE4BA6F25}" srcOrd="6" destOrd="0" presId="urn:microsoft.com/office/officeart/2018/2/layout/IconCircleList"/>
    <dgm:cxn modelId="{837DE526-7423-0440-9E82-C36169BE26F0}" type="presParOf" srcId="{8D1EBA3D-864B-4961-8883-1ABFE4BA6F25}" destId="{1FEDC332-ABF5-42D2-91F9-E74A54064B35}" srcOrd="0" destOrd="0" presId="urn:microsoft.com/office/officeart/2018/2/layout/IconCircleList"/>
    <dgm:cxn modelId="{220CB685-2C60-7849-A7C5-1D284DD61F2D}" type="presParOf" srcId="{8D1EBA3D-864B-4961-8883-1ABFE4BA6F25}" destId="{4D0953B5-EEF4-4074-91C3-82C225A45C35}" srcOrd="1" destOrd="0" presId="urn:microsoft.com/office/officeart/2018/2/layout/IconCircleList"/>
    <dgm:cxn modelId="{CE54E1AF-0004-1746-B0BA-62D95158EC2E}" type="presParOf" srcId="{8D1EBA3D-864B-4961-8883-1ABFE4BA6F25}" destId="{D1EE282C-282F-4001-B8BC-CD20AB86F473}" srcOrd="2" destOrd="0" presId="urn:microsoft.com/office/officeart/2018/2/layout/IconCircleList"/>
    <dgm:cxn modelId="{E012E69C-16E9-814E-90B2-B1530CDB341A}" type="presParOf" srcId="{8D1EBA3D-864B-4961-8883-1ABFE4BA6F25}" destId="{991696D4-590B-4762-B06B-648178BFD93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E96BC-7E90-4342-A8D0-B72DA1B9A2D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C22DC00-258D-4737-B56B-CC5C18745B78}">
      <dgm:prSet/>
      <dgm:spPr/>
      <dgm:t>
        <a:bodyPr/>
        <a:lstStyle/>
        <a:p>
          <a:r>
            <a:rPr lang="en-US"/>
            <a:t>Trauma overwhelms an ordinary system of care that gives people a sense of control, connection, and meaning in the world (Herman, 1992).  </a:t>
          </a:r>
        </a:p>
      </dgm:t>
    </dgm:pt>
    <dgm:pt modelId="{53DD945E-89B1-4728-9281-BAE3C7D535C4}" type="parTrans" cxnId="{885AF678-1CA6-4AC2-BD19-4F89D649940E}">
      <dgm:prSet/>
      <dgm:spPr/>
      <dgm:t>
        <a:bodyPr/>
        <a:lstStyle/>
        <a:p>
          <a:endParaRPr lang="en-US"/>
        </a:p>
      </dgm:t>
    </dgm:pt>
    <dgm:pt modelId="{A3356894-C0BB-4E5B-B2F6-72B496A5C919}" type="sibTrans" cxnId="{885AF678-1CA6-4AC2-BD19-4F89D649940E}">
      <dgm:prSet/>
      <dgm:spPr/>
      <dgm:t>
        <a:bodyPr/>
        <a:lstStyle/>
        <a:p>
          <a:endParaRPr lang="en-US"/>
        </a:p>
      </dgm:t>
    </dgm:pt>
    <dgm:pt modelId="{BC1ECB09-38F5-4DE9-AB50-518BFC327024}">
      <dgm:prSet/>
      <dgm:spPr/>
      <dgm:t>
        <a:bodyPr/>
        <a:lstStyle/>
        <a:p>
          <a:r>
            <a:rPr lang="en-US" dirty="0"/>
            <a:t>Traumatic events disrupt attachments btw individuals and within families </a:t>
          </a:r>
        </a:p>
        <a:p>
          <a:r>
            <a:rPr lang="en-US" dirty="0"/>
            <a:t>( Allen, 2001).  </a:t>
          </a:r>
        </a:p>
      </dgm:t>
    </dgm:pt>
    <dgm:pt modelId="{99C7AC72-506F-4279-BBEC-0E26E83E8757}" type="parTrans" cxnId="{1B0D2545-6EF2-4FE2-8DB5-63FB8AB36A78}">
      <dgm:prSet/>
      <dgm:spPr/>
      <dgm:t>
        <a:bodyPr/>
        <a:lstStyle/>
        <a:p>
          <a:endParaRPr lang="en-US"/>
        </a:p>
      </dgm:t>
    </dgm:pt>
    <dgm:pt modelId="{3130DE8C-182B-46CD-8866-EB247B0D080F}" type="sibTrans" cxnId="{1B0D2545-6EF2-4FE2-8DB5-63FB8AB36A78}">
      <dgm:prSet/>
      <dgm:spPr/>
      <dgm:t>
        <a:bodyPr/>
        <a:lstStyle/>
        <a:p>
          <a:endParaRPr lang="en-US"/>
        </a:p>
      </dgm:t>
    </dgm:pt>
    <dgm:pt modelId="{D668BF02-7515-451E-943F-029520C4B2A6}">
      <dgm:prSet/>
      <dgm:spPr/>
      <dgm:t>
        <a:bodyPr/>
        <a:lstStyle/>
        <a:p>
          <a:r>
            <a:rPr lang="en-US" b="0" dirty="0"/>
            <a:t>Distinction btw events that are traumatic (ex: represent a threat to physical integrity) </a:t>
          </a:r>
        </a:p>
        <a:p>
          <a:r>
            <a:rPr lang="en-US" b="0" dirty="0"/>
            <a:t>and the responses to trauma.  </a:t>
          </a:r>
        </a:p>
      </dgm:t>
    </dgm:pt>
    <dgm:pt modelId="{78036FCF-D99E-4D36-9A6F-E1907A41A2DF}" type="parTrans" cxnId="{E6C03CCC-B77A-460A-B670-8FEE45831E3F}">
      <dgm:prSet/>
      <dgm:spPr/>
      <dgm:t>
        <a:bodyPr/>
        <a:lstStyle/>
        <a:p>
          <a:endParaRPr lang="en-US"/>
        </a:p>
      </dgm:t>
    </dgm:pt>
    <dgm:pt modelId="{8AAFB8DD-3E2E-4303-B66D-AADC7AB6E677}" type="sibTrans" cxnId="{E6C03CCC-B77A-460A-B670-8FEE45831E3F}">
      <dgm:prSet/>
      <dgm:spPr/>
      <dgm:t>
        <a:bodyPr/>
        <a:lstStyle/>
        <a:p>
          <a:endParaRPr lang="en-US"/>
        </a:p>
      </dgm:t>
    </dgm:pt>
    <dgm:pt modelId="{72D99BAE-1A43-497B-B2FB-68F588830742}">
      <dgm:prSet/>
      <dgm:spPr/>
      <dgm:t>
        <a:bodyPr/>
        <a:lstStyle/>
        <a:p>
          <a:r>
            <a:rPr lang="en-US"/>
            <a:t>Traumatic Stress Response = set of neurobiological reactions along with strong affective experiences (McEwen, 1999). </a:t>
          </a:r>
        </a:p>
      </dgm:t>
    </dgm:pt>
    <dgm:pt modelId="{6A723078-146B-4CD4-8E76-B7098D30CB8A}" type="parTrans" cxnId="{083CED95-FE7A-4B9D-8398-CC754A1F2032}">
      <dgm:prSet/>
      <dgm:spPr/>
      <dgm:t>
        <a:bodyPr/>
        <a:lstStyle/>
        <a:p>
          <a:endParaRPr lang="en-US"/>
        </a:p>
      </dgm:t>
    </dgm:pt>
    <dgm:pt modelId="{4BDD3053-6048-4FB1-B342-115C19D1D84F}" type="sibTrans" cxnId="{083CED95-FE7A-4B9D-8398-CC754A1F2032}">
      <dgm:prSet/>
      <dgm:spPr/>
      <dgm:t>
        <a:bodyPr/>
        <a:lstStyle/>
        <a:p>
          <a:endParaRPr lang="en-US"/>
        </a:p>
      </dgm:t>
    </dgm:pt>
    <dgm:pt modelId="{16665C84-7865-4888-9183-FFFB3445144A}">
      <dgm:prSet/>
      <dgm:spPr/>
      <dgm:t>
        <a:bodyPr/>
        <a:lstStyle/>
        <a:p>
          <a:r>
            <a:rPr lang="en-US" dirty="0"/>
            <a:t>Not all people react to horrific event in the same way </a:t>
          </a:r>
        </a:p>
      </dgm:t>
    </dgm:pt>
    <dgm:pt modelId="{525A462B-3224-4115-BCFE-8D3B57677F4A}" type="parTrans" cxnId="{66DA019A-98F3-4094-9225-A61D9BE19DEB}">
      <dgm:prSet/>
      <dgm:spPr/>
      <dgm:t>
        <a:bodyPr/>
        <a:lstStyle/>
        <a:p>
          <a:endParaRPr lang="en-US"/>
        </a:p>
      </dgm:t>
    </dgm:pt>
    <dgm:pt modelId="{8826F5E9-13CE-4B53-8351-94B3A7B43F65}" type="sibTrans" cxnId="{66DA019A-98F3-4094-9225-A61D9BE19DEB}">
      <dgm:prSet/>
      <dgm:spPr/>
      <dgm:t>
        <a:bodyPr/>
        <a:lstStyle/>
        <a:p>
          <a:endParaRPr lang="en-US"/>
        </a:p>
      </dgm:t>
    </dgm:pt>
    <dgm:pt modelId="{E0E5E733-F395-9044-AA8A-2FB2FCFA6584}" type="pres">
      <dgm:prSet presAssocID="{B12E96BC-7E90-4342-A8D0-B72DA1B9A2D3}" presName="diagram" presStyleCnt="0">
        <dgm:presLayoutVars>
          <dgm:dir/>
          <dgm:resizeHandles val="exact"/>
        </dgm:presLayoutVars>
      </dgm:prSet>
      <dgm:spPr/>
    </dgm:pt>
    <dgm:pt modelId="{D42BD2CE-E012-5648-9BBC-21B88AFA8B80}" type="pres">
      <dgm:prSet presAssocID="{CC22DC00-258D-4737-B56B-CC5C18745B78}" presName="node" presStyleLbl="node1" presStyleIdx="0" presStyleCnt="5">
        <dgm:presLayoutVars>
          <dgm:bulletEnabled val="1"/>
        </dgm:presLayoutVars>
      </dgm:prSet>
      <dgm:spPr/>
    </dgm:pt>
    <dgm:pt modelId="{62F87DBB-0DC0-2B4E-888B-842E462F52F5}" type="pres">
      <dgm:prSet presAssocID="{A3356894-C0BB-4E5B-B2F6-72B496A5C919}" presName="sibTrans" presStyleCnt="0"/>
      <dgm:spPr/>
    </dgm:pt>
    <dgm:pt modelId="{146192B9-68C8-9E4C-B0B3-77F48B7624D5}" type="pres">
      <dgm:prSet presAssocID="{BC1ECB09-38F5-4DE9-AB50-518BFC327024}" presName="node" presStyleLbl="node1" presStyleIdx="1" presStyleCnt="5" custLinFactNeighborX="0" custLinFactNeighborY="-603">
        <dgm:presLayoutVars>
          <dgm:bulletEnabled val="1"/>
        </dgm:presLayoutVars>
      </dgm:prSet>
      <dgm:spPr/>
    </dgm:pt>
    <dgm:pt modelId="{D7E3AF69-CA76-6E4C-A26A-C37A8D2A0C32}" type="pres">
      <dgm:prSet presAssocID="{3130DE8C-182B-46CD-8866-EB247B0D080F}" presName="sibTrans" presStyleCnt="0"/>
      <dgm:spPr/>
    </dgm:pt>
    <dgm:pt modelId="{B5A6008F-32E4-6746-B05C-8CE8E036E818}" type="pres">
      <dgm:prSet presAssocID="{D668BF02-7515-451E-943F-029520C4B2A6}" presName="node" presStyleLbl="node1" presStyleIdx="2" presStyleCnt="5" custLinFactNeighborX="3057" custLinFactNeighborY="-603">
        <dgm:presLayoutVars>
          <dgm:bulletEnabled val="1"/>
        </dgm:presLayoutVars>
      </dgm:prSet>
      <dgm:spPr/>
    </dgm:pt>
    <dgm:pt modelId="{25A1A787-2A9B-424E-AB0E-0CE0005A3F3A}" type="pres">
      <dgm:prSet presAssocID="{8AAFB8DD-3E2E-4303-B66D-AADC7AB6E677}" presName="sibTrans" presStyleCnt="0"/>
      <dgm:spPr/>
    </dgm:pt>
    <dgm:pt modelId="{B7743CCD-81FD-3143-8544-513D8CF40329}" type="pres">
      <dgm:prSet presAssocID="{72D99BAE-1A43-497B-B2FB-68F588830742}" presName="node" presStyleLbl="node1" presStyleIdx="3" presStyleCnt="5">
        <dgm:presLayoutVars>
          <dgm:bulletEnabled val="1"/>
        </dgm:presLayoutVars>
      </dgm:prSet>
      <dgm:spPr/>
    </dgm:pt>
    <dgm:pt modelId="{AA112BA0-C3D6-F04D-8856-39600AB64378}" type="pres">
      <dgm:prSet presAssocID="{4BDD3053-6048-4FB1-B342-115C19D1D84F}" presName="sibTrans" presStyleCnt="0"/>
      <dgm:spPr/>
    </dgm:pt>
    <dgm:pt modelId="{22F2D5F7-6A3E-2C44-80C5-486DE420B830}" type="pres">
      <dgm:prSet presAssocID="{16665C84-7865-4888-9183-FFFB3445144A}" presName="node" presStyleLbl="node1" presStyleIdx="4" presStyleCnt="5">
        <dgm:presLayoutVars>
          <dgm:bulletEnabled val="1"/>
        </dgm:presLayoutVars>
      </dgm:prSet>
      <dgm:spPr/>
    </dgm:pt>
  </dgm:ptLst>
  <dgm:cxnLst>
    <dgm:cxn modelId="{2C32630D-017C-0E43-B7EF-07207570046D}" type="presOf" srcId="{CC22DC00-258D-4737-B56B-CC5C18745B78}" destId="{D42BD2CE-E012-5648-9BBC-21B88AFA8B80}" srcOrd="0" destOrd="0" presId="urn:microsoft.com/office/officeart/2005/8/layout/default"/>
    <dgm:cxn modelId="{1A9C811F-59B8-F443-8C84-C6BF349443FF}" type="presOf" srcId="{D668BF02-7515-451E-943F-029520C4B2A6}" destId="{B5A6008F-32E4-6746-B05C-8CE8E036E818}" srcOrd="0" destOrd="0" presId="urn:microsoft.com/office/officeart/2005/8/layout/default"/>
    <dgm:cxn modelId="{1B0D2545-6EF2-4FE2-8DB5-63FB8AB36A78}" srcId="{B12E96BC-7E90-4342-A8D0-B72DA1B9A2D3}" destId="{BC1ECB09-38F5-4DE9-AB50-518BFC327024}" srcOrd="1" destOrd="0" parTransId="{99C7AC72-506F-4279-BBEC-0E26E83E8757}" sibTransId="{3130DE8C-182B-46CD-8866-EB247B0D080F}"/>
    <dgm:cxn modelId="{F53EF35F-4A06-4849-9858-406CC027385C}" type="presOf" srcId="{B12E96BC-7E90-4342-A8D0-B72DA1B9A2D3}" destId="{E0E5E733-F395-9044-AA8A-2FB2FCFA6584}" srcOrd="0" destOrd="0" presId="urn:microsoft.com/office/officeart/2005/8/layout/default"/>
    <dgm:cxn modelId="{36070D69-3429-324F-AEB7-5C412A8FC6E2}" type="presOf" srcId="{BC1ECB09-38F5-4DE9-AB50-518BFC327024}" destId="{146192B9-68C8-9E4C-B0B3-77F48B7624D5}" srcOrd="0" destOrd="0" presId="urn:microsoft.com/office/officeart/2005/8/layout/default"/>
    <dgm:cxn modelId="{0A4B4071-8BB6-074F-A1E7-13AC51965E5C}" type="presOf" srcId="{72D99BAE-1A43-497B-B2FB-68F588830742}" destId="{B7743CCD-81FD-3143-8544-513D8CF40329}" srcOrd="0" destOrd="0" presId="urn:microsoft.com/office/officeart/2005/8/layout/default"/>
    <dgm:cxn modelId="{885AF678-1CA6-4AC2-BD19-4F89D649940E}" srcId="{B12E96BC-7E90-4342-A8D0-B72DA1B9A2D3}" destId="{CC22DC00-258D-4737-B56B-CC5C18745B78}" srcOrd="0" destOrd="0" parTransId="{53DD945E-89B1-4728-9281-BAE3C7D535C4}" sibTransId="{A3356894-C0BB-4E5B-B2F6-72B496A5C919}"/>
    <dgm:cxn modelId="{083CED95-FE7A-4B9D-8398-CC754A1F2032}" srcId="{B12E96BC-7E90-4342-A8D0-B72DA1B9A2D3}" destId="{72D99BAE-1A43-497B-B2FB-68F588830742}" srcOrd="3" destOrd="0" parTransId="{6A723078-146B-4CD4-8E76-B7098D30CB8A}" sibTransId="{4BDD3053-6048-4FB1-B342-115C19D1D84F}"/>
    <dgm:cxn modelId="{66DA019A-98F3-4094-9225-A61D9BE19DEB}" srcId="{B12E96BC-7E90-4342-A8D0-B72DA1B9A2D3}" destId="{16665C84-7865-4888-9183-FFFB3445144A}" srcOrd="4" destOrd="0" parTransId="{525A462B-3224-4115-BCFE-8D3B57677F4A}" sibTransId="{8826F5E9-13CE-4B53-8351-94B3A7B43F65}"/>
    <dgm:cxn modelId="{504150A0-F385-5542-A48A-18D0B8D3D7A6}" type="presOf" srcId="{16665C84-7865-4888-9183-FFFB3445144A}" destId="{22F2D5F7-6A3E-2C44-80C5-486DE420B830}" srcOrd="0" destOrd="0" presId="urn:microsoft.com/office/officeart/2005/8/layout/default"/>
    <dgm:cxn modelId="{E6C03CCC-B77A-460A-B670-8FEE45831E3F}" srcId="{B12E96BC-7E90-4342-A8D0-B72DA1B9A2D3}" destId="{D668BF02-7515-451E-943F-029520C4B2A6}" srcOrd="2" destOrd="0" parTransId="{78036FCF-D99E-4D36-9A6F-E1907A41A2DF}" sibTransId="{8AAFB8DD-3E2E-4303-B66D-AADC7AB6E677}"/>
    <dgm:cxn modelId="{772C39D3-E7D2-5C49-949E-EF0C41311EA6}" type="presParOf" srcId="{E0E5E733-F395-9044-AA8A-2FB2FCFA6584}" destId="{D42BD2CE-E012-5648-9BBC-21B88AFA8B80}" srcOrd="0" destOrd="0" presId="urn:microsoft.com/office/officeart/2005/8/layout/default"/>
    <dgm:cxn modelId="{A2FF9A3B-67E9-2E4D-A401-139BEC0EF9CA}" type="presParOf" srcId="{E0E5E733-F395-9044-AA8A-2FB2FCFA6584}" destId="{62F87DBB-0DC0-2B4E-888B-842E462F52F5}" srcOrd="1" destOrd="0" presId="urn:microsoft.com/office/officeart/2005/8/layout/default"/>
    <dgm:cxn modelId="{D4016A96-AC2F-5D4F-A5CF-BADC542EFB5B}" type="presParOf" srcId="{E0E5E733-F395-9044-AA8A-2FB2FCFA6584}" destId="{146192B9-68C8-9E4C-B0B3-77F48B7624D5}" srcOrd="2" destOrd="0" presId="urn:microsoft.com/office/officeart/2005/8/layout/default"/>
    <dgm:cxn modelId="{680C1E6C-9C3C-D640-9092-C083B678B210}" type="presParOf" srcId="{E0E5E733-F395-9044-AA8A-2FB2FCFA6584}" destId="{D7E3AF69-CA76-6E4C-A26A-C37A8D2A0C32}" srcOrd="3" destOrd="0" presId="urn:microsoft.com/office/officeart/2005/8/layout/default"/>
    <dgm:cxn modelId="{2BD4D03C-BA38-2640-94BB-132E820A00B0}" type="presParOf" srcId="{E0E5E733-F395-9044-AA8A-2FB2FCFA6584}" destId="{B5A6008F-32E4-6746-B05C-8CE8E036E818}" srcOrd="4" destOrd="0" presId="urn:microsoft.com/office/officeart/2005/8/layout/default"/>
    <dgm:cxn modelId="{FD56E99F-EEE5-B441-B42F-4F77DD6AE3E6}" type="presParOf" srcId="{E0E5E733-F395-9044-AA8A-2FB2FCFA6584}" destId="{25A1A787-2A9B-424E-AB0E-0CE0005A3F3A}" srcOrd="5" destOrd="0" presId="urn:microsoft.com/office/officeart/2005/8/layout/default"/>
    <dgm:cxn modelId="{38D72A20-ECF4-9442-A15B-EAFF368E1DB7}" type="presParOf" srcId="{E0E5E733-F395-9044-AA8A-2FB2FCFA6584}" destId="{B7743CCD-81FD-3143-8544-513D8CF40329}" srcOrd="6" destOrd="0" presId="urn:microsoft.com/office/officeart/2005/8/layout/default"/>
    <dgm:cxn modelId="{3AE89514-13D6-5042-8B23-9FBCE85C799C}" type="presParOf" srcId="{E0E5E733-F395-9044-AA8A-2FB2FCFA6584}" destId="{AA112BA0-C3D6-F04D-8856-39600AB64378}" srcOrd="7" destOrd="0" presId="urn:microsoft.com/office/officeart/2005/8/layout/default"/>
    <dgm:cxn modelId="{E732600D-7ED8-CF4C-B070-DA301661332A}" type="presParOf" srcId="{E0E5E733-F395-9044-AA8A-2FB2FCFA6584}" destId="{22F2D5F7-6A3E-2C44-80C5-486DE420B83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37D41-68D0-438A-9751-A2AFBC73A507}">
      <dsp:nvSpPr>
        <dsp:cNvPr id="0" name=""/>
        <dsp:cNvSpPr/>
      </dsp:nvSpPr>
      <dsp:spPr>
        <a:xfrm>
          <a:off x="100267" y="294985"/>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847CA-629B-48A5-9365-C3F9F1AAD34C}">
      <dsp:nvSpPr>
        <dsp:cNvPr id="0" name=""/>
        <dsp:cNvSpPr/>
      </dsp:nvSpPr>
      <dsp:spPr>
        <a:xfrm>
          <a:off x="308657" y="503375"/>
          <a:ext cx="575553" cy="575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A54818-3313-4F9B-8256-90C0925CCCC0}">
      <dsp:nvSpPr>
        <dsp:cNvPr id="0" name=""/>
        <dsp:cNvSpPr/>
      </dsp:nvSpPr>
      <dsp:spPr>
        <a:xfrm>
          <a:off x="1305244" y="29498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Introductions</a:t>
          </a:r>
        </a:p>
      </dsp:txBody>
      <dsp:txXfrm>
        <a:off x="1305244" y="294985"/>
        <a:ext cx="2339072" cy="992334"/>
      </dsp:txXfrm>
    </dsp:sp>
    <dsp:sp modelId="{6415DF9D-7D8F-4372-BC19-8C9AA0D1DCAA}">
      <dsp:nvSpPr>
        <dsp:cNvPr id="0" name=""/>
        <dsp:cNvSpPr/>
      </dsp:nvSpPr>
      <dsp:spPr>
        <a:xfrm>
          <a:off x="4051882" y="294985"/>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582E6-8C50-47C3-8864-50FB0717D6FD}">
      <dsp:nvSpPr>
        <dsp:cNvPr id="0" name=""/>
        <dsp:cNvSpPr/>
      </dsp:nvSpPr>
      <dsp:spPr>
        <a:xfrm>
          <a:off x="4260273" y="503375"/>
          <a:ext cx="575553" cy="575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353B31-F681-42AC-B5E0-DBED20F09DF5}">
      <dsp:nvSpPr>
        <dsp:cNvPr id="0" name=""/>
        <dsp:cNvSpPr/>
      </dsp:nvSpPr>
      <dsp:spPr>
        <a:xfrm>
          <a:off x="5256859" y="29498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Review syllabus</a:t>
          </a:r>
        </a:p>
      </dsp:txBody>
      <dsp:txXfrm>
        <a:off x="5256859" y="294985"/>
        <a:ext cx="2339072" cy="992334"/>
      </dsp:txXfrm>
    </dsp:sp>
    <dsp:sp modelId="{C07DFB52-F5B7-49C3-8D39-5A49696AA1C2}">
      <dsp:nvSpPr>
        <dsp:cNvPr id="0" name=""/>
        <dsp:cNvSpPr/>
      </dsp:nvSpPr>
      <dsp:spPr>
        <a:xfrm>
          <a:off x="100267" y="1814655"/>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1F3A8-17FC-498F-B54F-8C4F62E8C280}">
      <dsp:nvSpPr>
        <dsp:cNvPr id="0" name=""/>
        <dsp:cNvSpPr/>
      </dsp:nvSpPr>
      <dsp:spPr>
        <a:xfrm>
          <a:off x="308657" y="2023045"/>
          <a:ext cx="575553" cy="575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C261BF-3093-489E-9035-C1F68DF8D540}">
      <dsp:nvSpPr>
        <dsp:cNvPr id="0" name=""/>
        <dsp:cNvSpPr/>
      </dsp:nvSpPr>
      <dsp:spPr>
        <a:xfrm>
          <a:off x="1305244" y="181465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Self-care</a:t>
          </a:r>
        </a:p>
      </dsp:txBody>
      <dsp:txXfrm>
        <a:off x="1305244" y="1814655"/>
        <a:ext cx="2339072" cy="992334"/>
      </dsp:txXfrm>
    </dsp:sp>
    <dsp:sp modelId="{1FEDC332-ABF5-42D2-91F9-E74A54064B35}">
      <dsp:nvSpPr>
        <dsp:cNvPr id="0" name=""/>
        <dsp:cNvSpPr/>
      </dsp:nvSpPr>
      <dsp:spPr>
        <a:xfrm>
          <a:off x="4051882" y="1814655"/>
          <a:ext cx="992334" cy="99233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953B5-EEF4-4074-91C3-82C225A45C35}">
      <dsp:nvSpPr>
        <dsp:cNvPr id="0" name=""/>
        <dsp:cNvSpPr/>
      </dsp:nvSpPr>
      <dsp:spPr>
        <a:xfrm>
          <a:off x="4260273" y="2023045"/>
          <a:ext cx="575553" cy="575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1696D4-590B-4762-B06B-648178BFD933}">
      <dsp:nvSpPr>
        <dsp:cNvPr id="0" name=""/>
        <dsp:cNvSpPr/>
      </dsp:nvSpPr>
      <dsp:spPr>
        <a:xfrm>
          <a:off x="5256859" y="1814655"/>
          <a:ext cx="2339072" cy="9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Trauma and toxic stress</a:t>
          </a:r>
        </a:p>
      </dsp:txBody>
      <dsp:txXfrm>
        <a:off x="5256859" y="1814655"/>
        <a:ext cx="2339072" cy="99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BD2CE-E012-5648-9BBC-21B88AFA8B80}">
      <dsp:nvSpPr>
        <dsp:cNvPr id="0" name=""/>
        <dsp:cNvSpPr/>
      </dsp:nvSpPr>
      <dsp:spPr>
        <a:xfrm>
          <a:off x="67508" y="2184"/>
          <a:ext cx="2208087" cy="13248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Trauma overwhelms an ordinary system of care that gives people a sense of control, connection, and meaning in the world (Herman, 1992).  </a:t>
          </a:r>
        </a:p>
      </dsp:txBody>
      <dsp:txXfrm>
        <a:off x="67508" y="2184"/>
        <a:ext cx="2208087" cy="1324852"/>
      </dsp:txXfrm>
    </dsp:sp>
    <dsp:sp modelId="{146192B9-68C8-9E4C-B0B3-77F48B7624D5}">
      <dsp:nvSpPr>
        <dsp:cNvPr id="0" name=""/>
        <dsp:cNvSpPr/>
      </dsp:nvSpPr>
      <dsp:spPr>
        <a:xfrm>
          <a:off x="2496404" y="0"/>
          <a:ext cx="2208087" cy="13248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Traumatic events disrupt attachments btw individuals and within families </a:t>
          </a:r>
        </a:p>
        <a:p>
          <a:pPr marL="0" lvl="0" indent="0" algn="ctr" defTabSz="622300">
            <a:lnSpc>
              <a:spcPct val="90000"/>
            </a:lnSpc>
            <a:spcBef>
              <a:spcPct val="0"/>
            </a:spcBef>
            <a:spcAft>
              <a:spcPct val="35000"/>
            </a:spcAft>
            <a:buNone/>
          </a:pPr>
          <a:r>
            <a:rPr lang="en-US" sz="1400" kern="1200" dirty="0"/>
            <a:t>( Allen, 2001).  </a:t>
          </a:r>
        </a:p>
      </dsp:txBody>
      <dsp:txXfrm>
        <a:off x="2496404" y="0"/>
        <a:ext cx="2208087" cy="1324852"/>
      </dsp:txXfrm>
    </dsp:sp>
    <dsp:sp modelId="{B5A6008F-32E4-6746-B05C-8CE8E036E818}">
      <dsp:nvSpPr>
        <dsp:cNvPr id="0" name=""/>
        <dsp:cNvSpPr/>
      </dsp:nvSpPr>
      <dsp:spPr>
        <a:xfrm>
          <a:off x="4992802" y="0"/>
          <a:ext cx="2208087" cy="13248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Distinction btw events that are traumatic (ex: represent a threat to physical integrity) </a:t>
          </a:r>
        </a:p>
        <a:p>
          <a:pPr marL="0" lvl="0" indent="0" algn="ctr" defTabSz="622300">
            <a:lnSpc>
              <a:spcPct val="90000"/>
            </a:lnSpc>
            <a:spcBef>
              <a:spcPct val="0"/>
            </a:spcBef>
            <a:spcAft>
              <a:spcPct val="35000"/>
            </a:spcAft>
            <a:buNone/>
          </a:pPr>
          <a:r>
            <a:rPr lang="en-US" sz="1400" b="0" kern="1200" dirty="0"/>
            <a:t>and the responses to trauma.  </a:t>
          </a:r>
        </a:p>
      </dsp:txBody>
      <dsp:txXfrm>
        <a:off x="4992802" y="0"/>
        <a:ext cx="2208087" cy="1324852"/>
      </dsp:txXfrm>
    </dsp:sp>
    <dsp:sp modelId="{B7743CCD-81FD-3143-8544-513D8CF40329}">
      <dsp:nvSpPr>
        <dsp:cNvPr id="0" name=""/>
        <dsp:cNvSpPr/>
      </dsp:nvSpPr>
      <dsp:spPr>
        <a:xfrm>
          <a:off x="1281956" y="1547845"/>
          <a:ext cx="2208087" cy="13248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Traumatic Stress Response = set of neurobiological reactions along with strong affective experiences (McEwen, 1999). </a:t>
          </a:r>
        </a:p>
      </dsp:txBody>
      <dsp:txXfrm>
        <a:off x="1281956" y="1547845"/>
        <a:ext cx="2208087" cy="1324852"/>
      </dsp:txXfrm>
    </dsp:sp>
    <dsp:sp modelId="{22F2D5F7-6A3E-2C44-80C5-486DE420B830}">
      <dsp:nvSpPr>
        <dsp:cNvPr id="0" name=""/>
        <dsp:cNvSpPr/>
      </dsp:nvSpPr>
      <dsp:spPr>
        <a:xfrm>
          <a:off x="3710852" y="1547845"/>
          <a:ext cx="2208087" cy="13248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Not all people react to horrific event in the same way </a:t>
          </a:r>
        </a:p>
      </dsp:txBody>
      <dsp:txXfrm>
        <a:off x="3710852" y="1547845"/>
        <a:ext cx="2208087" cy="13248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1ED1D-C370-486B-BF3F-913DF7A8AF64}" type="datetimeFigureOut">
              <a:rPr lang="en-US" smtClean="0"/>
              <a:pPr/>
              <a:t>5/18/24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612A7-2562-45DE-BDD8-BF58C5E9C0FF}" type="slidenum">
              <a:rPr lang="en-US" smtClean="0"/>
              <a:pPr/>
              <a:t>‹#›</a:t>
            </a:fld>
            <a:endParaRPr lang="en-US"/>
          </a:p>
        </p:txBody>
      </p:sp>
    </p:spTree>
    <p:extLst>
      <p:ext uri="{BB962C8B-B14F-4D97-AF65-F5344CB8AC3E}">
        <p14:creationId xmlns:p14="http://schemas.microsoft.com/office/powerpoint/2010/main" val="401077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612A7-2562-45DE-BDD8-BF58C5E9C0FF}" type="slidenum">
              <a:rPr lang="en-US" smtClean="0"/>
              <a:pPr/>
              <a:t>3</a:t>
            </a:fld>
            <a:endParaRPr lang="en-US"/>
          </a:p>
        </p:txBody>
      </p:sp>
    </p:spTree>
    <p:extLst>
      <p:ext uri="{BB962C8B-B14F-4D97-AF65-F5344CB8AC3E}">
        <p14:creationId xmlns:p14="http://schemas.microsoft.com/office/powerpoint/2010/main" val="13115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5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self-care worksheet</a:t>
            </a:r>
          </a:p>
        </p:txBody>
      </p:sp>
      <p:sp>
        <p:nvSpPr>
          <p:cNvPr id="4" name="Slide Number Placeholder 3"/>
          <p:cNvSpPr>
            <a:spLocks noGrp="1"/>
          </p:cNvSpPr>
          <p:nvPr>
            <p:ph type="sldNum" sz="quarter" idx="5"/>
          </p:nvPr>
        </p:nvSpPr>
        <p:spPr/>
        <p:txBody>
          <a:bodyPr/>
          <a:lstStyle/>
          <a:p>
            <a:fld id="{FCF612A7-2562-45DE-BDD8-BF58C5E9C0FF}" type="slidenum">
              <a:rPr lang="en-US" smtClean="0"/>
              <a:pPr/>
              <a:t>10</a:t>
            </a:fld>
            <a:endParaRPr lang="en-US"/>
          </a:p>
        </p:txBody>
      </p:sp>
    </p:spTree>
    <p:extLst>
      <p:ext uri="{BB962C8B-B14F-4D97-AF65-F5344CB8AC3E}">
        <p14:creationId xmlns:p14="http://schemas.microsoft.com/office/powerpoint/2010/main" val="248451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 care is inclusive of agentic self-regulated activities that purposefully a.) bolster the ability to sit within, tolerate and understand the affective and identity dysregulation related to experiencing vulnerability and uncertainty in the social work relationship, and b.) make meaning of the ways workers’ selves are changed from work with clients</a:t>
            </a:r>
          </a:p>
        </p:txBody>
      </p:sp>
      <p:sp>
        <p:nvSpPr>
          <p:cNvPr id="4" name="Slide Number Placeholder 3"/>
          <p:cNvSpPr>
            <a:spLocks noGrp="1"/>
          </p:cNvSpPr>
          <p:nvPr>
            <p:ph type="sldNum" sz="quarter" idx="10"/>
          </p:nvPr>
        </p:nvSpPr>
        <p:spPr/>
        <p:txBody>
          <a:bodyPr/>
          <a:lstStyle/>
          <a:p>
            <a:fld id="{FCF612A7-2562-45DE-BDD8-BF58C5E9C0FF}" type="slidenum">
              <a:rPr lang="en-US" smtClean="0"/>
              <a:pPr/>
              <a:t>11</a:t>
            </a:fld>
            <a:endParaRPr lang="en-US"/>
          </a:p>
        </p:txBody>
      </p:sp>
    </p:spTree>
    <p:extLst>
      <p:ext uri="{BB962C8B-B14F-4D97-AF65-F5344CB8AC3E}">
        <p14:creationId xmlns:p14="http://schemas.microsoft.com/office/powerpoint/2010/main" val="182637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3450">
              <a:defRPr sz="2400">
                <a:solidFill>
                  <a:schemeClr val="tx1"/>
                </a:solidFill>
                <a:latin typeface="Times New Roman" panose="02020603050405020304" pitchFamily="18" charset="0"/>
              </a:defRPr>
            </a:lvl1pPr>
            <a:lvl2pPr marL="741363" indent="-284163" defTabSz="933450">
              <a:defRPr sz="2400">
                <a:solidFill>
                  <a:schemeClr val="tx1"/>
                </a:solidFill>
                <a:latin typeface="Times New Roman" panose="02020603050405020304" pitchFamily="18" charset="0"/>
              </a:defRPr>
            </a:lvl2pPr>
            <a:lvl3pPr marL="1141413" indent="-227013" defTabSz="933450">
              <a:defRPr sz="2400">
                <a:solidFill>
                  <a:schemeClr val="tx1"/>
                </a:solidFill>
                <a:latin typeface="Times New Roman" panose="02020603050405020304" pitchFamily="18" charset="0"/>
              </a:defRPr>
            </a:lvl3pPr>
            <a:lvl4pPr marL="1598613" indent="-227013" defTabSz="933450">
              <a:defRPr sz="2400">
                <a:solidFill>
                  <a:schemeClr val="tx1"/>
                </a:solidFill>
                <a:latin typeface="Times New Roman" panose="02020603050405020304" pitchFamily="18" charset="0"/>
              </a:defRPr>
            </a:lvl4pPr>
            <a:lvl5pPr marL="2055813" indent="-227013" defTabSz="933450">
              <a:defRPr sz="2400">
                <a:solidFill>
                  <a:schemeClr val="tx1"/>
                </a:solidFill>
                <a:latin typeface="Times New Roman" panose="02020603050405020304" pitchFamily="18" charset="0"/>
              </a:defRPr>
            </a:lvl5pPr>
            <a:lvl6pPr marL="2513013" indent="-227013" defTabSz="933450"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defTabSz="933450"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defTabSz="933450"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defTabSz="933450" eaLnBrk="0" fontAlgn="base" hangingPunct="0">
              <a:spcBef>
                <a:spcPct val="0"/>
              </a:spcBef>
              <a:spcAft>
                <a:spcPct val="0"/>
              </a:spcAft>
              <a:defRPr sz="2400">
                <a:solidFill>
                  <a:schemeClr val="tx1"/>
                </a:solidFill>
                <a:latin typeface="Times New Roman" panose="02020603050405020304" pitchFamily="18" charset="0"/>
              </a:defRPr>
            </a:lvl9pPr>
          </a:lstStyle>
          <a:p>
            <a:fld id="{37A493FB-4FF1-4883-8995-12D25A44C939}"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701675" y="4414838"/>
            <a:ext cx="5607050" cy="4184650"/>
          </a:xfrm>
          <a:noFill/>
        </p:spPr>
        <p:txBody>
          <a:bodyPr/>
          <a:lstStyle/>
          <a:p>
            <a:pPr marL="227013" indent="-227013" eaLnBrk="1" hangingPunct="1"/>
            <a:r>
              <a:rPr lang="en-US" altLang="en-US" dirty="0"/>
              <a:t>Involves “</a:t>
            </a:r>
            <a:r>
              <a:rPr lang="en-US" altLang="en-US" b="1" dirty="0"/>
              <a:t>debilitating loss of control</a:t>
            </a:r>
            <a:r>
              <a:rPr lang="en-US" altLang="en-US" dirty="0"/>
              <a:t>”</a:t>
            </a:r>
          </a:p>
          <a:p>
            <a:pPr marL="227013" indent="-227013" eaLnBrk="1" hangingPunct="1"/>
            <a:r>
              <a:rPr lang="en-US" altLang="en-US" dirty="0"/>
              <a:t>“…if the distress is overwhelming, or when the caregivers themselves are the source of the distress, children are unable to modulate their arousal.  </a:t>
            </a:r>
            <a:r>
              <a:rPr lang="en-US" altLang="en-US" b="1" dirty="0"/>
              <a:t>This causes a breakdown in their capacity to process, integrate, and categorize what is happening.</a:t>
            </a:r>
            <a:r>
              <a:rPr lang="en-US" altLang="en-US" dirty="0"/>
              <a:t>  At the core of the traumatic stress is a breakdown in the capacity to regulate internal states.”</a:t>
            </a:r>
            <a:r>
              <a:rPr lang="en-US" altLang="en-US" b="1" dirty="0"/>
              <a:t> </a:t>
            </a:r>
            <a:r>
              <a:rPr lang="en-US" altLang="en-US" dirty="0"/>
              <a:t>(van der Kolk, 2005, p. 403) (quoted by Gil, 2006)</a:t>
            </a:r>
          </a:p>
          <a:p>
            <a:pPr marL="227013" indent="-227013" eaLnBrk="1" hangingPunct="1"/>
            <a:endParaRPr lang="en-US" altLang="en-US" dirty="0"/>
          </a:p>
          <a:p>
            <a:pPr marL="227013" indent="-227013" eaLnBrk="1" hangingPunct="1"/>
            <a:r>
              <a:rPr lang="en-US" altLang="en-US" dirty="0"/>
              <a:t>Event, experience of event, effects, the tree E’s</a:t>
            </a:r>
          </a:p>
          <a:p>
            <a:pPr marL="227013" indent="-227013" eaLnBrk="1" hangingPunct="1"/>
            <a:endParaRPr lang="en-US" altLang="en-US" dirty="0"/>
          </a:p>
        </p:txBody>
      </p:sp>
    </p:spTree>
    <p:extLst>
      <p:ext uri="{BB962C8B-B14F-4D97-AF65-F5344CB8AC3E}">
        <p14:creationId xmlns:p14="http://schemas.microsoft.com/office/powerpoint/2010/main" val="34992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How do we define trauma? </a:t>
            </a:r>
            <a:r>
              <a:rPr lang="en-US"/>
              <a:t>There are many ways that people define trauma – depends on many factors and various disciplines. For example, there are a variety of types of trauma such as acute trauma from a single incident (car accident) to a variety of theories of trauma such as insidious trauma and impacts of our experiences based on our identities. </a:t>
            </a:r>
          </a:p>
          <a:p>
            <a:r>
              <a:rPr lang="en-US"/>
              <a:t>But ultimately, when we think about what is happening to the body during trauma regardless of the specific type ,the three E's as identified by SAMHSA, as seen in this slide, really captures the concept of trauma. </a:t>
            </a:r>
            <a:endParaRPr lang="en-US">
              <a:cs typeface="Calibri"/>
            </a:endParaRPr>
          </a:p>
          <a:p>
            <a:endParaRPr lang="en-US">
              <a:cs typeface="Calibri"/>
            </a:endParaRPr>
          </a:p>
          <a:p>
            <a:r>
              <a:rPr lang="en-US" i="1">
                <a:cs typeface="Calibri"/>
              </a:rPr>
              <a:t>Read slide</a:t>
            </a:r>
          </a:p>
          <a:p>
            <a:endParaRPr lang="en-US">
              <a:cs typeface="Calibri"/>
            </a:endParaRPr>
          </a:p>
          <a:p>
            <a:r>
              <a:rPr lang="en-US"/>
              <a:t> – </a:t>
            </a:r>
            <a:r>
              <a:rPr lang="en-US" i="1"/>
              <a:t>add lines from Brene Brown's podcast here to talk through it. </a:t>
            </a:r>
            <a:endParaRPr lang="en-US" i="1">
              <a:cs typeface="Calibri"/>
            </a:endParaRPr>
          </a:p>
          <a:p>
            <a:endParaRPr lang="en-US"/>
          </a:p>
          <a:p>
            <a:pPr lvl="1"/>
            <a:endParaRPr lang="en-US">
              <a:cs typeface="Calibri"/>
            </a:endParaRPr>
          </a:p>
          <a:p>
            <a:pPr marL="285750" indent="-285750">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2384D60E-6613-B245-A29C-2DEEB09E5413}" type="slidenum">
              <a:rPr lang="en-US" smtClean="0"/>
              <a:t>16</a:t>
            </a:fld>
            <a:endParaRPr lang="en-US"/>
          </a:p>
        </p:txBody>
      </p:sp>
    </p:spTree>
    <p:extLst>
      <p:ext uri="{BB962C8B-B14F-4D97-AF65-F5344CB8AC3E}">
        <p14:creationId xmlns:p14="http://schemas.microsoft.com/office/powerpoint/2010/main" val="319158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33450">
              <a:defRPr sz="2400">
                <a:solidFill>
                  <a:schemeClr val="tx1"/>
                </a:solidFill>
                <a:latin typeface="Times New Roman" panose="02020603050405020304" pitchFamily="18" charset="0"/>
              </a:defRPr>
            </a:lvl1pPr>
            <a:lvl2pPr marL="741363" indent="-284163" defTabSz="933450">
              <a:defRPr sz="2400">
                <a:solidFill>
                  <a:schemeClr val="tx1"/>
                </a:solidFill>
                <a:latin typeface="Times New Roman" panose="02020603050405020304" pitchFamily="18" charset="0"/>
              </a:defRPr>
            </a:lvl2pPr>
            <a:lvl3pPr marL="1141413" indent="-227013" defTabSz="933450">
              <a:defRPr sz="2400">
                <a:solidFill>
                  <a:schemeClr val="tx1"/>
                </a:solidFill>
                <a:latin typeface="Times New Roman" panose="02020603050405020304" pitchFamily="18" charset="0"/>
              </a:defRPr>
            </a:lvl3pPr>
            <a:lvl4pPr marL="1598613" indent="-227013" defTabSz="933450">
              <a:defRPr sz="2400">
                <a:solidFill>
                  <a:schemeClr val="tx1"/>
                </a:solidFill>
                <a:latin typeface="Times New Roman" panose="02020603050405020304" pitchFamily="18" charset="0"/>
              </a:defRPr>
            </a:lvl4pPr>
            <a:lvl5pPr marL="2055813" indent="-227013" defTabSz="933450">
              <a:defRPr sz="2400">
                <a:solidFill>
                  <a:schemeClr val="tx1"/>
                </a:solidFill>
                <a:latin typeface="Times New Roman" panose="02020603050405020304" pitchFamily="18" charset="0"/>
              </a:defRPr>
            </a:lvl5pPr>
            <a:lvl6pPr marL="2513013" indent="-227013" defTabSz="933450" eaLnBrk="0" fontAlgn="base" hangingPunct="0">
              <a:spcBef>
                <a:spcPct val="0"/>
              </a:spcBef>
              <a:spcAft>
                <a:spcPct val="0"/>
              </a:spcAft>
              <a:defRPr sz="2400">
                <a:solidFill>
                  <a:schemeClr val="tx1"/>
                </a:solidFill>
                <a:latin typeface="Times New Roman" panose="02020603050405020304" pitchFamily="18" charset="0"/>
              </a:defRPr>
            </a:lvl6pPr>
            <a:lvl7pPr marL="2970213" indent="-227013" defTabSz="933450" eaLnBrk="0" fontAlgn="base" hangingPunct="0">
              <a:spcBef>
                <a:spcPct val="0"/>
              </a:spcBef>
              <a:spcAft>
                <a:spcPct val="0"/>
              </a:spcAft>
              <a:defRPr sz="2400">
                <a:solidFill>
                  <a:schemeClr val="tx1"/>
                </a:solidFill>
                <a:latin typeface="Times New Roman" panose="02020603050405020304" pitchFamily="18" charset="0"/>
              </a:defRPr>
            </a:lvl7pPr>
            <a:lvl8pPr marL="3427413" indent="-227013" defTabSz="933450" eaLnBrk="0" fontAlgn="base" hangingPunct="0">
              <a:spcBef>
                <a:spcPct val="0"/>
              </a:spcBef>
              <a:spcAft>
                <a:spcPct val="0"/>
              </a:spcAft>
              <a:defRPr sz="2400">
                <a:solidFill>
                  <a:schemeClr val="tx1"/>
                </a:solidFill>
                <a:latin typeface="Times New Roman" panose="02020603050405020304" pitchFamily="18" charset="0"/>
              </a:defRPr>
            </a:lvl8pPr>
            <a:lvl9pPr marL="3884613" indent="-227013" defTabSz="933450" eaLnBrk="0" fontAlgn="base" hangingPunct="0">
              <a:spcBef>
                <a:spcPct val="0"/>
              </a:spcBef>
              <a:spcAft>
                <a:spcPct val="0"/>
              </a:spcAft>
              <a:defRPr sz="2400">
                <a:solidFill>
                  <a:schemeClr val="tx1"/>
                </a:solidFill>
                <a:latin typeface="Times New Roman" panose="02020603050405020304" pitchFamily="18" charset="0"/>
              </a:defRPr>
            </a:lvl9pPr>
          </a:lstStyle>
          <a:p>
            <a:fld id="{5085AD80-B664-477A-8C14-7209FA5D6F1E}"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r>
              <a:rPr lang="en-US" altLang="en-US" dirty="0"/>
              <a:t>PUBLIC HEALTH APPROACH TO TRAUMA:</a:t>
            </a:r>
          </a:p>
          <a:p>
            <a:pPr eaLnBrk="1" hangingPunct="1"/>
            <a:endParaRPr lang="en-US" altLang="en-US" b="1" dirty="0"/>
          </a:p>
          <a:p>
            <a:pPr eaLnBrk="1" hangingPunct="1"/>
            <a:r>
              <a:rPr lang="en-US" altLang="en-US" b="1" dirty="0"/>
              <a:t>Often a multigenerational history of trauma: so the parents/caregivers have their own histories of trauma with the often accompanying impairments</a:t>
            </a:r>
          </a:p>
        </p:txBody>
      </p:sp>
    </p:spTree>
    <p:extLst>
      <p:ext uri="{BB962C8B-B14F-4D97-AF65-F5344CB8AC3E}">
        <p14:creationId xmlns:p14="http://schemas.microsoft.com/office/powerpoint/2010/main" val="185930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self</a:t>
            </a:r>
            <a:endParaRPr lang="en-US" dirty="0">
              <a:solidFill>
                <a:schemeClr val="tx1"/>
              </a:solidFill>
            </a:endParaRPr>
          </a:p>
        </p:txBody>
      </p:sp>
    </p:spTree>
    <p:extLst>
      <p:ext uri="{BB962C8B-B14F-4D97-AF65-F5344CB8AC3E}">
        <p14:creationId xmlns:p14="http://schemas.microsoft.com/office/powerpoint/2010/main" val="283119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62B7FA9-8167-46CF-A883-774183D2B229}" type="datetimeFigureOut">
              <a:rPr lang="en-US" smtClean="0"/>
              <a:pPr/>
              <a:t>5/18/24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3227078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B7FA9-8167-46CF-A883-774183D2B229}" type="datetimeFigureOut">
              <a:rPr lang="en-US" smtClean="0"/>
              <a:pPr/>
              <a:t>5/18/24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354432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B7FA9-8167-46CF-A883-774183D2B229}" type="datetimeFigureOut">
              <a:rPr lang="en-US" smtClean="0"/>
              <a:pPr/>
              <a:t>5/18/24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266881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604631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2B7FA9-8167-46CF-A883-774183D2B229}" type="datetimeFigureOut">
              <a:rPr lang="en-US" smtClean="0"/>
              <a:pPr/>
              <a:t>5/18/24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36185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62B7FA9-8167-46CF-A883-774183D2B229}" type="datetimeFigureOut">
              <a:rPr lang="en-US" smtClean="0"/>
              <a:pPr/>
              <a:t>5/18/24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16777425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62B7FA9-8167-46CF-A883-774183D2B229}" type="datetimeFigureOut">
              <a:rPr lang="en-US" smtClean="0"/>
              <a:pPr/>
              <a:t>5/18/24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98765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62B7FA9-8167-46CF-A883-774183D2B229}" type="datetimeFigureOut">
              <a:rPr lang="en-US" smtClean="0"/>
              <a:pPr/>
              <a:t>5/18/24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64995-935A-4B13-8652-CACDAF803131}"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15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2B7FA9-8167-46CF-A883-774183D2B229}" type="datetimeFigureOut">
              <a:rPr lang="en-US" smtClean="0"/>
              <a:pPr/>
              <a:t>5/18/24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110362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B7FA9-8167-46CF-A883-774183D2B229}" type="datetimeFigureOut">
              <a:rPr lang="en-US" smtClean="0"/>
              <a:pPr/>
              <a:t>5/18/24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244433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62B7FA9-8167-46CF-A883-774183D2B229}" type="datetimeFigureOut">
              <a:rPr lang="en-US" smtClean="0"/>
              <a:pPr/>
              <a:t>5/18/24</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9103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62B7FA9-8167-46CF-A883-774183D2B229}" type="datetimeFigureOut">
              <a:rPr lang="en-US" smtClean="0"/>
              <a:pPr/>
              <a:t>5/18/24</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C064995-935A-4B13-8652-CACDAF803131}" type="slidenum">
              <a:rPr lang="en-US" smtClean="0"/>
              <a:pPr/>
              <a:t>‹#›</a:t>
            </a:fld>
            <a:endParaRPr lang="en-US"/>
          </a:p>
        </p:txBody>
      </p:sp>
    </p:spTree>
    <p:extLst>
      <p:ext uri="{BB962C8B-B14F-4D97-AF65-F5344CB8AC3E}">
        <p14:creationId xmlns:p14="http://schemas.microsoft.com/office/powerpoint/2010/main" val="140145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62B7FA9-8167-46CF-A883-774183D2B229}" type="datetimeFigureOut">
              <a:rPr lang="en-US" smtClean="0"/>
              <a:pPr/>
              <a:t>5/18/24</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BC064995-935A-4B13-8652-CACDAF803131}" type="slidenum">
              <a:rPr lang="en-US" smtClean="0"/>
              <a:pPr/>
              <a:t>‹#›</a:t>
            </a:fld>
            <a:endParaRPr lang="en-US"/>
          </a:p>
        </p:txBody>
      </p:sp>
    </p:spTree>
    <p:extLst>
      <p:ext uri="{BB962C8B-B14F-4D97-AF65-F5344CB8AC3E}">
        <p14:creationId xmlns:p14="http://schemas.microsoft.com/office/powerpoint/2010/main" val="317866292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search?es_sm=93&amp;q=define+anguish&amp;sa=X&amp;ved=0CCYQ_SowAGoVChMIvM661Pz3xwIVFH-SCh3mjAgF" TargetMode="External"/><Relationship Id="rId13" Type="http://schemas.openxmlformats.org/officeDocument/2006/relationships/hyperlink" Target="https://www.google.com/search?es_sm=93&amp;q=define+sorrow&amp;sa=X&amp;ved=0CCsQ_SowAGoVChMIvM661Pz3xwIVFH-SCh3mjAgF" TargetMode="External"/><Relationship Id="rId18" Type="http://schemas.openxmlformats.org/officeDocument/2006/relationships/image" Target="../media/image16.wmf"/><Relationship Id="rId3" Type="http://schemas.openxmlformats.org/officeDocument/2006/relationships/hyperlink" Target="https://www.google.com/search?es_sm=93&amp;q=define+upheaval&amp;sa=X&amp;ved=0CCEQ_SowAGoVChMIvM661Pz3xwIVFH-SCh3mjAgF" TargetMode="External"/><Relationship Id="rId7" Type="http://schemas.openxmlformats.org/officeDocument/2006/relationships/hyperlink" Target="https://www.google.com/search?es_sm=93&amp;q=define+pain&amp;sa=X&amp;ved=0CCUQ_SowAGoVChMIvM661Pz3xwIVFH-SCh3mjAgF" TargetMode="External"/><Relationship Id="rId12" Type="http://schemas.openxmlformats.org/officeDocument/2006/relationships/hyperlink" Target="https://www.google.com/search?es_sm=93&amp;q=define+misery&amp;sa=X&amp;ved=0CCoQ_SowAGoVChMIvM661Pz3xwIVFH-SCh3mjAgF" TargetMode="External"/><Relationship Id="rId17" Type="http://schemas.openxmlformats.org/officeDocument/2006/relationships/hyperlink" Target="https://www.google.com/search?es_sm=93&amp;q=define+torture&amp;sa=X&amp;ved=0CC8Q_SowAGoVChMIvM661Pz3xwIVFH-SCh3mjAgF" TargetMode="External"/><Relationship Id="rId2" Type="http://schemas.openxmlformats.org/officeDocument/2006/relationships/hyperlink" Target="https://www.google.com/search?es_sm=93&amp;q=define+shock&amp;sa=X&amp;ved=0CCAQ_SowAGoVChMIvM661Pz3xwIVFH-SCh3mjAgF" TargetMode="External"/><Relationship Id="rId16" Type="http://schemas.openxmlformats.org/officeDocument/2006/relationships/hyperlink" Target="https://www.google.com/search?es_sm=93&amp;q=define+heartbreak&amp;sa=X&amp;ved=0CC4Q_SowAGoVChMIvM661Pz3xwIVFH-SCh3mjAgF" TargetMode="External"/><Relationship Id="rId1" Type="http://schemas.openxmlformats.org/officeDocument/2006/relationships/slideLayout" Target="../slideLayouts/slideLayout2.xml"/><Relationship Id="rId6" Type="http://schemas.openxmlformats.org/officeDocument/2006/relationships/hyperlink" Target="https://www.google.com/search?es_sm=93&amp;q=define+strain&amp;sa=X&amp;ved=0CCQQ_SowAGoVChMIvM661Pz3xwIVFH-SCh3mjAgF" TargetMode="External"/><Relationship Id="rId11" Type="http://schemas.openxmlformats.org/officeDocument/2006/relationships/hyperlink" Target="https://www.google.com/search?es_sm=93&amp;q=define+agony&amp;sa=X&amp;ved=0CCkQ_SowAGoVChMIvM661Pz3xwIVFH-SCh3mjAgF" TargetMode="External"/><Relationship Id="rId5" Type="http://schemas.openxmlformats.org/officeDocument/2006/relationships/hyperlink" Target="https://www.google.com/search?es_sm=93&amp;q=define+stress&amp;sa=X&amp;ved=0CCMQ_SowAGoVChMIvM661Pz3xwIVFH-SCh3mjAgF" TargetMode="External"/><Relationship Id="rId15" Type="http://schemas.openxmlformats.org/officeDocument/2006/relationships/hyperlink" Target="https://www.google.com/search?es_sm=93&amp;q=define+heartache&amp;sa=X&amp;ved=0CC0Q_SowAGoVChMIvM661Pz3xwIVFH-SCh3mjAgF" TargetMode="External"/><Relationship Id="rId10" Type="http://schemas.openxmlformats.org/officeDocument/2006/relationships/hyperlink" Target="https://www.google.com/search?es_sm=93&amp;q=define+upset&amp;sa=X&amp;ved=0CCgQ_SowAGoVChMIvM661Pz3xwIVFH-SCh3mjAgF" TargetMode="External"/><Relationship Id="rId4" Type="http://schemas.openxmlformats.org/officeDocument/2006/relationships/hyperlink" Target="https://www.google.com/search?es_sm=93&amp;q=define+distress&amp;sa=X&amp;ved=0CCIQ_SowAGoVChMIvM661Pz3xwIVFH-SCh3mjAgF" TargetMode="External"/><Relationship Id="rId9" Type="http://schemas.openxmlformats.org/officeDocument/2006/relationships/hyperlink" Target="https://www.google.com/search?es_sm=93&amp;q=define+suffering&amp;sa=X&amp;ved=0CCcQ_SowAGoVChMIvM661Pz3xwIVFH-SCh3mjAgF" TargetMode="External"/><Relationship Id="rId14" Type="http://schemas.openxmlformats.org/officeDocument/2006/relationships/hyperlink" Target="https://www.google.com/search?es_sm=93&amp;q=define+grief&amp;sa=X&amp;ved=0CCwQ_SowAGoVChMIvM661Pz3xwIVFH-SCh3mjAg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google.com/imgres?imgurl=http://static.wixstatic.com/media/88dc79_be21bf798a984fed8baeddb3760a59f4.jpg&amp;imgrefurl=http://www.lorisweetstudios.com/single-post/2016/03/01/test&amp;docid=dGhzeISK4Z5jBM&amp;tbnid=HK0wnAlDG50_7M:&amp;vet=10ahUKEwiy06i-6ZTYAhUDwiYKHUpADIkQMwicAigBMAE..i&amp;w=850&amp;h=400&amp;client=firefox-b-1-ab&amp;bih=736&amp;biw=1440&amp;q=Image%20of%20breathe&amp;ved=0ahUKEwiy06i-6ZTYAhUDwiYKHUpADIkQMwicAigBMAE&amp;iact=mrc&amp;uact=8"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IcaUA6A37q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3" descr="Wood human figure">
            <a:extLst>
              <a:ext uri="{FF2B5EF4-FFF2-40B4-BE49-F238E27FC236}">
                <a16:creationId xmlns:a16="http://schemas.microsoft.com/office/drawing/2014/main" id="{0DA59E0E-AD29-80EE-BECB-9D7322D831CA}"/>
              </a:ext>
            </a:extLst>
          </p:cNvPr>
          <p:cNvPicPr>
            <a:picLocks noChangeAspect="1"/>
          </p:cNvPicPr>
          <p:nvPr/>
        </p:nvPicPr>
        <p:blipFill rotWithShape="1">
          <a:blip r:embed="rId2">
            <a:duotone>
              <a:schemeClr val="accent2">
                <a:shade val="45000"/>
                <a:satMod val="135000"/>
              </a:schemeClr>
              <a:prstClr val="white"/>
            </a:duotone>
          </a:blip>
          <a:srcRect r="10999" b="-1"/>
          <a:stretch/>
        </p:blipFill>
        <p:spPr>
          <a:xfrm>
            <a:off x="20" y="10"/>
            <a:ext cx="9143980" cy="6857990"/>
          </a:xfrm>
          <a:prstGeom prst="rect">
            <a:avLst/>
          </a:prstGeom>
        </p:spPr>
      </p:pic>
      <p:sp>
        <p:nvSpPr>
          <p:cNvPr id="8" name="Rectangle 7">
            <a:extLst>
              <a:ext uri="{FF2B5EF4-FFF2-40B4-BE49-F238E27FC236}">
                <a16:creationId xmlns:a16="http://schemas.microsoft.com/office/drawing/2014/main" id="{42F4AC62-EC78-4578-85F3-05A4CEBD3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bg1">
                <a:alpha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0988A71-02BB-4403-9321-68D5EC656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0468" y="1122807"/>
            <a:ext cx="7465832" cy="4297680"/>
          </a:xfrm>
          <a:noFill/>
          <a:ln>
            <a:noFill/>
          </a:ln>
        </p:spPr>
        <p:txBody>
          <a:bodyPr vert="horz" lIns="182880" tIns="182880" rIns="182880" bIns="182880" rtlCol="0" anchor="ctr">
            <a:normAutofit/>
          </a:bodyPr>
          <a:lstStyle/>
          <a:p>
            <a:r>
              <a:rPr lang="en-US" sz="5200" kern="1200" cap="all" spc="200" baseline="0">
                <a:solidFill>
                  <a:schemeClr val="tx1">
                    <a:lumMod val="85000"/>
                    <a:lumOff val="15000"/>
                  </a:schemeClr>
                </a:solidFill>
                <a:latin typeface="+mj-lt"/>
                <a:ea typeface="+mj-ea"/>
                <a:cs typeface="+mj-cs"/>
              </a:rPr>
              <a:t>Trauma Informed Social Work:</a:t>
            </a:r>
            <a:br>
              <a:rPr lang="en-US" sz="5200" kern="1200" cap="all" spc="200" baseline="0">
                <a:solidFill>
                  <a:schemeClr val="tx1">
                    <a:lumMod val="85000"/>
                    <a:lumOff val="15000"/>
                  </a:schemeClr>
                </a:solidFill>
                <a:latin typeface="+mj-lt"/>
                <a:ea typeface="+mj-ea"/>
                <a:cs typeface="+mj-cs"/>
              </a:rPr>
            </a:br>
            <a:r>
              <a:rPr lang="en-US" sz="5200" kern="1200" cap="all" spc="200" baseline="0" dirty="0">
                <a:solidFill>
                  <a:schemeClr val="tx1">
                    <a:lumMod val="85000"/>
                    <a:lumOff val="15000"/>
                  </a:schemeClr>
                </a:solidFill>
                <a:latin typeface="+mj-lt"/>
                <a:ea typeface="+mj-ea"/>
                <a:cs typeface="+mj-cs"/>
              </a:rPr>
              <a:t>Week 1</a:t>
            </a:r>
            <a:br>
              <a:rPr lang="en-US" sz="5200" kern="1200" cap="all" spc="200" baseline="0" dirty="0">
                <a:solidFill>
                  <a:schemeClr val="tx1">
                    <a:lumMod val="85000"/>
                    <a:lumOff val="15000"/>
                  </a:schemeClr>
                </a:solidFill>
                <a:latin typeface="+mj-lt"/>
                <a:ea typeface="+mj-ea"/>
                <a:cs typeface="+mj-cs"/>
              </a:rPr>
            </a:br>
            <a:br>
              <a:rPr lang="en-US" sz="5200" kern="1200" cap="all" spc="200" baseline="0" dirty="0">
                <a:solidFill>
                  <a:schemeClr val="tx1">
                    <a:lumMod val="85000"/>
                    <a:lumOff val="15000"/>
                  </a:schemeClr>
                </a:solidFill>
                <a:latin typeface="+mj-lt"/>
                <a:ea typeface="+mj-ea"/>
                <a:cs typeface="+mj-cs"/>
              </a:rPr>
            </a:br>
            <a:endParaRPr lang="en-US" sz="5200" kern="1200" cap="all" spc="200" baseline="0" dirty="0">
              <a:solidFill>
                <a:schemeClr val="tx1">
                  <a:lumMod val="85000"/>
                  <a:lumOff val="1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5468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228600"/>
            <a:ext cx="4554686" cy="5672651"/>
          </a:xfrm>
        </p:spPr>
        <p:txBody>
          <a:bodyPr>
            <a:noAutofit/>
          </a:bodyPr>
          <a:lstStyle/>
          <a:p>
            <a:r>
              <a:rPr lang="en-US" sz="3600" dirty="0">
                <a:solidFill>
                  <a:srgbClr val="FFFFFF"/>
                </a:solidFill>
              </a:rPr>
              <a:t>“The expectation that we can be immersed in suffering and loss daily and not be touched by it is as unrealistic as expecting to be able to walk on water without getting wet.”</a:t>
            </a:r>
          </a:p>
          <a:p>
            <a:pPr lvl="1"/>
            <a:r>
              <a:rPr lang="en-US" sz="3600" dirty="0">
                <a:solidFill>
                  <a:srgbClr val="FFFFFF"/>
                </a:solidFill>
              </a:rPr>
              <a:t>Remen</a:t>
            </a:r>
          </a:p>
        </p:txBody>
      </p:sp>
      <p:sp>
        <p:nvSpPr>
          <p:cNvPr id="2057" name="Rectangle 2056">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77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132" y="806357"/>
            <a:ext cx="3383449"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ater">
            <a:extLst>
              <a:ext uri="{FF2B5EF4-FFF2-40B4-BE49-F238E27FC236}">
                <a16:creationId xmlns:a16="http://schemas.microsoft.com/office/drawing/2014/main" id="{ED65141F-3C82-554B-B154-30B7A751E5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56" r="24263"/>
          <a:stretch/>
        </p:blipFill>
        <p:spPr bwMode="auto">
          <a:xfrm>
            <a:off x="5406390" y="1126397"/>
            <a:ext cx="2900934"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0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Think, Pair, Share</a:t>
            </a:r>
          </a:p>
        </p:txBody>
      </p:sp>
      <p:sp>
        <p:nvSpPr>
          <p:cNvPr id="2" name="Content Placeholder 1"/>
          <p:cNvSpPr>
            <a:spLocks noGrp="1"/>
          </p:cNvSpPr>
          <p:nvPr>
            <p:ph idx="1"/>
          </p:nvPr>
        </p:nvSpPr>
        <p:spPr>
          <a:xfrm>
            <a:off x="533401" y="2438400"/>
            <a:ext cx="7924800" cy="4038600"/>
          </a:xfrm>
        </p:spPr>
        <p:txBody>
          <a:bodyPr>
            <a:normAutofit fontScale="77500" lnSpcReduction="20000"/>
          </a:bodyPr>
          <a:lstStyle/>
          <a:p>
            <a:pPr>
              <a:buNone/>
            </a:pPr>
            <a:r>
              <a:rPr lang="en-US" sz="3600" dirty="0"/>
              <a:t>We will be discussing some intense topics in this course, reflect on what you will do to take care of yourself during and after class time.  Please reflect on the following:</a:t>
            </a:r>
          </a:p>
          <a:p>
            <a:pPr lvl="1"/>
            <a:r>
              <a:rPr lang="en-US" sz="3600" dirty="0"/>
              <a:t>What might be some of your trauma triggers?</a:t>
            </a:r>
          </a:p>
          <a:p>
            <a:pPr lvl="1"/>
            <a:r>
              <a:rPr lang="en-US" sz="3600" dirty="0"/>
              <a:t>How will you know you are being triggered?</a:t>
            </a:r>
          </a:p>
          <a:p>
            <a:pPr lvl="1"/>
            <a:r>
              <a:rPr lang="en-US" sz="3600" dirty="0"/>
              <a:t>How will you handle those triggers? </a:t>
            </a:r>
          </a:p>
          <a:p>
            <a:pPr lvl="1"/>
            <a:r>
              <a:rPr lang="en-US" sz="3600" dirty="0"/>
              <a:t>What do you think of the more inclusive definition of self-care offered in our reading?</a:t>
            </a:r>
          </a:p>
          <a:p>
            <a:pPr lvl="1"/>
            <a:endParaRPr lang="en-US" dirty="0"/>
          </a:p>
        </p:txBody>
      </p:sp>
    </p:spTree>
    <p:extLst>
      <p:ext uri="{BB962C8B-B14F-4D97-AF65-F5344CB8AC3E}">
        <p14:creationId xmlns:p14="http://schemas.microsoft.com/office/powerpoint/2010/main" val="267070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7046" y="1289303"/>
            <a:ext cx="7228833" cy="3339303"/>
          </a:xfrm>
          <a:ln>
            <a:noFill/>
          </a:ln>
        </p:spPr>
        <p:txBody>
          <a:bodyPr vert="horz" lIns="274320" tIns="182880" rIns="274320" bIns="182880" rtlCol="0" anchor="ctr" anchorCtr="1">
            <a:normAutofit/>
          </a:bodyPr>
          <a:lstStyle/>
          <a:p>
            <a:r>
              <a:rPr lang="en-US" sz="4400" kern="1200" cap="all" spc="200" baseline="0">
                <a:solidFill>
                  <a:srgbClr val="262626"/>
                </a:solidFill>
                <a:latin typeface="+mj-lt"/>
                <a:ea typeface="+mj-ea"/>
                <a:cs typeface="+mj-cs"/>
              </a:rPr>
              <a:t>How do we define trauma?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Trauma?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2240763"/>
              </p:ext>
            </p:extLst>
          </p:nvPr>
        </p:nvGraphicFramePr>
        <p:xfrm>
          <a:off x="720436" y="5181600"/>
          <a:ext cx="7292415" cy="1341120"/>
        </p:xfrm>
        <a:graphic>
          <a:graphicData uri="http://schemas.openxmlformats.org/drawingml/2006/table">
            <a:tbl>
              <a:tblPr/>
              <a:tblGrid>
                <a:gridCol w="1413164">
                  <a:extLst>
                    <a:ext uri="{9D8B030D-6E8A-4147-A177-3AD203B41FA5}">
                      <a16:colId xmlns:a16="http://schemas.microsoft.com/office/drawing/2014/main" val="20000"/>
                    </a:ext>
                  </a:extLst>
                </a:gridCol>
                <a:gridCol w="5879251">
                  <a:extLst>
                    <a:ext uri="{9D8B030D-6E8A-4147-A177-3AD203B41FA5}">
                      <a16:colId xmlns:a16="http://schemas.microsoft.com/office/drawing/2014/main" val="20001"/>
                    </a:ext>
                  </a:extLst>
                </a:gridCol>
              </a:tblGrid>
              <a:tr h="1341120">
                <a:tc>
                  <a:txBody>
                    <a:bodyPr/>
                    <a:lstStyle/>
                    <a:p>
                      <a:pPr fontAlgn="t"/>
                      <a:r>
                        <a:rPr lang="en-US" i="1" dirty="0">
                          <a:effectLst/>
                        </a:rPr>
                        <a:t>synonyms:</a:t>
                      </a:r>
                    </a:p>
                  </a:txBody>
                  <a:tcPr marR="28575">
                    <a:lnL>
                      <a:noFill/>
                    </a:lnL>
                    <a:lnR>
                      <a:noFill/>
                    </a:lnR>
                    <a:lnT>
                      <a:noFill/>
                    </a:lnT>
                    <a:lnB>
                      <a:noFill/>
                    </a:lnB>
                  </a:tcPr>
                </a:tc>
                <a:tc>
                  <a:txBody>
                    <a:bodyPr/>
                    <a:lstStyle/>
                    <a:p>
                      <a:r>
                        <a:rPr lang="en-US" u="none" strike="noStrike" dirty="0">
                          <a:solidFill>
                            <a:srgbClr val="660099"/>
                          </a:solidFill>
                          <a:effectLst/>
                          <a:hlinkClick r:id="rId2"/>
                        </a:rPr>
                        <a:t>shock</a:t>
                      </a:r>
                      <a:r>
                        <a:rPr lang="en-US" dirty="0">
                          <a:effectLst/>
                        </a:rPr>
                        <a:t>, </a:t>
                      </a:r>
                      <a:r>
                        <a:rPr lang="en-US" u="none" strike="noStrike" dirty="0">
                          <a:solidFill>
                            <a:srgbClr val="660099"/>
                          </a:solidFill>
                          <a:effectLst/>
                          <a:hlinkClick r:id="rId3"/>
                        </a:rPr>
                        <a:t>upheaval</a:t>
                      </a:r>
                      <a:r>
                        <a:rPr lang="en-US" dirty="0">
                          <a:effectLst/>
                        </a:rPr>
                        <a:t>, </a:t>
                      </a:r>
                      <a:r>
                        <a:rPr lang="en-US" u="none" strike="noStrike" dirty="0">
                          <a:solidFill>
                            <a:srgbClr val="660099"/>
                          </a:solidFill>
                          <a:effectLst/>
                          <a:hlinkClick r:id="rId4"/>
                        </a:rPr>
                        <a:t>distress</a:t>
                      </a:r>
                      <a:r>
                        <a:rPr lang="en-US" dirty="0">
                          <a:effectLst/>
                        </a:rPr>
                        <a:t>, </a:t>
                      </a:r>
                      <a:r>
                        <a:rPr lang="en-US" u="none" strike="noStrike" dirty="0">
                          <a:solidFill>
                            <a:srgbClr val="660099"/>
                          </a:solidFill>
                          <a:effectLst/>
                          <a:hlinkClick r:id="rId5"/>
                        </a:rPr>
                        <a:t>stress</a:t>
                      </a:r>
                      <a:r>
                        <a:rPr lang="en-US" dirty="0">
                          <a:effectLst/>
                        </a:rPr>
                        <a:t>, </a:t>
                      </a:r>
                      <a:r>
                        <a:rPr lang="en-US" u="none" strike="noStrike" dirty="0">
                          <a:solidFill>
                            <a:srgbClr val="660099"/>
                          </a:solidFill>
                          <a:effectLst/>
                          <a:hlinkClick r:id="rId6"/>
                        </a:rPr>
                        <a:t>strain</a:t>
                      </a:r>
                      <a:r>
                        <a:rPr lang="en-US" dirty="0">
                          <a:effectLst/>
                        </a:rPr>
                        <a:t>, </a:t>
                      </a:r>
                      <a:r>
                        <a:rPr lang="en-US" u="none" strike="noStrike" dirty="0">
                          <a:solidFill>
                            <a:srgbClr val="660099"/>
                          </a:solidFill>
                          <a:effectLst/>
                          <a:hlinkClick r:id="rId7"/>
                        </a:rPr>
                        <a:t>pain</a:t>
                      </a:r>
                      <a:r>
                        <a:rPr lang="en-US" dirty="0">
                          <a:effectLst/>
                        </a:rPr>
                        <a:t>, </a:t>
                      </a:r>
                      <a:r>
                        <a:rPr lang="en-US" u="none" strike="noStrike" dirty="0">
                          <a:solidFill>
                            <a:srgbClr val="660099"/>
                          </a:solidFill>
                          <a:effectLst/>
                          <a:hlinkClick r:id="rId8"/>
                        </a:rPr>
                        <a:t>anguish</a:t>
                      </a:r>
                      <a:r>
                        <a:rPr lang="en-US" dirty="0">
                          <a:effectLst/>
                        </a:rPr>
                        <a:t>,   </a:t>
                      </a:r>
                      <a:r>
                        <a:rPr lang="en-US" u="none" strike="noStrike" dirty="0" err="1">
                          <a:solidFill>
                            <a:srgbClr val="660099"/>
                          </a:solidFill>
                          <a:effectLst/>
                          <a:hlinkClick r:id="rId9"/>
                        </a:rPr>
                        <a:t>suffering</a:t>
                      </a:r>
                      <a:r>
                        <a:rPr lang="en-US" dirty="0" err="1">
                          <a:effectLst/>
                        </a:rPr>
                        <a:t>,</a:t>
                      </a:r>
                      <a:r>
                        <a:rPr lang="en-US" u="none" strike="noStrike" dirty="0" err="1">
                          <a:solidFill>
                            <a:srgbClr val="660099"/>
                          </a:solidFill>
                          <a:effectLst/>
                          <a:hlinkClick r:id="rId10"/>
                        </a:rPr>
                        <a:t>upset</a:t>
                      </a:r>
                      <a:r>
                        <a:rPr lang="en-US" dirty="0">
                          <a:effectLst/>
                        </a:rPr>
                        <a:t>, </a:t>
                      </a:r>
                      <a:r>
                        <a:rPr lang="en-US" u="none" strike="noStrike" dirty="0">
                          <a:solidFill>
                            <a:srgbClr val="660099"/>
                          </a:solidFill>
                          <a:effectLst/>
                          <a:hlinkClick r:id="rId11"/>
                        </a:rPr>
                        <a:t>agony</a:t>
                      </a:r>
                      <a:r>
                        <a:rPr lang="en-US" dirty="0">
                          <a:effectLst/>
                        </a:rPr>
                        <a:t>, </a:t>
                      </a:r>
                      <a:r>
                        <a:rPr lang="en-US" u="none" strike="noStrike" dirty="0">
                          <a:solidFill>
                            <a:srgbClr val="660099"/>
                          </a:solidFill>
                          <a:effectLst/>
                          <a:hlinkClick r:id="rId12"/>
                        </a:rPr>
                        <a:t>misery</a:t>
                      </a:r>
                      <a:r>
                        <a:rPr lang="en-US" dirty="0">
                          <a:effectLst/>
                        </a:rPr>
                        <a:t>, </a:t>
                      </a:r>
                      <a:r>
                        <a:rPr lang="en-US" u="none" strike="noStrike" dirty="0">
                          <a:solidFill>
                            <a:srgbClr val="660099"/>
                          </a:solidFill>
                          <a:effectLst/>
                          <a:hlinkClick r:id="rId13"/>
                        </a:rPr>
                        <a:t>sorrow</a:t>
                      </a:r>
                      <a:r>
                        <a:rPr lang="en-US" dirty="0">
                          <a:effectLst/>
                        </a:rPr>
                        <a:t>, </a:t>
                      </a:r>
                      <a:r>
                        <a:rPr lang="en-US" u="none" strike="noStrike" dirty="0">
                          <a:solidFill>
                            <a:srgbClr val="660099"/>
                          </a:solidFill>
                          <a:effectLst/>
                          <a:hlinkClick r:id="rId14"/>
                        </a:rPr>
                        <a:t>grief</a:t>
                      </a:r>
                      <a:r>
                        <a:rPr lang="en-US" dirty="0">
                          <a:effectLst/>
                        </a:rPr>
                        <a:t>, </a:t>
                      </a:r>
                      <a:r>
                        <a:rPr lang="en-US" u="none" strike="noStrike" dirty="0">
                          <a:solidFill>
                            <a:srgbClr val="660099"/>
                          </a:solidFill>
                          <a:effectLst/>
                          <a:hlinkClick r:id="rId15"/>
                        </a:rPr>
                        <a:t>heartache</a:t>
                      </a:r>
                      <a:r>
                        <a:rPr lang="en-US" dirty="0">
                          <a:effectLst/>
                        </a:rPr>
                        <a:t>, </a:t>
                      </a:r>
                      <a:r>
                        <a:rPr lang="en-US" u="none" strike="noStrike" dirty="0">
                          <a:solidFill>
                            <a:srgbClr val="660099"/>
                          </a:solidFill>
                          <a:effectLst/>
                          <a:hlinkClick r:id="rId16"/>
                        </a:rPr>
                        <a:t>heartbreak</a:t>
                      </a:r>
                      <a:r>
                        <a:rPr lang="en-US" dirty="0">
                          <a:effectLst/>
                        </a:rPr>
                        <a:t>, </a:t>
                      </a:r>
                      <a:r>
                        <a:rPr lang="en-US" u="none" strike="noStrike" dirty="0">
                          <a:solidFill>
                            <a:srgbClr val="660099"/>
                          </a:solidFill>
                          <a:effectLst/>
                          <a:hlinkClick r:id="rId17"/>
                        </a:rPr>
                        <a:t>torture</a:t>
                      </a:r>
                      <a:r>
                        <a:rPr lang="en-US" dirty="0">
                          <a:effectLst/>
                        </a:rPr>
                        <a:t>;</a:t>
                      </a:r>
                    </a:p>
                    <a:p>
                      <a:pPr algn="r"/>
                      <a:r>
                        <a:rPr lang="en-US" dirty="0">
                          <a:effectLst/>
                        </a:rPr>
                        <a:t>-Google</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Rectangle 3"/>
          <p:cNvSpPr>
            <a:spLocks noChangeArrowheads="1"/>
          </p:cNvSpPr>
          <p:nvPr/>
        </p:nvSpPr>
        <p:spPr bwMode="auto">
          <a:xfrm>
            <a:off x="762000" y="2209800"/>
            <a:ext cx="7250851"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222222"/>
                </a:solidFill>
                <a:effectLst/>
                <a:latin typeface="Arial" pitchFamily="34" charset="0"/>
                <a:cs typeface="Arial" pitchFamily="34" charset="0"/>
              </a:rPr>
              <a:t>trau·ma</a:t>
            </a:r>
            <a:endParaRPr kumimoji="0" lang="en-US" altLang="en-US" sz="1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itchFamily="34" charset="0"/>
                <a:cs typeface="Arial" pitchFamily="34" charset="0"/>
              </a:rPr>
              <a:t>ˈ</a:t>
            </a:r>
            <a:r>
              <a:rPr kumimoji="0" lang="en-US" altLang="en-US" sz="1800" b="0" i="0" u="none" strike="noStrike" cap="none" normalizeH="0" baseline="0" dirty="0" err="1">
                <a:ln>
                  <a:noFill/>
                </a:ln>
                <a:solidFill>
                  <a:srgbClr val="222222"/>
                </a:solidFill>
                <a:effectLst/>
                <a:latin typeface="Arial" pitchFamily="34" charset="0"/>
                <a:cs typeface="Arial" pitchFamily="34" charset="0"/>
              </a:rPr>
              <a:t>troumə</a:t>
            </a:r>
            <a:r>
              <a:rPr kumimoji="0" lang="en-US" altLang="en-US" sz="1800" b="0" i="0" u="none" strike="noStrike" cap="none" normalizeH="0" baseline="0" dirty="0">
                <a:ln>
                  <a:noFill/>
                </a:ln>
                <a:solidFill>
                  <a:srgbClr val="222222"/>
                </a:solidFill>
                <a:effectLst/>
                <a:latin typeface="Arial" pitchFamily="34" charset="0"/>
                <a:cs typeface="Arial" pitchFamily="34" charset="0"/>
              </a:rPr>
              <a:t>,ˈ</a:t>
            </a:r>
            <a:r>
              <a:rPr kumimoji="0" lang="en-US" altLang="en-US" sz="1800" b="0" i="0" u="none" strike="noStrike" cap="none" normalizeH="0" baseline="0" dirty="0" err="1">
                <a:ln>
                  <a:noFill/>
                </a:ln>
                <a:solidFill>
                  <a:srgbClr val="222222"/>
                </a:solidFill>
                <a:effectLst/>
                <a:latin typeface="Arial" pitchFamily="34" charset="0"/>
                <a:cs typeface="Arial" pitchFamily="34" charset="0"/>
              </a:rPr>
              <a:t>trômə</a:t>
            </a:r>
            <a:r>
              <a:rPr kumimoji="0" lang="en-US" altLang="en-US" sz="1800" b="0" i="0" u="none" strike="noStrike" cap="none" normalizeH="0" baseline="0" dirty="0">
                <a:ln>
                  <a:noFill/>
                </a:ln>
                <a:solidFill>
                  <a:srgbClr val="222222"/>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222222"/>
                </a:solidFill>
                <a:effectLst/>
                <a:latin typeface="Arial" pitchFamily="34" charset="0"/>
                <a:cs typeface="Arial" pitchFamily="34" charset="0"/>
              </a:rPr>
              <a:t>noun</a:t>
            </a:r>
            <a:endParaRPr kumimoji="0" lang="en-US" altLang="en-US" sz="1800" b="0" i="0" u="none" strike="noStrike" cap="none" normalizeH="0" baseline="0" dirty="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878787"/>
                </a:solidFill>
                <a:effectLst/>
                <a:latin typeface="Arial" pitchFamily="34" charset="0"/>
                <a:cs typeface="Arial" pitchFamily="34" charset="0"/>
              </a:rPr>
              <a:t>noun: </a:t>
            </a:r>
            <a:r>
              <a:rPr kumimoji="0" lang="en-US" altLang="en-US" sz="1800" b="1" i="0" u="none" strike="noStrike" cap="none" normalizeH="0" baseline="0" dirty="0">
                <a:ln>
                  <a:noFill/>
                </a:ln>
                <a:solidFill>
                  <a:srgbClr val="878787"/>
                </a:solidFill>
                <a:effectLst/>
                <a:latin typeface="Arial" pitchFamily="34" charset="0"/>
                <a:cs typeface="Arial" pitchFamily="34" charset="0"/>
              </a:rPr>
              <a:t>trauma</a:t>
            </a:r>
            <a:r>
              <a:rPr kumimoji="0" lang="en-US" altLang="en-US" sz="1800" b="0" i="0" u="none" strike="noStrike" cap="none" normalizeH="0" baseline="0" dirty="0">
                <a:ln>
                  <a:noFill/>
                </a:ln>
                <a:solidFill>
                  <a:srgbClr val="878787"/>
                </a:solidFill>
                <a:effectLst/>
                <a:latin typeface="Arial" pitchFamily="34" charset="0"/>
                <a:cs typeface="Arial" pitchFamily="34" charset="0"/>
              </a:rPr>
              <a:t>; plural noun: </a:t>
            </a:r>
            <a:r>
              <a:rPr kumimoji="0" lang="en-US" altLang="en-US" sz="1800" b="1" i="0" u="none" strike="noStrike" cap="none" normalizeH="0" baseline="0" dirty="0">
                <a:ln>
                  <a:noFill/>
                </a:ln>
                <a:solidFill>
                  <a:srgbClr val="878787"/>
                </a:solidFill>
                <a:effectLst/>
                <a:latin typeface="Arial" pitchFamily="34" charset="0"/>
                <a:cs typeface="Arial" pitchFamily="34" charset="0"/>
              </a:rPr>
              <a:t>traumata</a:t>
            </a:r>
            <a:r>
              <a:rPr kumimoji="0" lang="en-US" altLang="en-US" sz="1800" b="0" i="0" u="none" strike="noStrike" cap="none" normalizeH="0" baseline="0" dirty="0">
                <a:ln>
                  <a:noFill/>
                </a:ln>
                <a:solidFill>
                  <a:srgbClr val="878787"/>
                </a:solidFill>
                <a:effectLst/>
                <a:latin typeface="Arial" pitchFamily="34" charset="0"/>
                <a:cs typeface="Arial" pitchFamily="34" charset="0"/>
              </a:rPr>
              <a:t>; plural noun: </a:t>
            </a:r>
            <a:r>
              <a:rPr kumimoji="0" lang="en-US" altLang="en-US" sz="1800" b="1" i="0" u="none" strike="noStrike" cap="none" normalizeH="0" baseline="0" dirty="0">
                <a:ln>
                  <a:noFill/>
                </a:ln>
                <a:solidFill>
                  <a:srgbClr val="878787"/>
                </a:solidFill>
                <a:effectLst/>
                <a:latin typeface="Arial" pitchFamily="34" charset="0"/>
                <a:cs typeface="Arial" pitchFamily="34" charset="0"/>
              </a:rPr>
              <a:t>traumas</a:t>
            </a:r>
            <a:endParaRPr kumimoji="0" lang="en-US" altLang="en-US" sz="1800" b="0" i="0" u="none" strike="noStrike" cap="none" normalizeH="0" baseline="0" dirty="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dirty="0">
                <a:ln>
                  <a:noFill/>
                </a:ln>
                <a:solidFill>
                  <a:srgbClr val="222222"/>
                </a:solidFill>
                <a:effectLst/>
                <a:latin typeface="Arial" pitchFamily="34" charset="0"/>
                <a:cs typeface="Arial" pitchFamily="34" charset="0"/>
              </a:rPr>
              <a:t>1</a:t>
            </a:r>
            <a:r>
              <a:rPr kumimoji="0" lang="en-US" altLang="en-US" sz="1800" b="0" i="0" u="none" strike="noStrike" cap="none" normalizeH="0" baseline="0" dirty="0">
                <a:ln>
                  <a:noFill/>
                </a:ln>
                <a:solidFill>
                  <a:srgbClr val="222222"/>
                </a:solidFill>
                <a:effectLst/>
                <a:latin typeface="Arial" pitchFamily="34" charset="0"/>
                <a:cs typeface="Arial" pitchFamily="34" charset="0"/>
              </a:rPr>
              <a:t>. a deeply distressing or disturbing experience.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878787"/>
                </a:solidFill>
                <a:effectLst/>
                <a:latin typeface="Arial" pitchFamily="34" charset="0"/>
                <a:cs typeface="Arial" pitchFamily="34" charset="0"/>
              </a:rPr>
              <a:t>    "a personal trauma like the death of a child“</a:t>
            </a:r>
          </a:p>
          <a:p>
            <a:pPr marL="742950" lvl="1" indent="-285750" eaLnBrk="0" hangingPunct="0">
              <a:buFont typeface="Arial" panose="020B0604020202020204" pitchFamily="34" charset="0"/>
              <a:buChar char="•"/>
            </a:pPr>
            <a:r>
              <a:rPr kumimoji="0" lang="en-US" altLang="en-US" b="0" i="0" u="none" strike="noStrike" cap="none" normalizeH="0" baseline="0" dirty="0">
                <a:ln>
                  <a:noFill/>
                </a:ln>
                <a:solidFill>
                  <a:srgbClr val="222222"/>
                </a:solidFill>
                <a:effectLst/>
                <a:latin typeface="Arial" pitchFamily="34" charset="0"/>
                <a:cs typeface="Arial" pitchFamily="34" charset="0"/>
              </a:rPr>
              <a:t>emotional shock following a stressful event or a physical injury, which may be associated with physical shock and sometimes leads to long-term neurosis.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32" name="DefaultOcx"/>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404858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485900" y="533400"/>
            <a:ext cx="5829300" cy="1143000"/>
          </a:xfrm>
        </p:spPr>
        <p:txBody>
          <a:bodyPr/>
          <a:lstStyle/>
          <a:p>
            <a:pPr eaLnBrk="1" hangingPunct="1"/>
            <a:r>
              <a:rPr lang="en-US" altLang="en-US" dirty="0"/>
              <a:t>Trauma</a:t>
            </a:r>
          </a:p>
        </p:txBody>
      </p:sp>
      <p:sp>
        <p:nvSpPr>
          <p:cNvPr id="128003" name="Rectangle 3"/>
          <p:cNvSpPr>
            <a:spLocks noGrp="1" noChangeArrowheads="1"/>
          </p:cNvSpPr>
          <p:nvPr>
            <p:ph idx="1"/>
          </p:nvPr>
        </p:nvSpPr>
        <p:spPr>
          <a:xfrm>
            <a:off x="609600" y="2064670"/>
            <a:ext cx="7838316" cy="4793330"/>
          </a:xfrm>
        </p:spPr>
        <p:txBody>
          <a:bodyPr>
            <a:normAutofit/>
          </a:bodyPr>
          <a:lstStyle/>
          <a:p>
            <a:pPr eaLnBrk="1" hangingPunct="1"/>
            <a:r>
              <a:rPr lang="en-US" altLang="en-US" sz="2400" dirty="0">
                <a:latin typeface="Arial" panose="020B0604020202020204" pitchFamily="34" charset="0"/>
              </a:rPr>
              <a:t>An overwhelming, over stimulating, extremely painful and/or terrifying experience</a:t>
            </a:r>
          </a:p>
          <a:p>
            <a:pPr eaLnBrk="1" hangingPunct="1"/>
            <a:r>
              <a:rPr lang="en-US" altLang="en-US" sz="2400" dirty="0">
                <a:latin typeface="Arial" panose="020B0604020202020204" pitchFamily="34" charset="0"/>
              </a:rPr>
              <a:t>An inability to employ the fight or flight response (e.g., cannot escape)</a:t>
            </a:r>
          </a:p>
          <a:p>
            <a:pPr eaLnBrk="1" hangingPunct="1"/>
            <a:r>
              <a:rPr lang="en-US" altLang="en-US" sz="2400" dirty="0">
                <a:latin typeface="Arial" panose="020B0604020202020204" pitchFamily="34" charset="0"/>
              </a:rPr>
              <a:t>At the core of the traumatic stress is a breakdown in the capacity to regulate internal states </a:t>
            </a:r>
          </a:p>
          <a:p>
            <a:pPr eaLnBrk="1" hangingPunct="1">
              <a:buFont typeface="Wingdings" panose="05000000000000000000" pitchFamily="2" charset="2"/>
              <a:buNone/>
            </a:pPr>
            <a:r>
              <a:rPr lang="en-US" altLang="en-US" dirty="0">
                <a:latin typeface="Arial" panose="020B0604020202020204" pitchFamily="34" charset="0"/>
              </a:rPr>
              <a:t>		(Herman, 1997) (Van der Kolk, 2005)</a:t>
            </a:r>
          </a:p>
          <a:p>
            <a:pPr eaLnBrk="1" hangingPunct="1">
              <a:buFont typeface="Wingdings" panose="05000000000000000000" pitchFamily="2" charset="2"/>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91787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011-2A20-0440-B4AB-F7B25A1453E6}"/>
              </a:ext>
            </a:extLst>
          </p:cNvPr>
          <p:cNvSpPr>
            <a:spLocks noGrp="1"/>
          </p:cNvSpPr>
          <p:nvPr>
            <p:ph type="title"/>
          </p:nvPr>
        </p:nvSpPr>
        <p:spPr>
          <a:xfrm>
            <a:off x="971551" y="982132"/>
            <a:ext cx="7200897" cy="1303867"/>
          </a:xfrm>
        </p:spPr>
        <p:txBody>
          <a:bodyPr>
            <a:normAutofit/>
          </a:bodyPr>
          <a:lstStyle/>
          <a:p>
            <a:r>
              <a:rPr lang="en-US">
                <a:solidFill>
                  <a:srgbClr val="262626"/>
                </a:solidFill>
              </a:rPr>
              <a:t>Defining Trauma </a:t>
            </a:r>
          </a:p>
        </p:txBody>
      </p:sp>
      <p:graphicFrame>
        <p:nvGraphicFramePr>
          <p:cNvPr id="5" name="Content Placeholder 2">
            <a:extLst>
              <a:ext uri="{FF2B5EF4-FFF2-40B4-BE49-F238E27FC236}">
                <a16:creationId xmlns:a16="http://schemas.microsoft.com/office/drawing/2014/main" id="{952852BC-6C8C-485F-A8CD-3134F3BE1450}"/>
              </a:ext>
            </a:extLst>
          </p:cNvPr>
          <p:cNvGraphicFramePr>
            <a:graphicFrameLocks noGrp="1"/>
          </p:cNvGraphicFramePr>
          <p:nvPr>
            <p:ph idx="1"/>
          </p:nvPr>
        </p:nvGraphicFramePr>
        <p:xfrm>
          <a:off x="971551" y="3429000"/>
          <a:ext cx="72008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0808708-B516-1E40-9D60-722E7E80423A}"/>
              </a:ext>
            </a:extLst>
          </p:cNvPr>
          <p:cNvSpPr txBox="1"/>
          <p:nvPr/>
        </p:nvSpPr>
        <p:spPr>
          <a:xfrm>
            <a:off x="533400" y="2369233"/>
            <a:ext cx="8285730" cy="1200329"/>
          </a:xfrm>
          <a:prstGeom prst="rect">
            <a:avLst/>
          </a:prstGeom>
          <a:noFill/>
        </p:spPr>
        <p:txBody>
          <a:bodyPr wrap="none" rtlCol="0">
            <a:spAutoFit/>
          </a:bodyPr>
          <a:lstStyle/>
          <a:p>
            <a:r>
              <a:rPr lang="en-US" b="1" dirty="0"/>
              <a:t>Trauma</a:t>
            </a:r>
            <a:r>
              <a:rPr lang="en-US" dirty="0"/>
              <a:t> = an emotional state of </a:t>
            </a:r>
            <a:r>
              <a:rPr lang="en-US" b="1" dirty="0"/>
              <a:t>discomfort</a:t>
            </a:r>
            <a:r>
              <a:rPr lang="en-US" dirty="0"/>
              <a:t> and </a:t>
            </a:r>
            <a:r>
              <a:rPr lang="en-US" b="1" dirty="0"/>
              <a:t>stress</a:t>
            </a:r>
            <a:r>
              <a:rPr lang="en-US" dirty="0"/>
              <a:t> resulting from memories of an </a:t>
            </a:r>
          </a:p>
          <a:p>
            <a:r>
              <a:rPr lang="en-US" dirty="0"/>
              <a:t>extraordinary, catastrophic experience that shatters the survivor’s sense of </a:t>
            </a:r>
          </a:p>
          <a:p>
            <a:r>
              <a:rPr lang="en-US" dirty="0"/>
              <a:t>invulnerability to harm, rendering him acutely vulnerable to stressors (Figley, 1988, 1995).  </a:t>
            </a:r>
          </a:p>
          <a:p>
            <a:endParaRPr lang="en-US" dirty="0"/>
          </a:p>
        </p:txBody>
      </p:sp>
    </p:spTree>
    <p:extLst>
      <p:ext uri="{BB962C8B-B14F-4D97-AF65-F5344CB8AC3E}">
        <p14:creationId xmlns:p14="http://schemas.microsoft.com/office/powerpoint/2010/main" val="262153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783B-1F23-38FA-1DE7-96738C35C700}"/>
              </a:ext>
            </a:extLst>
          </p:cNvPr>
          <p:cNvSpPr>
            <a:spLocks noGrp="1"/>
          </p:cNvSpPr>
          <p:nvPr>
            <p:ph type="title"/>
          </p:nvPr>
        </p:nvSpPr>
        <p:spPr>
          <a:xfrm>
            <a:off x="840468" y="1122807"/>
            <a:ext cx="7465832" cy="4297680"/>
          </a:xfrm>
          <a:noFill/>
          <a:ln>
            <a:noFill/>
          </a:ln>
        </p:spPr>
        <p:txBody>
          <a:bodyPr vert="horz" lIns="182880" tIns="182880" rIns="182880" bIns="182880" rtlCol="0" anchor="ctr">
            <a:normAutofit/>
          </a:bodyPr>
          <a:lstStyle/>
          <a:p>
            <a:r>
              <a:rPr lang="en-US" sz="2500" dirty="0">
                <a:solidFill>
                  <a:srgbClr val="1D2C31"/>
                </a:solidFill>
              </a:rPr>
              <a:t>Individual trauma results from an </a:t>
            </a:r>
            <a:r>
              <a:rPr lang="en-US" sz="2500" b="1" dirty="0">
                <a:solidFill>
                  <a:srgbClr val="1D2C31"/>
                </a:solidFill>
              </a:rPr>
              <a:t>event</a:t>
            </a:r>
            <a:r>
              <a:rPr lang="en-US" sz="2500" dirty="0">
                <a:solidFill>
                  <a:srgbClr val="1D2C31"/>
                </a:solidFill>
              </a:rPr>
              <a:t>, series of events, or set of circumstances that is </a:t>
            </a:r>
            <a:r>
              <a:rPr lang="en-US" sz="2500" b="1" dirty="0">
                <a:solidFill>
                  <a:srgbClr val="1D2C31"/>
                </a:solidFill>
              </a:rPr>
              <a:t>experienced</a:t>
            </a:r>
            <a:r>
              <a:rPr lang="en-US" sz="2500" dirty="0">
                <a:solidFill>
                  <a:srgbClr val="1D2C31"/>
                </a:solidFill>
              </a:rPr>
              <a:t> by an individual as physically or emotionally harmful or life threatening and that has lasting adverse </a:t>
            </a:r>
            <a:r>
              <a:rPr lang="en-US" sz="2500" b="1" dirty="0">
                <a:solidFill>
                  <a:srgbClr val="1D2C31"/>
                </a:solidFill>
              </a:rPr>
              <a:t>effects</a:t>
            </a:r>
            <a:r>
              <a:rPr lang="en-US" sz="2500" dirty="0">
                <a:solidFill>
                  <a:srgbClr val="1D2C31"/>
                </a:solidFill>
              </a:rPr>
              <a:t> on the individual's functioning and mental, physical, social, emotional, or spiritual well-being. </a:t>
            </a:r>
          </a:p>
        </p:txBody>
      </p:sp>
      <p:sp>
        <p:nvSpPr>
          <p:cNvPr id="3" name="Slide Number Placeholder 2">
            <a:extLst>
              <a:ext uri="{FF2B5EF4-FFF2-40B4-BE49-F238E27FC236}">
                <a16:creationId xmlns:a16="http://schemas.microsoft.com/office/drawing/2014/main" id="{76DA5347-6F5F-0146-A457-F8D5C4B4E25A}"/>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48F63A3B-78C7-47BE-AE5E-E10140E04643}" type="slidenum">
              <a:rPr lang="en-US" dirty="0"/>
              <a:pPr>
                <a:lnSpc>
                  <a:spcPct val="90000"/>
                </a:lnSpc>
                <a:spcAft>
                  <a:spcPts val="600"/>
                </a:spcAft>
              </a:pPr>
              <a:t>16</a:t>
            </a:fld>
            <a:endParaRPr lang="en-US"/>
          </a:p>
        </p:txBody>
      </p:sp>
    </p:spTree>
    <p:extLst>
      <p:ext uri="{BB962C8B-B14F-4D97-AF65-F5344CB8AC3E}">
        <p14:creationId xmlns:p14="http://schemas.microsoft.com/office/powerpoint/2010/main" val="326818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b="1" dirty="0"/>
              <a:t>Complex Trauma</a:t>
            </a:r>
          </a:p>
        </p:txBody>
      </p:sp>
      <p:sp>
        <p:nvSpPr>
          <p:cNvPr id="3" name="Content Placeholder 2"/>
          <p:cNvSpPr>
            <a:spLocks noGrp="1"/>
          </p:cNvSpPr>
          <p:nvPr>
            <p:ph idx="1"/>
          </p:nvPr>
        </p:nvSpPr>
        <p:spPr>
          <a:xfrm>
            <a:off x="1279546" y="2291262"/>
            <a:ext cx="6584634" cy="2879256"/>
          </a:xfrm>
        </p:spPr>
        <p:txBody>
          <a:bodyPr>
            <a:normAutofit/>
          </a:bodyPr>
          <a:lstStyle/>
          <a:p>
            <a:pPr>
              <a:lnSpc>
                <a:spcPct val="90000"/>
              </a:lnSpc>
            </a:pPr>
            <a:r>
              <a:rPr lang="en-US" b="1" u="sng" dirty="0">
                <a:solidFill>
                  <a:srgbClr val="404040"/>
                </a:solidFill>
              </a:rPr>
              <a:t>Complex trauma:</a:t>
            </a:r>
          </a:p>
          <a:p>
            <a:pPr lvl="1">
              <a:lnSpc>
                <a:spcPct val="90000"/>
              </a:lnSpc>
            </a:pPr>
            <a:r>
              <a:rPr lang="en-US" dirty="0">
                <a:solidFill>
                  <a:srgbClr val="404040"/>
                </a:solidFill>
              </a:rPr>
              <a:t>Repetitive or prolonged</a:t>
            </a:r>
          </a:p>
          <a:p>
            <a:pPr lvl="1">
              <a:lnSpc>
                <a:spcPct val="90000"/>
              </a:lnSpc>
            </a:pPr>
            <a:r>
              <a:rPr lang="en-US" dirty="0">
                <a:solidFill>
                  <a:srgbClr val="404040"/>
                </a:solidFill>
              </a:rPr>
              <a:t>Involves harm/abandonment by caregivers, essentially a betrayal of trust</a:t>
            </a:r>
          </a:p>
          <a:p>
            <a:pPr lvl="1">
              <a:lnSpc>
                <a:spcPct val="90000"/>
              </a:lnSpc>
            </a:pPr>
            <a:r>
              <a:rPr lang="en-US" dirty="0">
                <a:solidFill>
                  <a:srgbClr val="404040"/>
                </a:solidFill>
              </a:rPr>
              <a:t>Occurs at a developmentally vulnerable time</a:t>
            </a:r>
          </a:p>
          <a:p>
            <a:pPr lvl="1">
              <a:lnSpc>
                <a:spcPct val="90000"/>
              </a:lnSpc>
            </a:pPr>
            <a:r>
              <a:rPr lang="en-US" dirty="0">
                <a:solidFill>
                  <a:srgbClr val="404040"/>
                </a:solidFill>
              </a:rPr>
              <a:t>Varies in magnitude, complexity, frequency, duration, predictability and controllability</a:t>
            </a:r>
          </a:p>
          <a:p>
            <a:pPr lvl="1">
              <a:lnSpc>
                <a:spcPct val="90000"/>
              </a:lnSpc>
            </a:pPr>
            <a:r>
              <a:rPr lang="en-US" dirty="0">
                <a:solidFill>
                  <a:srgbClr val="404040"/>
                </a:solidFill>
              </a:rPr>
              <a:t>Often involves “the second injury”</a:t>
            </a:r>
          </a:p>
          <a:p>
            <a:pPr lvl="1">
              <a:lnSpc>
                <a:spcPct val="90000"/>
              </a:lnSpc>
            </a:pPr>
            <a:r>
              <a:rPr lang="en-US" dirty="0">
                <a:solidFill>
                  <a:srgbClr val="404040"/>
                </a:solidFill>
              </a:rPr>
              <a:t>Impacts identity formation, self regulation, and self integrity (the ability to feel whole)</a:t>
            </a:r>
          </a:p>
          <a:p>
            <a:pPr>
              <a:lnSpc>
                <a:spcPct val="90000"/>
              </a:lnSpc>
            </a:pPr>
            <a:endParaRPr lang="en-US" dirty="0">
              <a:solidFill>
                <a:srgbClr val="404040"/>
              </a:solidFill>
            </a:endParaRPr>
          </a:p>
        </p:txBody>
      </p:sp>
    </p:spTree>
    <p:extLst>
      <p:ext uri="{BB962C8B-B14F-4D97-AF65-F5344CB8AC3E}">
        <p14:creationId xmlns:p14="http://schemas.microsoft.com/office/powerpoint/2010/main" val="8240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62400" y="457200"/>
            <a:ext cx="4648200" cy="1696567"/>
          </a:xfrm>
        </p:spPr>
        <p:txBody>
          <a:bodyPr>
            <a:normAutofit fontScale="90000"/>
          </a:bodyPr>
          <a:lstStyle/>
          <a:p>
            <a:r>
              <a:rPr lang="en-US" sz="2400" dirty="0"/>
              <a:t>What types of trauma are you aware of or have you seen in your practice?</a:t>
            </a:r>
            <a:br>
              <a:rPr lang="en-US" sz="2400" dirty="0"/>
            </a:br>
            <a:endParaRPr lang="en-US" sz="2100" dirty="0"/>
          </a:p>
        </p:txBody>
      </p:sp>
      <p:sp>
        <p:nvSpPr>
          <p:cNvPr id="2" name="Content Placeholder 1"/>
          <p:cNvSpPr>
            <a:spLocks noGrp="1"/>
          </p:cNvSpPr>
          <p:nvPr>
            <p:ph idx="1"/>
          </p:nvPr>
        </p:nvSpPr>
        <p:spPr>
          <a:xfrm>
            <a:off x="4084122" y="2640692"/>
            <a:ext cx="4443982" cy="3255252"/>
          </a:xfrm>
        </p:spPr>
        <p:txBody>
          <a:bodyPr>
            <a:normAutofit/>
          </a:bodyPr>
          <a:lstStyle/>
          <a:p>
            <a:endParaRPr lang="en-US" dirty="0"/>
          </a:p>
        </p:txBody>
      </p:sp>
      <p:pic>
        <p:nvPicPr>
          <p:cNvPr id="5" name="Picture 4" descr="Magnifying glass on clear background">
            <a:extLst>
              <a:ext uri="{FF2B5EF4-FFF2-40B4-BE49-F238E27FC236}">
                <a16:creationId xmlns:a16="http://schemas.microsoft.com/office/drawing/2014/main" id="{F442E629-E6ED-4CA1-ABCF-92834C9FE877}"/>
              </a:ext>
            </a:extLst>
          </p:cNvPr>
          <p:cNvPicPr>
            <a:picLocks noChangeAspect="1"/>
          </p:cNvPicPr>
          <p:nvPr/>
        </p:nvPicPr>
        <p:blipFill rotWithShape="1">
          <a:blip r:embed="rId2"/>
          <a:srcRect l="46141" r="19861" b="-1"/>
          <a:stretch/>
        </p:blipFill>
        <p:spPr>
          <a:xfrm>
            <a:off x="20" y="10"/>
            <a:ext cx="3492988" cy="6857990"/>
          </a:xfrm>
          <a:prstGeom prst="rect">
            <a:avLst/>
          </a:prstGeom>
        </p:spPr>
      </p:pic>
    </p:spTree>
    <p:extLst>
      <p:ext uri="{BB962C8B-B14F-4D97-AF65-F5344CB8AC3E}">
        <p14:creationId xmlns:p14="http://schemas.microsoft.com/office/powerpoint/2010/main" val="17060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332" b="-2"/>
          <a:stretch/>
        </p:blipFill>
        <p:spPr>
          <a:xfrm>
            <a:off x="20" y="10"/>
            <a:ext cx="9143980" cy="6857990"/>
          </a:xfrm>
          <a:prstGeom prst="rect">
            <a:avLst/>
          </a:prstGeom>
        </p:spPr>
      </p:pic>
    </p:spTree>
    <p:extLst>
      <p:ext uri="{BB962C8B-B14F-4D97-AF65-F5344CB8AC3E}">
        <p14:creationId xmlns:p14="http://schemas.microsoft.com/office/powerpoint/2010/main" val="139841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964692"/>
            <a:ext cx="5797296" cy="1188720"/>
          </a:xfrm>
        </p:spPr>
        <p:txBody>
          <a:bodyPr>
            <a:normAutofit/>
          </a:bodyPr>
          <a:lstStyle/>
          <a:p>
            <a:r>
              <a:rPr lang="en-US"/>
              <a:t>Agenda	</a:t>
            </a:r>
            <a:endParaRPr lang="en-US" dirty="0"/>
          </a:p>
        </p:txBody>
      </p:sp>
      <p:graphicFrame>
        <p:nvGraphicFramePr>
          <p:cNvPr id="7" name="Content Placeholder 2">
            <a:extLst>
              <a:ext uri="{FF2B5EF4-FFF2-40B4-BE49-F238E27FC236}">
                <a16:creationId xmlns:a16="http://schemas.microsoft.com/office/drawing/2014/main" id="{2B3C6A28-CBA1-410A-AA4B-DA1131A04720}"/>
              </a:ext>
            </a:extLst>
          </p:cNvPr>
          <p:cNvGraphicFramePr>
            <a:graphicFrameLocks noGrp="1"/>
          </p:cNvGraphicFramePr>
          <p:nvPr>
            <p:ph idx="1"/>
            <p:extLst>
              <p:ext uri="{D42A27DB-BD31-4B8C-83A1-F6EECF244321}">
                <p14:modId xmlns:p14="http://schemas.microsoft.com/office/powerpoint/2010/main" val="1251317896"/>
              </p:ext>
            </p:extLst>
          </p:nvPr>
        </p:nvGraphicFramePr>
        <p:xfrm>
          <a:off x="723900" y="2638425"/>
          <a:ext cx="76962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32"/>
          <a:stretch/>
        </p:blipFill>
        <p:spPr>
          <a:xfrm>
            <a:off x="20" y="10"/>
            <a:ext cx="9143980" cy="6857990"/>
          </a:xfrm>
          <a:prstGeom prst="rect">
            <a:avLst/>
          </a:prstGeom>
        </p:spPr>
      </p:pic>
    </p:spTree>
    <p:extLst>
      <p:ext uri="{BB962C8B-B14F-4D97-AF65-F5344CB8AC3E}">
        <p14:creationId xmlns:p14="http://schemas.microsoft.com/office/powerpoint/2010/main" val="103671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990"/>
          <a:stretch/>
        </p:blipFill>
        <p:spPr>
          <a:xfrm>
            <a:off x="20" y="10"/>
            <a:ext cx="9143980" cy="6857990"/>
          </a:xfrm>
          <a:prstGeom prst="rect">
            <a:avLst/>
          </a:prstGeom>
        </p:spPr>
      </p:pic>
    </p:spTree>
    <p:extLst>
      <p:ext uri="{BB962C8B-B14F-4D97-AF65-F5344CB8AC3E}">
        <p14:creationId xmlns:p14="http://schemas.microsoft.com/office/powerpoint/2010/main" val="147578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667" r="-2" b="-2"/>
          <a:stretch/>
        </p:blipFill>
        <p:spPr>
          <a:xfrm>
            <a:off x="20" y="10"/>
            <a:ext cx="9143980" cy="6857990"/>
          </a:xfrm>
          <a:prstGeom prst="rect">
            <a:avLst/>
          </a:prstGeom>
        </p:spPr>
      </p:pic>
    </p:spTree>
    <p:extLst>
      <p:ext uri="{BB962C8B-B14F-4D97-AF65-F5344CB8AC3E}">
        <p14:creationId xmlns:p14="http://schemas.microsoft.com/office/powerpoint/2010/main" val="15583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316"/>
          <a:stretch/>
        </p:blipFill>
        <p:spPr>
          <a:xfrm>
            <a:off x="20" y="10"/>
            <a:ext cx="9143980" cy="6857990"/>
          </a:xfrm>
          <a:prstGeom prst="rect">
            <a:avLst/>
          </a:prstGeom>
        </p:spPr>
      </p:pic>
    </p:spTree>
    <p:extLst>
      <p:ext uri="{BB962C8B-B14F-4D97-AF65-F5344CB8AC3E}">
        <p14:creationId xmlns:p14="http://schemas.microsoft.com/office/powerpoint/2010/main" val="134547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320799" y="964692"/>
            <a:ext cx="6502401" cy="1188720"/>
          </a:xfrm>
          <a:solidFill>
            <a:srgbClr val="FFFFFF"/>
          </a:solidFill>
          <a:ln>
            <a:solidFill>
              <a:srgbClr val="404040"/>
            </a:solidFill>
          </a:ln>
        </p:spPr>
        <p:txBody>
          <a:bodyPr>
            <a:normAutofit/>
          </a:bodyPr>
          <a:lstStyle/>
          <a:p>
            <a:pPr eaLnBrk="1" hangingPunct="1"/>
            <a:r>
              <a:rPr lang="en-US" altLang="en-US">
                <a:solidFill>
                  <a:srgbClr val="404040"/>
                </a:solidFill>
              </a:rPr>
              <a:t>Trauma as a Public Health Issue</a:t>
            </a:r>
          </a:p>
        </p:txBody>
      </p:sp>
      <p:sp>
        <p:nvSpPr>
          <p:cNvPr id="423939" name="Rectangle 3"/>
          <p:cNvSpPr>
            <a:spLocks noGrp="1" noChangeArrowheads="1"/>
          </p:cNvSpPr>
          <p:nvPr>
            <p:ph idx="1"/>
          </p:nvPr>
        </p:nvSpPr>
        <p:spPr>
          <a:xfrm>
            <a:off x="2429123" y="2638044"/>
            <a:ext cx="4285753" cy="3101983"/>
          </a:xfrm>
        </p:spPr>
        <p:txBody>
          <a:bodyPr rtlCol="0">
            <a:normAutofit/>
          </a:bodyPr>
          <a:lstStyle/>
          <a:p>
            <a:pPr>
              <a:buFont typeface="Wingdings 3" charset="2"/>
              <a:buChar char=""/>
              <a:defRPr/>
            </a:pPr>
            <a:r>
              <a:rPr lang="en-US"/>
              <a:t>Not just an individual here, an individual there</a:t>
            </a:r>
          </a:p>
          <a:p>
            <a:pPr>
              <a:buFont typeface="Wingdings 3" charset="2"/>
              <a:buChar char=""/>
              <a:defRPr/>
            </a:pPr>
            <a:r>
              <a:rPr lang="en-US"/>
              <a:t>Ripple effect to others around the directly traumatized individuals</a:t>
            </a:r>
          </a:p>
          <a:p>
            <a:pPr>
              <a:buFont typeface="Wingdings 3" charset="2"/>
              <a:buChar char=""/>
              <a:defRPr/>
            </a:pPr>
            <a:r>
              <a:rPr lang="en-US"/>
              <a:t>Whole communities affected by violence and traumatic loss</a:t>
            </a:r>
          </a:p>
          <a:p>
            <a:pPr>
              <a:buFont typeface="Wingdings 3" charset="2"/>
              <a:buChar char=""/>
              <a:defRPr/>
            </a:pPr>
            <a:r>
              <a:rPr lang="en-US"/>
              <a:t>Treatment/tertiary intervention is not the only way to address it</a:t>
            </a:r>
          </a:p>
          <a:p>
            <a:pPr>
              <a:buFont typeface="Wingdings 3" charset="2"/>
              <a:buChar char=""/>
              <a:defRPr/>
            </a:pPr>
            <a:r>
              <a:rPr lang="en-US"/>
              <a:t>Prevention needed</a:t>
            </a:r>
          </a:p>
        </p:txBody>
      </p:sp>
    </p:spTree>
    <p:extLst>
      <p:ext uri="{BB962C8B-B14F-4D97-AF65-F5344CB8AC3E}">
        <p14:creationId xmlns:p14="http://schemas.microsoft.com/office/powerpoint/2010/main" val="40783480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ge result for Image of breat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34" y="833318"/>
            <a:ext cx="7026781" cy="330258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x-none" altLang="x-none" sz="1800" b="0" i="0" u="none" strike="noStrike" cap="none" normalizeH="0" baseline="0" dirty="0">
                <a:ln>
                  <a:noFill/>
                </a:ln>
                <a:solidFill>
                  <a:schemeClr val="tx1"/>
                </a:solidFill>
                <a:effectLst/>
                <a:latin typeface="Arial" charset="0"/>
                <a:hlinkClick r:id="rId4" invalidUrl="https://www.google.com/imgres?imgurl=http://static.wixstatic.com/media/88dc79_be21bf798a984fed8baeddb3760a59f4.jpg&amp;imgrefurl=http://www.lorisweetstudios.com/single-post/2016/03/01/test&amp;docid=dGhzeISK4Z5jBM&amp;tbnid=HK0wnAlDG50_7M:&amp;vet=10ahUKEwiy06i-6ZTYAhUDwiYKHUpADIkQMwicAigBMAE..i&amp;w=850&amp;h=400&amp;client=firefox-b-1-ab&amp;bih=736&amp;biw=1440&amp;q=Image of breathe&amp;ved=0ahUKEwiy06i-6ZTYAhUDwiYKHUpADIkQMwicAigBMAE&amp;iact=mrc&amp;uact=8"/>
              </a:rPr>
              <a:t>  </a:t>
            </a:r>
            <a:endParaRPr kumimoji="0" lang="x-none" altLang="x-none" sz="1900" b="0" i="0" u="none" strike="noStrike" cap="none" normalizeH="0" baseline="0" dirty="0">
              <a:ln>
                <a:noFill/>
              </a:ln>
              <a:solidFill>
                <a:schemeClr val="tx1"/>
              </a:solidFill>
              <a:effectLst/>
              <a:latin typeface="Arial" charset="0"/>
            </a:endParaRPr>
          </a:p>
        </p:txBody>
      </p:sp>
      <p:sp>
        <p:nvSpPr>
          <p:cNvPr id="4" name="AutoShape 6" descr="mage result for Image of breathe">
            <a:hlinkClick r:id="rId4" invalidUrl="https://www.google.com/imgres?imgurl=http://static.wixstatic.com/media/88dc79_be21bf798a984fed8baeddb3760a59f4.jpg&amp;imgrefurl=http://www.lorisweetstudios.com/single-post/2016/03/01/test&amp;docid=dGhzeISK4Z5jBM&amp;tbnid=HK0wnAlDG50_7M:&amp;vet=10ahUKEwiy06i-6ZTYAhUDwiYKHUpADIkQMwicAigBMAE..i&amp;w=850&amp;h=400&amp;client=firefox-b-1-ab&amp;bih=736&amp;biw=1440&amp;q=Image of breathe&amp;ved=0ahUKEwiy06i-6ZTYAhUDwiYKHUpADIkQMwicAigBMAE&amp;iact=mrc&amp;uact=8"/>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Shape 91"/>
          <p:cNvSpPr>
            <a:spLocks noGrp="1"/>
          </p:cNvSpPr>
          <p:nvPr>
            <p:ph type="title"/>
          </p:nvPr>
        </p:nvSpPr>
        <p:spPr>
          <a:xfrm>
            <a:off x="487481" y="4517136"/>
            <a:ext cx="8169821" cy="1174947"/>
          </a:xfrm>
          <a:prstGeom prst="rect">
            <a:avLst/>
          </a:prstGeom>
        </p:spPr>
        <p:txBody>
          <a:bodyPr vert="horz" lIns="91440" tIns="45720" rIns="91440" bIns="45720" rtlCol="0" anchor="b">
            <a:normAutofit/>
          </a:bodyPr>
          <a:lstStyle/>
          <a:p>
            <a:pPr algn="ctr">
              <a:lnSpc>
                <a:spcPct val="90000"/>
              </a:lnSpc>
            </a:pPr>
            <a:r>
              <a:rPr lang="en-US" sz="3600" b="1" dirty="0"/>
              <a:t>End of class exercise: Self-compassion break</a:t>
            </a:r>
          </a:p>
        </p:txBody>
      </p:sp>
    </p:spTree>
    <p:extLst>
      <p:ext uri="{BB962C8B-B14F-4D97-AF65-F5344CB8AC3E}">
        <p14:creationId xmlns:p14="http://schemas.microsoft.com/office/powerpoint/2010/main" val="251693224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2386744"/>
            <a:ext cx="3364992" cy="1645920"/>
          </a:xfrm>
        </p:spPr>
        <p:txBody>
          <a:bodyPr vert="horz" lIns="274320" tIns="182880" rIns="274320" bIns="182880" rtlCol="0" anchor="ctr" anchorCtr="1">
            <a:normAutofit/>
          </a:bodyPr>
          <a:lstStyle/>
          <a:p>
            <a:r>
              <a:rPr lang="en-US" sz="2800"/>
              <a:t>Questions?</a:t>
            </a:r>
            <a:br>
              <a:rPr lang="en-US" sz="2800"/>
            </a:br>
            <a:br>
              <a:rPr lang="en-US" sz="2800"/>
            </a:br>
            <a:r>
              <a:rPr lang="en-US" sz="2800"/>
              <a:t>Comments?</a:t>
            </a:r>
          </a:p>
        </p:txBody>
      </p:sp>
      <p:pic>
        <p:nvPicPr>
          <p:cNvPr id="12290" name="Picture 2" descr="C:\Users\pearsr\AppData\Local\Microsoft\Windows\Temporary Internet Files\Content.IE5\E66T9AXN\MP900401828[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822950" y="1873250"/>
            <a:ext cx="20701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9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3357604" cy="1188720"/>
          </a:xfrm>
        </p:spPr>
        <p:txBody>
          <a:bodyPr>
            <a:normAutofit/>
          </a:bodyPr>
          <a:lstStyle/>
          <a:p>
            <a:r>
              <a:rPr lang="en-US" sz="2400"/>
              <a:t>Introductions</a:t>
            </a:r>
          </a:p>
        </p:txBody>
      </p:sp>
      <p:sp>
        <p:nvSpPr>
          <p:cNvPr id="3" name="Content Placeholder 2"/>
          <p:cNvSpPr>
            <a:spLocks noGrp="1"/>
          </p:cNvSpPr>
          <p:nvPr>
            <p:ph idx="1"/>
          </p:nvPr>
        </p:nvSpPr>
        <p:spPr>
          <a:xfrm>
            <a:off x="602433" y="2638044"/>
            <a:ext cx="3369699" cy="3263206"/>
          </a:xfrm>
        </p:spPr>
        <p:txBody>
          <a:bodyPr>
            <a:normAutofit fontScale="92500" lnSpcReduction="20000"/>
          </a:bodyPr>
          <a:lstStyle/>
          <a:p>
            <a:pPr>
              <a:lnSpc>
                <a:spcPct val="90000"/>
              </a:lnSpc>
              <a:buFont typeface="Wingdings" charset="2"/>
              <a:buChar char="n"/>
            </a:pPr>
            <a:r>
              <a:rPr lang="en-US" altLang="en-US" dirty="0"/>
              <a:t>Name and pronouns</a:t>
            </a:r>
          </a:p>
          <a:p>
            <a:pPr>
              <a:lnSpc>
                <a:spcPct val="90000"/>
              </a:lnSpc>
              <a:buFont typeface="Wingdings" charset="2"/>
              <a:buChar char="n"/>
            </a:pPr>
            <a:r>
              <a:rPr lang="en-US" altLang="en-US" dirty="0"/>
              <a:t>How you are doing in this moment</a:t>
            </a:r>
          </a:p>
          <a:p>
            <a:pPr>
              <a:lnSpc>
                <a:spcPct val="90000"/>
              </a:lnSpc>
              <a:buFont typeface="Wingdings" charset="2"/>
              <a:buChar char="n"/>
            </a:pPr>
            <a:r>
              <a:rPr lang="en-US" altLang="en-US" dirty="0"/>
              <a:t>Practicum Placement and/or Prior Clinical Experiences</a:t>
            </a:r>
          </a:p>
          <a:p>
            <a:pPr>
              <a:lnSpc>
                <a:spcPct val="90000"/>
              </a:lnSpc>
              <a:buFont typeface="Wingdings" charset="2"/>
              <a:buChar char="n"/>
            </a:pPr>
            <a:endParaRPr lang="en-US" altLang="en-US" dirty="0"/>
          </a:p>
          <a:p>
            <a:pPr marL="0" indent="0">
              <a:lnSpc>
                <a:spcPct val="90000"/>
              </a:lnSpc>
              <a:buNone/>
            </a:pPr>
            <a:r>
              <a:rPr lang="en-US" altLang="en-US" dirty="0"/>
              <a:t>For Jamboard</a:t>
            </a:r>
          </a:p>
          <a:p>
            <a:pPr>
              <a:lnSpc>
                <a:spcPct val="90000"/>
              </a:lnSpc>
              <a:buFont typeface="Wingdings" charset="2"/>
              <a:buChar char="n"/>
            </a:pPr>
            <a:r>
              <a:rPr lang="en-US" altLang="en-US" dirty="0"/>
              <a:t>One thing you want to learn from this course</a:t>
            </a:r>
          </a:p>
          <a:p>
            <a:pPr>
              <a:lnSpc>
                <a:spcPct val="90000"/>
              </a:lnSpc>
              <a:buFont typeface="Wingdings" charset="2"/>
              <a:buChar char="n"/>
            </a:pPr>
            <a:r>
              <a:rPr lang="en-US" altLang="en-US" dirty="0"/>
              <a:t>One thing that concern you about this course</a:t>
            </a:r>
          </a:p>
          <a:p>
            <a:pPr>
              <a:lnSpc>
                <a:spcPct val="90000"/>
              </a:lnSpc>
              <a:buFont typeface="Wingdings" charset="2"/>
              <a:buChar char="n"/>
            </a:pPr>
            <a:r>
              <a:rPr lang="en-US" altLang="en-US" dirty="0"/>
              <a:t>One favorite self-care activity</a:t>
            </a:r>
          </a:p>
          <a:p>
            <a:pPr>
              <a:lnSpc>
                <a:spcPct val="90000"/>
              </a:lnSpc>
              <a:buNone/>
            </a:pPr>
            <a:endParaRPr lang="en-US" b="1" dirty="0"/>
          </a:p>
        </p:txBody>
      </p:sp>
      <p:pic>
        <p:nvPicPr>
          <p:cNvPr id="1026" name="Picture 2" descr="Inclusive Teaching Practices Toolkit | ACUE">
            <a:extLst>
              <a:ext uri="{FF2B5EF4-FFF2-40B4-BE49-F238E27FC236}">
                <a16:creationId xmlns:a16="http://schemas.microsoft.com/office/drawing/2014/main" id="{CFE53503-EBAB-3146-A636-912F42C83B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04591" y="2428685"/>
            <a:ext cx="3586734" cy="200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467418"/>
            <a:ext cx="5797296" cy="1188720"/>
          </a:xfrm>
          <a:solidFill>
            <a:srgbClr val="FFFFFF"/>
          </a:solidFill>
        </p:spPr>
        <p:txBody>
          <a:bodyPr>
            <a:normAutofit/>
          </a:bodyPr>
          <a:lstStyle/>
          <a:p>
            <a:r>
              <a:rPr lang="en-US" dirty="0"/>
              <a:t>Who am I?</a:t>
            </a:r>
          </a:p>
        </p:txBody>
      </p:sp>
      <p:sp>
        <p:nvSpPr>
          <p:cNvPr id="3" name="Content Placeholder 2"/>
          <p:cNvSpPr>
            <a:spLocks noGrp="1"/>
          </p:cNvSpPr>
          <p:nvPr>
            <p:ph idx="1"/>
          </p:nvPr>
        </p:nvSpPr>
        <p:spPr>
          <a:xfrm>
            <a:off x="1279546" y="2291262"/>
            <a:ext cx="6584634" cy="2879256"/>
          </a:xfrm>
        </p:spPr>
        <p:txBody>
          <a:bodyPr>
            <a:normAutofit/>
          </a:bodyPr>
          <a:lstStyle/>
          <a:p>
            <a:r>
              <a:rPr lang="en-US">
                <a:solidFill>
                  <a:srgbClr val="404040"/>
                </a:solidFill>
              </a:rPr>
              <a:t>Dr. Rachel Speer, Ph. D, MSW, LCSW</a:t>
            </a:r>
          </a:p>
          <a:p>
            <a:r>
              <a:rPr lang="en-US">
                <a:solidFill>
                  <a:srgbClr val="404040"/>
                </a:solidFill>
              </a:rPr>
              <a:t>EMDR Trained, Spanish-speaking</a:t>
            </a:r>
          </a:p>
          <a:p>
            <a:r>
              <a:rPr lang="en-US">
                <a:solidFill>
                  <a:srgbClr val="404040"/>
                </a:solidFill>
              </a:rPr>
              <a:t>Previous roles: School-based Therapist, Integrated Behavioral Health Clinician, Outpatient Therapist, Multi-systemic Family Therapist, Emergency Mental Health Evaluator, Telephonic Behavioral Health Clinician, Health Coach,  Disaster Response, Adjunct Faculty</a:t>
            </a:r>
          </a:p>
          <a:p>
            <a:r>
              <a:rPr lang="en-US">
                <a:solidFill>
                  <a:srgbClr val="404040"/>
                </a:solidFill>
              </a:rPr>
              <a:t>Experience with toddlers, children, adolescents, adults, and families.  </a:t>
            </a:r>
          </a:p>
        </p:txBody>
      </p:sp>
    </p:spTree>
    <p:extLst>
      <p:ext uri="{BB962C8B-B14F-4D97-AF65-F5344CB8AC3E}">
        <p14:creationId xmlns:p14="http://schemas.microsoft.com/office/powerpoint/2010/main" val="227568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4226" y="2386744"/>
            <a:ext cx="4446269" cy="1645920"/>
          </a:xfrm>
        </p:spPr>
        <p:txBody>
          <a:bodyPr vert="horz" lIns="274320" tIns="182880" rIns="274320" bIns="182880" rtlCol="0" anchor="ctr" anchorCtr="1">
            <a:normAutofit/>
          </a:bodyPr>
          <a:lstStyle/>
          <a:p>
            <a:r>
              <a:rPr lang="en-US" sz="2900"/>
              <a:t>What Can we expect from this course?</a:t>
            </a:r>
          </a:p>
        </p:txBody>
      </p:sp>
      <p:pic>
        <p:nvPicPr>
          <p:cNvPr id="4" name="Picture 3" descr="Navigating through maze">
            <a:extLst>
              <a:ext uri="{FF2B5EF4-FFF2-40B4-BE49-F238E27FC236}">
                <a16:creationId xmlns:a16="http://schemas.microsoft.com/office/drawing/2014/main" id="{1453A5C7-C5CB-A0A3-D673-A816707B48E8}"/>
              </a:ext>
            </a:extLst>
          </p:cNvPr>
          <p:cNvPicPr>
            <a:picLocks noChangeAspect="1"/>
          </p:cNvPicPr>
          <p:nvPr/>
        </p:nvPicPr>
        <p:blipFill rotWithShape="1">
          <a:blip r:embed="rId2"/>
          <a:srcRect l="20492" r="45532" b="-1"/>
          <a:stretch/>
        </p:blipFill>
        <p:spPr>
          <a:xfrm>
            <a:off x="20" y="10"/>
            <a:ext cx="3490702" cy="6857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964692"/>
            <a:ext cx="3357604" cy="1188720"/>
          </a:xfrm>
        </p:spPr>
        <p:txBody>
          <a:bodyPr>
            <a:normAutofit/>
          </a:bodyPr>
          <a:lstStyle/>
          <a:p>
            <a:r>
              <a:rPr lang="en-US" dirty="0"/>
              <a:t>SYLLABUS</a:t>
            </a:r>
          </a:p>
        </p:txBody>
      </p:sp>
      <p:sp>
        <p:nvSpPr>
          <p:cNvPr id="3" name="Content Placeholder 2"/>
          <p:cNvSpPr>
            <a:spLocks noGrp="1"/>
          </p:cNvSpPr>
          <p:nvPr>
            <p:ph idx="1"/>
          </p:nvPr>
        </p:nvSpPr>
        <p:spPr>
          <a:xfrm>
            <a:off x="602433" y="2638044"/>
            <a:ext cx="3369699" cy="3263206"/>
          </a:xfrm>
        </p:spPr>
        <p:txBody>
          <a:bodyPr>
            <a:normAutofit/>
          </a:bodyPr>
          <a:lstStyle/>
          <a:p>
            <a:r>
              <a:rPr lang="en-US" dirty="0"/>
              <a:t>Review Together</a:t>
            </a:r>
          </a:p>
          <a:p>
            <a:endParaRPr lang="en-US" dirty="0"/>
          </a:p>
          <a:p>
            <a:endParaRPr lang="en-US" dirty="0"/>
          </a:p>
          <a:p>
            <a:r>
              <a:rPr lang="en-US" dirty="0"/>
              <a:t>Questions?</a:t>
            </a:r>
          </a:p>
        </p:txBody>
      </p:sp>
      <p:sp>
        <p:nvSpPr>
          <p:cNvPr id="1031" name="Rectangle 1030">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7703" y="964692"/>
            <a:ext cx="408051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3024" y="1128683"/>
            <a:ext cx="382987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earsr\AppData\Local\Microsoft\Windows\Temporary Internet Files\Content.IE5\UHXJX6EK\MC910217703[1].wm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4591" y="1789051"/>
            <a:ext cx="3586734" cy="328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9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482600" y="1019503"/>
            <a:ext cx="3019293" cy="2065283"/>
          </a:xfrm>
          <a:prstGeom prst="rect">
            <a:avLst/>
          </a:prstGeom>
        </p:spPr>
        <p:txBody>
          <a:bodyPr vert="horz" lIns="91440" tIns="45720" rIns="91440" bIns="45720" rtlCol="0" anchor="b">
            <a:normAutofit/>
          </a:bodyPr>
          <a:lstStyle/>
          <a:p>
            <a:pPr algn="ctr" defTabSz="914400"/>
            <a:r>
              <a:rPr lang="en-US" sz="3500" kern="1200" dirty="0">
                <a:solidFill>
                  <a:schemeClr val="tx1"/>
                </a:solidFill>
                <a:latin typeface="+mj-lt"/>
                <a:ea typeface="+mj-ea"/>
                <a:cs typeface="+mj-cs"/>
              </a:rPr>
              <a:t>Sustaining ourselves in trauma work</a:t>
            </a:r>
          </a:p>
        </p:txBody>
      </p:sp>
      <p:sp>
        <p:nvSpPr>
          <p:cNvPr id="56" name="Shape 56"/>
          <p:cNvSpPr>
            <a:spLocks noGrp="1"/>
          </p:cNvSpPr>
          <p:nvPr>
            <p:ph type="body" idx="1"/>
          </p:nvPr>
        </p:nvSpPr>
        <p:spPr>
          <a:xfrm>
            <a:off x="482599" y="3533613"/>
            <a:ext cx="3019293" cy="2417735"/>
          </a:xfrm>
          <a:prstGeom prst="rect">
            <a:avLst/>
          </a:prstGeom>
        </p:spPr>
        <p:txBody>
          <a:bodyPr vert="horz" lIns="91440" tIns="45720" rIns="91440" bIns="45720" rtlCol="0">
            <a:normAutofit fontScale="77500" lnSpcReduction="20000"/>
          </a:bodyPr>
          <a:lstStyle/>
          <a:p>
            <a:pPr marL="0" indent="0" algn="ctr" defTabSz="914400">
              <a:spcBef>
                <a:spcPts val="600"/>
              </a:spcBef>
              <a:buNone/>
            </a:pPr>
            <a:r>
              <a:rPr lang="en-US" sz="1600" dirty="0">
                <a:solidFill>
                  <a:schemeClr val="tx1"/>
                </a:solidFill>
              </a:rPr>
              <a:t>“</a:t>
            </a:r>
            <a:r>
              <a:rPr lang="en-US" sz="2800" dirty="0">
                <a:solidFill>
                  <a:schemeClr val="tx1"/>
                </a:solidFill>
              </a:rPr>
              <a:t>The single most important factor in the success or failure of trauma work is the attention paid to the experience and needs of the helpers.”</a:t>
            </a:r>
          </a:p>
          <a:p>
            <a:pPr marL="0" indent="0" algn="ctr" defTabSz="914400">
              <a:spcBef>
                <a:spcPts val="600"/>
              </a:spcBef>
              <a:buNone/>
            </a:pPr>
            <a:r>
              <a:rPr lang="en-US" sz="2800" dirty="0">
                <a:solidFill>
                  <a:schemeClr val="tx1"/>
                </a:solidFill>
              </a:rPr>
              <a:t> </a:t>
            </a:r>
            <a:r>
              <a:rPr lang="en-US" sz="1900" dirty="0">
                <a:solidFill>
                  <a:schemeClr val="tx1"/>
                </a:solidFill>
              </a:rPr>
              <a:t>(</a:t>
            </a:r>
            <a:r>
              <a:rPr lang="en-US" sz="1900" dirty="0" err="1">
                <a:solidFill>
                  <a:schemeClr val="tx1"/>
                </a:solidFill>
              </a:rPr>
              <a:t>Saakvitne</a:t>
            </a:r>
            <a:r>
              <a:rPr lang="en-US" sz="1900" dirty="0">
                <a:solidFill>
                  <a:schemeClr val="tx1"/>
                </a:solidFill>
              </a:rPr>
              <a:t>, Pearlman, 1999)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405" y="609600"/>
            <a:ext cx="4748995" cy="3502383"/>
          </a:xfrm>
          <a:prstGeom prst="rect">
            <a:avLst/>
          </a:prstGeom>
        </p:spPr>
      </p:pic>
      <p:sp>
        <p:nvSpPr>
          <p:cNvPr id="3" name="TextBox 2">
            <a:extLst>
              <a:ext uri="{FF2B5EF4-FFF2-40B4-BE49-F238E27FC236}">
                <a16:creationId xmlns:a16="http://schemas.microsoft.com/office/drawing/2014/main" id="{1DD49730-91AF-E646-A5AF-603DA344F1F5}"/>
              </a:ext>
            </a:extLst>
          </p:cNvPr>
          <p:cNvSpPr txBox="1"/>
          <p:nvPr/>
        </p:nvSpPr>
        <p:spPr>
          <a:xfrm>
            <a:off x="4827207" y="5410200"/>
            <a:ext cx="2919389" cy="369332"/>
          </a:xfrm>
          <a:prstGeom prst="rect">
            <a:avLst/>
          </a:prstGeom>
          <a:noFill/>
        </p:spPr>
        <p:txBody>
          <a:bodyPr wrap="none" rtlCol="0">
            <a:spAutoFit/>
          </a:bodyPr>
          <a:lstStyle/>
          <a:p>
            <a:r>
              <a:rPr lang="en-US" dirty="0">
                <a:hlinkClick r:id="rId4"/>
              </a:rPr>
              <a:t>The Edge of Self-Compassion</a:t>
            </a:r>
            <a:endParaRPr lang="en-US" dirty="0"/>
          </a:p>
        </p:txBody>
      </p:sp>
    </p:spTree>
    <p:extLst>
      <p:ext uri="{BB962C8B-B14F-4D97-AF65-F5344CB8AC3E}">
        <p14:creationId xmlns:p14="http://schemas.microsoft.com/office/powerpoint/2010/main" val="20465036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4794448" y="640263"/>
            <a:ext cx="3915950" cy="1344975"/>
          </a:xfrm>
          <a:prstGeom prst="rect">
            <a:avLst/>
          </a:prstGeom>
        </p:spPr>
        <p:txBody>
          <a:bodyPr vert="horz" lIns="91440" tIns="45720" rIns="91440" bIns="45720" rtlCol="0" anchor="ctr">
            <a:normAutofit/>
          </a:bodyPr>
          <a:lstStyle/>
          <a:p>
            <a:pPr algn="ctr" defTabSz="914400"/>
            <a:r>
              <a:rPr lang="en-US" sz="3500" kern="1200">
                <a:solidFill>
                  <a:schemeClr val="tx1"/>
                </a:solidFill>
                <a:latin typeface="+mj-lt"/>
                <a:ea typeface="+mj-ea"/>
                <a:cs typeface="+mj-cs"/>
              </a:rPr>
              <a:t>Be Kind to Yourself</a:t>
            </a:r>
          </a:p>
        </p:txBody>
      </p:sp>
      <p:sp>
        <p:nvSpPr>
          <p:cNvPr id="56" name="Shape 56"/>
          <p:cNvSpPr>
            <a:spLocks noGrp="1"/>
          </p:cNvSpPr>
          <p:nvPr>
            <p:ph type="body" idx="1"/>
          </p:nvPr>
        </p:nvSpPr>
        <p:spPr>
          <a:xfrm>
            <a:off x="3557589" y="2121763"/>
            <a:ext cx="5152810" cy="3773010"/>
          </a:xfrm>
          <a:prstGeom prst="rect">
            <a:avLst/>
          </a:prstGeom>
        </p:spPr>
        <p:txBody>
          <a:bodyPr vert="horz" lIns="91440" tIns="45720" rIns="91440" bIns="45720" rtlCol="0">
            <a:noAutofit/>
          </a:bodyPr>
          <a:lstStyle/>
          <a:p>
            <a:pPr marL="1143000" lvl="3" indent="0" algn="ctr" defTabSz="914400">
              <a:buNone/>
              <a:defRPr sz="2000"/>
            </a:pPr>
            <a:r>
              <a:rPr lang="en-US" sz="2000" dirty="0"/>
              <a:t>“To study psychological </a:t>
            </a:r>
          </a:p>
          <a:p>
            <a:pPr marL="1143000" lvl="3" indent="0" algn="ctr" defTabSz="914400">
              <a:buNone/>
              <a:defRPr sz="2000"/>
            </a:pPr>
            <a:r>
              <a:rPr lang="en-US" sz="2000" dirty="0"/>
              <a:t>trauma is to come face to </a:t>
            </a:r>
          </a:p>
          <a:p>
            <a:pPr marL="1143000" lvl="3" indent="0" algn="ctr" defTabSz="914400">
              <a:buNone/>
              <a:defRPr sz="2000"/>
            </a:pPr>
            <a:r>
              <a:rPr lang="en-US" sz="2000" dirty="0"/>
              <a:t>face both with human </a:t>
            </a:r>
          </a:p>
          <a:p>
            <a:pPr marL="1143000" lvl="3" indent="0" algn="ctr" defTabSz="914400">
              <a:buNone/>
              <a:defRPr sz="2000"/>
            </a:pPr>
            <a:r>
              <a:rPr lang="en-US" sz="2000" dirty="0"/>
              <a:t>vulnerability in the natural </a:t>
            </a:r>
          </a:p>
          <a:p>
            <a:pPr marL="1143000" lvl="3" indent="0" algn="ctr" defTabSz="914400">
              <a:buNone/>
              <a:defRPr sz="2000"/>
            </a:pPr>
            <a:r>
              <a:rPr lang="en-US" sz="2000" dirty="0"/>
              <a:t>world and with the capacity </a:t>
            </a:r>
          </a:p>
          <a:p>
            <a:pPr marL="1143000" lvl="3" indent="0" algn="ctr" defTabSz="914400">
              <a:buNone/>
              <a:defRPr sz="2000"/>
            </a:pPr>
            <a:r>
              <a:rPr lang="en-US" sz="2000" dirty="0"/>
              <a:t>for evil in human nature. To </a:t>
            </a:r>
          </a:p>
          <a:p>
            <a:pPr marL="1143000" lvl="3" indent="0" algn="ctr" defTabSz="914400">
              <a:buNone/>
              <a:defRPr sz="2000"/>
            </a:pPr>
            <a:r>
              <a:rPr lang="en-US" sz="2000" dirty="0"/>
              <a:t>study psychological trauma </a:t>
            </a:r>
          </a:p>
          <a:p>
            <a:pPr marL="1143000" lvl="3" indent="0" algn="ctr" defTabSz="914400">
              <a:buNone/>
              <a:defRPr sz="2000"/>
            </a:pPr>
            <a:r>
              <a:rPr lang="en-US" sz="2000" dirty="0"/>
              <a:t>means bearing witness to </a:t>
            </a:r>
          </a:p>
          <a:p>
            <a:pPr marL="1143000" lvl="3" indent="0" algn="ctr" defTabSz="914400">
              <a:buNone/>
              <a:defRPr sz="2000"/>
            </a:pPr>
            <a:r>
              <a:rPr lang="en-US" sz="2000" dirty="0"/>
              <a:t>horrible events” (Herman, 1994)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74" y="1523300"/>
            <a:ext cx="3845052" cy="3655951"/>
          </a:xfrm>
          <a:prstGeom prst="rect">
            <a:avLst/>
          </a:prstGeom>
        </p:spPr>
      </p:pic>
      <p:sp>
        <p:nvSpPr>
          <p:cNvPr id="3" name="TextBox 2"/>
          <p:cNvSpPr txBox="1"/>
          <p:nvPr/>
        </p:nvSpPr>
        <p:spPr>
          <a:xfrm>
            <a:off x="5909690" y="2251587"/>
            <a:ext cx="2775919" cy="65656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155421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2800">
                <a:solidFill>
                  <a:srgbClr val="FFFFFF"/>
                </a:solidFill>
              </a:rPr>
              <a:t>Self-Care</a:t>
            </a:r>
          </a:p>
        </p:txBody>
      </p:sp>
      <p:sp>
        <p:nvSpPr>
          <p:cNvPr id="2" name="Content Placeholder 1"/>
          <p:cNvSpPr>
            <a:spLocks noGrp="1"/>
          </p:cNvSpPr>
          <p:nvPr>
            <p:ph idx="1"/>
          </p:nvPr>
        </p:nvSpPr>
        <p:spPr>
          <a:xfrm>
            <a:off x="4571998" y="1444752"/>
            <a:ext cx="3886201" cy="3968496"/>
          </a:xfrm>
        </p:spPr>
        <p:txBody>
          <a:bodyPr anchor="ctr">
            <a:normAutofit/>
          </a:bodyPr>
          <a:lstStyle/>
          <a:p>
            <a:r>
              <a:rPr lang="en-US" altLang="en-US" b="1" dirty="0">
                <a:solidFill>
                  <a:schemeClr val="tx1">
                    <a:lumMod val="75000"/>
                    <a:lumOff val="25000"/>
                  </a:schemeClr>
                </a:solidFill>
              </a:rPr>
              <a:t>The likelihood is that there are many of us in this room who have experienced trauma.</a:t>
            </a:r>
            <a:r>
              <a:rPr lang="en-US" altLang="en-US" dirty="0">
                <a:solidFill>
                  <a:schemeClr val="tx1">
                    <a:lumMod val="75000"/>
                    <a:lumOff val="25000"/>
                  </a:schemeClr>
                </a:solidFill>
              </a:rPr>
              <a:t>  So again, please take care of yourselves around this today and moving forward. </a:t>
            </a:r>
          </a:p>
          <a:p>
            <a:r>
              <a:rPr lang="en-US" dirty="0">
                <a:solidFill>
                  <a:schemeClr val="tx1">
                    <a:lumMod val="75000"/>
                    <a:lumOff val="25000"/>
                  </a:schemeClr>
                </a:solidFill>
              </a:rPr>
              <a:t>Let’s take a moment to reflect on our current self-care.</a:t>
            </a:r>
          </a:p>
          <a:p>
            <a:pPr lvl="1"/>
            <a:r>
              <a:rPr lang="en-US" dirty="0">
                <a:solidFill>
                  <a:schemeClr val="tx1">
                    <a:lumMod val="75000"/>
                    <a:lumOff val="25000"/>
                  </a:schemeClr>
                </a:solidFill>
              </a:rPr>
              <a:t> Self-care assessment</a:t>
            </a:r>
          </a:p>
          <a:p>
            <a:pPr lvl="2"/>
            <a:r>
              <a:rPr lang="en-US" dirty="0">
                <a:solidFill>
                  <a:schemeClr val="tx1">
                    <a:lumMod val="75000"/>
                    <a:lumOff val="25000"/>
                  </a:schemeClr>
                </a:solidFill>
              </a:rPr>
              <a:t>For reflection outside of class-&gt;</a:t>
            </a:r>
          </a:p>
          <a:p>
            <a:pPr marL="457200" lvl="2" indent="0">
              <a:buNone/>
            </a:pPr>
            <a:r>
              <a:rPr lang="en-US" dirty="0">
                <a:solidFill>
                  <a:schemeClr val="tx1">
                    <a:lumMod val="75000"/>
                    <a:lumOff val="25000"/>
                  </a:schemeClr>
                </a:solidFill>
              </a:rPr>
              <a:t>	maintenance self-care worksheet</a:t>
            </a:r>
          </a:p>
        </p:txBody>
      </p:sp>
    </p:spTree>
    <p:extLst>
      <p:ext uri="{BB962C8B-B14F-4D97-AF65-F5344CB8AC3E}">
        <p14:creationId xmlns:p14="http://schemas.microsoft.com/office/powerpoint/2010/main" val="383464053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{31B4F9A7-ABD8-EE4F-923A-55521FE54AAB}tf10001120</Template>
  <TotalTime>2195</TotalTime>
  <Words>1234</Words>
  <Application>Microsoft Macintosh PowerPoint</Application>
  <PresentationFormat>On-screen Show (4:3)</PresentationFormat>
  <Paragraphs>125</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Arial,Sans-Serif</vt:lpstr>
      <vt:lpstr>Arial</vt:lpstr>
      <vt:lpstr>Calibri</vt:lpstr>
      <vt:lpstr>Gill Sans MT</vt:lpstr>
      <vt:lpstr>Wingdings</vt:lpstr>
      <vt:lpstr>Wingdings 3</vt:lpstr>
      <vt:lpstr>Parcel</vt:lpstr>
      <vt:lpstr>Trauma Informed Social Work: Week 1  </vt:lpstr>
      <vt:lpstr>Agenda </vt:lpstr>
      <vt:lpstr>Introductions</vt:lpstr>
      <vt:lpstr>Who am I?</vt:lpstr>
      <vt:lpstr>What Can we expect from this course?</vt:lpstr>
      <vt:lpstr>SYLLABUS</vt:lpstr>
      <vt:lpstr>Sustaining ourselves in trauma work</vt:lpstr>
      <vt:lpstr>Be Kind to Yourself</vt:lpstr>
      <vt:lpstr>Self-Care</vt:lpstr>
      <vt:lpstr>PowerPoint Presentation</vt:lpstr>
      <vt:lpstr>Think, Pair, Share</vt:lpstr>
      <vt:lpstr>How do we define trauma?</vt:lpstr>
      <vt:lpstr>What is Trauma?</vt:lpstr>
      <vt:lpstr>Trauma</vt:lpstr>
      <vt:lpstr>Defining Trauma </vt:lpstr>
      <vt:lpstr>Individual 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 </vt:lpstr>
      <vt:lpstr>Complex Trauma</vt:lpstr>
      <vt:lpstr>What types of trauma are you aware of or have you seen in your practice? </vt:lpstr>
      <vt:lpstr>PowerPoint Presentation</vt:lpstr>
      <vt:lpstr>PowerPoint Presentation</vt:lpstr>
      <vt:lpstr>PowerPoint Presentation</vt:lpstr>
      <vt:lpstr>PowerPoint Presentation</vt:lpstr>
      <vt:lpstr>PowerPoint Presentation</vt:lpstr>
      <vt:lpstr>Trauma as a Public Health Issue</vt:lpstr>
      <vt:lpstr>End of class exercise: Self-compassion break</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Recovery in Social Work Practice</dc:title>
  <dc:creator>Beth Reisen</dc:creator>
  <cp:lastModifiedBy>Rachel Speer</cp:lastModifiedBy>
  <cp:revision>51</cp:revision>
  <dcterms:created xsi:type="dcterms:W3CDTF">2016-03-23T21:56:05Z</dcterms:created>
  <dcterms:modified xsi:type="dcterms:W3CDTF">2024-05-18T18:16:31Z</dcterms:modified>
</cp:coreProperties>
</file>