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53"/>
  </p:notesMasterIdLst>
  <p:sldIdLst>
    <p:sldId id="256" r:id="rId2"/>
    <p:sldId id="1782" r:id="rId3"/>
    <p:sldId id="1776" r:id="rId4"/>
    <p:sldId id="1775" r:id="rId5"/>
    <p:sldId id="1395" r:id="rId6"/>
    <p:sldId id="1424" r:id="rId7"/>
    <p:sldId id="260" r:id="rId8"/>
    <p:sldId id="261" r:id="rId9"/>
    <p:sldId id="257" r:id="rId10"/>
    <p:sldId id="348" r:id="rId11"/>
    <p:sldId id="1425" r:id="rId12"/>
    <p:sldId id="1778" r:id="rId13"/>
    <p:sldId id="1779" r:id="rId14"/>
    <p:sldId id="346" r:id="rId15"/>
    <p:sldId id="347" r:id="rId16"/>
    <p:sldId id="349" r:id="rId17"/>
    <p:sldId id="1780" r:id="rId18"/>
    <p:sldId id="355" r:id="rId19"/>
    <p:sldId id="350" r:id="rId20"/>
    <p:sldId id="298" r:id="rId21"/>
    <p:sldId id="299" r:id="rId22"/>
    <p:sldId id="300" r:id="rId23"/>
    <p:sldId id="258" r:id="rId24"/>
    <p:sldId id="351" r:id="rId25"/>
    <p:sldId id="352" r:id="rId26"/>
    <p:sldId id="353" r:id="rId27"/>
    <p:sldId id="354" r:id="rId28"/>
    <p:sldId id="345" r:id="rId29"/>
    <p:sldId id="264" r:id="rId30"/>
    <p:sldId id="280" r:id="rId31"/>
    <p:sldId id="387" r:id="rId32"/>
    <p:sldId id="388" r:id="rId33"/>
    <p:sldId id="1777" r:id="rId34"/>
    <p:sldId id="262" r:id="rId35"/>
    <p:sldId id="1781"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65" r:id="rId51"/>
    <p:sldId id="263"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5"/>
    <p:restoredTop sz="91690"/>
  </p:normalViewPr>
  <p:slideViewPr>
    <p:cSldViewPr snapToGrid="0">
      <p:cViewPr varScale="1">
        <p:scale>
          <a:sx n="108" d="100"/>
          <a:sy n="108" d="100"/>
        </p:scale>
        <p:origin x="264" y="19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2925B-6D93-004A-B72E-5461A8CAF466}" type="datetimeFigureOut">
              <a:rPr lang="en-US" smtClean="0"/>
              <a:t>5/22/24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27EF-A481-F841-BE10-D172B1F4C97E}" type="slidenum">
              <a:rPr lang="en-US" smtClean="0"/>
              <a:t>‹#›</a:t>
            </a:fld>
            <a:endParaRPr lang="en-US"/>
          </a:p>
        </p:txBody>
      </p:sp>
    </p:spTree>
    <p:extLst>
      <p:ext uri="{BB962C8B-B14F-4D97-AF65-F5344CB8AC3E}">
        <p14:creationId xmlns:p14="http://schemas.microsoft.com/office/powerpoint/2010/main" val="710394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Did I capture the essence of what the group wants as mutual agreements moving forward?</a:t>
            </a:r>
          </a:p>
        </p:txBody>
      </p:sp>
      <p:sp>
        <p:nvSpPr>
          <p:cNvPr id="4" name="Slide Number Placeholder 3"/>
          <p:cNvSpPr>
            <a:spLocks noGrp="1"/>
          </p:cNvSpPr>
          <p:nvPr>
            <p:ph type="sldNum" sz="quarter" idx="5"/>
          </p:nvPr>
        </p:nvSpPr>
        <p:spPr/>
        <p:txBody>
          <a:bodyPr/>
          <a:lstStyle/>
          <a:p>
            <a:fld id="{ED8727EF-A481-F841-BE10-D172B1F4C97E}" type="slidenum">
              <a:rPr lang="en-US" smtClean="0"/>
              <a:t>2</a:t>
            </a:fld>
            <a:endParaRPr lang="en-US"/>
          </a:p>
        </p:txBody>
      </p:sp>
    </p:spTree>
    <p:extLst>
      <p:ext uri="{BB962C8B-B14F-4D97-AF65-F5344CB8AC3E}">
        <p14:creationId xmlns:p14="http://schemas.microsoft.com/office/powerpoint/2010/main" val="1274410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DB44032-60ED-F647-9E74-4D2AAC1700E4}" type="slidenum">
              <a:rPr lang="en-US"/>
              <a:pPr>
                <a:defRPr/>
              </a:pPr>
              <a:t>16</a:t>
            </a:fld>
            <a:endParaRPr lang="en-US" dirty="0"/>
          </a:p>
        </p:txBody>
      </p:sp>
      <p:sp>
        <p:nvSpPr>
          <p:cNvPr id="1955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5587" name="Rectangle 3"/>
          <p:cNvSpPr>
            <a:spLocks noGrp="1" noChangeArrowheads="1"/>
          </p:cNvSpPr>
          <p:nvPr>
            <p:ph type="body" idx="1"/>
          </p:nvPr>
        </p:nvSpPr>
        <p:spPr/>
        <p:txBody>
          <a:bodyPr/>
          <a:lstStyle/>
          <a:p>
            <a:pPr>
              <a:defRPr/>
            </a:pPr>
            <a:r>
              <a:rPr lang="en-US" dirty="0">
                <a:cs typeface="+mn-cs"/>
              </a:rPr>
              <a:t>Ego= sense of self</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4 groups—give 15 minutes to discuss</a:t>
            </a:r>
          </a:p>
        </p:txBody>
      </p:sp>
      <p:sp>
        <p:nvSpPr>
          <p:cNvPr id="4" name="Slide Number Placeholder 3"/>
          <p:cNvSpPr>
            <a:spLocks noGrp="1"/>
          </p:cNvSpPr>
          <p:nvPr>
            <p:ph type="sldNum" sz="quarter" idx="5"/>
          </p:nvPr>
        </p:nvSpPr>
        <p:spPr/>
        <p:txBody>
          <a:bodyPr/>
          <a:lstStyle/>
          <a:p>
            <a:fld id="{ED8727EF-A481-F841-BE10-D172B1F4C97E}" type="slidenum">
              <a:rPr lang="en-US" smtClean="0"/>
              <a:t>17</a:t>
            </a:fld>
            <a:endParaRPr lang="en-US"/>
          </a:p>
        </p:txBody>
      </p:sp>
    </p:spTree>
    <p:extLst>
      <p:ext uri="{BB962C8B-B14F-4D97-AF65-F5344CB8AC3E}">
        <p14:creationId xmlns:p14="http://schemas.microsoft.com/office/powerpoint/2010/main" val="1031210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2F306-E46D-3E44-82DF-2700FC6C3778}" type="slidenum">
              <a:rPr lang="en-US" smtClean="0"/>
              <a:t>19</a:t>
            </a:fld>
            <a:endParaRPr lang="en-US" dirty="0"/>
          </a:p>
        </p:txBody>
      </p:sp>
    </p:spTree>
    <p:extLst>
      <p:ext uri="{BB962C8B-B14F-4D97-AF65-F5344CB8AC3E}">
        <p14:creationId xmlns:p14="http://schemas.microsoft.com/office/powerpoint/2010/main" val="272551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Chronological Age= biological age and Maturational Age (depends on a number of psychological/cognitive and physiological factors, i.e. IQ, achievement of developmental milestones, etc.). </a:t>
            </a:r>
          </a:p>
        </p:txBody>
      </p:sp>
      <p:sp>
        <p:nvSpPr>
          <p:cNvPr id="4" name="Slide Number Placeholder 3"/>
          <p:cNvSpPr>
            <a:spLocks noGrp="1"/>
          </p:cNvSpPr>
          <p:nvPr>
            <p:ph type="sldNum" sz="quarter" idx="10"/>
          </p:nvPr>
        </p:nvSpPr>
        <p:spPr/>
        <p:txBody>
          <a:bodyPr/>
          <a:lstStyle/>
          <a:p>
            <a:fld id="{53D2F306-E46D-3E44-82DF-2700FC6C3778}" type="slidenum">
              <a:rPr lang="en-US" smtClean="0"/>
              <a:t>23</a:t>
            </a:fld>
            <a:endParaRPr lang="en-US" dirty="0"/>
          </a:p>
        </p:txBody>
      </p:sp>
    </p:spTree>
    <p:extLst>
      <p:ext uri="{BB962C8B-B14F-4D97-AF65-F5344CB8AC3E}">
        <p14:creationId xmlns:p14="http://schemas.microsoft.com/office/powerpoint/2010/main" val="806946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Chronological Age and Maturational Age</a:t>
            </a:r>
          </a:p>
        </p:txBody>
      </p:sp>
      <p:sp>
        <p:nvSpPr>
          <p:cNvPr id="4" name="Slide Number Placeholder 3"/>
          <p:cNvSpPr>
            <a:spLocks noGrp="1"/>
          </p:cNvSpPr>
          <p:nvPr>
            <p:ph type="sldNum" sz="quarter" idx="10"/>
          </p:nvPr>
        </p:nvSpPr>
        <p:spPr/>
        <p:txBody>
          <a:bodyPr/>
          <a:lstStyle/>
          <a:p>
            <a:fld id="{53D2F306-E46D-3E44-82DF-2700FC6C3778}" type="slidenum">
              <a:rPr lang="en-US" smtClean="0"/>
              <a:t>24</a:t>
            </a:fld>
            <a:endParaRPr lang="en-US" dirty="0"/>
          </a:p>
        </p:txBody>
      </p:sp>
    </p:spTree>
    <p:extLst>
      <p:ext uri="{BB962C8B-B14F-4D97-AF65-F5344CB8AC3E}">
        <p14:creationId xmlns:p14="http://schemas.microsoft.com/office/powerpoint/2010/main" val="80694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come back to importance of supportive relationships later</a:t>
            </a:r>
          </a:p>
        </p:txBody>
      </p:sp>
      <p:sp>
        <p:nvSpPr>
          <p:cNvPr id="4" name="Slide Number Placeholder 3"/>
          <p:cNvSpPr>
            <a:spLocks noGrp="1"/>
          </p:cNvSpPr>
          <p:nvPr>
            <p:ph type="sldNum" sz="quarter" idx="10"/>
          </p:nvPr>
        </p:nvSpPr>
        <p:spPr/>
        <p:txBody>
          <a:bodyPr/>
          <a:lstStyle/>
          <a:p>
            <a:fld id="{53D2F306-E46D-3E44-82DF-2700FC6C3778}" type="slidenum">
              <a:rPr lang="en-US" smtClean="0"/>
              <a:t>25</a:t>
            </a:fld>
            <a:endParaRPr lang="en-US" dirty="0"/>
          </a:p>
        </p:txBody>
      </p:sp>
    </p:spTree>
    <p:extLst>
      <p:ext uri="{BB962C8B-B14F-4D97-AF65-F5344CB8AC3E}">
        <p14:creationId xmlns:p14="http://schemas.microsoft.com/office/powerpoint/2010/main" val="806946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Particularly</a:t>
            </a:r>
            <a:r>
              <a:rPr lang="en-US" baseline="0" dirty="0"/>
              <a:t> important as risks to varioius types of traumatic stress are inter-related and…secondary effects of some trauma exposures themselves raise risk for additional stress experiences.</a:t>
            </a:r>
            <a:endParaRPr lang="en-US" dirty="0"/>
          </a:p>
        </p:txBody>
      </p:sp>
      <p:sp>
        <p:nvSpPr>
          <p:cNvPr id="4" name="Slide Number Placeholder 3"/>
          <p:cNvSpPr>
            <a:spLocks noGrp="1"/>
          </p:cNvSpPr>
          <p:nvPr>
            <p:ph type="sldNum" sz="quarter" idx="10"/>
          </p:nvPr>
        </p:nvSpPr>
        <p:spPr/>
        <p:txBody>
          <a:bodyPr/>
          <a:lstStyle/>
          <a:p>
            <a:fld id="{53D2F306-E46D-3E44-82DF-2700FC6C3778}" type="slidenum">
              <a:rPr lang="en-US" smtClean="0"/>
              <a:t>26</a:t>
            </a:fld>
            <a:endParaRPr lang="en-US" dirty="0"/>
          </a:p>
        </p:txBody>
      </p:sp>
    </p:spTree>
    <p:extLst>
      <p:ext uri="{BB962C8B-B14F-4D97-AF65-F5344CB8AC3E}">
        <p14:creationId xmlns:p14="http://schemas.microsoft.com/office/powerpoint/2010/main" val="806946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D2F306-E46D-3E44-82DF-2700FC6C3778}" type="slidenum">
              <a:rPr lang="en-US" smtClean="0"/>
              <a:t>27</a:t>
            </a:fld>
            <a:endParaRPr lang="en-US" dirty="0"/>
          </a:p>
        </p:txBody>
      </p:sp>
    </p:spTree>
    <p:extLst>
      <p:ext uri="{BB962C8B-B14F-4D97-AF65-F5344CB8AC3E}">
        <p14:creationId xmlns:p14="http://schemas.microsoft.com/office/powerpoint/2010/main" val="806946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727EF-A481-F841-BE10-D172B1F4C97E}" type="slidenum">
              <a:rPr lang="en-US" smtClean="0"/>
              <a:t>30</a:t>
            </a:fld>
            <a:endParaRPr lang="en-US"/>
          </a:p>
        </p:txBody>
      </p:sp>
    </p:spTree>
    <p:extLst>
      <p:ext uri="{BB962C8B-B14F-4D97-AF65-F5344CB8AC3E}">
        <p14:creationId xmlns:p14="http://schemas.microsoft.com/office/powerpoint/2010/main" val="942410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Jack Shonkoff: Director of the Center on the Developing Child at Harvard</a:t>
            </a:r>
          </a:p>
          <a:p>
            <a:r>
              <a:rPr lang="en-US" dirty="0"/>
              <a:t>He talks about “</a:t>
            </a:r>
            <a:r>
              <a:rPr lang="en-US" dirty="0" err="1"/>
              <a:t>bioecodevelopmental</a:t>
            </a:r>
            <a:r>
              <a:rPr lang="en-US" dirty="0"/>
              <a:t> model”– this is the same thing</a:t>
            </a:r>
          </a:p>
        </p:txBody>
      </p:sp>
      <p:sp>
        <p:nvSpPr>
          <p:cNvPr id="4" name="Slide Number Placeholder 3"/>
          <p:cNvSpPr>
            <a:spLocks noGrp="1"/>
          </p:cNvSpPr>
          <p:nvPr>
            <p:ph type="sldNum" sz="quarter" idx="5"/>
          </p:nvPr>
        </p:nvSpPr>
        <p:spPr/>
        <p:txBody>
          <a:bodyPr/>
          <a:lstStyle/>
          <a:p>
            <a:fld id="{ED8727EF-A481-F841-BE10-D172B1F4C97E}" type="slidenum">
              <a:rPr lang="en-US" smtClean="0"/>
              <a:t>33</a:t>
            </a:fld>
            <a:endParaRPr lang="en-US"/>
          </a:p>
        </p:txBody>
      </p:sp>
    </p:spTree>
    <p:extLst>
      <p:ext uri="{BB962C8B-B14F-4D97-AF65-F5344CB8AC3E}">
        <p14:creationId xmlns:p14="http://schemas.microsoft.com/office/powerpoint/2010/main" val="555140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8451D-A141-2040-BF94-CB4C6E3A7226}" type="slidenum">
              <a:rPr lang="en-US" smtClean="0"/>
              <a:t>5</a:t>
            </a:fld>
            <a:endParaRPr lang="en-US" dirty="0"/>
          </a:p>
        </p:txBody>
      </p:sp>
    </p:spTree>
    <p:extLst>
      <p:ext uri="{BB962C8B-B14F-4D97-AF65-F5344CB8AC3E}">
        <p14:creationId xmlns:p14="http://schemas.microsoft.com/office/powerpoint/2010/main" val="230078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relationship of epigenetics to weathering**</a:t>
            </a:r>
          </a:p>
        </p:txBody>
      </p:sp>
      <p:sp>
        <p:nvSpPr>
          <p:cNvPr id="4" name="Slide Number Placeholder 3"/>
          <p:cNvSpPr>
            <a:spLocks noGrp="1"/>
          </p:cNvSpPr>
          <p:nvPr>
            <p:ph type="sldNum" sz="quarter" idx="5"/>
          </p:nvPr>
        </p:nvSpPr>
        <p:spPr/>
        <p:txBody>
          <a:bodyPr/>
          <a:lstStyle/>
          <a:p>
            <a:fld id="{ED8727EF-A481-F841-BE10-D172B1F4C97E}" type="slidenum">
              <a:rPr lang="en-US" smtClean="0"/>
              <a:t>34</a:t>
            </a:fld>
            <a:endParaRPr lang="en-US"/>
          </a:p>
        </p:txBody>
      </p:sp>
    </p:spTree>
    <p:extLst>
      <p:ext uri="{BB962C8B-B14F-4D97-AF65-F5344CB8AC3E}">
        <p14:creationId xmlns:p14="http://schemas.microsoft.com/office/powerpoint/2010/main" val="1785215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example of the model that breaks down the 3 components as it relates to policies and programs</a:t>
            </a:r>
          </a:p>
        </p:txBody>
      </p:sp>
      <p:sp>
        <p:nvSpPr>
          <p:cNvPr id="4" name="Slide Number Placeholder 3"/>
          <p:cNvSpPr>
            <a:spLocks noGrp="1"/>
          </p:cNvSpPr>
          <p:nvPr>
            <p:ph type="sldNum" sz="quarter" idx="5"/>
          </p:nvPr>
        </p:nvSpPr>
        <p:spPr/>
        <p:txBody>
          <a:bodyPr/>
          <a:lstStyle/>
          <a:p>
            <a:fld id="{ED8727EF-A481-F841-BE10-D172B1F4C97E}" type="slidenum">
              <a:rPr lang="en-US" smtClean="0"/>
              <a:t>35</a:t>
            </a:fld>
            <a:endParaRPr lang="en-US"/>
          </a:p>
        </p:txBody>
      </p:sp>
    </p:spTree>
    <p:extLst>
      <p:ext uri="{BB962C8B-B14F-4D97-AF65-F5344CB8AC3E}">
        <p14:creationId xmlns:p14="http://schemas.microsoft.com/office/powerpoint/2010/main" val="2133219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document is available in Moodle, please read for further and more in-depth descriptions on these concepts. You must discuss 4 of them in your group project</a:t>
            </a:r>
          </a:p>
        </p:txBody>
      </p:sp>
      <p:sp>
        <p:nvSpPr>
          <p:cNvPr id="4" name="Slide Number Placeholder 3"/>
          <p:cNvSpPr>
            <a:spLocks noGrp="1"/>
          </p:cNvSpPr>
          <p:nvPr>
            <p:ph type="sldNum" sz="quarter" idx="5"/>
          </p:nvPr>
        </p:nvSpPr>
        <p:spPr/>
        <p:txBody>
          <a:bodyPr/>
          <a:lstStyle/>
          <a:p>
            <a:fld id="{ED8727EF-A481-F841-BE10-D172B1F4C97E}" type="slidenum">
              <a:rPr lang="en-US" smtClean="0"/>
              <a:t>36</a:t>
            </a:fld>
            <a:endParaRPr lang="en-US"/>
          </a:p>
        </p:txBody>
      </p:sp>
    </p:spTree>
    <p:extLst>
      <p:ext uri="{BB962C8B-B14F-4D97-AF65-F5344CB8AC3E}">
        <p14:creationId xmlns:p14="http://schemas.microsoft.com/office/powerpoint/2010/main" val="27378846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groups. Give 15-20 minutes for the students to start talking about something of interest they want to focus on. Give class time in sessions 3, 5, and 7 (45-60 minutes) to work on project. Post rubric that will be used for grading.</a:t>
            </a:r>
          </a:p>
        </p:txBody>
      </p:sp>
      <p:sp>
        <p:nvSpPr>
          <p:cNvPr id="4" name="Slide Number Placeholder 3"/>
          <p:cNvSpPr>
            <a:spLocks noGrp="1"/>
          </p:cNvSpPr>
          <p:nvPr>
            <p:ph type="sldNum" sz="quarter" idx="5"/>
          </p:nvPr>
        </p:nvSpPr>
        <p:spPr/>
        <p:txBody>
          <a:bodyPr/>
          <a:lstStyle/>
          <a:p>
            <a:fld id="{ED8727EF-A481-F841-BE10-D172B1F4C97E}" type="slidenum">
              <a:rPr lang="en-US" smtClean="0"/>
              <a:t>50</a:t>
            </a:fld>
            <a:endParaRPr lang="en-US"/>
          </a:p>
        </p:txBody>
      </p:sp>
    </p:spTree>
    <p:extLst>
      <p:ext uri="{BB962C8B-B14F-4D97-AF65-F5344CB8AC3E}">
        <p14:creationId xmlns:p14="http://schemas.microsoft.com/office/powerpoint/2010/main" val="1730335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18451D-A141-2040-BF94-CB4C6E3A7226}" type="slidenum">
              <a:rPr lang="en-US" smtClean="0"/>
              <a:t>6</a:t>
            </a:fld>
            <a:endParaRPr lang="en-US" dirty="0"/>
          </a:p>
        </p:txBody>
      </p:sp>
    </p:spTree>
    <p:extLst>
      <p:ext uri="{BB962C8B-B14F-4D97-AF65-F5344CB8AC3E}">
        <p14:creationId xmlns:p14="http://schemas.microsoft.com/office/powerpoint/2010/main" val="596351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Attendance while students are doing exercise</a:t>
            </a:r>
          </a:p>
          <a:p>
            <a:endParaRPr lang="en-US" dirty="0"/>
          </a:p>
        </p:txBody>
      </p:sp>
      <p:sp>
        <p:nvSpPr>
          <p:cNvPr id="4" name="Slide Number Placeholder 3"/>
          <p:cNvSpPr>
            <a:spLocks noGrp="1"/>
          </p:cNvSpPr>
          <p:nvPr>
            <p:ph type="sldNum" sz="quarter" idx="5"/>
          </p:nvPr>
        </p:nvSpPr>
        <p:spPr/>
        <p:txBody>
          <a:bodyPr/>
          <a:lstStyle/>
          <a:p>
            <a:fld id="{ED8727EF-A481-F841-BE10-D172B1F4C97E}" type="slidenum">
              <a:rPr lang="en-US" smtClean="0"/>
              <a:t>8</a:t>
            </a:fld>
            <a:endParaRPr lang="en-US"/>
          </a:p>
        </p:txBody>
      </p:sp>
    </p:spTree>
    <p:extLst>
      <p:ext uri="{BB962C8B-B14F-4D97-AF65-F5344CB8AC3E}">
        <p14:creationId xmlns:p14="http://schemas.microsoft.com/office/powerpoint/2010/main" val="1812181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8727EF-A481-F841-BE10-D172B1F4C97E}" type="slidenum">
              <a:rPr lang="en-US" smtClean="0"/>
              <a:t>9</a:t>
            </a:fld>
            <a:endParaRPr lang="en-US"/>
          </a:p>
        </p:txBody>
      </p:sp>
    </p:spTree>
    <p:extLst>
      <p:ext uri="{BB962C8B-B14F-4D97-AF65-F5344CB8AC3E}">
        <p14:creationId xmlns:p14="http://schemas.microsoft.com/office/powerpoint/2010/main" val="244251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www.simplypsychology.org</a:t>
            </a:r>
            <a:r>
              <a:rPr lang="en-US" dirty="0"/>
              <a:t>/</a:t>
            </a:r>
            <a:r>
              <a:rPr lang="en-US" dirty="0" err="1"/>
              <a:t>erik-erikson.html</a:t>
            </a:r>
            <a:endParaRPr lang="en-US" dirty="0"/>
          </a:p>
          <a:p>
            <a:r>
              <a:rPr lang="en-US" dirty="0"/>
              <a:t>8 stages—we will focus on Infancy-Adolescence in this class</a:t>
            </a:r>
          </a:p>
          <a:p>
            <a:r>
              <a:rPr lang="en-US" dirty="0"/>
              <a:t>The “left” side is what typical development will look like when child’s needs are met (i.e. trust, autonomy, initiative, industry, identity) vs. the right side is what is more likely to happen when needs are not met or supported. Trauma will typically disrupt these stages and a child’s psychosocial development.</a:t>
            </a:r>
          </a:p>
          <a:p>
            <a:r>
              <a:rPr lang="en-US" dirty="0"/>
              <a:t>Limitations around “stages”– stages signify that once that phase is over, it is completed.</a:t>
            </a:r>
          </a:p>
        </p:txBody>
      </p:sp>
      <p:sp>
        <p:nvSpPr>
          <p:cNvPr id="4" name="Slide Number Placeholder 3"/>
          <p:cNvSpPr>
            <a:spLocks noGrp="1"/>
          </p:cNvSpPr>
          <p:nvPr>
            <p:ph type="sldNum" sz="quarter" idx="5"/>
          </p:nvPr>
        </p:nvSpPr>
        <p:spPr/>
        <p:txBody>
          <a:bodyPr/>
          <a:lstStyle/>
          <a:p>
            <a:fld id="{ED8727EF-A481-F841-BE10-D172B1F4C97E}" type="slidenum">
              <a:rPr lang="en-US" smtClean="0"/>
              <a:t>11</a:t>
            </a:fld>
            <a:endParaRPr lang="en-US"/>
          </a:p>
        </p:txBody>
      </p:sp>
    </p:spTree>
    <p:extLst>
      <p:ext uri="{BB962C8B-B14F-4D97-AF65-F5344CB8AC3E}">
        <p14:creationId xmlns:p14="http://schemas.microsoft.com/office/powerpoint/2010/main" val="3166306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Main </a:t>
            </a:r>
            <a:r>
              <a:rPr lang="en-US" dirty="0" err="1"/>
              <a:t>takeway</a:t>
            </a:r>
            <a:r>
              <a:rPr lang="en-US" dirty="0"/>
              <a:t>—children think differently than adults. Still limited as adolescents still think differently than adults, although there are some adults that think like adolescents.</a:t>
            </a:r>
          </a:p>
        </p:txBody>
      </p:sp>
      <p:sp>
        <p:nvSpPr>
          <p:cNvPr id="4" name="Slide Number Placeholder 3"/>
          <p:cNvSpPr>
            <a:spLocks noGrp="1"/>
          </p:cNvSpPr>
          <p:nvPr>
            <p:ph type="sldNum" sz="quarter" idx="5"/>
          </p:nvPr>
        </p:nvSpPr>
        <p:spPr/>
        <p:txBody>
          <a:bodyPr/>
          <a:lstStyle/>
          <a:p>
            <a:fld id="{ED8727EF-A481-F841-BE10-D172B1F4C97E}" type="slidenum">
              <a:rPr lang="en-US" smtClean="0"/>
              <a:t>12</a:t>
            </a:fld>
            <a:endParaRPr lang="en-US"/>
          </a:p>
        </p:txBody>
      </p:sp>
    </p:spTree>
    <p:extLst>
      <p:ext uri="{BB962C8B-B14F-4D97-AF65-F5344CB8AC3E}">
        <p14:creationId xmlns:p14="http://schemas.microsoft.com/office/powerpoint/2010/main" val="3635660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20F97B5-E330-EB4B-BE03-56EA93F5ABA4}" type="slidenum">
              <a:rPr lang="en-US"/>
              <a:pPr>
                <a:defRPr/>
              </a:pPr>
              <a:t>14</a:t>
            </a:fld>
            <a:endParaRPr lang="en-US" dirty="0"/>
          </a:p>
        </p:txBody>
      </p:sp>
      <p:sp>
        <p:nvSpPr>
          <p:cNvPr id="19046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0467" name="Rectangle 3"/>
          <p:cNvSpPr>
            <a:spLocks noGrp="1" noChangeArrowheads="1"/>
          </p:cNvSpPr>
          <p:nvPr>
            <p:ph type="body" idx="1"/>
          </p:nvPr>
        </p:nvSpPr>
        <p:spPr/>
        <p:txBody>
          <a:bodyPr/>
          <a:lstStyle/>
          <a:p>
            <a:pPr>
              <a:defRPr/>
            </a:pPr>
            <a:r>
              <a:rPr lang="en-US" dirty="0">
                <a:cs typeface="+mn-cs"/>
              </a:rPr>
              <a:t>Egocentric= focused on self, does not have full capability of perspective taking for others (ex: child whose parents get divorced, the child may think that they are the reason the parents divorce and parents’ arguments are about the child).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D43EE4-F1FD-3F46-8EFD-033C52F9FBA0}" type="slidenum">
              <a:rPr lang="en-US"/>
              <a:pPr>
                <a:defRPr/>
              </a:pPr>
              <a:t>15</a:t>
            </a:fld>
            <a:endParaRPr lang="en-US" dirty="0"/>
          </a:p>
        </p:txBody>
      </p:sp>
      <p:sp>
        <p:nvSpPr>
          <p:cNvPr id="1914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1491" name="Rectangle 3"/>
          <p:cNvSpPr>
            <a:spLocks noGrp="1" noChangeArrowheads="1"/>
          </p:cNvSpPr>
          <p:nvPr>
            <p:ph type="body" idx="1"/>
          </p:nvPr>
        </p:nvSpPr>
        <p:spPr/>
        <p:txBody>
          <a:bodyPr/>
          <a:lstStyle/>
          <a:p>
            <a:pPr>
              <a:defRPr/>
            </a:pPr>
            <a:endParaRPr lang="en-US" dirty="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5/22/24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5/22/24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doi.org/10.3926/jotse.48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Vw32KCu5PDE&amp;t=1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DCD56-EC2B-BC9C-72FB-FE67F836C4F3}"/>
              </a:ext>
            </a:extLst>
          </p:cNvPr>
          <p:cNvSpPr>
            <a:spLocks noGrp="1"/>
          </p:cNvSpPr>
          <p:nvPr>
            <p:ph type="ctrTitle"/>
          </p:nvPr>
        </p:nvSpPr>
        <p:spPr/>
        <p:txBody>
          <a:bodyPr>
            <a:normAutofit fontScale="90000"/>
          </a:bodyPr>
          <a:lstStyle/>
          <a:p>
            <a:r>
              <a:rPr lang="en-US" dirty="0"/>
              <a:t>Trauma-Informed Social Work with Children and Adolescents</a:t>
            </a:r>
          </a:p>
        </p:txBody>
      </p:sp>
      <p:sp>
        <p:nvSpPr>
          <p:cNvPr id="3" name="Subtitle 2">
            <a:extLst>
              <a:ext uri="{FF2B5EF4-FFF2-40B4-BE49-F238E27FC236}">
                <a16:creationId xmlns:a16="http://schemas.microsoft.com/office/drawing/2014/main" id="{36FB38EC-0793-EB8F-4FC2-F3252030E44B}"/>
              </a:ext>
            </a:extLst>
          </p:cNvPr>
          <p:cNvSpPr>
            <a:spLocks noGrp="1"/>
          </p:cNvSpPr>
          <p:nvPr>
            <p:ph type="subTitle" idx="1"/>
          </p:nvPr>
        </p:nvSpPr>
        <p:spPr/>
        <p:txBody>
          <a:bodyPr/>
          <a:lstStyle/>
          <a:p>
            <a:r>
              <a:rPr lang="en-US" dirty="0"/>
              <a:t>Prof. Lindsay Griffin</a:t>
            </a:r>
          </a:p>
          <a:p>
            <a:r>
              <a:rPr lang="en-US"/>
              <a:t>Summer 2024</a:t>
            </a:r>
          </a:p>
        </p:txBody>
      </p:sp>
    </p:spTree>
    <p:extLst>
      <p:ext uri="{BB962C8B-B14F-4D97-AF65-F5344CB8AC3E}">
        <p14:creationId xmlns:p14="http://schemas.microsoft.com/office/powerpoint/2010/main" val="2776424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7EF4AA5-1E51-BB95-BF88-6B7419DDBCEB}"/>
              </a:ext>
            </a:extLst>
          </p:cNvPr>
          <p:cNvPicPr>
            <a:picLocks noChangeAspect="1"/>
          </p:cNvPicPr>
          <p:nvPr/>
        </p:nvPicPr>
        <p:blipFill rotWithShape="1">
          <a:blip r:embed="rId2">
            <a:duotone>
              <a:schemeClr val="accent1">
                <a:shade val="45000"/>
                <a:satMod val="135000"/>
              </a:schemeClr>
              <a:prstClr val="white"/>
            </a:duotone>
          </a:blip>
          <a:srcRect r="-1" b="1721"/>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7AD5C1B-8204-1282-0EA2-DD07201DB357}"/>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4600" spc="-100" dirty="0"/>
              <a:t>Basics of understanding child and adolescent development</a:t>
            </a:r>
          </a:p>
        </p:txBody>
      </p:sp>
      <p:sp>
        <p:nvSpPr>
          <p:cNvPr id="16" name="Rectangle 15">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142700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2CA14-7A9C-7995-C754-5F13C7056BA3}"/>
              </a:ext>
            </a:extLst>
          </p:cNvPr>
          <p:cNvSpPr>
            <a:spLocks noGrp="1"/>
          </p:cNvSpPr>
          <p:nvPr>
            <p:ph type="title"/>
          </p:nvPr>
        </p:nvSpPr>
        <p:spPr/>
        <p:txBody>
          <a:bodyPr/>
          <a:lstStyle/>
          <a:p>
            <a:r>
              <a:rPr lang="en-US" dirty="0"/>
              <a:t>Child Development: Psychosocial Stages of Development (Erikson)</a:t>
            </a:r>
          </a:p>
        </p:txBody>
      </p:sp>
      <p:pic>
        <p:nvPicPr>
          <p:cNvPr id="1026" name="Picture 2">
            <a:extLst>
              <a:ext uri="{FF2B5EF4-FFF2-40B4-BE49-F238E27FC236}">
                <a16:creationId xmlns:a16="http://schemas.microsoft.com/office/drawing/2014/main" id="{2AA8C0E8-FCF8-FD56-11C8-A0FAC18FBB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7235" y="892015"/>
            <a:ext cx="9004135" cy="5064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214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58A9FCC-1ECB-34E4-9818-1C9098025A9C}"/>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4600" spc="-100"/>
              <a:t>Cognitive Developmental Theory (Piaget)</a:t>
            </a:r>
          </a:p>
        </p:txBody>
      </p:sp>
      <p:pic>
        <p:nvPicPr>
          <p:cNvPr id="4" name="Picture 3" descr="A diagram of a diagram&#10;&#10;Description automatically generated with medium confidence">
            <a:extLst>
              <a:ext uri="{FF2B5EF4-FFF2-40B4-BE49-F238E27FC236}">
                <a16:creationId xmlns:a16="http://schemas.microsoft.com/office/drawing/2014/main" id="{97B1BD6C-40EB-CC78-4A5C-77F9FF8BF34C}"/>
              </a:ext>
            </a:extLst>
          </p:cNvPr>
          <p:cNvPicPr>
            <a:picLocks noChangeAspect="1"/>
          </p:cNvPicPr>
          <p:nvPr/>
        </p:nvPicPr>
        <p:blipFill>
          <a:blip r:embed="rId3"/>
          <a:stretch>
            <a:fillRect/>
          </a:stretch>
        </p:blipFill>
        <p:spPr>
          <a:xfrm>
            <a:off x="911290" y="92944"/>
            <a:ext cx="10210862" cy="4748052"/>
          </a:xfrm>
          <a:prstGeom prst="rect">
            <a:avLst/>
          </a:prstGeom>
        </p:spPr>
      </p:pic>
      <p:sp>
        <p:nvSpPr>
          <p:cNvPr id="5" name="TextBox 4">
            <a:extLst>
              <a:ext uri="{FF2B5EF4-FFF2-40B4-BE49-F238E27FC236}">
                <a16:creationId xmlns:a16="http://schemas.microsoft.com/office/drawing/2014/main" id="{EEB117E8-CAF6-E640-327E-7C271BFF4C19}"/>
              </a:ext>
            </a:extLst>
          </p:cNvPr>
          <p:cNvSpPr txBox="1"/>
          <p:nvPr/>
        </p:nvSpPr>
        <p:spPr>
          <a:xfrm>
            <a:off x="586485" y="6321402"/>
            <a:ext cx="10535667" cy="400110"/>
          </a:xfrm>
          <a:prstGeom prst="rect">
            <a:avLst/>
          </a:prstGeom>
          <a:noFill/>
        </p:spPr>
        <p:txBody>
          <a:bodyPr wrap="square" rtlCol="0">
            <a:spAutoFit/>
          </a:bodyPr>
          <a:lstStyle/>
          <a:p>
            <a:r>
              <a:rPr lang="en-US" sz="1000" dirty="0"/>
              <a:t>Source Reference: </a:t>
            </a:r>
            <a:r>
              <a:rPr lang="en-US" sz="1000" dirty="0" err="1">
                <a:effectLst/>
              </a:rPr>
              <a:t>Aljojo</a:t>
            </a:r>
            <a:r>
              <a:rPr lang="en-US" sz="1000" dirty="0">
                <a:effectLst/>
              </a:rPr>
              <a:t>, N., Munshi, A., </a:t>
            </a:r>
            <a:r>
              <a:rPr lang="en-US" sz="1000" dirty="0" err="1">
                <a:effectLst/>
              </a:rPr>
              <a:t>Almukadi</a:t>
            </a:r>
            <a:r>
              <a:rPr lang="en-US" sz="1000" dirty="0">
                <a:effectLst/>
              </a:rPr>
              <a:t>, W., </a:t>
            </a:r>
            <a:r>
              <a:rPr lang="en-US" sz="1000" dirty="0" err="1">
                <a:effectLst/>
              </a:rPr>
              <a:t>Alanaya</a:t>
            </a:r>
            <a:r>
              <a:rPr lang="en-US" sz="1000" dirty="0">
                <a:effectLst/>
              </a:rPr>
              <a:t>, I., </a:t>
            </a:r>
            <a:r>
              <a:rPr lang="en-US" sz="1000" dirty="0" err="1">
                <a:effectLst/>
              </a:rPr>
              <a:t>Zainol</a:t>
            </a:r>
            <a:r>
              <a:rPr lang="en-US" sz="1000" dirty="0">
                <a:effectLst/>
              </a:rPr>
              <a:t>, A., </a:t>
            </a:r>
            <a:r>
              <a:rPr lang="en-US" sz="1000" dirty="0" err="1">
                <a:effectLst/>
              </a:rPr>
              <a:t>Albalawi</a:t>
            </a:r>
            <a:r>
              <a:rPr lang="en-US" sz="1000" dirty="0">
                <a:effectLst/>
              </a:rPr>
              <a:t>, H., Alharbi, G., </a:t>
            </a:r>
            <a:r>
              <a:rPr lang="en-US" sz="1000" dirty="0" err="1">
                <a:effectLst/>
              </a:rPr>
              <a:t>Almadani</a:t>
            </a:r>
            <a:r>
              <a:rPr lang="en-US" sz="1000" dirty="0">
                <a:effectLst/>
              </a:rPr>
              <a:t>, N., </a:t>
            </a:r>
            <a:r>
              <a:rPr lang="en-US" sz="1000" dirty="0" err="1">
                <a:effectLst/>
              </a:rPr>
              <a:t>Almohammadi</a:t>
            </a:r>
            <a:r>
              <a:rPr lang="en-US" sz="1000" dirty="0">
                <a:effectLst/>
              </a:rPr>
              <a:t>, E., Kadu, A., </a:t>
            </a:r>
            <a:r>
              <a:rPr lang="en-US" sz="1000" dirty="0" err="1">
                <a:effectLst/>
              </a:rPr>
              <a:t>Abdulghaffr</a:t>
            </a:r>
            <a:r>
              <a:rPr lang="en-US" sz="1000" dirty="0">
                <a:effectLst/>
              </a:rPr>
              <a:t>, N., &amp; </a:t>
            </a:r>
            <a:r>
              <a:rPr lang="en-US" sz="1000" dirty="0" err="1">
                <a:effectLst/>
              </a:rPr>
              <a:t>Abdulghaffar</a:t>
            </a:r>
            <a:r>
              <a:rPr lang="en-US" sz="1000" dirty="0">
                <a:effectLst/>
              </a:rPr>
              <a:t>, N. (2019). The design and implementation of an Arabic pronunciation application for early childhood. </a:t>
            </a:r>
            <a:r>
              <a:rPr lang="en-US" sz="1000" i="1" dirty="0">
                <a:effectLst/>
              </a:rPr>
              <a:t>Journal of Technology and Science Education</a:t>
            </a:r>
            <a:r>
              <a:rPr lang="en-US" sz="1000" dirty="0">
                <a:effectLst/>
              </a:rPr>
              <a:t>, </a:t>
            </a:r>
            <a:r>
              <a:rPr lang="en-US" sz="1000" i="1" dirty="0">
                <a:effectLst/>
              </a:rPr>
              <a:t>9</a:t>
            </a:r>
            <a:r>
              <a:rPr lang="en-US" sz="1000" dirty="0">
                <a:effectLst/>
              </a:rPr>
              <a:t>, 136. </a:t>
            </a:r>
            <a:r>
              <a:rPr lang="en-US" sz="1000" dirty="0">
                <a:effectLst/>
                <a:hlinkClick r:id="rId4"/>
              </a:rPr>
              <a:t>https://doi.org/10.3926/jotse.486</a:t>
            </a:r>
            <a:endParaRPr lang="en-US" sz="1000" dirty="0">
              <a:effectLst/>
            </a:endParaRPr>
          </a:p>
        </p:txBody>
      </p:sp>
    </p:spTree>
    <p:extLst>
      <p:ext uri="{BB962C8B-B14F-4D97-AF65-F5344CB8AC3E}">
        <p14:creationId xmlns:p14="http://schemas.microsoft.com/office/powerpoint/2010/main" val="104162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059" name="Rectangle 2058">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61" name="Rectangle 2060">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3FEDF25-FD3F-8974-2BF5-172570C6EEE4}"/>
              </a:ext>
            </a:extLst>
          </p:cNvPr>
          <p:cNvSpPr>
            <a:spLocks noGrp="1"/>
          </p:cNvSpPr>
          <p:nvPr>
            <p:ph type="title"/>
          </p:nvPr>
        </p:nvSpPr>
        <p:spPr>
          <a:xfrm>
            <a:off x="3287124" y="5592124"/>
            <a:ext cx="5544925" cy="620084"/>
          </a:xfrm>
        </p:spPr>
        <p:txBody>
          <a:bodyPr vert="horz" lIns="91440" tIns="45720" rIns="91440" bIns="45720" rtlCol="0" anchor="b">
            <a:normAutofit fontScale="90000"/>
          </a:bodyPr>
          <a:lstStyle/>
          <a:p>
            <a:r>
              <a:rPr lang="en-US" sz="4000" spc="-100" dirty="0"/>
              <a:t>Attachment Theory (Bowlby)</a:t>
            </a:r>
          </a:p>
        </p:txBody>
      </p:sp>
      <p:pic>
        <p:nvPicPr>
          <p:cNvPr id="2052" name="Picture 4" descr="attachment working models">
            <a:extLst>
              <a:ext uri="{FF2B5EF4-FFF2-40B4-BE49-F238E27FC236}">
                <a16:creationId xmlns:a16="http://schemas.microsoft.com/office/drawing/2014/main" id="{74391E36-DCCE-53B2-CB2E-FD17ACDB90DF}"/>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59587" y="123824"/>
            <a:ext cx="5465769" cy="54657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ircle of attachment security">
            <a:extLst>
              <a:ext uri="{FF2B5EF4-FFF2-40B4-BE49-F238E27FC236}">
                <a16:creationId xmlns:a16="http://schemas.microsoft.com/office/drawing/2014/main" id="{5E293041-169A-2AC2-CA69-9BA54C0AD212}"/>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308758" y="49742"/>
            <a:ext cx="5544925" cy="5544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AF6149-9533-2016-DE16-668893C866FF}"/>
              </a:ext>
            </a:extLst>
          </p:cNvPr>
          <p:cNvSpPr txBox="1"/>
          <p:nvPr/>
        </p:nvSpPr>
        <p:spPr>
          <a:xfrm>
            <a:off x="990568" y="6376089"/>
            <a:ext cx="3513334" cy="276999"/>
          </a:xfrm>
          <a:prstGeom prst="rect">
            <a:avLst/>
          </a:prstGeom>
          <a:noFill/>
        </p:spPr>
        <p:txBody>
          <a:bodyPr wrap="none" rtlCol="0">
            <a:spAutoFit/>
          </a:bodyPr>
          <a:lstStyle/>
          <a:p>
            <a:r>
              <a:rPr lang="en-US" sz="1200" dirty="0"/>
              <a:t>https://</a:t>
            </a:r>
            <a:r>
              <a:rPr lang="en-US" sz="1200" dirty="0" err="1"/>
              <a:t>www.simplypsychology.org</a:t>
            </a:r>
            <a:r>
              <a:rPr lang="en-US" sz="1200" dirty="0"/>
              <a:t>/</a:t>
            </a:r>
            <a:r>
              <a:rPr lang="en-US" sz="1200" dirty="0" err="1"/>
              <a:t>attachment.html</a:t>
            </a:r>
            <a:endParaRPr lang="en-US" sz="1200" dirty="0"/>
          </a:p>
        </p:txBody>
      </p:sp>
    </p:spTree>
    <p:extLst>
      <p:ext uri="{BB962C8B-B14F-4D97-AF65-F5344CB8AC3E}">
        <p14:creationId xmlns:p14="http://schemas.microsoft.com/office/powerpoint/2010/main" val="69101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4824" name="Rectangle 3482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6" name="Rectangle 3482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818" name="Rectangle 2"/>
          <p:cNvSpPr>
            <a:spLocks noGrp="1" noChangeArrowheads="1"/>
          </p:cNvSpPr>
          <p:nvPr>
            <p:ph type="title"/>
          </p:nvPr>
        </p:nvSpPr>
        <p:spPr>
          <a:xfrm>
            <a:off x="1600754" y="1087374"/>
            <a:ext cx="8983489" cy="1000978"/>
          </a:xfrm>
        </p:spPr>
        <p:txBody>
          <a:bodyPr rtlCol="0">
            <a:normAutofit/>
          </a:bodyPr>
          <a:lstStyle/>
          <a:p>
            <a:pPr>
              <a:defRPr/>
            </a:pPr>
            <a:r>
              <a:rPr lang="en-US" dirty="0"/>
              <a:t>Level of Cognitive Development</a:t>
            </a:r>
          </a:p>
        </p:txBody>
      </p:sp>
      <p:sp>
        <p:nvSpPr>
          <p:cNvPr id="34828" name="Rectangle 3482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30" name="Rectangle 3482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832" name="Rectangle 3483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4819" name="Rectangle 3"/>
          <p:cNvSpPr>
            <a:spLocks noGrp="1" noChangeArrowheads="1"/>
          </p:cNvSpPr>
          <p:nvPr>
            <p:ph idx="1"/>
          </p:nvPr>
        </p:nvSpPr>
        <p:spPr>
          <a:xfrm>
            <a:off x="1600753" y="2535446"/>
            <a:ext cx="8983489" cy="3554457"/>
          </a:xfrm>
        </p:spPr>
        <p:txBody>
          <a:bodyPr rtlCol="0">
            <a:normAutofit/>
          </a:bodyPr>
          <a:lstStyle/>
          <a:p>
            <a:pPr>
              <a:buFont typeface="Arial"/>
              <a:buChar char="•"/>
              <a:defRPr/>
            </a:pPr>
            <a:r>
              <a:rPr lang="en-US">
                <a:solidFill>
                  <a:schemeClr val="tx1"/>
                </a:solidFill>
                <a:latin typeface="+mj-lt"/>
                <a:ea typeface="+mn-ea"/>
                <a:cs typeface="+mn-cs"/>
              </a:rPr>
              <a:t>Capacity to represent internal experience via verbal expression increases as child older</a:t>
            </a:r>
          </a:p>
          <a:p>
            <a:pPr>
              <a:buFont typeface="Arial"/>
              <a:buChar char="•"/>
              <a:defRPr/>
            </a:pPr>
            <a:r>
              <a:rPr lang="en-US">
                <a:solidFill>
                  <a:schemeClr val="tx1"/>
                </a:solidFill>
                <a:latin typeface="+mj-lt"/>
              </a:rPr>
              <a:t>Even so, children are more likely than adolescents or adults to represent their internal experience via action, or play</a:t>
            </a:r>
          </a:p>
          <a:p>
            <a:pPr>
              <a:buFont typeface="Arial"/>
              <a:buChar char="•"/>
              <a:defRPr/>
            </a:pPr>
            <a:r>
              <a:rPr lang="en-US">
                <a:solidFill>
                  <a:schemeClr val="tx1"/>
                </a:solidFill>
                <a:latin typeface="+mj-lt"/>
                <a:ea typeface="+mn-ea"/>
                <a:cs typeface="+mn-cs"/>
              </a:rPr>
              <a:t>Young children are normatively egocentric, and have difficulty with cause/effect relationships; tend to see themselves as causal agents of their experience</a:t>
            </a:r>
          </a:p>
          <a:p>
            <a:pPr>
              <a:buFont typeface="Arial"/>
              <a:buChar char="•"/>
              <a:defRPr/>
            </a:pPr>
            <a:endParaRPr lang="en-US">
              <a:solidFill>
                <a:schemeClr val="tx1"/>
              </a:solidFill>
              <a:ea typeface="+mn-ea"/>
              <a:cs typeface="+mn-cs"/>
            </a:endParaRPr>
          </a:p>
        </p:txBody>
      </p:sp>
    </p:spTree>
    <p:extLst>
      <p:ext uri="{BB962C8B-B14F-4D97-AF65-F5344CB8AC3E}">
        <p14:creationId xmlns:p14="http://schemas.microsoft.com/office/powerpoint/2010/main" val="26244723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500" fill="hold"/>
                                        <p:tgtEl>
                                          <p:spTgt spid="348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500" fill="hold"/>
                                        <p:tgtEl>
                                          <p:spTgt spid="348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5848" name="Rectangle 3584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50" name="Rectangle 3584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842" name="Rectangle 2"/>
          <p:cNvSpPr>
            <a:spLocks noGrp="1" noChangeArrowheads="1"/>
          </p:cNvSpPr>
          <p:nvPr>
            <p:ph type="title"/>
          </p:nvPr>
        </p:nvSpPr>
        <p:spPr>
          <a:xfrm>
            <a:off x="1600754" y="1087374"/>
            <a:ext cx="8983489" cy="1000978"/>
          </a:xfrm>
        </p:spPr>
        <p:txBody>
          <a:bodyPr rtlCol="0">
            <a:normAutofit/>
          </a:bodyPr>
          <a:lstStyle/>
          <a:p>
            <a:pPr>
              <a:defRPr/>
            </a:pPr>
            <a:r>
              <a:rPr lang="en-US" dirty="0"/>
              <a:t>The Child’s Dependence on Others</a:t>
            </a:r>
          </a:p>
        </p:txBody>
      </p:sp>
      <p:sp>
        <p:nvSpPr>
          <p:cNvPr id="35852" name="Rectangle 3585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854" name="Rectangle 3585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5856" name="Rectangle 3585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5843" name="Rectangle 3"/>
          <p:cNvSpPr>
            <a:spLocks noGrp="1" noChangeArrowheads="1"/>
          </p:cNvSpPr>
          <p:nvPr>
            <p:ph idx="1"/>
          </p:nvPr>
        </p:nvSpPr>
        <p:spPr>
          <a:xfrm>
            <a:off x="1600753" y="2535446"/>
            <a:ext cx="8983489" cy="3554457"/>
          </a:xfrm>
        </p:spPr>
        <p:txBody>
          <a:bodyPr rtlCol="0">
            <a:normAutofit/>
          </a:bodyPr>
          <a:lstStyle/>
          <a:p>
            <a:pPr>
              <a:buFont typeface="Arial"/>
              <a:buChar char="•"/>
              <a:defRPr/>
            </a:pPr>
            <a:r>
              <a:rPr lang="en-US" dirty="0">
                <a:solidFill>
                  <a:schemeClr val="tx1"/>
                </a:solidFill>
                <a:latin typeface="+mj-lt"/>
              </a:rPr>
              <a:t>Child’s dependence on caregivers has many implications for understanding child’s experience and for working with children</a:t>
            </a:r>
          </a:p>
          <a:p>
            <a:pPr lvl="1">
              <a:buFont typeface="Arial"/>
              <a:buChar char="•"/>
              <a:defRPr/>
            </a:pPr>
            <a:r>
              <a:rPr lang="en-US" dirty="0">
                <a:solidFill>
                  <a:schemeClr val="tx1"/>
                </a:solidFill>
                <a:latin typeface="+mj-lt"/>
              </a:rPr>
              <a:t>Children seldom refer themselves; and are often referred because an adult has become concerned about their behavior</a:t>
            </a:r>
          </a:p>
          <a:p>
            <a:pPr lvl="1">
              <a:buFont typeface="Arial"/>
              <a:buChar char="•"/>
              <a:defRPr/>
            </a:pPr>
            <a:r>
              <a:rPr lang="en-US" dirty="0">
                <a:solidFill>
                  <a:schemeClr val="tx1"/>
                </a:solidFill>
                <a:latin typeface="+mj-lt"/>
              </a:rPr>
              <a:t>Fear of loss or disruption in primary caregiving relationships</a:t>
            </a:r>
          </a:p>
          <a:p>
            <a:pPr lvl="1">
              <a:buFont typeface="Arial"/>
              <a:buChar char="•"/>
              <a:defRPr/>
            </a:pPr>
            <a:r>
              <a:rPr lang="en-US" dirty="0">
                <a:solidFill>
                  <a:schemeClr val="tx1"/>
                </a:solidFill>
                <a:latin typeface="+mj-lt"/>
              </a:rPr>
              <a:t>Collaborative work with caregivers</a:t>
            </a:r>
          </a:p>
        </p:txBody>
      </p:sp>
    </p:spTree>
    <p:extLst>
      <p:ext uri="{BB962C8B-B14F-4D97-AF65-F5344CB8AC3E}">
        <p14:creationId xmlns:p14="http://schemas.microsoft.com/office/powerpoint/2010/main" val="42656084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5843">
                                            <p:txEl>
                                              <p:pRg st="1" end="1"/>
                                            </p:txEl>
                                          </p:spTgt>
                                        </p:tgtEl>
                                        <p:attrNameLst>
                                          <p:attrName>style.visibility</p:attrName>
                                        </p:attrNameLst>
                                      </p:cBhvr>
                                      <p:to>
                                        <p:strVal val="visible"/>
                                      </p:to>
                                    </p:set>
                                    <p:anim calcmode="lin" valueType="num">
                                      <p:cBhvr additive="base">
                                        <p:cTn id="11" dur="500" fill="hold"/>
                                        <p:tgtEl>
                                          <p:spTgt spid="3584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584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5843">
                                            <p:txEl>
                                              <p:pRg st="2" end="2"/>
                                            </p:txEl>
                                          </p:spTgt>
                                        </p:tgtEl>
                                        <p:attrNameLst>
                                          <p:attrName>style.visibility</p:attrName>
                                        </p:attrNameLst>
                                      </p:cBhvr>
                                      <p:to>
                                        <p:strVal val="visible"/>
                                      </p:to>
                                    </p:set>
                                    <p:anim calcmode="lin" valueType="num">
                                      <p:cBhvr additive="base">
                                        <p:cTn id="15" dur="500" fill="hold"/>
                                        <p:tgtEl>
                                          <p:spTgt spid="3584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584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5843">
                                            <p:txEl>
                                              <p:pRg st="3" end="3"/>
                                            </p:txEl>
                                          </p:spTgt>
                                        </p:tgtEl>
                                        <p:attrNameLst>
                                          <p:attrName>style.visibility</p:attrName>
                                        </p:attrNameLst>
                                      </p:cBhvr>
                                      <p:to>
                                        <p:strVal val="visible"/>
                                      </p:to>
                                    </p:set>
                                    <p:anim calcmode="lin" valueType="num">
                                      <p:cBhvr additive="base">
                                        <p:cTn id="19" dur="500" fill="hold"/>
                                        <p:tgtEl>
                                          <p:spTgt spid="358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39944" name="Rectangle 39943">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46" name="Rectangle 39945">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38" name="Rectangle 2"/>
          <p:cNvSpPr>
            <a:spLocks noGrp="1" noChangeArrowheads="1"/>
          </p:cNvSpPr>
          <p:nvPr>
            <p:ph type="title"/>
          </p:nvPr>
        </p:nvSpPr>
        <p:spPr>
          <a:xfrm>
            <a:off x="1600754" y="1087374"/>
            <a:ext cx="8983489" cy="1000978"/>
          </a:xfrm>
        </p:spPr>
        <p:txBody>
          <a:bodyPr rtlCol="0">
            <a:normAutofit/>
          </a:bodyPr>
          <a:lstStyle/>
          <a:p>
            <a:pPr>
              <a:defRPr/>
            </a:pPr>
            <a:r>
              <a:rPr lang="en-US" dirty="0">
                <a:ea typeface="+mj-ea"/>
                <a:cs typeface="+mj-cs"/>
              </a:rPr>
              <a:t>Fluidity in Ego Development</a:t>
            </a:r>
          </a:p>
        </p:txBody>
      </p:sp>
      <p:sp>
        <p:nvSpPr>
          <p:cNvPr id="39948" name="Rectangle 39947">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50" name="Rectangle 39949">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9952" name="Rectangle 39951">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9939" name="Rectangle 3"/>
          <p:cNvSpPr>
            <a:spLocks noGrp="1" noChangeArrowheads="1"/>
          </p:cNvSpPr>
          <p:nvPr>
            <p:ph idx="1"/>
          </p:nvPr>
        </p:nvSpPr>
        <p:spPr>
          <a:xfrm>
            <a:off x="1600753" y="2535446"/>
            <a:ext cx="8983489" cy="3554457"/>
          </a:xfrm>
        </p:spPr>
        <p:txBody>
          <a:bodyPr rtlCol="0">
            <a:normAutofit/>
          </a:bodyPr>
          <a:lstStyle/>
          <a:p>
            <a:pPr>
              <a:buFont typeface="Arial"/>
              <a:buChar char="•"/>
              <a:defRPr/>
            </a:pPr>
            <a:r>
              <a:rPr lang="en-US">
                <a:solidFill>
                  <a:schemeClr val="tx1"/>
                </a:solidFill>
                <a:latin typeface="Arial"/>
                <a:cs typeface="Arial"/>
              </a:rPr>
              <a:t>Fluidity is normative in childhood:</a:t>
            </a:r>
          </a:p>
          <a:p>
            <a:pPr lvl="1">
              <a:buFont typeface="Arial"/>
              <a:buChar char="•"/>
              <a:defRPr/>
            </a:pPr>
            <a:r>
              <a:rPr lang="en-US">
                <a:solidFill>
                  <a:schemeClr val="tx1"/>
                </a:solidFill>
                <a:latin typeface="Arial"/>
                <a:cs typeface="Arial"/>
              </a:rPr>
              <a:t>Primary process, or magical thinking, may predominate</a:t>
            </a:r>
          </a:p>
          <a:p>
            <a:pPr lvl="2">
              <a:buFont typeface="Arial"/>
              <a:buChar char="•"/>
              <a:defRPr/>
            </a:pPr>
            <a:r>
              <a:rPr lang="en-US">
                <a:solidFill>
                  <a:schemeClr val="tx1"/>
                </a:solidFill>
                <a:latin typeface="Arial"/>
                <a:cs typeface="Arial"/>
              </a:rPr>
              <a:t>Less differentiation between thought and action in the child’s mind</a:t>
            </a:r>
          </a:p>
          <a:p>
            <a:pPr marL="685800" lvl="2" indent="0">
              <a:buNone/>
              <a:defRPr/>
            </a:pPr>
            <a:endParaRPr lang="en-US">
              <a:solidFill>
                <a:schemeClr val="tx1"/>
              </a:solidFill>
              <a:latin typeface="Arial"/>
              <a:cs typeface="Arial"/>
            </a:endParaRPr>
          </a:p>
          <a:p>
            <a:pPr lvl="1">
              <a:buFont typeface="Arial"/>
              <a:buChar char="•"/>
              <a:defRPr/>
            </a:pPr>
            <a:r>
              <a:rPr lang="en-US">
                <a:solidFill>
                  <a:schemeClr val="tx1"/>
                </a:solidFill>
                <a:latin typeface="Arial"/>
                <a:cs typeface="Arial"/>
              </a:rPr>
              <a:t>Ability to anticipate the future may be limited</a:t>
            </a:r>
          </a:p>
          <a:p>
            <a:pPr lvl="2">
              <a:buFont typeface="Arial"/>
              <a:buChar char="•"/>
              <a:defRPr/>
            </a:pPr>
            <a:r>
              <a:rPr lang="en-US">
                <a:solidFill>
                  <a:schemeClr val="tx1"/>
                </a:solidFill>
                <a:latin typeface="Arial"/>
                <a:cs typeface="Arial"/>
              </a:rPr>
              <a:t>May impact motivation for participation</a:t>
            </a:r>
          </a:p>
          <a:p>
            <a:pPr marL="685800" lvl="2" indent="0">
              <a:buNone/>
              <a:defRPr/>
            </a:pPr>
            <a:endParaRPr lang="en-US">
              <a:solidFill>
                <a:schemeClr val="tx1"/>
              </a:solidFill>
              <a:latin typeface="Arial"/>
              <a:cs typeface="Arial"/>
            </a:endParaRPr>
          </a:p>
          <a:p>
            <a:pPr lvl="1">
              <a:buFont typeface="Arial"/>
              <a:buChar char="•"/>
              <a:defRPr/>
            </a:pPr>
            <a:r>
              <a:rPr lang="en-US">
                <a:solidFill>
                  <a:schemeClr val="tx1"/>
                </a:solidFill>
                <a:latin typeface="Arial"/>
                <a:cs typeface="Arial"/>
              </a:rPr>
              <a:t>Capacity for affect regulation and tolerance of ambiguity may be limited</a:t>
            </a:r>
          </a:p>
          <a:p>
            <a:pPr lvl="2">
              <a:buFont typeface="Arial"/>
              <a:buChar char="•"/>
              <a:defRPr/>
            </a:pPr>
            <a:endParaRPr lang="en-US">
              <a:solidFill>
                <a:schemeClr val="tx1"/>
              </a:solidFill>
              <a:latin typeface="Arial"/>
              <a:cs typeface="Arial"/>
            </a:endParaRPr>
          </a:p>
          <a:p>
            <a:pPr lvl="2">
              <a:buFont typeface="Arial"/>
              <a:buChar char="•"/>
              <a:defRPr/>
            </a:pPr>
            <a:endParaRPr lang="en-US">
              <a:solidFill>
                <a:schemeClr val="tx1"/>
              </a:solidFill>
              <a:latin typeface="Arial"/>
              <a:cs typeface="Arial"/>
            </a:endParaRPr>
          </a:p>
          <a:p>
            <a:pPr>
              <a:buFont typeface="Arial"/>
              <a:buChar char="•"/>
              <a:defRPr/>
            </a:pPr>
            <a:endParaRPr lang="en-US">
              <a:solidFill>
                <a:schemeClr val="tx1"/>
              </a:solidFill>
              <a:latin typeface="Arial"/>
              <a:cs typeface="Arial"/>
            </a:endParaRPr>
          </a:p>
        </p:txBody>
      </p:sp>
    </p:spTree>
    <p:extLst>
      <p:ext uri="{BB962C8B-B14F-4D97-AF65-F5344CB8AC3E}">
        <p14:creationId xmlns:p14="http://schemas.microsoft.com/office/powerpoint/2010/main" val="39177406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additive="base">
                                        <p:cTn id="7" dur="500" fill="hold"/>
                                        <p:tgtEl>
                                          <p:spTgt spid="399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99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anim calcmode="lin" valueType="num">
                                      <p:cBhvr additive="base">
                                        <p:cTn id="11" dur="500" fill="hold"/>
                                        <p:tgtEl>
                                          <p:spTgt spid="399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99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anim calcmode="lin" valueType="num">
                                      <p:cBhvr additive="base">
                                        <p:cTn id="15" dur="500" fill="hold"/>
                                        <p:tgtEl>
                                          <p:spTgt spid="399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99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9939">
                                            <p:txEl>
                                              <p:pRg st="4" end="4"/>
                                            </p:txEl>
                                          </p:spTgt>
                                        </p:tgtEl>
                                        <p:attrNameLst>
                                          <p:attrName>style.visibility</p:attrName>
                                        </p:attrNameLst>
                                      </p:cBhvr>
                                      <p:to>
                                        <p:strVal val="visible"/>
                                      </p:to>
                                    </p:set>
                                    <p:anim calcmode="lin" valueType="num">
                                      <p:cBhvr additive="base">
                                        <p:cTn id="19" dur="500" fill="hold"/>
                                        <p:tgtEl>
                                          <p:spTgt spid="3993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9939">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9939">
                                            <p:txEl>
                                              <p:pRg st="5" end="5"/>
                                            </p:txEl>
                                          </p:spTgt>
                                        </p:tgtEl>
                                        <p:attrNameLst>
                                          <p:attrName>style.visibility</p:attrName>
                                        </p:attrNameLst>
                                      </p:cBhvr>
                                      <p:to>
                                        <p:strVal val="visible"/>
                                      </p:to>
                                    </p:set>
                                    <p:anim calcmode="lin" valueType="num">
                                      <p:cBhvr additive="base">
                                        <p:cTn id="23" dur="500" fill="hold"/>
                                        <p:tgtEl>
                                          <p:spTgt spid="39939">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9939">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9939">
                                            <p:txEl>
                                              <p:pRg st="7" end="7"/>
                                            </p:txEl>
                                          </p:spTgt>
                                        </p:tgtEl>
                                        <p:attrNameLst>
                                          <p:attrName>style.visibility</p:attrName>
                                        </p:attrNameLst>
                                      </p:cBhvr>
                                      <p:to>
                                        <p:strVal val="visible"/>
                                      </p:to>
                                    </p:set>
                                    <p:anim calcmode="lin" valueType="num">
                                      <p:cBhvr additive="base">
                                        <p:cTn id="27" dur="500" fill="hold"/>
                                        <p:tgtEl>
                                          <p:spTgt spid="39939">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99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12B8-9452-DD19-E432-248B30AF0704}"/>
              </a:ext>
            </a:extLst>
          </p:cNvPr>
          <p:cNvSpPr>
            <a:spLocks noGrp="1"/>
          </p:cNvSpPr>
          <p:nvPr>
            <p:ph type="title"/>
          </p:nvPr>
        </p:nvSpPr>
        <p:spPr/>
        <p:txBody>
          <a:bodyPr/>
          <a:lstStyle/>
          <a:p>
            <a:r>
              <a:rPr lang="en-US" dirty="0"/>
              <a:t>Small Group Exercise</a:t>
            </a:r>
          </a:p>
        </p:txBody>
      </p:sp>
      <p:sp>
        <p:nvSpPr>
          <p:cNvPr id="3" name="Content Placeholder 2">
            <a:extLst>
              <a:ext uri="{FF2B5EF4-FFF2-40B4-BE49-F238E27FC236}">
                <a16:creationId xmlns:a16="http://schemas.microsoft.com/office/drawing/2014/main" id="{33A5BB11-1F79-7AE5-9488-DA53596490B5}"/>
              </a:ext>
            </a:extLst>
          </p:cNvPr>
          <p:cNvSpPr>
            <a:spLocks noGrp="1"/>
          </p:cNvSpPr>
          <p:nvPr>
            <p:ph idx="1"/>
          </p:nvPr>
        </p:nvSpPr>
        <p:spPr/>
        <p:txBody>
          <a:bodyPr/>
          <a:lstStyle/>
          <a:p>
            <a:r>
              <a:rPr lang="en-US" dirty="0"/>
              <a:t>Looking back at what you wrote for the “Quick Write, Think, Create” activity at the beginning of class</a:t>
            </a:r>
          </a:p>
          <a:p>
            <a:pPr lvl="1"/>
            <a:r>
              <a:rPr lang="en-US" dirty="0"/>
              <a:t>Share in your groups what you wrote down</a:t>
            </a:r>
          </a:p>
          <a:p>
            <a:pPr lvl="1"/>
            <a:r>
              <a:rPr lang="en-US" dirty="0"/>
              <a:t>Talk about the information we just reviewed: What information stood out to you? How does having an understanding of basic psychosocial development, cognitive development, and attachment theory for children and adolescents help social workers be more prepared to work with this population? (If able to read the articles, also feel free to share what were some things that stood out to you here).</a:t>
            </a:r>
          </a:p>
          <a:p>
            <a:pPr lvl="1"/>
            <a:r>
              <a:rPr lang="en-US" dirty="0"/>
              <a:t>We will have a few people talk about their thoughts and observations in the large group when we come back.</a:t>
            </a:r>
          </a:p>
        </p:txBody>
      </p:sp>
    </p:spTree>
    <p:extLst>
      <p:ext uri="{BB962C8B-B14F-4D97-AF65-F5344CB8AC3E}">
        <p14:creationId xmlns:p14="http://schemas.microsoft.com/office/powerpoint/2010/main" val="3439539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3772E46-2764-FCA6-5DC2-027390750B98}"/>
              </a:ext>
            </a:extLst>
          </p:cNvPr>
          <p:cNvPicPr>
            <a:picLocks noChangeAspect="1"/>
          </p:cNvPicPr>
          <p:nvPr/>
        </p:nvPicPr>
        <p:blipFill rotWithShape="1">
          <a:blip r:embed="rId2">
            <a:duotone>
              <a:schemeClr val="accent1">
                <a:shade val="45000"/>
                <a:satMod val="135000"/>
              </a:schemeClr>
              <a:prstClr val="white"/>
            </a:duotone>
          </a:blip>
          <a:srcRect r="3136" b="1"/>
          <a:stretch/>
        </p:blipFill>
        <p:spPr>
          <a:xfrm>
            <a:off x="20" y="-1"/>
            <a:ext cx="12188932" cy="6858000"/>
          </a:xfrm>
          <a:prstGeom prst="rect">
            <a:avLst/>
          </a:prstGeom>
        </p:spPr>
      </p:pic>
      <p:sp>
        <p:nvSpPr>
          <p:cNvPr id="14" name="Rectangle 13">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E7B8E76-1998-985E-2686-51051807F4A1}"/>
              </a:ext>
            </a:extLst>
          </p:cNvPr>
          <p:cNvSpPr>
            <a:spLocks noGrp="1"/>
          </p:cNvSpPr>
          <p:nvPr>
            <p:ph type="title"/>
          </p:nvPr>
        </p:nvSpPr>
        <p:spPr>
          <a:xfrm>
            <a:off x="643467" y="1298448"/>
            <a:ext cx="3685070" cy="3701064"/>
          </a:xfrm>
        </p:spPr>
        <p:txBody>
          <a:bodyPr vert="horz" lIns="91440" tIns="45720" rIns="91440" bIns="45720" rtlCol="0" anchor="b">
            <a:normAutofit fontScale="90000"/>
          </a:bodyPr>
          <a:lstStyle/>
          <a:p>
            <a:r>
              <a:rPr lang="en-US" sz="4600" spc="-100" dirty="0"/>
              <a:t>Common challenges in infancy to adolescence in context of  trauma</a:t>
            </a:r>
          </a:p>
        </p:txBody>
      </p:sp>
      <p:sp>
        <p:nvSpPr>
          <p:cNvPr id="16" name="Rectangle 15">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36824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Childhood Stress: </a:t>
            </a:r>
            <a:br>
              <a:rPr lang="en-US" dirty="0"/>
            </a:br>
            <a:r>
              <a:rPr lang="en-US" dirty="0"/>
              <a:t>Basic Concepts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1800" b="1" dirty="0"/>
              <a:t>Not all Stressful Experiences are Harmful</a:t>
            </a:r>
          </a:p>
          <a:p>
            <a:pPr marL="457200" indent="-457200">
              <a:buFont typeface="+mj-lt"/>
              <a:buAutoNum type="arabicPeriod"/>
            </a:pPr>
            <a:r>
              <a:rPr lang="en-US" sz="1800" b="1" dirty="0"/>
              <a:t>Research on Childhood Stress Differentiates Amongst 3 Types of Stress:</a:t>
            </a:r>
          </a:p>
          <a:p>
            <a:pPr marL="336550" lvl="1" indent="0">
              <a:buNone/>
            </a:pPr>
            <a:endParaRPr lang="en-US" sz="1600" b="1" dirty="0"/>
          </a:p>
          <a:p>
            <a:pPr marL="679450" lvl="1" indent="-342900">
              <a:buFont typeface="Wingdings" charset="2"/>
              <a:buChar char="v"/>
            </a:pPr>
            <a:r>
              <a:rPr lang="en-US" sz="2400" b="1" dirty="0"/>
              <a:t>Positive Stress</a:t>
            </a:r>
          </a:p>
          <a:p>
            <a:pPr marL="679450" lvl="1" indent="-342900">
              <a:buFont typeface="Wingdings" charset="2"/>
              <a:buChar char="v"/>
            </a:pPr>
            <a:r>
              <a:rPr lang="en-US" sz="2400" b="1" dirty="0"/>
              <a:t>Tolerable Stress</a:t>
            </a:r>
          </a:p>
          <a:p>
            <a:pPr marL="679450" lvl="1" indent="-342900">
              <a:buFont typeface="Wingdings" charset="2"/>
              <a:buChar char="v"/>
            </a:pPr>
            <a:r>
              <a:rPr lang="en-US" sz="2400" b="1" dirty="0"/>
              <a:t>Toxic Stress</a:t>
            </a:r>
          </a:p>
          <a:p>
            <a:pPr marL="336550" lvl="1" indent="0">
              <a:buNone/>
            </a:pPr>
            <a:endParaRPr lang="en-US" b="1" dirty="0"/>
          </a:p>
        </p:txBody>
      </p:sp>
    </p:spTree>
    <p:extLst>
      <p:ext uri="{BB962C8B-B14F-4D97-AF65-F5344CB8AC3E}">
        <p14:creationId xmlns:p14="http://schemas.microsoft.com/office/powerpoint/2010/main" val="39503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469B-EAD2-8188-EEE3-3FD3C1B5B991}"/>
              </a:ext>
            </a:extLst>
          </p:cNvPr>
          <p:cNvSpPr>
            <a:spLocks noGrp="1"/>
          </p:cNvSpPr>
          <p:nvPr>
            <p:ph type="title"/>
          </p:nvPr>
        </p:nvSpPr>
        <p:spPr/>
        <p:txBody>
          <a:bodyPr/>
          <a:lstStyle/>
          <a:p>
            <a:r>
              <a:rPr lang="en-US" dirty="0"/>
              <a:t>Community Guidelines</a:t>
            </a:r>
          </a:p>
        </p:txBody>
      </p:sp>
      <p:sp>
        <p:nvSpPr>
          <p:cNvPr id="3" name="Content Placeholder 2">
            <a:extLst>
              <a:ext uri="{FF2B5EF4-FFF2-40B4-BE49-F238E27FC236}">
                <a16:creationId xmlns:a16="http://schemas.microsoft.com/office/drawing/2014/main" id="{4391BF00-6D6E-41A6-3A79-F5D6D668FCCA}"/>
              </a:ext>
            </a:extLst>
          </p:cNvPr>
          <p:cNvSpPr>
            <a:spLocks noGrp="1"/>
          </p:cNvSpPr>
          <p:nvPr>
            <p:ph idx="1"/>
          </p:nvPr>
        </p:nvSpPr>
        <p:spPr/>
        <p:txBody>
          <a:bodyPr/>
          <a:lstStyle/>
          <a:p>
            <a:r>
              <a:rPr lang="en-US" dirty="0"/>
              <a:t>Confidentiality- what is said in class, stays in class</a:t>
            </a:r>
          </a:p>
          <a:p>
            <a:r>
              <a:rPr lang="en-US" dirty="0"/>
              <a:t>Suspend judgement/Judgement Free Zone</a:t>
            </a:r>
          </a:p>
          <a:p>
            <a:r>
              <a:rPr lang="en-US" dirty="0"/>
              <a:t>Be willing to apologize if someone is offended</a:t>
            </a:r>
          </a:p>
          <a:p>
            <a:r>
              <a:rPr lang="en-US" dirty="0"/>
              <a:t>Respond to questions in a genuine and professional manner (questions posed are meant to further understanding and gain clarity)</a:t>
            </a:r>
          </a:p>
          <a:p>
            <a:r>
              <a:rPr lang="en-US" dirty="0"/>
              <a:t>Extend grace- everyone is in a different place and everyone processes differently</a:t>
            </a:r>
          </a:p>
        </p:txBody>
      </p:sp>
    </p:spTree>
    <p:extLst>
      <p:ext uri="{BB962C8B-B14F-4D97-AF65-F5344CB8AC3E}">
        <p14:creationId xmlns:p14="http://schemas.microsoft.com/office/powerpoint/2010/main" val="983672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Birth to Five</a:t>
            </a:r>
          </a:p>
        </p:txBody>
      </p:sp>
      <p:sp>
        <p:nvSpPr>
          <p:cNvPr id="3" name="Content Placeholder 2"/>
          <p:cNvSpPr>
            <a:spLocks noGrp="1"/>
          </p:cNvSpPr>
          <p:nvPr>
            <p:ph idx="1"/>
          </p:nvPr>
        </p:nvSpPr>
        <p:spPr/>
        <p:txBody>
          <a:bodyPr>
            <a:normAutofit/>
          </a:bodyPr>
          <a:lstStyle/>
          <a:p>
            <a:r>
              <a:rPr lang="en-US" dirty="0"/>
              <a:t>Regulatory problems with sleep and hunger</a:t>
            </a:r>
          </a:p>
          <a:p>
            <a:pPr lvl="1"/>
            <a:r>
              <a:rPr lang="en-US" dirty="0"/>
              <a:t>Night terrors</a:t>
            </a:r>
          </a:p>
          <a:p>
            <a:pPr lvl="1"/>
            <a:r>
              <a:rPr lang="en-US" dirty="0"/>
              <a:t>Feeding/Eating disruption: Non-organic failure to thrive</a:t>
            </a:r>
          </a:p>
          <a:p>
            <a:pPr lvl="1"/>
            <a:r>
              <a:rPr lang="en-US" dirty="0"/>
              <a:t>“Freezing” or “Withdrawal”</a:t>
            </a:r>
          </a:p>
          <a:p>
            <a:pPr lvl="1"/>
            <a:r>
              <a:rPr lang="en-US" dirty="0"/>
              <a:t>Separation anxiety</a:t>
            </a:r>
          </a:p>
          <a:p>
            <a:pPr lvl="1"/>
            <a:r>
              <a:rPr lang="en-US" dirty="0"/>
              <a:t>Aggression against the self/others</a:t>
            </a:r>
          </a:p>
          <a:p>
            <a:pPr lvl="1"/>
            <a:r>
              <a:rPr lang="en-US" dirty="0"/>
              <a:t>Disrupted attachments</a:t>
            </a:r>
          </a:p>
          <a:p>
            <a:pPr lvl="1"/>
            <a:r>
              <a:rPr lang="en-US" dirty="0"/>
              <a:t>Easily alarmed/startled “hypervigilant”</a:t>
            </a:r>
          </a:p>
          <a:p>
            <a:pPr lvl="1"/>
            <a:r>
              <a:rPr lang="en-US" dirty="0"/>
              <a:t>Difficulty in gauging safety/danger and thus at risk for more accidental injury</a:t>
            </a:r>
          </a:p>
        </p:txBody>
      </p:sp>
    </p:spTree>
    <p:extLst>
      <p:ext uri="{BB962C8B-B14F-4D97-AF65-F5344CB8AC3E}">
        <p14:creationId xmlns:p14="http://schemas.microsoft.com/office/powerpoint/2010/main" val="745359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Age</a:t>
            </a:r>
          </a:p>
        </p:txBody>
      </p:sp>
      <p:sp>
        <p:nvSpPr>
          <p:cNvPr id="3" name="Content Placeholder 2"/>
          <p:cNvSpPr>
            <a:spLocks noGrp="1"/>
          </p:cNvSpPr>
          <p:nvPr>
            <p:ph idx="1"/>
          </p:nvPr>
        </p:nvSpPr>
        <p:spPr/>
        <p:txBody>
          <a:bodyPr>
            <a:normAutofit/>
          </a:bodyPr>
          <a:lstStyle/>
          <a:p>
            <a:r>
              <a:rPr lang="en-US" dirty="0"/>
              <a:t>Atypical sleep disruption</a:t>
            </a:r>
          </a:p>
          <a:p>
            <a:r>
              <a:rPr lang="en-US" dirty="0"/>
              <a:t>Difficulties with peer relationships</a:t>
            </a:r>
          </a:p>
          <a:p>
            <a:r>
              <a:rPr lang="en-US" dirty="0"/>
              <a:t>Impaired concentration and school performance</a:t>
            </a:r>
          </a:p>
          <a:p>
            <a:r>
              <a:rPr lang="en-US" dirty="0"/>
              <a:t>Hypervigilance and/or Withdrawal/numbing</a:t>
            </a:r>
          </a:p>
          <a:p>
            <a:r>
              <a:rPr lang="en-US" dirty="0"/>
              <a:t>Somatic complaints</a:t>
            </a:r>
          </a:p>
          <a:p>
            <a:r>
              <a:rPr lang="en-US" dirty="0"/>
              <a:t>Intrusive thoughts/images</a:t>
            </a:r>
          </a:p>
          <a:p>
            <a:r>
              <a:rPr lang="en-US" dirty="0"/>
              <a:t>Intense phobias/fears that become associated with avoidance behaviors</a:t>
            </a:r>
          </a:p>
        </p:txBody>
      </p:sp>
    </p:spTree>
    <p:extLst>
      <p:ext uri="{BB962C8B-B14F-4D97-AF65-F5344CB8AC3E}">
        <p14:creationId xmlns:p14="http://schemas.microsoft.com/office/powerpoint/2010/main" val="2827116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Adolescence</a:t>
            </a:r>
          </a:p>
        </p:txBody>
      </p:sp>
      <p:sp>
        <p:nvSpPr>
          <p:cNvPr id="3" name="Content Placeholder 2"/>
          <p:cNvSpPr>
            <a:spLocks noGrp="1"/>
          </p:cNvSpPr>
          <p:nvPr>
            <p:ph idx="1"/>
          </p:nvPr>
        </p:nvSpPr>
        <p:spPr/>
        <p:txBody>
          <a:bodyPr>
            <a:normAutofit/>
          </a:bodyPr>
          <a:lstStyle/>
          <a:p>
            <a:r>
              <a:rPr lang="en-US" dirty="0"/>
              <a:t>Peer relationship difficulties</a:t>
            </a:r>
          </a:p>
          <a:p>
            <a:r>
              <a:rPr lang="en-US" dirty="0"/>
              <a:t>Impulsivity and risk-taking behavior</a:t>
            </a:r>
          </a:p>
          <a:p>
            <a:r>
              <a:rPr lang="en-US" dirty="0"/>
              <a:t>Substance abuse</a:t>
            </a:r>
          </a:p>
          <a:p>
            <a:r>
              <a:rPr lang="en-US" dirty="0"/>
              <a:t>Affect dysregulation</a:t>
            </a:r>
          </a:p>
          <a:p>
            <a:pPr lvl="1"/>
            <a:r>
              <a:rPr lang="en-US" dirty="0"/>
              <a:t>Internalizing (anxiety/depression) and externalizing (aggressive/self-harm) behaviors</a:t>
            </a:r>
          </a:p>
          <a:p>
            <a:r>
              <a:rPr lang="en-US" dirty="0"/>
              <a:t>Withdrawal from peers and family</a:t>
            </a:r>
          </a:p>
          <a:p>
            <a:r>
              <a:rPr lang="en-US" dirty="0"/>
              <a:t>Disruption in self-concept</a:t>
            </a:r>
          </a:p>
          <a:p>
            <a:endParaRPr lang="en-US" dirty="0"/>
          </a:p>
        </p:txBody>
      </p:sp>
    </p:spTree>
    <p:extLst>
      <p:ext uri="{BB962C8B-B14F-4D97-AF65-F5344CB8AC3E}">
        <p14:creationId xmlns:p14="http://schemas.microsoft.com/office/powerpoint/2010/main" val="3455804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Factors Determine Impact of Stress</a:t>
            </a:r>
          </a:p>
        </p:txBody>
      </p:sp>
      <p:sp>
        <p:nvSpPr>
          <p:cNvPr id="3" name="Content Placeholder 2"/>
          <p:cNvSpPr>
            <a:spLocks noGrp="1"/>
          </p:cNvSpPr>
          <p:nvPr>
            <p:ph idx="1"/>
          </p:nvPr>
        </p:nvSpPr>
        <p:spPr/>
        <p:txBody>
          <a:bodyPr/>
          <a:lstStyle/>
          <a:p>
            <a:r>
              <a:rPr lang="en-US" b="1" dirty="0"/>
              <a:t>Age</a:t>
            </a:r>
          </a:p>
          <a:p>
            <a:pPr>
              <a:buFont typeface="Wingdings" charset="2"/>
              <a:buChar char="v"/>
            </a:pPr>
            <a:r>
              <a:rPr lang="en-US" b="1" dirty="0"/>
              <a:t>Chronological Age </a:t>
            </a:r>
            <a:r>
              <a:rPr lang="en-US" dirty="0"/>
              <a:t>and </a:t>
            </a:r>
            <a:r>
              <a:rPr lang="en-US" b="1" dirty="0"/>
              <a:t>Maturational Age </a:t>
            </a:r>
            <a:r>
              <a:rPr lang="en-US" dirty="0"/>
              <a:t>impact how a child interprets a particular series of stressors, the meaning that is made, and also, the particular developmental processes that are disrupted by ongoing stress exposure</a:t>
            </a:r>
          </a:p>
          <a:p>
            <a:pPr>
              <a:buFont typeface="Wingdings" charset="2"/>
              <a:buChar char="v"/>
            </a:pPr>
            <a:r>
              <a:rPr lang="en-US" dirty="0"/>
              <a:t>The ability to cope with age-appropriate experiences of stress is important to ongoing developmental progression (e.g. first day of school)</a:t>
            </a:r>
          </a:p>
        </p:txBody>
      </p:sp>
    </p:spTree>
    <p:extLst>
      <p:ext uri="{BB962C8B-B14F-4D97-AF65-F5344CB8AC3E}">
        <p14:creationId xmlns:p14="http://schemas.microsoft.com/office/powerpoint/2010/main" val="25547215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Factors Determine Impact of Stress</a:t>
            </a:r>
          </a:p>
        </p:txBody>
      </p:sp>
      <p:sp>
        <p:nvSpPr>
          <p:cNvPr id="3" name="Content Placeholder 2"/>
          <p:cNvSpPr>
            <a:spLocks noGrp="1"/>
          </p:cNvSpPr>
          <p:nvPr>
            <p:ph idx="1"/>
          </p:nvPr>
        </p:nvSpPr>
        <p:spPr/>
        <p:txBody>
          <a:bodyPr>
            <a:normAutofit/>
          </a:bodyPr>
          <a:lstStyle/>
          <a:p>
            <a:r>
              <a:rPr lang="en-US" b="1" dirty="0"/>
              <a:t>Controllability and Predictability</a:t>
            </a:r>
          </a:p>
          <a:p>
            <a:pPr>
              <a:buFont typeface="Wingdings" charset="2"/>
              <a:buChar char="v"/>
            </a:pPr>
            <a:r>
              <a:rPr lang="en-US" b="1" dirty="0"/>
              <a:t>Predictability</a:t>
            </a:r>
          </a:p>
          <a:p>
            <a:pPr lvl="1">
              <a:buFont typeface="Wingdings" charset="2"/>
              <a:buChar char="v"/>
            </a:pPr>
            <a:r>
              <a:rPr lang="en-US" b="1" dirty="0"/>
              <a:t>Understanding cause/effect and being able to anticipate stressful experience can lead to mounting of more effective coping responses; including anticipatory planning and reaching out to supportive adults</a:t>
            </a:r>
          </a:p>
          <a:p>
            <a:pPr lvl="1">
              <a:buFont typeface="Wingdings" charset="2"/>
              <a:buChar char="v"/>
            </a:pPr>
            <a:r>
              <a:rPr lang="en-US" b="1" dirty="0"/>
              <a:t>However, in children, “triggers” may also become diffused and difficult for surrounding adults to recognize</a:t>
            </a:r>
          </a:p>
          <a:p>
            <a:pPr lvl="2">
              <a:buFont typeface="Wingdings" charset="2"/>
              <a:buChar char="v"/>
            </a:pPr>
            <a:r>
              <a:rPr lang="en-US" b="1" dirty="0"/>
              <a:t>Example: Hyper-vigilance, Cross-Sensory Experience, Somatic Memory</a:t>
            </a:r>
          </a:p>
          <a:p>
            <a:pPr marL="349250" lvl="1" indent="0">
              <a:buNone/>
            </a:pPr>
            <a:endParaRPr lang="en-US" b="1" dirty="0"/>
          </a:p>
        </p:txBody>
      </p:sp>
    </p:spTree>
    <p:extLst>
      <p:ext uri="{BB962C8B-B14F-4D97-AF65-F5344CB8AC3E}">
        <p14:creationId xmlns:p14="http://schemas.microsoft.com/office/powerpoint/2010/main" val="4089174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Factors Determine Impact of Stress</a:t>
            </a:r>
          </a:p>
        </p:txBody>
      </p:sp>
      <p:sp>
        <p:nvSpPr>
          <p:cNvPr id="3" name="Content Placeholder 2"/>
          <p:cNvSpPr>
            <a:spLocks noGrp="1"/>
          </p:cNvSpPr>
          <p:nvPr>
            <p:ph idx="1"/>
          </p:nvPr>
        </p:nvSpPr>
        <p:spPr/>
        <p:txBody>
          <a:bodyPr>
            <a:normAutofit/>
          </a:bodyPr>
          <a:lstStyle/>
          <a:p>
            <a:r>
              <a:rPr lang="en-US" b="1" dirty="0"/>
              <a:t>Presence of Supportive Relationships</a:t>
            </a:r>
          </a:p>
          <a:p>
            <a:pPr>
              <a:buFont typeface="Wingdings" charset="2"/>
              <a:buChar char="v"/>
            </a:pPr>
            <a:r>
              <a:rPr lang="en-US" dirty="0"/>
              <a:t>In general, access to supportive adult relationships support child’s capacity to cope with stress exposure</a:t>
            </a:r>
          </a:p>
          <a:p>
            <a:pPr>
              <a:buFont typeface="Wingdings" charset="2"/>
              <a:buChar char="v"/>
            </a:pPr>
            <a:r>
              <a:rPr lang="en-US" dirty="0"/>
              <a:t>Complex Trauma: When nature of trauma has to do with those relationships themselves</a:t>
            </a:r>
          </a:p>
          <a:p>
            <a:pPr lvl="1">
              <a:buFont typeface="Wingdings" charset="2"/>
              <a:buChar char="v"/>
            </a:pPr>
            <a:r>
              <a:rPr lang="en-US" dirty="0"/>
              <a:t>Double Jeopardy:  Experience of traumatic stress combined with loss of access to supportive care, trauma in the caregiving relationship itself, and/or disrupted access to caregivers</a:t>
            </a:r>
          </a:p>
          <a:p>
            <a:pPr marL="349250" lvl="1" indent="0">
              <a:buNone/>
            </a:pPr>
            <a:endParaRPr lang="en-US" b="1" dirty="0"/>
          </a:p>
        </p:txBody>
      </p:sp>
    </p:spTree>
    <p:extLst>
      <p:ext uri="{BB962C8B-B14F-4D97-AF65-F5344CB8AC3E}">
        <p14:creationId xmlns:p14="http://schemas.microsoft.com/office/powerpoint/2010/main" val="2348460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Factors Determine Impact of Stress</a:t>
            </a:r>
          </a:p>
        </p:txBody>
      </p:sp>
      <p:sp>
        <p:nvSpPr>
          <p:cNvPr id="3" name="Content Placeholder 2"/>
          <p:cNvSpPr>
            <a:spLocks noGrp="1"/>
          </p:cNvSpPr>
          <p:nvPr>
            <p:ph idx="1"/>
          </p:nvPr>
        </p:nvSpPr>
        <p:spPr/>
        <p:txBody>
          <a:bodyPr>
            <a:normAutofit/>
          </a:bodyPr>
          <a:lstStyle/>
          <a:p>
            <a:r>
              <a:rPr lang="en-US" b="1" dirty="0"/>
              <a:t>Past Experience with Stress</a:t>
            </a:r>
          </a:p>
          <a:p>
            <a:pPr>
              <a:buFont typeface="Wingdings" charset="2"/>
              <a:buChar char="v"/>
            </a:pPr>
            <a:r>
              <a:rPr lang="en-US" dirty="0"/>
              <a:t>Impact of traumatic stress is cumulative</a:t>
            </a:r>
          </a:p>
          <a:p>
            <a:pPr>
              <a:buFont typeface="Wingdings" charset="2"/>
              <a:buChar char="v"/>
            </a:pPr>
            <a:r>
              <a:rPr lang="en-US" dirty="0"/>
              <a:t>Each additional exposure raises the risk for negative developmental outcomes</a:t>
            </a:r>
          </a:p>
          <a:p>
            <a:pPr>
              <a:buFont typeface="Wingdings" charset="2"/>
              <a:buChar char="v"/>
            </a:pPr>
            <a:r>
              <a:rPr lang="en-US" dirty="0"/>
              <a:t>As this occurs, each additional exposure has a greater impact on developmental vulnerability; meaning even “smaller” instances of traumatic stress can have “outsized” impact on child wellbeing</a:t>
            </a:r>
          </a:p>
          <a:p>
            <a:pPr marL="349250" lvl="1" indent="0">
              <a:buNone/>
            </a:pPr>
            <a:endParaRPr lang="en-US" b="1" dirty="0"/>
          </a:p>
        </p:txBody>
      </p:sp>
    </p:spTree>
    <p:extLst>
      <p:ext uri="{BB962C8B-B14F-4D97-AF65-F5344CB8AC3E}">
        <p14:creationId xmlns:p14="http://schemas.microsoft.com/office/powerpoint/2010/main" val="2198510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600754" y="1087374"/>
            <a:ext cx="8983489" cy="1000978"/>
          </a:xfrm>
        </p:spPr>
        <p:txBody>
          <a:bodyPr>
            <a:normAutofit/>
          </a:bodyPr>
          <a:lstStyle/>
          <a:p>
            <a:r>
              <a:rPr lang="en-US" dirty="0"/>
              <a:t>Many Factors Determine Impact of Stress</a:t>
            </a:r>
          </a:p>
        </p:txBody>
      </p:sp>
      <p:sp>
        <p:nvSpPr>
          <p:cNvPr id="13" name="Rectangle 12">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p:cNvSpPr>
            <a:spLocks noGrp="1"/>
          </p:cNvSpPr>
          <p:nvPr>
            <p:ph idx="1"/>
          </p:nvPr>
        </p:nvSpPr>
        <p:spPr>
          <a:xfrm>
            <a:off x="1600753" y="2535446"/>
            <a:ext cx="8983489" cy="3554457"/>
          </a:xfrm>
        </p:spPr>
        <p:txBody>
          <a:bodyPr>
            <a:normAutofit/>
          </a:bodyPr>
          <a:lstStyle/>
          <a:p>
            <a:r>
              <a:rPr lang="en-US" b="1" dirty="0">
                <a:solidFill>
                  <a:schemeClr val="tx1"/>
                </a:solidFill>
                <a:latin typeface="Arial"/>
                <a:cs typeface="Arial"/>
              </a:rPr>
              <a:t>Child Coping Ability*</a:t>
            </a:r>
          </a:p>
          <a:p>
            <a:pPr lvl="1"/>
            <a:r>
              <a:rPr lang="en-US" dirty="0">
                <a:solidFill>
                  <a:schemeClr val="tx1"/>
                </a:solidFill>
                <a:latin typeface="Arial"/>
                <a:cs typeface="Arial"/>
              </a:rPr>
              <a:t>Age/Maturational Status</a:t>
            </a:r>
          </a:p>
          <a:p>
            <a:pPr lvl="1"/>
            <a:r>
              <a:rPr lang="en-US" dirty="0">
                <a:solidFill>
                  <a:schemeClr val="tx1"/>
                </a:solidFill>
                <a:latin typeface="Arial"/>
                <a:cs typeface="Arial"/>
              </a:rPr>
              <a:t>Pre-Trauma Adjustment</a:t>
            </a:r>
          </a:p>
          <a:p>
            <a:pPr lvl="1"/>
            <a:r>
              <a:rPr lang="en-US" dirty="0">
                <a:solidFill>
                  <a:schemeClr val="tx1"/>
                </a:solidFill>
                <a:latin typeface="Arial"/>
                <a:cs typeface="Arial"/>
              </a:rPr>
              <a:t>Current level of adjustment</a:t>
            </a:r>
          </a:p>
          <a:p>
            <a:pPr lvl="1"/>
            <a:r>
              <a:rPr lang="en-US" dirty="0">
                <a:solidFill>
                  <a:schemeClr val="tx1"/>
                </a:solidFill>
                <a:latin typeface="Arial"/>
                <a:cs typeface="Arial"/>
              </a:rPr>
              <a:t>Past experience with traumatic stress</a:t>
            </a:r>
          </a:p>
          <a:p>
            <a:pPr lvl="1"/>
            <a:r>
              <a:rPr lang="en-US" dirty="0">
                <a:solidFill>
                  <a:schemeClr val="tx1"/>
                </a:solidFill>
                <a:latin typeface="Arial"/>
                <a:cs typeface="Arial"/>
              </a:rPr>
              <a:t>Specific meaning of the stressor to the child</a:t>
            </a:r>
          </a:p>
          <a:p>
            <a:pPr lvl="1"/>
            <a:r>
              <a:rPr lang="en-US" dirty="0">
                <a:solidFill>
                  <a:schemeClr val="tx1"/>
                </a:solidFill>
                <a:latin typeface="Arial"/>
                <a:cs typeface="Arial"/>
              </a:rPr>
              <a:t>Social ecology of the child</a:t>
            </a:r>
          </a:p>
          <a:p>
            <a:pPr marL="349250" lvl="1" indent="0">
              <a:buNone/>
            </a:pPr>
            <a:endParaRPr lang="en-US" b="1" dirty="0">
              <a:solidFill>
                <a:schemeClr val="tx1"/>
              </a:solidFill>
              <a:latin typeface="Arial"/>
              <a:cs typeface="Arial"/>
            </a:endParaRPr>
          </a:p>
        </p:txBody>
      </p:sp>
    </p:spTree>
    <p:extLst>
      <p:ext uri="{BB962C8B-B14F-4D97-AF65-F5344CB8AC3E}">
        <p14:creationId xmlns:p14="http://schemas.microsoft.com/office/powerpoint/2010/main" val="3055141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303" y="1116698"/>
            <a:ext cx="3229803" cy="4624603"/>
          </a:xfrm>
        </p:spPr>
        <p:txBody>
          <a:bodyPr>
            <a:normAutofit/>
          </a:bodyPr>
          <a:lstStyle/>
          <a:p>
            <a:r>
              <a:rPr lang="en-US" sz="3400" dirty="0">
                <a:solidFill>
                  <a:srgbClr val="FFFFFF"/>
                </a:solidFill>
              </a:rPr>
              <a:t>Social Workers Use of Developmentally Informed</a:t>
            </a:r>
            <a:br>
              <a:rPr lang="en-US" sz="3400" dirty="0">
                <a:solidFill>
                  <a:srgbClr val="FFFFFF"/>
                </a:solidFill>
              </a:rPr>
            </a:br>
            <a:r>
              <a:rPr lang="en-US" sz="3400" dirty="0">
                <a:solidFill>
                  <a:srgbClr val="FFFFFF"/>
                </a:solidFill>
              </a:rPr>
              <a:t>Intervention Methods</a:t>
            </a:r>
          </a:p>
        </p:txBody>
      </p:sp>
      <p:sp>
        <p:nvSpPr>
          <p:cNvPr id="3" name="Content Placeholder 2"/>
          <p:cNvSpPr>
            <a:spLocks noGrp="1"/>
          </p:cNvSpPr>
          <p:nvPr>
            <p:ph idx="1"/>
          </p:nvPr>
        </p:nvSpPr>
        <p:spPr>
          <a:xfrm>
            <a:off x="4111605" y="2856342"/>
            <a:ext cx="6525220" cy="2884960"/>
          </a:xfrm>
        </p:spPr>
        <p:txBody>
          <a:bodyPr anchor="ctr">
            <a:normAutofit/>
          </a:bodyPr>
          <a:lstStyle/>
          <a:p>
            <a:r>
              <a:rPr lang="en-US" sz="2400" dirty="0"/>
              <a:t>A developmentally informed approach can guide our choice of techniques in our work with children</a:t>
            </a:r>
          </a:p>
          <a:p>
            <a:pPr lvl="1"/>
            <a:r>
              <a:rPr lang="en-US" dirty="0"/>
              <a:t>Build on child’s competencies and strengths</a:t>
            </a:r>
          </a:p>
          <a:p>
            <a:pPr lvl="1"/>
            <a:r>
              <a:rPr lang="en-US" dirty="0"/>
              <a:t>Respect for individual differences and variation with regard to developmental trajectory</a:t>
            </a:r>
          </a:p>
          <a:p>
            <a:pPr lvl="1"/>
            <a:r>
              <a:rPr lang="en-US" dirty="0"/>
              <a:t>Child’s capacity to express internal states and experience in the medium of verbal exchange</a:t>
            </a:r>
          </a:p>
          <a:p>
            <a:pPr lvl="1"/>
            <a:r>
              <a:rPr lang="en-US" dirty="0"/>
              <a:t>Child’s preference for displacement and externalization</a:t>
            </a:r>
          </a:p>
          <a:p>
            <a:pPr marL="1051560" lvl="3" indent="0">
              <a:buNone/>
            </a:pPr>
            <a:endParaRPr lang="en-US" sz="2400" dirty="0"/>
          </a:p>
          <a:p>
            <a:pPr marL="1051560" lvl="3" indent="0">
              <a:buNone/>
            </a:pPr>
            <a:endParaRPr lang="en-US" sz="2400" dirty="0"/>
          </a:p>
          <a:p>
            <a:pPr marL="1051560" lvl="3" indent="0">
              <a:buNone/>
            </a:pPr>
            <a:endParaRPr lang="en-US" sz="2400" dirty="0"/>
          </a:p>
          <a:p>
            <a:pPr marL="1051560" lvl="3" indent="0">
              <a:buNone/>
            </a:pPr>
            <a:endParaRPr lang="en-US" sz="2400" dirty="0"/>
          </a:p>
          <a:p>
            <a:pPr marL="1051560" lvl="3" indent="0">
              <a:buNone/>
            </a:pPr>
            <a:endParaRPr lang="en-US" sz="2400" dirty="0"/>
          </a:p>
          <a:p>
            <a:endParaRPr lang="en-US" sz="2400" dirty="0"/>
          </a:p>
        </p:txBody>
      </p:sp>
    </p:spTree>
    <p:extLst>
      <p:ext uri="{BB962C8B-B14F-4D97-AF65-F5344CB8AC3E}">
        <p14:creationId xmlns:p14="http://schemas.microsoft.com/office/powerpoint/2010/main" val="2987359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381DB-EFA3-E4AB-8A86-BEE2B942C304}"/>
              </a:ext>
            </a:extLst>
          </p:cNvPr>
          <p:cNvSpPr>
            <a:spLocks noGrp="1"/>
          </p:cNvSpPr>
          <p:nvPr>
            <p:ph type="title"/>
          </p:nvPr>
        </p:nvSpPr>
        <p:spPr/>
        <p:txBody>
          <a:bodyPr/>
          <a:lstStyle/>
          <a:p>
            <a:r>
              <a:rPr lang="en-US" dirty="0"/>
              <a:t>Prenatal context implications for child &amp; adolescent development</a:t>
            </a:r>
          </a:p>
        </p:txBody>
      </p:sp>
      <p:sp>
        <p:nvSpPr>
          <p:cNvPr id="3" name="Content Placeholder 2">
            <a:extLst>
              <a:ext uri="{FF2B5EF4-FFF2-40B4-BE49-F238E27FC236}">
                <a16:creationId xmlns:a16="http://schemas.microsoft.com/office/drawing/2014/main" id="{AA46DA43-7838-9916-E818-4FB8CE906483}"/>
              </a:ext>
            </a:extLst>
          </p:cNvPr>
          <p:cNvSpPr>
            <a:spLocks noGrp="1"/>
          </p:cNvSpPr>
          <p:nvPr>
            <p:ph idx="1"/>
          </p:nvPr>
        </p:nvSpPr>
        <p:spPr/>
        <p:txBody>
          <a:bodyPr/>
          <a:lstStyle/>
          <a:p>
            <a:r>
              <a:rPr lang="en-US" dirty="0"/>
              <a:t>In State of Babies (2020) found in Session 1 in Moodle, pregnancy and birth contexts are discussed and disparities in these contexts for racial categories (note: these statistics generally identify those with a uterus as a “woman”)</a:t>
            </a:r>
          </a:p>
          <a:p>
            <a:pPr lvl="1"/>
            <a:r>
              <a:rPr lang="en-US" dirty="0"/>
              <a:t>Disparities in prenatal care utilization and access (9.9% of Black women get late or no prenatal care)</a:t>
            </a:r>
          </a:p>
          <a:p>
            <a:pPr lvl="1"/>
            <a:r>
              <a:rPr lang="en-US" dirty="0"/>
              <a:t>Preterm births for Black women is 55% higher than the rate for White women</a:t>
            </a:r>
          </a:p>
          <a:p>
            <a:pPr lvl="1"/>
            <a:r>
              <a:rPr lang="en-US" dirty="0"/>
              <a:t>Rate of Hispanic/Latinx women having low birth weight infants is 7.5%, for Black women it is 14.1% and for White women it is 6.9%</a:t>
            </a:r>
          </a:p>
          <a:p>
            <a:r>
              <a:rPr lang="en-US" dirty="0"/>
              <a:t>Preterm birth has a relationship to birth weight, and lower birth weight can have implications for development and developmental delays</a:t>
            </a:r>
          </a:p>
        </p:txBody>
      </p:sp>
    </p:spTree>
    <p:extLst>
      <p:ext uri="{BB962C8B-B14F-4D97-AF65-F5344CB8AC3E}">
        <p14:creationId xmlns:p14="http://schemas.microsoft.com/office/powerpoint/2010/main" val="3223018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Freeform: Shape 16">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315A9AC-981F-2319-EE68-2085D77E64BD}"/>
              </a:ext>
            </a:extLst>
          </p:cNvPr>
          <p:cNvSpPr>
            <a:spLocks noGrp="1"/>
          </p:cNvSpPr>
          <p:nvPr>
            <p:ph type="title"/>
          </p:nvPr>
        </p:nvSpPr>
        <p:spPr>
          <a:xfrm>
            <a:off x="4084398" y="1298448"/>
            <a:ext cx="7315200" cy="3255264"/>
          </a:xfrm>
        </p:spPr>
        <p:txBody>
          <a:bodyPr vert="horz" lIns="91440" tIns="45720" rIns="91440" bIns="45720" rtlCol="0" anchor="b">
            <a:normAutofit/>
          </a:bodyPr>
          <a:lstStyle/>
          <a:p>
            <a:r>
              <a:rPr lang="en-US" sz="5900" spc="-100">
                <a:solidFill>
                  <a:schemeClr val="tx2"/>
                </a:solidFill>
              </a:rPr>
              <a:t>Recap Session 1</a:t>
            </a:r>
          </a:p>
        </p:txBody>
      </p:sp>
    </p:spTree>
    <p:extLst>
      <p:ext uri="{BB962C8B-B14F-4D97-AF65-F5344CB8AC3E}">
        <p14:creationId xmlns:p14="http://schemas.microsoft.com/office/powerpoint/2010/main" val="39967827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C237D-0A35-A8FD-3359-8C7C06FAA7CF}"/>
              </a:ext>
            </a:extLst>
          </p:cNvPr>
          <p:cNvSpPr>
            <a:spLocks noGrp="1"/>
          </p:cNvSpPr>
          <p:nvPr>
            <p:ph type="title"/>
          </p:nvPr>
        </p:nvSpPr>
        <p:spPr/>
        <p:txBody>
          <a:bodyPr/>
          <a:lstStyle/>
          <a:p>
            <a:r>
              <a:rPr lang="en-US" dirty="0"/>
              <a:t>Racial Disparities and Weathering</a:t>
            </a:r>
          </a:p>
        </p:txBody>
      </p:sp>
      <p:sp>
        <p:nvSpPr>
          <p:cNvPr id="3" name="Content Placeholder 2">
            <a:extLst>
              <a:ext uri="{FF2B5EF4-FFF2-40B4-BE49-F238E27FC236}">
                <a16:creationId xmlns:a16="http://schemas.microsoft.com/office/drawing/2014/main" id="{D4780340-0D0A-B6E5-00DA-951700EDAB84}"/>
              </a:ext>
            </a:extLst>
          </p:cNvPr>
          <p:cNvSpPr>
            <a:spLocks noGrp="1"/>
          </p:cNvSpPr>
          <p:nvPr>
            <p:ph idx="1"/>
          </p:nvPr>
        </p:nvSpPr>
        <p:spPr/>
        <p:txBody>
          <a:bodyPr/>
          <a:lstStyle/>
          <a:p>
            <a:r>
              <a:rPr lang="en-US" dirty="0"/>
              <a:t>“Even before some of them become mothers, Black women can experience the daily emotional stress of racism, accumulating wear and tear on their health (referred to as “weathering”) that is substantially greater than that of their White counterparts. Looking at mothers and babies, particularly, evidence suggests that Black women’s lifelong exposure to interpersonal discrimination may be an independent risk factor for preterm births and infant mortality” (State of Babies, 2020, p. 7).</a:t>
            </a:r>
          </a:p>
          <a:p>
            <a:pPr lvl="1"/>
            <a:r>
              <a:rPr lang="en-US" dirty="0"/>
              <a:t>Weathering is the result of living in a society with social and political structures that causes a person to experience high levels of stress that are related to marginalization, discrimination, and oppression—such as structural racism and poverty. These exposures cause a person’s body to “weather” or “wear-down” over time.</a:t>
            </a:r>
          </a:p>
        </p:txBody>
      </p:sp>
    </p:spTree>
    <p:extLst>
      <p:ext uri="{BB962C8B-B14F-4D97-AF65-F5344CB8AC3E}">
        <p14:creationId xmlns:p14="http://schemas.microsoft.com/office/powerpoint/2010/main" val="2417338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Discussion-Think About It</a:t>
            </a:r>
          </a:p>
        </p:txBody>
      </p:sp>
      <p:sp>
        <p:nvSpPr>
          <p:cNvPr id="3" name="Content Placeholder 2"/>
          <p:cNvSpPr>
            <a:spLocks noGrp="1"/>
          </p:cNvSpPr>
          <p:nvPr>
            <p:ph idx="1"/>
          </p:nvPr>
        </p:nvSpPr>
        <p:spPr/>
        <p:txBody>
          <a:bodyPr/>
          <a:lstStyle/>
          <a:p>
            <a:r>
              <a:rPr lang="en-US" dirty="0"/>
              <a:t>When you think about developmental differences between children and adolescents, does it help you to think about how traumatic stress has impacted your client systems? If so, how?</a:t>
            </a:r>
          </a:p>
          <a:p>
            <a:r>
              <a:rPr lang="en-US" dirty="0"/>
              <a:t>How do you see prenatal contexts influencing the developmental trajectory of children in client systems?</a:t>
            </a:r>
          </a:p>
          <a:p>
            <a:endParaRPr lang="en-US" dirty="0"/>
          </a:p>
        </p:txBody>
      </p:sp>
    </p:spTree>
    <p:extLst>
      <p:ext uri="{BB962C8B-B14F-4D97-AF65-F5344CB8AC3E}">
        <p14:creationId xmlns:p14="http://schemas.microsoft.com/office/powerpoint/2010/main" val="1369091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7115F77-2FAE-4CA7-9A7F-10D5F2C8F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5CD4C046-A04C-46CC-AFA3-6B0621F62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0" name="Rectangle 19">
            <a:extLst>
              <a:ext uri="{FF2B5EF4-FFF2-40B4-BE49-F238E27FC236}">
                <a16:creationId xmlns:a16="http://schemas.microsoft.com/office/drawing/2014/main" id="{25D5C296-F4B1-4AE5-8EEB-9FEB7ED17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D985EE95-E53F-D129-41FC-DB2C8DB98087}"/>
              </a:ext>
            </a:extLst>
          </p:cNvPr>
          <p:cNvPicPr>
            <a:picLocks noChangeAspect="1"/>
          </p:cNvPicPr>
          <p:nvPr/>
        </p:nvPicPr>
        <p:blipFill rotWithShape="1">
          <a:blip r:embed="rId2">
            <a:duotone>
              <a:schemeClr val="accent1">
                <a:shade val="45000"/>
                <a:satMod val="135000"/>
              </a:schemeClr>
              <a:prstClr val="white"/>
            </a:duotone>
          </a:blip>
          <a:srcRect r="11133"/>
          <a:stretch/>
        </p:blipFill>
        <p:spPr>
          <a:xfrm>
            <a:off x="20" y="-1"/>
            <a:ext cx="12188932" cy="6858000"/>
          </a:xfrm>
          <a:prstGeom prst="rect">
            <a:avLst/>
          </a:prstGeom>
        </p:spPr>
      </p:pic>
      <p:sp>
        <p:nvSpPr>
          <p:cNvPr id="16" name="Rectangle 15">
            <a:extLst>
              <a:ext uri="{FF2B5EF4-FFF2-40B4-BE49-F238E27FC236}">
                <a16:creationId xmlns:a16="http://schemas.microsoft.com/office/drawing/2014/main" id="{9C1ACE66-194D-48C4-A14A-6933B352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lumMod val="5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250AE105-20B9-1B43-962B-8867287598CB}"/>
              </a:ext>
            </a:extLst>
          </p:cNvPr>
          <p:cNvSpPr>
            <a:spLocks noGrp="1"/>
          </p:cNvSpPr>
          <p:nvPr>
            <p:ph type="title"/>
          </p:nvPr>
        </p:nvSpPr>
        <p:spPr>
          <a:xfrm>
            <a:off x="643467" y="1298448"/>
            <a:ext cx="3685070" cy="3255264"/>
          </a:xfrm>
        </p:spPr>
        <p:txBody>
          <a:bodyPr vert="horz" lIns="91440" tIns="45720" rIns="91440" bIns="45720" rtlCol="0" anchor="b">
            <a:normAutofit/>
          </a:bodyPr>
          <a:lstStyle/>
          <a:p>
            <a:r>
              <a:rPr lang="en-US" sz="5000" spc="-100"/>
              <a:t>Break Time!</a:t>
            </a:r>
          </a:p>
        </p:txBody>
      </p:sp>
      <p:sp>
        <p:nvSpPr>
          <p:cNvPr id="18" name="Rectangle 17">
            <a:extLst>
              <a:ext uri="{FF2B5EF4-FFF2-40B4-BE49-F238E27FC236}">
                <a16:creationId xmlns:a16="http://schemas.microsoft.com/office/drawing/2014/main" id="{025B886A-7ED1-4B77-819B-76ACBEFB0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41193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5" name="Rectangle 24">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6AA849-5E19-ABEB-089B-1FF8A8040241}"/>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a:t>Ecobiodevelopmental framework</a:t>
            </a:r>
          </a:p>
        </p:txBody>
      </p:sp>
      <p:sp>
        <p:nvSpPr>
          <p:cNvPr id="31" name="Rectangle 30">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73DBF97-5F43-7114-3F0B-C77F0C650ED9}"/>
              </a:ext>
            </a:extLst>
          </p:cNvPr>
          <p:cNvSpPr>
            <a:spLocks noGrp="1"/>
          </p:cNvSpPr>
          <p:nvPr>
            <p:ph idx="1"/>
          </p:nvPr>
        </p:nvSpPr>
        <p:spPr>
          <a:xfrm>
            <a:off x="3722622" y="5006151"/>
            <a:ext cx="7770440" cy="768116"/>
          </a:xfrm>
        </p:spPr>
        <p:txBody>
          <a:bodyPr vert="horz" lIns="91440" tIns="45720" rIns="91440" bIns="45720" rtlCol="0" anchor="t">
            <a:normAutofit/>
          </a:bodyPr>
          <a:lstStyle/>
          <a:p>
            <a:pPr marL="0" indent="0">
              <a:buNone/>
            </a:pPr>
            <a:r>
              <a:rPr lang="en-US" sz="2400" dirty="0">
                <a:solidFill>
                  <a:schemeClr val="accent1"/>
                </a:solidFill>
                <a:hlinkClick r:id="rId3"/>
              </a:rPr>
              <a:t>https://www.youtube.com/watch?v=Vw32KCu5PDE&amp;t=1s</a:t>
            </a:r>
            <a:r>
              <a:rPr lang="en-US" sz="2400" dirty="0">
                <a:solidFill>
                  <a:schemeClr val="accent1"/>
                </a:solidFill>
              </a:rPr>
              <a:t> </a:t>
            </a:r>
          </a:p>
        </p:txBody>
      </p:sp>
    </p:spTree>
    <p:extLst>
      <p:ext uri="{BB962C8B-B14F-4D97-AF65-F5344CB8AC3E}">
        <p14:creationId xmlns:p14="http://schemas.microsoft.com/office/powerpoint/2010/main" val="38491299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9DC5A77-10C9-4ECF-B7EB-8D917F36A9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FFE28B5-FB16-49A9-B851-3C35FAC0C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10905976" cy="1651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1">
            <a:extLst>
              <a:ext uri="{FF2B5EF4-FFF2-40B4-BE49-F238E27FC236}">
                <a16:creationId xmlns:a16="http://schemas.microsoft.com/office/drawing/2014/main" id="{A158D7FA-1A3E-696E-BA78-E57558DF7FFB}"/>
              </a:ext>
            </a:extLst>
          </p:cNvPr>
          <p:cNvSpPr>
            <a:spLocks noGrp="1"/>
          </p:cNvSpPr>
          <p:nvPr>
            <p:ph type="title"/>
          </p:nvPr>
        </p:nvSpPr>
        <p:spPr>
          <a:xfrm>
            <a:off x="1600754" y="1087374"/>
            <a:ext cx="8983489" cy="1000978"/>
          </a:xfrm>
        </p:spPr>
        <p:txBody>
          <a:bodyPr>
            <a:normAutofit/>
          </a:bodyPr>
          <a:lstStyle/>
          <a:p>
            <a:r>
              <a:rPr lang="en-US" dirty="0" err="1"/>
              <a:t>Ecobiodevelopmental</a:t>
            </a:r>
            <a:r>
              <a:rPr lang="en-US" dirty="0"/>
              <a:t> Framework</a:t>
            </a:r>
          </a:p>
        </p:txBody>
      </p:sp>
      <p:sp>
        <p:nvSpPr>
          <p:cNvPr id="12" name="Rectangle 11">
            <a:extLst>
              <a:ext uri="{FF2B5EF4-FFF2-40B4-BE49-F238E27FC236}">
                <a16:creationId xmlns:a16="http://schemas.microsoft.com/office/drawing/2014/main" id="{01014442-855A-4E0F-8D09-C314661A4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4533" y="758952"/>
            <a:ext cx="1185379" cy="1651133"/>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B1ABF09-86CF-414E-88A5-2B84CC723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3" y="2526526"/>
            <a:ext cx="1169701" cy="3563378"/>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3FE91770-CDBB-4D24-94E5-AD484F36C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79019" y="2526526"/>
            <a:ext cx="10920893" cy="3563377"/>
          </a:xfrm>
          <a:prstGeom prst="rect">
            <a:avLst/>
          </a:prstGeom>
          <a:solidFill>
            <a:schemeClr val="bg2">
              <a:lumMod val="60000"/>
              <a:lumOff val="4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pic>
        <p:nvPicPr>
          <p:cNvPr id="5" name="Content Placeholder 4" descr="Diagram of a diagram of a healthy development&#10;&#10;Description automatically generated">
            <a:extLst>
              <a:ext uri="{FF2B5EF4-FFF2-40B4-BE49-F238E27FC236}">
                <a16:creationId xmlns:a16="http://schemas.microsoft.com/office/drawing/2014/main" id="{831F424D-EA53-6D42-EF4D-C2AFBCFF856D}"/>
              </a:ext>
            </a:extLst>
          </p:cNvPr>
          <p:cNvPicPr>
            <a:picLocks noGrp="1" noChangeAspect="1"/>
          </p:cNvPicPr>
          <p:nvPr>
            <p:ph idx="1"/>
          </p:nvPr>
        </p:nvPicPr>
        <p:blipFill>
          <a:blip r:embed="rId3"/>
          <a:stretch>
            <a:fillRect/>
          </a:stretch>
        </p:blipFill>
        <p:spPr>
          <a:xfrm>
            <a:off x="1298702" y="1933731"/>
            <a:ext cx="8983488" cy="4458098"/>
          </a:xfrm>
        </p:spPr>
      </p:pic>
      <p:pic>
        <p:nvPicPr>
          <p:cNvPr id="7" name="Picture 6">
            <a:extLst>
              <a:ext uri="{FF2B5EF4-FFF2-40B4-BE49-F238E27FC236}">
                <a16:creationId xmlns:a16="http://schemas.microsoft.com/office/drawing/2014/main" id="{18EE58F4-1EF3-C20F-D6D4-54A4BC9EE693}"/>
              </a:ext>
            </a:extLst>
          </p:cNvPr>
          <p:cNvPicPr>
            <a:picLocks noChangeAspect="1"/>
          </p:cNvPicPr>
          <p:nvPr/>
        </p:nvPicPr>
        <p:blipFill>
          <a:blip r:embed="rId4"/>
          <a:stretch>
            <a:fillRect/>
          </a:stretch>
        </p:blipFill>
        <p:spPr>
          <a:xfrm>
            <a:off x="1749382" y="6258324"/>
            <a:ext cx="7772400" cy="215627"/>
          </a:xfrm>
          <a:prstGeom prst="rect">
            <a:avLst/>
          </a:prstGeom>
        </p:spPr>
      </p:pic>
    </p:spTree>
    <p:extLst>
      <p:ext uri="{BB962C8B-B14F-4D97-AF65-F5344CB8AC3E}">
        <p14:creationId xmlns:p14="http://schemas.microsoft.com/office/powerpoint/2010/main" val="1121896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ABBB681-F4D2-40F2-ACC3-DE0B4B4880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79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9388ED0-1FEF-4E11-B488-BD661D1AC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58470"/>
            <a:ext cx="11237976" cy="589788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The Lifelong Effects of Early Childhood Adversity and Toxic Stress |  American Academy of Pediatrics">
            <a:extLst>
              <a:ext uri="{FF2B5EF4-FFF2-40B4-BE49-F238E27FC236}">
                <a16:creationId xmlns:a16="http://schemas.microsoft.com/office/drawing/2014/main" id="{682E32F3-5D26-08DB-D3A7-00B1C45D0CA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168942" y="771434"/>
            <a:ext cx="9854117" cy="5271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733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8" name="Rectangle 17">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9" name="Rectangle 18">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2">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Freeform: Shape 14">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2E5C7D4-8823-E023-4CC2-48E085D57E0F}"/>
              </a:ext>
            </a:extLst>
          </p:cNvPr>
          <p:cNvSpPr>
            <a:spLocks noGrp="1"/>
          </p:cNvSpPr>
          <p:nvPr>
            <p:ph type="title"/>
          </p:nvPr>
        </p:nvSpPr>
        <p:spPr>
          <a:xfrm>
            <a:off x="4052867" y="1801367"/>
            <a:ext cx="7315200" cy="3255264"/>
          </a:xfrm>
        </p:spPr>
        <p:txBody>
          <a:bodyPr vert="horz" lIns="91440" tIns="45720" rIns="91440" bIns="45720" rtlCol="0" anchor="b">
            <a:normAutofit/>
          </a:bodyPr>
          <a:lstStyle/>
          <a:p>
            <a:r>
              <a:rPr lang="en-US" sz="5500" spc="-100" dirty="0">
                <a:solidFill>
                  <a:schemeClr val="tx2"/>
                </a:solidFill>
              </a:rPr>
              <a:t>12 Core Concepts for Understanding Traumatic Stress Responsive in Children and Families</a:t>
            </a:r>
          </a:p>
        </p:txBody>
      </p:sp>
    </p:spTree>
    <p:extLst>
      <p:ext uri="{BB962C8B-B14F-4D97-AF65-F5344CB8AC3E}">
        <p14:creationId xmlns:p14="http://schemas.microsoft.com/office/powerpoint/2010/main" val="2792271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3372AC9-6D0E-3BAE-199B-8690F7ABEADE}"/>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dirty="0"/>
              <a:t>1. Traumatic experiences are inherently complex</a:t>
            </a:r>
          </a:p>
        </p:txBody>
      </p:sp>
      <p:sp>
        <p:nvSpPr>
          <p:cNvPr id="17" name="Rectangle 16">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2205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1C7C7C6-3CFE-28E1-A843-102EC4105BB5}"/>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100" spc="-100"/>
              <a:t>2. Trauma occurs within a broad context that includes children’s personal characteristics, life experiences, and current circumstances.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203991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065105D-681E-93EB-1683-12EEDDDF0A2C}"/>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100" spc="-100" dirty="0"/>
              <a:t>3. Traumatic events often generate secondary adversities, life changes, and distressing reminders in children’s daily lives.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65964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5BA20-2525-6340-A6D6-F63CB876C784}"/>
              </a:ext>
            </a:extLst>
          </p:cNvPr>
          <p:cNvSpPr>
            <a:spLocks noGrp="1"/>
          </p:cNvSpPr>
          <p:nvPr>
            <p:ph type="title"/>
          </p:nvPr>
        </p:nvSpPr>
        <p:spPr>
          <a:xfrm>
            <a:off x="511194" y="1392174"/>
            <a:ext cx="2700645" cy="4073652"/>
          </a:xfrm>
        </p:spPr>
        <p:txBody>
          <a:bodyPr>
            <a:normAutofit/>
          </a:bodyPr>
          <a:lstStyle/>
          <a:p>
            <a:r>
              <a:rPr lang="en-US" sz="4050" spc="-30" dirty="0">
                <a:latin typeface="Arial"/>
                <a:cs typeface="Arial"/>
              </a:rPr>
              <a:t>Definition of Trauma from SAMHSA</a:t>
            </a:r>
            <a:br>
              <a:rPr lang="en-US" sz="4050" dirty="0">
                <a:latin typeface="Arial"/>
                <a:cs typeface="Arial"/>
              </a:rPr>
            </a:br>
            <a:endParaRPr lang="en-US" sz="4050" dirty="0"/>
          </a:p>
        </p:txBody>
      </p:sp>
      <p:sp>
        <p:nvSpPr>
          <p:cNvPr id="3" name="Content Placeholder 2">
            <a:extLst>
              <a:ext uri="{FF2B5EF4-FFF2-40B4-BE49-F238E27FC236}">
                <a16:creationId xmlns:a16="http://schemas.microsoft.com/office/drawing/2014/main" id="{D116C005-4140-924A-9ED7-9973D22A56BD}"/>
              </a:ext>
            </a:extLst>
          </p:cNvPr>
          <p:cNvSpPr>
            <a:spLocks noGrp="1"/>
          </p:cNvSpPr>
          <p:nvPr>
            <p:ph idx="1"/>
          </p:nvPr>
        </p:nvSpPr>
        <p:spPr>
          <a:xfrm>
            <a:off x="5368815" y="1392174"/>
            <a:ext cx="4668251" cy="4073652"/>
          </a:xfrm>
        </p:spPr>
        <p:txBody>
          <a:bodyPr anchor="ctr">
            <a:normAutofit lnSpcReduction="10000"/>
          </a:bodyPr>
          <a:lstStyle/>
          <a:p>
            <a:pPr marL="9049" marR="3810" indent="0">
              <a:buClr>
                <a:srgbClr val="4590B8"/>
              </a:buClr>
              <a:buSzPct val="91666"/>
              <a:buNone/>
              <a:tabLst>
                <a:tab pos="239554" algn="l"/>
              </a:tabLst>
            </a:pPr>
            <a:r>
              <a:rPr lang="en-US" spc="-94" dirty="0">
                <a:cs typeface="Arial"/>
              </a:rPr>
              <a:t>“</a:t>
            </a:r>
            <a:r>
              <a:rPr lang="en-US" sz="2800" spc="-94" dirty="0">
                <a:cs typeface="Arial"/>
              </a:rPr>
              <a:t>Trauma </a:t>
            </a:r>
            <a:r>
              <a:rPr lang="en-US" sz="2800" spc="-71" dirty="0">
                <a:cs typeface="Arial"/>
              </a:rPr>
              <a:t>results </a:t>
            </a:r>
            <a:r>
              <a:rPr lang="en-US" sz="2800" spc="-26" dirty="0">
                <a:cs typeface="Arial"/>
              </a:rPr>
              <a:t>from </a:t>
            </a:r>
            <a:r>
              <a:rPr lang="en-US" sz="2800" spc="-169" dirty="0">
                <a:cs typeface="Arial"/>
              </a:rPr>
              <a:t>an </a:t>
            </a:r>
            <a:r>
              <a:rPr lang="en-US" sz="2800" spc="-94" dirty="0">
                <a:cs typeface="Arial"/>
              </a:rPr>
              <a:t>event, </a:t>
            </a:r>
            <a:r>
              <a:rPr lang="en-US" sz="2800" spc="-236" dirty="0">
                <a:cs typeface="Arial"/>
              </a:rPr>
              <a:t>a  </a:t>
            </a:r>
            <a:r>
              <a:rPr lang="en-US" sz="2800" spc="-83" dirty="0">
                <a:cs typeface="Arial"/>
              </a:rPr>
              <a:t>series </a:t>
            </a:r>
            <a:r>
              <a:rPr lang="en-US" sz="2800" spc="-30" dirty="0">
                <a:cs typeface="Arial"/>
              </a:rPr>
              <a:t>of </a:t>
            </a:r>
            <a:r>
              <a:rPr lang="en-US" sz="2800" spc="-113" dirty="0">
                <a:cs typeface="Arial"/>
              </a:rPr>
              <a:t>events, </a:t>
            </a:r>
            <a:r>
              <a:rPr lang="en-US" sz="2800" spc="53" dirty="0">
                <a:cs typeface="Arial"/>
              </a:rPr>
              <a:t>or </a:t>
            </a:r>
            <a:r>
              <a:rPr lang="en-US" sz="2800" spc="-83" dirty="0">
                <a:cs typeface="Arial"/>
              </a:rPr>
              <a:t>set </a:t>
            </a:r>
            <a:r>
              <a:rPr lang="en-US" sz="2800" spc="-30" dirty="0">
                <a:cs typeface="Arial"/>
              </a:rPr>
              <a:t>of </a:t>
            </a:r>
            <a:r>
              <a:rPr lang="en-US" sz="2800" spc="-101" dirty="0">
                <a:cs typeface="Arial"/>
              </a:rPr>
              <a:t>circumstances </a:t>
            </a:r>
            <a:r>
              <a:rPr lang="en-US" sz="2800" spc="-38" dirty="0">
                <a:cs typeface="Arial"/>
              </a:rPr>
              <a:t>that </a:t>
            </a:r>
            <a:r>
              <a:rPr lang="en-US" sz="2800" spc="-113" dirty="0">
                <a:cs typeface="Arial"/>
              </a:rPr>
              <a:t>is  </a:t>
            </a:r>
            <a:r>
              <a:rPr lang="en-US" sz="2800" spc="-79" dirty="0">
                <a:cs typeface="Arial"/>
              </a:rPr>
              <a:t>experienced </a:t>
            </a:r>
            <a:r>
              <a:rPr lang="en-US" sz="2800" spc="-116" dirty="0">
                <a:cs typeface="Arial"/>
              </a:rPr>
              <a:t>by </a:t>
            </a:r>
            <a:r>
              <a:rPr lang="en-US" sz="2800" spc="-169" dirty="0">
                <a:cs typeface="Arial"/>
              </a:rPr>
              <a:t>an </a:t>
            </a:r>
            <a:r>
              <a:rPr lang="en-US" sz="2800" spc="-79" dirty="0">
                <a:cs typeface="Arial"/>
              </a:rPr>
              <a:t>individual </a:t>
            </a:r>
            <a:r>
              <a:rPr lang="en-US" sz="2800" spc="-229" dirty="0">
                <a:cs typeface="Arial"/>
              </a:rPr>
              <a:t>as  </a:t>
            </a:r>
            <a:r>
              <a:rPr lang="en-US" sz="2800" spc="-109" dirty="0">
                <a:cs typeface="Arial"/>
              </a:rPr>
              <a:t>physically </a:t>
            </a:r>
            <a:r>
              <a:rPr lang="en-US" sz="2800" spc="53" dirty="0">
                <a:cs typeface="Arial"/>
              </a:rPr>
              <a:t>or </a:t>
            </a:r>
            <a:r>
              <a:rPr lang="en-US" sz="2800" spc="-64" dirty="0">
                <a:cs typeface="Arial"/>
              </a:rPr>
              <a:t>emotionally </a:t>
            </a:r>
            <a:r>
              <a:rPr lang="en-US" sz="2800" spc="-71" dirty="0">
                <a:cs typeface="Arial"/>
              </a:rPr>
              <a:t>harmful </a:t>
            </a:r>
            <a:r>
              <a:rPr lang="en-US" sz="2800" spc="53" dirty="0">
                <a:cs typeface="Arial"/>
              </a:rPr>
              <a:t>or </a:t>
            </a:r>
            <a:r>
              <a:rPr lang="en-US" sz="2800" spc="-71" dirty="0">
                <a:cs typeface="Arial"/>
              </a:rPr>
              <a:t>threatening </a:t>
            </a:r>
            <a:r>
              <a:rPr lang="en-US" sz="2800" spc="-143" dirty="0">
                <a:cs typeface="Arial"/>
              </a:rPr>
              <a:t>and  </a:t>
            </a:r>
            <a:r>
              <a:rPr lang="en-US" sz="2800" spc="-38" dirty="0">
                <a:cs typeface="Arial"/>
              </a:rPr>
              <a:t>that </a:t>
            </a:r>
            <a:r>
              <a:rPr lang="en-US" sz="2800" spc="-184" dirty="0">
                <a:cs typeface="Arial"/>
              </a:rPr>
              <a:t>has </a:t>
            </a:r>
            <a:r>
              <a:rPr lang="en-US" sz="2800" spc="-120" dirty="0">
                <a:cs typeface="Arial"/>
              </a:rPr>
              <a:t>adverse </a:t>
            </a:r>
            <a:r>
              <a:rPr lang="en-US" sz="2800" spc="-90" dirty="0">
                <a:cs typeface="Arial"/>
              </a:rPr>
              <a:t>effects </a:t>
            </a:r>
            <a:r>
              <a:rPr lang="en-US" sz="2800" spc="-56" dirty="0">
                <a:cs typeface="Arial"/>
              </a:rPr>
              <a:t>on </a:t>
            </a:r>
            <a:r>
              <a:rPr lang="en-US" sz="2800" spc="-49" dirty="0">
                <a:cs typeface="Arial"/>
              </a:rPr>
              <a:t>the </a:t>
            </a:r>
            <a:r>
              <a:rPr lang="en-US" sz="2800" spc="-94" dirty="0">
                <a:cs typeface="Arial"/>
              </a:rPr>
              <a:t>individual’s </a:t>
            </a:r>
            <a:r>
              <a:rPr lang="en-US" sz="2800" spc="-68" dirty="0">
                <a:cs typeface="Arial"/>
              </a:rPr>
              <a:t>functioning </a:t>
            </a:r>
            <a:r>
              <a:rPr lang="en-US" sz="2800" spc="-143" dirty="0">
                <a:cs typeface="Arial"/>
              </a:rPr>
              <a:t>and </a:t>
            </a:r>
            <a:r>
              <a:rPr lang="en-US" sz="2800" spc="-116" dirty="0">
                <a:cs typeface="Arial"/>
              </a:rPr>
              <a:t>physical, </a:t>
            </a:r>
            <a:r>
              <a:rPr lang="en-US" sz="2800" spc="-98" dirty="0">
                <a:cs typeface="Arial"/>
              </a:rPr>
              <a:t>social, </a:t>
            </a:r>
            <a:r>
              <a:rPr lang="en-US" sz="2800" spc="-60" dirty="0">
                <a:cs typeface="Arial"/>
              </a:rPr>
              <a:t>emotional  </a:t>
            </a:r>
            <a:r>
              <a:rPr lang="en-US" sz="2800" spc="53" dirty="0">
                <a:cs typeface="Arial"/>
              </a:rPr>
              <a:t>or </a:t>
            </a:r>
            <a:r>
              <a:rPr lang="en-US" sz="2800" spc="-53" dirty="0">
                <a:cs typeface="Arial"/>
              </a:rPr>
              <a:t>spiritual </a:t>
            </a:r>
            <a:r>
              <a:rPr lang="en-US" sz="2800" spc="-60" dirty="0">
                <a:cs typeface="Arial"/>
              </a:rPr>
              <a:t>well-being” </a:t>
            </a:r>
            <a:r>
              <a:rPr lang="en-US" sz="2800" spc="-124" dirty="0">
                <a:cs typeface="Arial"/>
              </a:rPr>
              <a:t>(SAMHSA,</a:t>
            </a:r>
            <a:r>
              <a:rPr lang="en-US" sz="2800" spc="-143" dirty="0">
                <a:cs typeface="Arial"/>
              </a:rPr>
              <a:t> </a:t>
            </a:r>
            <a:r>
              <a:rPr lang="en-US" sz="2800" spc="-90" dirty="0">
                <a:cs typeface="Arial"/>
              </a:rPr>
              <a:t>2014).</a:t>
            </a:r>
            <a:endParaRPr lang="en-US" sz="2800" dirty="0">
              <a:cs typeface="Arial"/>
            </a:endParaRPr>
          </a:p>
          <a:p>
            <a:endParaRPr lang="en-US" sz="1650" dirty="0"/>
          </a:p>
        </p:txBody>
      </p:sp>
    </p:spTree>
    <p:extLst>
      <p:ext uri="{BB962C8B-B14F-4D97-AF65-F5344CB8AC3E}">
        <p14:creationId xmlns:p14="http://schemas.microsoft.com/office/powerpoint/2010/main" val="6624475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FF20EF82-DDF8-2E1B-0F62-619744317FD6}"/>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800" spc="-100"/>
              <a:t>4. Children can exhibit a wide range of reactions to trauma and loss.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19885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EB2B7AB-9FCA-1092-ED2F-EEB71673556B}"/>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5400" spc="-100"/>
              <a:t>5. Danger and safety are core concerns in the lives of traumatized children.</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81222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E8C1810-F2E8-D708-3BB9-3FF111127086}"/>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6. Traumatic experiences affect the family and broader caregiving systems.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379962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D8EB7A8-2151-DC55-0221-0014DE8F2A2C}"/>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7. Protective and promotive factors can reduce the adverse impact of trauma.</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7890716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94A269F-A01E-6495-D117-927EF1E7D5E0}"/>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8. Trauma and posttrauma adversities can strongly influence development.</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78686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31D37D0-D94D-29ED-FB23-2DBAA141BD80}"/>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9. Developmental neurobiology underlies children’s reactions to traumatic experiences.</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35128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53D514A-83D0-79C4-9A39-7DABFE62D78D}"/>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10. Culture is closely interwoven with traumatic experiences, response and recovery.</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4851143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0FC712-2804-5E1F-5E05-5DE7D1742DF6}"/>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900" spc="-100"/>
              <a:t>11. Challenges to the social contact, including legal and ethical issues, affect trauma response and recovery.</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5187084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62DF2A-64D1-4AA9-BA42-8A4063EAD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5D7C1373-63AF-4A75-909E-990E0535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2" name="Rectangle 11">
            <a:extLst>
              <a:ext uri="{FF2B5EF4-FFF2-40B4-BE49-F238E27FC236}">
                <a16:creationId xmlns:a16="http://schemas.microsoft.com/office/drawing/2014/main" id="{90EB472E-7CA6-4C2D-81E9-CD39A44F0B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AE0A0486-F672-4FEF-A0A9-E6C3B7E3A5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3289875" cy="5334001"/>
          </a:xfrm>
          <a:prstGeom prst="rect">
            <a:avLst/>
          </a:prstGeom>
          <a:solidFill>
            <a:srgbClr val="C8C8C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89BC21-5566-4B70-91EA-44B4299CB3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11870" y="761999"/>
            <a:ext cx="8790301" cy="3810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08C0D97-C664-6633-561C-BEB21A4EBC9D}"/>
              </a:ext>
            </a:extLst>
          </p:cNvPr>
          <p:cNvSpPr>
            <a:spLocks noGrp="1"/>
          </p:cNvSpPr>
          <p:nvPr>
            <p:ph type="title"/>
          </p:nvPr>
        </p:nvSpPr>
        <p:spPr>
          <a:xfrm>
            <a:off x="3722622" y="1298448"/>
            <a:ext cx="7187529" cy="2951819"/>
          </a:xfrm>
        </p:spPr>
        <p:txBody>
          <a:bodyPr vert="horz" lIns="91440" tIns="45720" rIns="91440" bIns="45720" rtlCol="0" anchor="b">
            <a:normAutofit/>
          </a:bodyPr>
          <a:lstStyle/>
          <a:p>
            <a:r>
              <a:rPr lang="en-US" sz="4100" spc="-100"/>
              <a:t>12. Working with trauma-exposed children can evoke distress in providers that makes it more difficult for them to provide good care.</a:t>
            </a:r>
          </a:p>
        </p:txBody>
      </p:sp>
      <p:sp>
        <p:nvSpPr>
          <p:cNvPr id="18" name="Rectangle 17">
            <a:extLst>
              <a:ext uri="{FF2B5EF4-FFF2-40B4-BE49-F238E27FC236}">
                <a16:creationId xmlns:a16="http://schemas.microsoft.com/office/drawing/2014/main" id="{7F1FCE6A-97BC-41EB-809A-50936E0F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00889" y="4684418"/>
            <a:ext cx="8801282" cy="1411582"/>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049668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70BE-6ADB-FE4C-D3EC-C548C4B49E14}"/>
              </a:ext>
            </a:extLst>
          </p:cNvPr>
          <p:cNvSpPr>
            <a:spLocks noGrp="1"/>
          </p:cNvSpPr>
          <p:nvPr>
            <p:ph type="title"/>
          </p:nvPr>
        </p:nvSpPr>
        <p:spPr/>
        <p:txBody>
          <a:bodyPr/>
          <a:lstStyle/>
          <a:p>
            <a:r>
              <a:rPr lang="en-US" dirty="0"/>
              <a:t>Small group activity</a:t>
            </a:r>
          </a:p>
        </p:txBody>
      </p:sp>
      <p:sp>
        <p:nvSpPr>
          <p:cNvPr id="3" name="Content Placeholder 2">
            <a:extLst>
              <a:ext uri="{FF2B5EF4-FFF2-40B4-BE49-F238E27FC236}">
                <a16:creationId xmlns:a16="http://schemas.microsoft.com/office/drawing/2014/main" id="{A0241CA6-3515-2A56-2D7E-A64E00DDA33F}"/>
              </a:ext>
            </a:extLst>
          </p:cNvPr>
          <p:cNvSpPr>
            <a:spLocks noGrp="1"/>
          </p:cNvSpPr>
          <p:nvPr>
            <p:ph idx="1"/>
          </p:nvPr>
        </p:nvSpPr>
        <p:spPr/>
        <p:txBody>
          <a:bodyPr/>
          <a:lstStyle/>
          <a:p>
            <a:r>
              <a:rPr lang="en-US" dirty="0"/>
              <a:t>Pull up the “12 Core Concepts Worksheet” from Moodle</a:t>
            </a:r>
          </a:p>
          <a:p>
            <a:r>
              <a:rPr lang="en-US" dirty="0"/>
              <a:t>I will give you 5 minutes to independently work on examples you have experiences in your own work. You are not required to fill in each box. I will give 20 minutes to work in small groups to talk about the experiences. Think about the following questions to guide the discussion:</a:t>
            </a:r>
          </a:p>
          <a:p>
            <a:pPr lvl="1"/>
            <a:r>
              <a:rPr lang="en-US" dirty="0"/>
              <a:t>What are things that you notice in the examples discussed in your group?</a:t>
            </a:r>
          </a:p>
          <a:p>
            <a:pPr lvl="1"/>
            <a:r>
              <a:rPr lang="en-US" dirty="0"/>
              <a:t>What are things that appear to be similar?</a:t>
            </a:r>
          </a:p>
          <a:p>
            <a:pPr lvl="1"/>
            <a:r>
              <a:rPr lang="en-US" dirty="0"/>
              <a:t>What experiences seem unique?</a:t>
            </a:r>
          </a:p>
          <a:p>
            <a:pPr lvl="1"/>
            <a:r>
              <a:rPr lang="en-US" dirty="0"/>
              <a:t>Are there any experiences that seem particularly challenging? </a:t>
            </a:r>
          </a:p>
          <a:p>
            <a:pPr lvl="1"/>
            <a:r>
              <a:rPr lang="en-US" dirty="0"/>
              <a:t>How do we navigate and engage in self care as professionals in these situation?</a:t>
            </a:r>
          </a:p>
        </p:txBody>
      </p:sp>
    </p:spTree>
    <p:extLst>
      <p:ext uri="{BB962C8B-B14F-4D97-AF65-F5344CB8AC3E}">
        <p14:creationId xmlns:p14="http://schemas.microsoft.com/office/powerpoint/2010/main" val="3871095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475E6-C0FB-894A-A6DE-8A9FA901C6FD}"/>
              </a:ext>
            </a:extLst>
          </p:cNvPr>
          <p:cNvSpPr>
            <a:spLocks noGrp="1"/>
          </p:cNvSpPr>
          <p:nvPr>
            <p:ph type="title"/>
          </p:nvPr>
        </p:nvSpPr>
        <p:spPr>
          <a:xfrm>
            <a:off x="167324" y="1345950"/>
            <a:ext cx="3258688" cy="3255264"/>
          </a:xfrm>
        </p:spPr>
        <p:txBody>
          <a:bodyPr vert="horz" lIns="91440" tIns="45720" rIns="91440" bIns="45720" rtlCol="0" anchor="b">
            <a:normAutofit/>
          </a:bodyPr>
          <a:lstStyle/>
          <a:p>
            <a:r>
              <a:rPr lang="en-US" sz="3200" spc="-100" dirty="0"/>
              <a:t>Three E’s of the Approach to Trauma Informed Care </a:t>
            </a:r>
            <a:br>
              <a:rPr lang="en-US" sz="3200" spc="-100" dirty="0"/>
            </a:br>
            <a:r>
              <a:rPr lang="en-US" sz="3200" spc="-100" dirty="0"/>
              <a:t>(Accessed at: </a:t>
            </a:r>
            <a:r>
              <a:rPr lang="en-US" sz="3200" spc="-100" dirty="0" err="1"/>
              <a:t>www.samhsa.gov</a:t>
            </a:r>
            <a:r>
              <a:rPr lang="en-US" sz="3200" spc="-100" dirty="0"/>
              <a:t>)</a:t>
            </a:r>
          </a:p>
        </p:txBody>
      </p:sp>
      <p:pic>
        <p:nvPicPr>
          <p:cNvPr id="7" name="Content Placeholder 6">
            <a:extLst>
              <a:ext uri="{FF2B5EF4-FFF2-40B4-BE49-F238E27FC236}">
                <a16:creationId xmlns:a16="http://schemas.microsoft.com/office/drawing/2014/main" id="{11E26693-45E5-6545-B4D2-D72E9ED521A7}"/>
              </a:ext>
            </a:extLst>
          </p:cNvPr>
          <p:cNvPicPr>
            <a:picLocks noGrp="1" noChangeAspect="1"/>
          </p:cNvPicPr>
          <p:nvPr>
            <p:ph idx="1"/>
          </p:nvPr>
        </p:nvPicPr>
        <p:blipFill>
          <a:blip r:embed="rId3"/>
          <a:stretch>
            <a:fillRect/>
          </a:stretch>
        </p:blipFill>
        <p:spPr>
          <a:xfrm>
            <a:off x="4457181" y="761999"/>
            <a:ext cx="7397661" cy="5548245"/>
          </a:xfrm>
          <a:prstGeom prst="rect">
            <a:avLst/>
          </a:prstGeom>
        </p:spPr>
      </p:pic>
    </p:spTree>
    <p:extLst>
      <p:ext uri="{BB962C8B-B14F-4D97-AF65-F5344CB8AC3E}">
        <p14:creationId xmlns:p14="http://schemas.microsoft.com/office/powerpoint/2010/main" val="20725403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0E54-1DC8-FFBB-0B81-CD38B4AB1438}"/>
              </a:ext>
            </a:extLst>
          </p:cNvPr>
          <p:cNvSpPr>
            <a:spLocks noGrp="1"/>
          </p:cNvSpPr>
          <p:nvPr>
            <p:ph type="title"/>
          </p:nvPr>
        </p:nvSpPr>
        <p:spPr/>
        <p:txBody>
          <a:bodyPr/>
          <a:lstStyle/>
          <a:p>
            <a:r>
              <a:rPr lang="en-US" dirty="0"/>
              <a:t>Group Presentation Assignment</a:t>
            </a:r>
          </a:p>
        </p:txBody>
      </p:sp>
      <p:sp>
        <p:nvSpPr>
          <p:cNvPr id="3" name="Content Placeholder 2">
            <a:extLst>
              <a:ext uri="{FF2B5EF4-FFF2-40B4-BE49-F238E27FC236}">
                <a16:creationId xmlns:a16="http://schemas.microsoft.com/office/drawing/2014/main" id="{B1E0F2CC-D886-45FE-7032-A3735749ECF9}"/>
              </a:ext>
            </a:extLst>
          </p:cNvPr>
          <p:cNvSpPr>
            <a:spLocks noGrp="1"/>
          </p:cNvSpPr>
          <p:nvPr>
            <p:ph idx="1"/>
          </p:nvPr>
        </p:nvSpPr>
        <p:spPr/>
        <p:txBody>
          <a:bodyPr/>
          <a:lstStyle/>
          <a:p>
            <a:pPr marL="0" marR="0" indent="0">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Purpose: Identification of relevance of 12 core concepts to our ability to address the issue from a social work perspective.  </a:t>
            </a: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0" marR="0" indent="0">
              <a:spcBef>
                <a:spcPts val="0"/>
              </a:spcBef>
              <a:spcAft>
                <a:spcPts val="0"/>
              </a:spcAft>
              <a:buNone/>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Each group must bring in an example of current events/news that can be discussed from a trauma informed perspective. In particular,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students must identify at least four of the core concepts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we cover in session 2 that could be useful in addressing the issue from a trauma informed and social work informed perspective.  Groups will sign up for a date for this presentation.  Each group should be prepared to share a brief PowerPoint with the class that will: 1) Present the current event/news area under discussion, 2) Identify risk and protective factors (we will discuss risk and protective factors in session 3) for children and adolescents utilizing an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ecobiodevelopmental</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frame and 3) Connect the issue to at least 4 of the core concepts we covered in </a:t>
            </a: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Session 2 (today’s session)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Groups will be given work time in several classes to work together on this assignment.</a:t>
            </a:r>
          </a:p>
          <a:p>
            <a:pPr marL="0" marR="0" indent="0">
              <a:spcBef>
                <a:spcPts val="0"/>
              </a:spcBef>
              <a:spcAft>
                <a:spcPts val="0"/>
              </a:spcAft>
              <a:buNone/>
            </a:pPr>
            <a:endParaRPr lang="en-US" sz="1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65764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D801A-8907-DB74-71A7-041C6FDFC0FB}"/>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388670C1-C6DE-0EC1-F9D4-8C45D76FB943}"/>
              </a:ext>
            </a:extLst>
          </p:cNvPr>
          <p:cNvSpPr>
            <a:spLocks noGrp="1"/>
          </p:cNvSpPr>
          <p:nvPr>
            <p:ph idx="1"/>
          </p:nvPr>
        </p:nvSpPr>
        <p:spPr/>
        <p:txBody>
          <a:bodyPr/>
          <a:lstStyle/>
          <a:p>
            <a:r>
              <a:rPr lang="en-US" b="1" dirty="0"/>
              <a:t>Reminder—</a:t>
            </a:r>
            <a:r>
              <a:rPr lang="en-US" dirty="0"/>
              <a:t>We will meet on Tuesday, May 28 instead of Monday due to holiday</a:t>
            </a:r>
          </a:p>
          <a:p>
            <a:r>
              <a:rPr lang="en-US" dirty="0"/>
              <a:t>Developmental impact of trauma</a:t>
            </a:r>
          </a:p>
          <a:p>
            <a:r>
              <a:rPr lang="en-US" dirty="0"/>
              <a:t>ACES (Adverse Childhood Experiences)</a:t>
            </a:r>
          </a:p>
          <a:p>
            <a:r>
              <a:rPr lang="en-US" dirty="0"/>
              <a:t>Individual and Community Level Risk &amp; Protective Factors</a:t>
            </a:r>
          </a:p>
          <a:p>
            <a:r>
              <a:rPr lang="en-US" dirty="0"/>
              <a:t>Please prioritize watching the TED Talk with Nadine Burke-Harris before our next meeting (approximately 16 minutes)</a:t>
            </a:r>
          </a:p>
          <a:p>
            <a:endParaRPr lang="en-US" dirty="0"/>
          </a:p>
        </p:txBody>
      </p:sp>
    </p:spTree>
    <p:extLst>
      <p:ext uri="{BB962C8B-B14F-4D97-AF65-F5344CB8AC3E}">
        <p14:creationId xmlns:p14="http://schemas.microsoft.com/office/powerpoint/2010/main" val="713341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754C990-9493-43C5-A08F-2B9A55F7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76A2F0-4868-448D-8624-668A960A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31750" cap="sq">
            <a:solidFill>
              <a:srgbClr val="00C5FE"/>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E5F027E4-5CF4-1B46-9E84-02D242E9DDCC}"/>
              </a:ext>
            </a:extLst>
          </p:cNvPr>
          <p:cNvPicPr>
            <a:picLocks noChangeAspect="1"/>
          </p:cNvPicPr>
          <p:nvPr/>
        </p:nvPicPr>
        <p:blipFill>
          <a:blip r:embed="rId3"/>
          <a:stretch>
            <a:fillRect/>
          </a:stretch>
        </p:blipFill>
        <p:spPr>
          <a:xfrm>
            <a:off x="1666184" y="804334"/>
            <a:ext cx="8859632" cy="5249332"/>
          </a:xfrm>
          <a:prstGeom prst="rect">
            <a:avLst/>
          </a:prstGeom>
        </p:spPr>
      </p:pic>
    </p:spTree>
    <p:extLst>
      <p:ext uri="{BB962C8B-B14F-4D97-AF65-F5344CB8AC3E}">
        <p14:creationId xmlns:p14="http://schemas.microsoft.com/office/powerpoint/2010/main" val="350318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57F231E5-F402-49E1-82B4-C762909ED2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6F0BA12B-74D1-4DB1-9A3F-C9BA27B815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2000"/>
            <a:ext cx="4208489" cy="5334001"/>
          </a:xfrm>
          <a:custGeom>
            <a:avLst/>
            <a:gdLst>
              <a:gd name="connsiteX0" fmla="*/ 1015642 w 4208489"/>
              <a:gd name="connsiteY0" fmla="*/ 0 h 5334001"/>
              <a:gd name="connsiteX1" fmla="*/ 4208489 w 4208489"/>
              <a:gd name="connsiteY1" fmla="*/ 0 h 5334001"/>
              <a:gd name="connsiteX2" fmla="*/ 4208489 w 4208489"/>
              <a:gd name="connsiteY2" fmla="*/ 5334001 h 5334001"/>
              <a:gd name="connsiteX3" fmla="*/ 0 w 4208489"/>
              <a:gd name="connsiteY3" fmla="*/ 5334001 h 5334001"/>
            </a:gdLst>
            <a:ahLst/>
            <a:cxnLst>
              <a:cxn ang="0">
                <a:pos x="connsiteX0" y="connsiteY0"/>
              </a:cxn>
              <a:cxn ang="0">
                <a:pos x="connsiteX1" y="connsiteY1"/>
              </a:cxn>
              <a:cxn ang="0">
                <a:pos x="connsiteX2" y="connsiteY2"/>
              </a:cxn>
              <a:cxn ang="0">
                <a:pos x="connsiteX3" y="connsiteY3"/>
              </a:cxn>
            </a:cxnLst>
            <a:rect l="l" t="t" r="r" b="b"/>
            <a:pathLst>
              <a:path w="4208489" h="5334001">
                <a:moveTo>
                  <a:pt x="1015642" y="0"/>
                </a:moveTo>
                <a:lnTo>
                  <a:pt x="4208489" y="0"/>
                </a:lnTo>
                <a:lnTo>
                  <a:pt x="4208489" y="5334001"/>
                </a:lnTo>
                <a:lnTo>
                  <a:pt x="0" y="5334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515FCC40-AA93-4D3B-90D0-69BC824EAD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1190517" y="1056875"/>
            <a:ext cx="1001483" cy="4744251"/>
          </a:xfrm>
          <a:custGeom>
            <a:avLst/>
            <a:gdLst>
              <a:gd name="connsiteX0" fmla="*/ 0 w 1001483"/>
              <a:gd name="connsiteY0" fmla="*/ 0 h 4744251"/>
              <a:gd name="connsiteX1" fmla="*/ 1001483 w 1001483"/>
              <a:gd name="connsiteY1" fmla="*/ 0 h 4744251"/>
              <a:gd name="connsiteX2" fmla="*/ 0 w 1001483"/>
              <a:gd name="connsiteY2" fmla="*/ 4744251 h 4744251"/>
            </a:gdLst>
            <a:ahLst/>
            <a:cxnLst>
              <a:cxn ang="0">
                <a:pos x="connsiteX0" y="connsiteY0"/>
              </a:cxn>
              <a:cxn ang="0">
                <a:pos x="connsiteX1" y="connsiteY1"/>
              </a:cxn>
              <a:cxn ang="0">
                <a:pos x="connsiteX2" y="connsiteY2"/>
              </a:cxn>
            </a:cxnLst>
            <a:rect l="l" t="t" r="r" b="b"/>
            <a:pathLst>
              <a:path w="1001483" h="4744251">
                <a:moveTo>
                  <a:pt x="0" y="0"/>
                </a:moveTo>
                <a:lnTo>
                  <a:pt x="1001483" y="0"/>
                </a:lnTo>
                <a:lnTo>
                  <a:pt x="0" y="47442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579F9F6-64EB-516B-3B39-425FBA771B99}"/>
              </a:ext>
            </a:extLst>
          </p:cNvPr>
          <p:cNvSpPr>
            <a:spLocks noGrp="1"/>
          </p:cNvSpPr>
          <p:nvPr>
            <p:ph type="ctrTitle"/>
          </p:nvPr>
        </p:nvSpPr>
        <p:spPr>
          <a:xfrm>
            <a:off x="4084398" y="1298448"/>
            <a:ext cx="7315200" cy="3255264"/>
          </a:xfrm>
        </p:spPr>
        <p:txBody>
          <a:bodyPr>
            <a:normAutofit/>
          </a:bodyPr>
          <a:lstStyle/>
          <a:p>
            <a:r>
              <a:rPr lang="en-US" dirty="0">
                <a:solidFill>
                  <a:schemeClr val="tx2"/>
                </a:solidFill>
              </a:rPr>
              <a:t>Session 2: Exploring Core Concepts</a:t>
            </a:r>
          </a:p>
        </p:txBody>
      </p:sp>
    </p:spTree>
    <p:extLst>
      <p:ext uri="{BB962C8B-B14F-4D97-AF65-F5344CB8AC3E}">
        <p14:creationId xmlns:p14="http://schemas.microsoft.com/office/powerpoint/2010/main" val="169626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Lightbulb idea concept">
            <a:extLst>
              <a:ext uri="{FF2B5EF4-FFF2-40B4-BE49-F238E27FC236}">
                <a16:creationId xmlns:a16="http://schemas.microsoft.com/office/drawing/2014/main" id="{68855EA3-1E40-5B21-BFF2-9DB58FBB04CF}"/>
              </a:ext>
            </a:extLst>
          </p:cNvPr>
          <p:cNvPicPr>
            <a:picLocks noGrp="1" noChangeAspect="1"/>
          </p:cNvPicPr>
          <p:nvPr>
            <p:ph sz="half" idx="1"/>
          </p:nvPr>
        </p:nvPicPr>
        <p:blipFill rotWithShape="1">
          <a:blip r:embed="rId3"/>
          <a:stretch/>
        </p:blipFill>
        <p:spPr>
          <a:xfrm>
            <a:off x="3696509" y="838114"/>
            <a:ext cx="7749257" cy="5172628"/>
          </a:xfrm>
          <a:prstGeom prst="rect">
            <a:avLst/>
          </a:prstGeom>
        </p:spPr>
      </p:pic>
      <p:sp>
        <p:nvSpPr>
          <p:cNvPr id="12" name="Rectangle 11">
            <a:extLst>
              <a:ext uri="{FF2B5EF4-FFF2-40B4-BE49-F238E27FC236}">
                <a16:creationId xmlns:a16="http://schemas.microsoft.com/office/drawing/2014/main" id="{4F645BF8-7885-4398-80BC-4C0DF24F5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3212FB65-CD2B-4005-B910-132DCE19F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B33F328-C6B6-A2D8-0EF7-732271902DDE}"/>
              </a:ext>
            </a:extLst>
          </p:cNvPr>
          <p:cNvSpPr>
            <a:spLocks noGrp="1"/>
          </p:cNvSpPr>
          <p:nvPr>
            <p:ph type="title"/>
          </p:nvPr>
        </p:nvSpPr>
        <p:spPr>
          <a:xfrm>
            <a:off x="252919" y="1123837"/>
            <a:ext cx="2947482" cy="4601183"/>
          </a:xfrm>
        </p:spPr>
        <p:txBody>
          <a:bodyPr vert="horz" lIns="91440" tIns="45720" rIns="91440" bIns="45720" rtlCol="0" anchor="ctr">
            <a:normAutofit/>
          </a:bodyPr>
          <a:lstStyle/>
          <a:p>
            <a:r>
              <a:rPr lang="en-US"/>
              <a:t>Quick Write, Think, Create</a:t>
            </a:r>
          </a:p>
        </p:txBody>
      </p:sp>
      <p:sp>
        <p:nvSpPr>
          <p:cNvPr id="7" name="Content Placeholder 6">
            <a:extLst>
              <a:ext uri="{FF2B5EF4-FFF2-40B4-BE49-F238E27FC236}">
                <a16:creationId xmlns:a16="http://schemas.microsoft.com/office/drawing/2014/main" id="{9A2E5585-57CE-95CE-3528-067ED0642CDF}"/>
              </a:ext>
            </a:extLst>
          </p:cNvPr>
          <p:cNvSpPr>
            <a:spLocks noGrp="1"/>
          </p:cNvSpPr>
          <p:nvPr>
            <p:ph sz="half" idx="2"/>
          </p:nvPr>
        </p:nvSpPr>
        <p:spPr>
          <a:xfrm>
            <a:off x="6984124" y="998799"/>
            <a:ext cx="3970979" cy="5120640"/>
          </a:xfrm>
        </p:spPr>
        <p:txBody>
          <a:bodyPr vert="horz" lIns="91440" tIns="45720" rIns="91440" bIns="45720" rtlCol="0" anchor="ctr">
            <a:normAutofit/>
          </a:bodyPr>
          <a:lstStyle/>
          <a:p>
            <a:pPr marL="0" indent="0">
              <a:buNone/>
            </a:pPr>
            <a:r>
              <a:rPr lang="en-US" dirty="0"/>
              <a:t>Write a few sentences down about what a typical developing child may present like (i.e. their behaviors, emotions, and social engagement) at any given age you’d like to describe. We will come back to this a little later in the class.</a:t>
            </a:r>
          </a:p>
        </p:txBody>
      </p:sp>
    </p:spTree>
    <p:extLst>
      <p:ext uri="{BB962C8B-B14F-4D97-AF65-F5344CB8AC3E}">
        <p14:creationId xmlns:p14="http://schemas.microsoft.com/office/powerpoint/2010/main" val="76133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68EBA-072F-428D-0CDB-0F562CEAADE7}"/>
              </a:ext>
            </a:extLst>
          </p:cNvPr>
          <p:cNvSpPr>
            <a:spLocks noGrp="1"/>
          </p:cNvSpPr>
          <p:nvPr>
            <p:ph type="title"/>
          </p:nvPr>
        </p:nvSpPr>
        <p:spPr/>
        <p:txBody>
          <a:bodyPr/>
          <a:lstStyle/>
          <a:p>
            <a:r>
              <a:rPr lang="en-US" dirty="0"/>
              <a:t>Objectives for today’s class</a:t>
            </a:r>
          </a:p>
        </p:txBody>
      </p:sp>
      <p:sp>
        <p:nvSpPr>
          <p:cNvPr id="3" name="Content Placeholder 2">
            <a:extLst>
              <a:ext uri="{FF2B5EF4-FFF2-40B4-BE49-F238E27FC236}">
                <a16:creationId xmlns:a16="http://schemas.microsoft.com/office/drawing/2014/main" id="{7FDF5EAB-F2DF-C0BB-0BEE-07CF8250D096}"/>
              </a:ext>
            </a:extLst>
          </p:cNvPr>
          <p:cNvSpPr>
            <a:spLocks noGrp="1"/>
          </p:cNvSpPr>
          <p:nvPr>
            <p:ph idx="1"/>
          </p:nvPr>
        </p:nvSpPr>
        <p:spPr/>
        <p:txBody>
          <a:bodyPr/>
          <a:lstStyle/>
          <a:p>
            <a:r>
              <a:rPr lang="en-US" dirty="0"/>
              <a:t>Overview of child development and positive youth development</a:t>
            </a:r>
          </a:p>
          <a:p>
            <a:r>
              <a:rPr lang="en-US" dirty="0" err="1"/>
              <a:t>Ecobiodevelopmental</a:t>
            </a:r>
            <a:r>
              <a:rPr lang="en-US" dirty="0"/>
              <a:t> Framework</a:t>
            </a:r>
          </a:p>
          <a:p>
            <a:r>
              <a:rPr lang="en-US" dirty="0"/>
              <a:t>Discuss the 12 Core Concepts of Childhood Traumatic Stress</a:t>
            </a:r>
          </a:p>
          <a:p>
            <a:r>
              <a:rPr lang="en-US" dirty="0"/>
              <a:t>Brief discussion of group assignment and assign groups (3-4 individuals/group)</a:t>
            </a:r>
          </a:p>
          <a:p>
            <a:endParaRPr lang="en-US" dirty="0"/>
          </a:p>
        </p:txBody>
      </p:sp>
    </p:spTree>
    <p:extLst>
      <p:ext uri="{BB962C8B-B14F-4D97-AF65-F5344CB8AC3E}">
        <p14:creationId xmlns:p14="http://schemas.microsoft.com/office/powerpoint/2010/main" val="222407390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Frame</Template>
  <TotalTime>8532</TotalTime>
  <Words>2578</Words>
  <Application>Microsoft Macintosh PowerPoint</Application>
  <PresentationFormat>Widescreen</PresentationFormat>
  <Paragraphs>213</Paragraphs>
  <Slides>51</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Corbel</vt:lpstr>
      <vt:lpstr>Times New Roman</vt:lpstr>
      <vt:lpstr>Wingdings</vt:lpstr>
      <vt:lpstr>Wingdings 2</vt:lpstr>
      <vt:lpstr>Frame</vt:lpstr>
      <vt:lpstr>Trauma-Informed Social Work with Children and Adolescents</vt:lpstr>
      <vt:lpstr>Community Guidelines</vt:lpstr>
      <vt:lpstr>Recap Session 1</vt:lpstr>
      <vt:lpstr>Definition of Trauma from SAMHSA </vt:lpstr>
      <vt:lpstr>Three E’s of the Approach to Trauma Informed Care  (Accessed at: www.samhsa.gov)</vt:lpstr>
      <vt:lpstr>PowerPoint Presentation</vt:lpstr>
      <vt:lpstr>Session 2: Exploring Core Concepts</vt:lpstr>
      <vt:lpstr>Quick Write, Think, Create</vt:lpstr>
      <vt:lpstr>Objectives for today’s class</vt:lpstr>
      <vt:lpstr>Basics of understanding child and adolescent development</vt:lpstr>
      <vt:lpstr>Child Development: Psychosocial Stages of Development (Erikson)</vt:lpstr>
      <vt:lpstr>Cognitive Developmental Theory (Piaget)</vt:lpstr>
      <vt:lpstr>Attachment Theory (Bowlby)</vt:lpstr>
      <vt:lpstr>Level of Cognitive Development</vt:lpstr>
      <vt:lpstr>The Child’s Dependence on Others</vt:lpstr>
      <vt:lpstr>Fluidity in Ego Development</vt:lpstr>
      <vt:lpstr>Small Group Exercise</vt:lpstr>
      <vt:lpstr>Common challenges in infancy to adolescence in context of  trauma</vt:lpstr>
      <vt:lpstr>Childhood Stress:  Basic Concepts</vt:lpstr>
      <vt:lpstr>Birth to Five</vt:lpstr>
      <vt:lpstr>School Age</vt:lpstr>
      <vt:lpstr>Adolescence</vt:lpstr>
      <vt:lpstr>Many Factors Determine Impact of Stress</vt:lpstr>
      <vt:lpstr>Many Factors Determine Impact of Stress</vt:lpstr>
      <vt:lpstr>Many Factors Determine Impact of Stress</vt:lpstr>
      <vt:lpstr>Many Factors Determine Impact of Stress</vt:lpstr>
      <vt:lpstr>Many Factors Determine Impact of Stress</vt:lpstr>
      <vt:lpstr>Social Workers Use of Developmentally Informed Intervention Methods</vt:lpstr>
      <vt:lpstr>Prenatal context implications for child &amp; adolescent development</vt:lpstr>
      <vt:lpstr>Racial Disparities and Weathering</vt:lpstr>
      <vt:lpstr>Small Group Discussion-Think About It</vt:lpstr>
      <vt:lpstr>Break Time!</vt:lpstr>
      <vt:lpstr>Ecobiodevelopmental framework</vt:lpstr>
      <vt:lpstr>Ecobiodevelopmental Framework</vt:lpstr>
      <vt:lpstr>PowerPoint Presentation</vt:lpstr>
      <vt:lpstr>12 Core Concepts for Understanding Traumatic Stress Responsive in Children and Families</vt:lpstr>
      <vt:lpstr>1. Traumatic experiences are inherently complex</vt:lpstr>
      <vt:lpstr>2. Trauma occurs within a broad context that includes children’s personal characteristics, life experiences, and current circumstances.</vt:lpstr>
      <vt:lpstr>3. Traumatic events often generate secondary adversities, life changes, and distressing reminders in children’s daily lives.</vt:lpstr>
      <vt:lpstr>4. Children can exhibit a wide range of reactions to trauma and loss.</vt:lpstr>
      <vt:lpstr>5. Danger and safety are core concerns in the lives of traumatized children.</vt:lpstr>
      <vt:lpstr>6. Traumatic experiences affect the family and broader caregiving systems.</vt:lpstr>
      <vt:lpstr>7. Protective and promotive factors can reduce the adverse impact of trauma.</vt:lpstr>
      <vt:lpstr>8. Trauma and posttrauma adversities can strongly influence development.</vt:lpstr>
      <vt:lpstr>9. Developmental neurobiology underlies children’s reactions to traumatic experiences.</vt:lpstr>
      <vt:lpstr>10. Culture is closely interwoven with traumatic experiences, response and recovery.</vt:lpstr>
      <vt:lpstr>11. Challenges to the social contact, including legal and ethical issues, affect trauma response and recovery.</vt:lpstr>
      <vt:lpstr>12. Working with trauma-exposed children can evoke distress in providers that makes it more difficult for them to provide good care.</vt:lpstr>
      <vt:lpstr>Small group activity</vt:lpstr>
      <vt:lpstr>Group Presentation Assignment</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Lindsay Griffin</dc:creator>
  <cp:lastModifiedBy>Lindsay Griffin</cp:lastModifiedBy>
  <cp:revision>28</cp:revision>
  <dcterms:created xsi:type="dcterms:W3CDTF">2024-05-16T16:39:06Z</dcterms:created>
  <dcterms:modified xsi:type="dcterms:W3CDTF">2024-05-22T19:51:20Z</dcterms:modified>
</cp:coreProperties>
</file>