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5" r:id="rId1"/>
  </p:sldMasterIdLst>
  <p:notesMasterIdLst>
    <p:notesMasterId r:id="rId35"/>
  </p:notesMasterIdLst>
  <p:sldIdLst>
    <p:sldId id="256" r:id="rId2"/>
    <p:sldId id="257" r:id="rId3"/>
    <p:sldId id="259" r:id="rId4"/>
    <p:sldId id="258" r:id="rId5"/>
    <p:sldId id="260" r:id="rId6"/>
    <p:sldId id="1937" r:id="rId7"/>
    <p:sldId id="1938" r:id="rId8"/>
    <p:sldId id="1501" r:id="rId9"/>
    <p:sldId id="1915" r:id="rId10"/>
    <p:sldId id="1916" r:id="rId11"/>
    <p:sldId id="1917" r:id="rId12"/>
    <p:sldId id="1919" r:id="rId13"/>
    <p:sldId id="1934" r:id="rId14"/>
    <p:sldId id="262" r:id="rId15"/>
    <p:sldId id="1455" r:id="rId16"/>
    <p:sldId id="1923" r:id="rId17"/>
    <p:sldId id="263" r:id="rId18"/>
    <p:sldId id="1810" r:id="rId19"/>
    <p:sldId id="1921" r:id="rId20"/>
    <p:sldId id="1933" r:id="rId21"/>
    <p:sldId id="1932" r:id="rId22"/>
    <p:sldId id="1935" r:id="rId23"/>
    <p:sldId id="1936" r:id="rId24"/>
    <p:sldId id="1456" r:id="rId25"/>
    <p:sldId id="1920" r:id="rId26"/>
    <p:sldId id="1504" r:id="rId27"/>
    <p:sldId id="1573" r:id="rId28"/>
    <p:sldId id="1913" r:id="rId29"/>
    <p:sldId id="1939" r:id="rId30"/>
    <p:sldId id="1929" r:id="rId31"/>
    <p:sldId id="1930" r:id="rId32"/>
    <p:sldId id="261" r:id="rId33"/>
    <p:sldId id="1931"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43"/>
    <p:restoredTop sz="89859"/>
  </p:normalViewPr>
  <p:slideViewPr>
    <p:cSldViewPr snapToGrid="0">
      <p:cViewPr varScale="1">
        <p:scale>
          <a:sx n="85" d="100"/>
          <a:sy n="85" d="100"/>
        </p:scale>
        <p:origin x="176" y="6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9B2516-BFE6-4129-8763-E063D3B9E280}" type="doc">
      <dgm:prSet loTypeId="urn:microsoft.com/office/officeart/2008/layout/LinedList" loCatId="list" qsTypeId="urn:microsoft.com/office/officeart/2005/8/quickstyle/simple2" qsCatId="simple" csTypeId="urn:microsoft.com/office/officeart/2005/8/colors/accent1_2" csCatId="accent1" phldr="1"/>
      <dgm:spPr/>
      <dgm:t>
        <a:bodyPr/>
        <a:lstStyle/>
        <a:p>
          <a:endParaRPr lang="en-US"/>
        </a:p>
      </dgm:t>
    </dgm:pt>
    <dgm:pt modelId="{6F0B392C-808E-4790-A62A-B1D25405F371}">
      <dgm:prSet/>
      <dgm:spPr/>
      <dgm:t>
        <a:bodyPr/>
        <a:lstStyle/>
        <a:p>
          <a:r>
            <a:rPr lang="en-US" dirty="0">
              <a:latin typeface="Candara" panose="020E0502030303020204" pitchFamily="34" charset="0"/>
            </a:rPr>
            <a:t>The brain is not fully developed at birth</a:t>
          </a:r>
        </a:p>
      </dgm:t>
    </dgm:pt>
    <dgm:pt modelId="{D910762F-8EAF-4C9F-9B47-CC99229E0ED3}" type="parTrans" cxnId="{7CAF2EA7-1E0E-49EA-BA3C-78A4A4A9EFAA}">
      <dgm:prSet/>
      <dgm:spPr/>
      <dgm:t>
        <a:bodyPr/>
        <a:lstStyle/>
        <a:p>
          <a:endParaRPr lang="en-US"/>
        </a:p>
      </dgm:t>
    </dgm:pt>
    <dgm:pt modelId="{7DEE9ED9-D05C-4704-A1C1-22B441693234}" type="sibTrans" cxnId="{7CAF2EA7-1E0E-49EA-BA3C-78A4A4A9EFAA}">
      <dgm:prSet/>
      <dgm:spPr/>
      <dgm:t>
        <a:bodyPr/>
        <a:lstStyle/>
        <a:p>
          <a:endParaRPr lang="en-US"/>
        </a:p>
      </dgm:t>
    </dgm:pt>
    <dgm:pt modelId="{9606B706-EF62-4716-8219-CE38C4C9FF2C}">
      <dgm:prSet/>
      <dgm:spPr/>
      <dgm:t>
        <a:bodyPr/>
        <a:lstStyle/>
        <a:p>
          <a:r>
            <a:rPr lang="en-US">
              <a:latin typeface="Candara" panose="020E0502030303020204" pitchFamily="34" charset="0"/>
            </a:rPr>
            <a:t>Throughout childhood and adolescence, brain development continues</a:t>
          </a:r>
        </a:p>
      </dgm:t>
    </dgm:pt>
    <dgm:pt modelId="{078204FA-3533-4E45-A0E8-0410701D55EC}" type="parTrans" cxnId="{5AF7481E-B546-4C6F-8037-BBD6F9195554}">
      <dgm:prSet/>
      <dgm:spPr/>
      <dgm:t>
        <a:bodyPr/>
        <a:lstStyle/>
        <a:p>
          <a:endParaRPr lang="en-US"/>
        </a:p>
      </dgm:t>
    </dgm:pt>
    <dgm:pt modelId="{597C4358-D4DD-4EFA-ACDC-04A137869FF4}" type="sibTrans" cxnId="{5AF7481E-B546-4C6F-8037-BBD6F9195554}">
      <dgm:prSet/>
      <dgm:spPr/>
      <dgm:t>
        <a:bodyPr/>
        <a:lstStyle/>
        <a:p>
          <a:endParaRPr lang="en-US"/>
        </a:p>
      </dgm:t>
    </dgm:pt>
    <dgm:pt modelId="{00A997A1-2DD1-4515-9E95-CBB50DDC4C97}">
      <dgm:prSet/>
      <dgm:spPr/>
      <dgm:t>
        <a:bodyPr/>
        <a:lstStyle/>
        <a:p>
          <a:r>
            <a:rPr lang="en-US">
              <a:latin typeface="Candara" panose="020E0502030303020204" pitchFamily="34" charset="0"/>
            </a:rPr>
            <a:t>Brain development is very sensitive to environmental inputs</a:t>
          </a:r>
        </a:p>
      </dgm:t>
    </dgm:pt>
    <dgm:pt modelId="{21B0B619-A3A6-4F6C-BA20-75228DD20FB5}" type="parTrans" cxnId="{516B89D9-85F6-4497-A35E-6EB0B4EC4D33}">
      <dgm:prSet/>
      <dgm:spPr/>
      <dgm:t>
        <a:bodyPr/>
        <a:lstStyle/>
        <a:p>
          <a:endParaRPr lang="en-US"/>
        </a:p>
      </dgm:t>
    </dgm:pt>
    <dgm:pt modelId="{29392193-5CC0-4191-A613-66B5C1DEC6FD}" type="sibTrans" cxnId="{516B89D9-85F6-4497-A35E-6EB0B4EC4D33}">
      <dgm:prSet/>
      <dgm:spPr/>
      <dgm:t>
        <a:bodyPr/>
        <a:lstStyle/>
        <a:p>
          <a:endParaRPr lang="en-US"/>
        </a:p>
      </dgm:t>
    </dgm:pt>
    <dgm:pt modelId="{E36756C2-F870-4C9C-9593-B3F1807432F9}">
      <dgm:prSet/>
      <dgm:spPr/>
      <dgm:t>
        <a:bodyPr/>
        <a:lstStyle/>
        <a:p>
          <a:r>
            <a:rPr lang="en-US">
              <a:latin typeface="Candara" panose="020E0502030303020204" pitchFamily="34" charset="0"/>
            </a:rPr>
            <a:t>For children, relationships with caring adults is a key ingredient to health brain development</a:t>
          </a:r>
        </a:p>
      </dgm:t>
    </dgm:pt>
    <dgm:pt modelId="{E377F3EC-87E3-4435-93AE-873ED10F2088}" type="parTrans" cxnId="{C2221185-E7D8-4E68-947D-B4B0DAD0264B}">
      <dgm:prSet/>
      <dgm:spPr/>
      <dgm:t>
        <a:bodyPr/>
        <a:lstStyle/>
        <a:p>
          <a:endParaRPr lang="en-US"/>
        </a:p>
      </dgm:t>
    </dgm:pt>
    <dgm:pt modelId="{5EE9D143-C8E8-4825-918F-6161B47D19C4}" type="sibTrans" cxnId="{C2221185-E7D8-4E68-947D-B4B0DAD0264B}">
      <dgm:prSet/>
      <dgm:spPr/>
      <dgm:t>
        <a:bodyPr/>
        <a:lstStyle/>
        <a:p>
          <a:endParaRPr lang="en-US"/>
        </a:p>
      </dgm:t>
    </dgm:pt>
    <dgm:pt modelId="{22C3B1E3-0B73-4E34-BE46-7E28CCD3151A}">
      <dgm:prSet/>
      <dgm:spPr/>
      <dgm:t>
        <a:bodyPr/>
        <a:lstStyle/>
        <a:p>
          <a:r>
            <a:rPr lang="en-US" dirty="0">
              <a:latin typeface="Candara" panose="020E0502030303020204" pitchFamily="34" charset="0"/>
            </a:rPr>
            <a:t>Traumatic stress can negatively impact brain development during childhood and leave the child more vulnerable to future stressors</a:t>
          </a:r>
        </a:p>
      </dgm:t>
    </dgm:pt>
    <dgm:pt modelId="{2C0BA730-C730-4E12-8C17-F523B7684D81}" type="parTrans" cxnId="{566FE776-98BC-4E8E-897D-934E636F892C}">
      <dgm:prSet/>
      <dgm:spPr/>
      <dgm:t>
        <a:bodyPr/>
        <a:lstStyle/>
        <a:p>
          <a:endParaRPr lang="en-US"/>
        </a:p>
      </dgm:t>
    </dgm:pt>
    <dgm:pt modelId="{2F807909-915C-4705-9389-B15C1E6DB0E3}" type="sibTrans" cxnId="{566FE776-98BC-4E8E-897D-934E636F892C}">
      <dgm:prSet/>
      <dgm:spPr/>
      <dgm:t>
        <a:bodyPr/>
        <a:lstStyle/>
        <a:p>
          <a:endParaRPr lang="en-US"/>
        </a:p>
      </dgm:t>
    </dgm:pt>
    <dgm:pt modelId="{7C92E7F2-4B29-4E46-985D-6BE58B869940}" type="pres">
      <dgm:prSet presAssocID="{2D9B2516-BFE6-4129-8763-E063D3B9E280}" presName="vert0" presStyleCnt="0">
        <dgm:presLayoutVars>
          <dgm:dir/>
          <dgm:animOne val="branch"/>
          <dgm:animLvl val="lvl"/>
        </dgm:presLayoutVars>
      </dgm:prSet>
      <dgm:spPr/>
    </dgm:pt>
    <dgm:pt modelId="{26E21EB7-44E3-8340-A058-03C9E0E48430}" type="pres">
      <dgm:prSet presAssocID="{6F0B392C-808E-4790-A62A-B1D25405F371}" presName="thickLine" presStyleLbl="alignNode1" presStyleIdx="0" presStyleCnt="5"/>
      <dgm:spPr/>
    </dgm:pt>
    <dgm:pt modelId="{AC521FFA-8567-2747-959F-21D5FAC3BFD8}" type="pres">
      <dgm:prSet presAssocID="{6F0B392C-808E-4790-A62A-B1D25405F371}" presName="horz1" presStyleCnt="0"/>
      <dgm:spPr/>
    </dgm:pt>
    <dgm:pt modelId="{C7178296-5457-AB4D-96D2-D59989FD7576}" type="pres">
      <dgm:prSet presAssocID="{6F0B392C-808E-4790-A62A-B1D25405F371}" presName="tx1" presStyleLbl="revTx" presStyleIdx="0" presStyleCnt="5"/>
      <dgm:spPr/>
    </dgm:pt>
    <dgm:pt modelId="{551CA888-E89C-0B43-A086-1C09B27BDE9A}" type="pres">
      <dgm:prSet presAssocID="{6F0B392C-808E-4790-A62A-B1D25405F371}" presName="vert1" presStyleCnt="0"/>
      <dgm:spPr/>
    </dgm:pt>
    <dgm:pt modelId="{3D37DE98-AD3C-0B49-BC25-684300B67ED5}" type="pres">
      <dgm:prSet presAssocID="{9606B706-EF62-4716-8219-CE38C4C9FF2C}" presName="thickLine" presStyleLbl="alignNode1" presStyleIdx="1" presStyleCnt="5"/>
      <dgm:spPr/>
    </dgm:pt>
    <dgm:pt modelId="{0FA9AF7E-9AB9-9E4E-8F5E-AF2D9BF0A102}" type="pres">
      <dgm:prSet presAssocID="{9606B706-EF62-4716-8219-CE38C4C9FF2C}" presName="horz1" presStyleCnt="0"/>
      <dgm:spPr/>
    </dgm:pt>
    <dgm:pt modelId="{605ED3B8-E05B-2C4C-8A16-7572E750D47D}" type="pres">
      <dgm:prSet presAssocID="{9606B706-EF62-4716-8219-CE38C4C9FF2C}" presName="tx1" presStyleLbl="revTx" presStyleIdx="1" presStyleCnt="5"/>
      <dgm:spPr/>
    </dgm:pt>
    <dgm:pt modelId="{3ADD81E6-1664-114C-ACD2-9C67F2578D6A}" type="pres">
      <dgm:prSet presAssocID="{9606B706-EF62-4716-8219-CE38C4C9FF2C}" presName="vert1" presStyleCnt="0"/>
      <dgm:spPr/>
    </dgm:pt>
    <dgm:pt modelId="{02FC5A1F-D3CB-E24F-868A-A63280A55B1A}" type="pres">
      <dgm:prSet presAssocID="{00A997A1-2DD1-4515-9E95-CBB50DDC4C97}" presName="thickLine" presStyleLbl="alignNode1" presStyleIdx="2" presStyleCnt="5"/>
      <dgm:spPr/>
    </dgm:pt>
    <dgm:pt modelId="{8F1E5F26-FAC3-1145-AA63-29F944C66D0E}" type="pres">
      <dgm:prSet presAssocID="{00A997A1-2DD1-4515-9E95-CBB50DDC4C97}" presName="horz1" presStyleCnt="0"/>
      <dgm:spPr/>
    </dgm:pt>
    <dgm:pt modelId="{2B98C95D-9241-964D-B1BA-4C1A6E5ADC64}" type="pres">
      <dgm:prSet presAssocID="{00A997A1-2DD1-4515-9E95-CBB50DDC4C97}" presName="tx1" presStyleLbl="revTx" presStyleIdx="2" presStyleCnt="5"/>
      <dgm:spPr/>
    </dgm:pt>
    <dgm:pt modelId="{8146C535-1CFA-C34E-9DF2-C47AE056D243}" type="pres">
      <dgm:prSet presAssocID="{00A997A1-2DD1-4515-9E95-CBB50DDC4C97}" presName="vert1" presStyleCnt="0"/>
      <dgm:spPr/>
    </dgm:pt>
    <dgm:pt modelId="{7F2DCD21-1521-8043-AE7F-188C2CA5C196}" type="pres">
      <dgm:prSet presAssocID="{E36756C2-F870-4C9C-9593-B3F1807432F9}" presName="thickLine" presStyleLbl="alignNode1" presStyleIdx="3" presStyleCnt="5"/>
      <dgm:spPr/>
    </dgm:pt>
    <dgm:pt modelId="{BCE05F9B-EA20-674B-9298-DE95447260C4}" type="pres">
      <dgm:prSet presAssocID="{E36756C2-F870-4C9C-9593-B3F1807432F9}" presName="horz1" presStyleCnt="0"/>
      <dgm:spPr/>
    </dgm:pt>
    <dgm:pt modelId="{6850D23E-6820-AC44-9FCB-E9734B420BD0}" type="pres">
      <dgm:prSet presAssocID="{E36756C2-F870-4C9C-9593-B3F1807432F9}" presName="tx1" presStyleLbl="revTx" presStyleIdx="3" presStyleCnt="5"/>
      <dgm:spPr/>
    </dgm:pt>
    <dgm:pt modelId="{2E637568-AD06-BA47-88EC-657E9468DC32}" type="pres">
      <dgm:prSet presAssocID="{E36756C2-F870-4C9C-9593-B3F1807432F9}" presName="vert1" presStyleCnt="0"/>
      <dgm:spPr/>
    </dgm:pt>
    <dgm:pt modelId="{062C368D-49A7-3E46-A4D2-C29285183E08}" type="pres">
      <dgm:prSet presAssocID="{22C3B1E3-0B73-4E34-BE46-7E28CCD3151A}" presName="thickLine" presStyleLbl="alignNode1" presStyleIdx="4" presStyleCnt="5"/>
      <dgm:spPr/>
    </dgm:pt>
    <dgm:pt modelId="{C79F1964-9610-F349-9E99-0E0CA7CB8921}" type="pres">
      <dgm:prSet presAssocID="{22C3B1E3-0B73-4E34-BE46-7E28CCD3151A}" presName="horz1" presStyleCnt="0"/>
      <dgm:spPr/>
    </dgm:pt>
    <dgm:pt modelId="{89E4BCC7-930A-AD42-BC98-1989AB1DB700}" type="pres">
      <dgm:prSet presAssocID="{22C3B1E3-0B73-4E34-BE46-7E28CCD3151A}" presName="tx1" presStyleLbl="revTx" presStyleIdx="4" presStyleCnt="5"/>
      <dgm:spPr/>
    </dgm:pt>
    <dgm:pt modelId="{AB4B4E5D-98A0-5045-BC15-1235DB7C5198}" type="pres">
      <dgm:prSet presAssocID="{22C3B1E3-0B73-4E34-BE46-7E28CCD3151A}" presName="vert1" presStyleCnt="0"/>
      <dgm:spPr/>
    </dgm:pt>
  </dgm:ptLst>
  <dgm:cxnLst>
    <dgm:cxn modelId="{5AF7481E-B546-4C6F-8037-BBD6F9195554}" srcId="{2D9B2516-BFE6-4129-8763-E063D3B9E280}" destId="{9606B706-EF62-4716-8219-CE38C4C9FF2C}" srcOrd="1" destOrd="0" parTransId="{078204FA-3533-4E45-A0E8-0410701D55EC}" sibTransId="{597C4358-D4DD-4EFA-ACDC-04A137869FF4}"/>
    <dgm:cxn modelId="{1DE0B132-5DE0-6D4E-8AA2-ADBBBCA17428}" type="presOf" srcId="{E36756C2-F870-4C9C-9593-B3F1807432F9}" destId="{6850D23E-6820-AC44-9FCB-E9734B420BD0}" srcOrd="0" destOrd="0" presId="urn:microsoft.com/office/officeart/2008/layout/LinedList"/>
    <dgm:cxn modelId="{BE1A5850-A0D0-884B-A291-74D54CE13C8E}" type="presOf" srcId="{00A997A1-2DD1-4515-9E95-CBB50DDC4C97}" destId="{2B98C95D-9241-964D-B1BA-4C1A6E5ADC64}" srcOrd="0" destOrd="0" presId="urn:microsoft.com/office/officeart/2008/layout/LinedList"/>
    <dgm:cxn modelId="{566FE776-98BC-4E8E-897D-934E636F892C}" srcId="{2D9B2516-BFE6-4129-8763-E063D3B9E280}" destId="{22C3B1E3-0B73-4E34-BE46-7E28CCD3151A}" srcOrd="4" destOrd="0" parTransId="{2C0BA730-C730-4E12-8C17-F523B7684D81}" sibTransId="{2F807909-915C-4705-9389-B15C1E6DB0E3}"/>
    <dgm:cxn modelId="{C2221185-E7D8-4E68-947D-B4B0DAD0264B}" srcId="{2D9B2516-BFE6-4129-8763-E063D3B9E280}" destId="{E36756C2-F870-4C9C-9593-B3F1807432F9}" srcOrd="3" destOrd="0" parTransId="{E377F3EC-87E3-4435-93AE-873ED10F2088}" sibTransId="{5EE9D143-C8E8-4825-918F-6161B47D19C4}"/>
    <dgm:cxn modelId="{923E3796-A898-0943-8132-F1607B3EF66E}" type="presOf" srcId="{9606B706-EF62-4716-8219-CE38C4C9FF2C}" destId="{605ED3B8-E05B-2C4C-8A16-7572E750D47D}" srcOrd="0" destOrd="0" presId="urn:microsoft.com/office/officeart/2008/layout/LinedList"/>
    <dgm:cxn modelId="{6D63949F-4B99-0343-B23E-AEE9439B6210}" type="presOf" srcId="{2D9B2516-BFE6-4129-8763-E063D3B9E280}" destId="{7C92E7F2-4B29-4E46-985D-6BE58B869940}" srcOrd="0" destOrd="0" presId="urn:microsoft.com/office/officeart/2008/layout/LinedList"/>
    <dgm:cxn modelId="{8B7AB1A2-DF66-194E-9D34-5B7EE846A2D8}" type="presOf" srcId="{6F0B392C-808E-4790-A62A-B1D25405F371}" destId="{C7178296-5457-AB4D-96D2-D59989FD7576}" srcOrd="0" destOrd="0" presId="urn:microsoft.com/office/officeart/2008/layout/LinedList"/>
    <dgm:cxn modelId="{7CAF2EA7-1E0E-49EA-BA3C-78A4A4A9EFAA}" srcId="{2D9B2516-BFE6-4129-8763-E063D3B9E280}" destId="{6F0B392C-808E-4790-A62A-B1D25405F371}" srcOrd="0" destOrd="0" parTransId="{D910762F-8EAF-4C9F-9B47-CC99229E0ED3}" sibTransId="{7DEE9ED9-D05C-4704-A1C1-22B441693234}"/>
    <dgm:cxn modelId="{516B89D9-85F6-4497-A35E-6EB0B4EC4D33}" srcId="{2D9B2516-BFE6-4129-8763-E063D3B9E280}" destId="{00A997A1-2DD1-4515-9E95-CBB50DDC4C97}" srcOrd="2" destOrd="0" parTransId="{21B0B619-A3A6-4F6C-BA20-75228DD20FB5}" sibTransId="{29392193-5CC0-4191-A613-66B5C1DEC6FD}"/>
    <dgm:cxn modelId="{B99215FD-8BE0-C744-9BC0-918D63D4D20D}" type="presOf" srcId="{22C3B1E3-0B73-4E34-BE46-7E28CCD3151A}" destId="{89E4BCC7-930A-AD42-BC98-1989AB1DB700}" srcOrd="0" destOrd="0" presId="urn:microsoft.com/office/officeart/2008/layout/LinedList"/>
    <dgm:cxn modelId="{20398DA9-9CF9-B04F-B481-91688C1E6A35}" type="presParOf" srcId="{7C92E7F2-4B29-4E46-985D-6BE58B869940}" destId="{26E21EB7-44E3-8340-A058-03C9E0E48430}" srcOrd="0" destOrd="0" presId="urn:microsoft.com/office/officeart/2008/layout/LinedList"/>
    <dgm:cxn modelId="{038BF2C0-D977-7445-BF54-CFE9060038C5}" type="presParOf" srcId="{7C92E7F2-4B29-4E46-985D-6BE58B869940}" destId="{AC521FFA-8567-2747-959F-21D5FAC3BFD8}" srcOrd="1" destOrd="0" presId="urn:microsoft.com/office/officeart/2008/layout/LinedList"/>
    <dgm:cxn modelId="{9F505715-CB0A-3843-8BB4-BFDE15DAA3E7}" type="presParOf" srcId="{AC521FFA-8567-2747-959F-21D5FAC3BFD8}" destId="{C7178296-5457-AB4D-96D2-D59989FD7576}" srcOrd="0" destOrd="0" presId="urn:microsoft.com/office/officeart/2008/layout/LinedList"/>
    <dgm:cxn modelId="{C5759BE6-C349-FF4D-9F90-D111A6446E32}" type="presParOf" srcId="{AC521FFA-8567-2747-959F-21D5FAC3BFD8}" destId="{551CA888-E89C-0B43-A086-1C09B27BDE9A}" srcOrd="1" destOrd="0" presId="urn:microsoft.com/office/officeart/2008/layout/LinedList"/>
    <dgm:cxn modelId="{8AAB1CE5-0AF4-4245-8CE3-4443E271F578}" type="presParOf" srcId="{7C92E7F2-4B29-4E46-985D-6BE58B869940}" destId="{3D37DE98-AD3C-0B49-BC25-684300B67ED5}" srcOrd="2" destOrd="0" presId="urn:microsoft.com/office/officeart/2008/layout/LinedList"/>
    <dgm:cxn modelId="{4A96BB33-0462-494B-B821-9F9CB82781C6}" type="presParOf" srcId="{7C92E7F2-4B29-4E46-985D-6BE58B869940}" destId="{0FA9AF7E-9AB9-9E4E-8F5E-AF2D9BF0A102}" srcOrd="3" destOrd="0" presId="urn:microsoft.com/office/officeart/2008/layout/LinedList"/>
    <dgm:cxn modelId="{DF1EFB30-1E6D-F34A-92BB-D9D6C53E661D}" type="presParOf" srcId="{0FA9AF7E-9AB9-9E4E-8F5E-AF2D9BF0A102}" destId="{605ED3B8-E05B-2C4C-8A16-7572E750D47D}" srcOrd="0" destOrd="0" presId="urn:microsoft.com/office/officeart/2008/layout/LinedList"/>
    <dgm:cxn modelId="{72B61D34-3DD5-1444-A018-4B99C6031B4C}" type="presParOf" srcId="{0FA9AF7E-9AB9-9E4E-8F5E-AF2D9BF0A102}" destId="{3ADD81E6-1664-114C-ACD2-9C67F2578D6A}" srcOrd="1" destOrd="0" presId="urn:microsoft.com/office/officeart/2008/layout/LinedList"/>
    <dgm:cxn modelId="{946E29A0-AC03-3449-94B3-B44D4092928A}" type="presParOf" srcId="{7C92E7F2-4B29-4E46-985D-6BE58B869940}" destId="{02FC5A1F-D3CB-E24F-868A-A63280A55B1A}" srcOrd="4" destOrd="0" presId="urn:microsoft.com/office/officeart/2008/layout/LinedList"/>
    <dgm:cxn modelId="{FBE43EDA-F0BA-5645-87C6-E46D53391320}" type="presParOf" srcId="{7C92E7F2-4B29-4E46-985D-6BE58B869940}" destId="{8F1E5F26-FAC3-1145-AA63-29F944C66D0E}" srcOrd="5" destOrd="0" presId="urn:microsoft.com/office/officeart/2008/layout/LinedList"/>
    <dgm:cxn modelId="{28FA1834-4F5D-144C-9BFB-1F48F87FB892}" type="presParOf" srcId="{8F1E5F26-FAC3-1145-AA63-29F944C66D0E}" destId="{2B98C95D-9241-964D-B1BA-4C1A6E5ADC64}" srcOrd="0" destOrd="0" presId="urn:microsoft.com/office/officeart/2008/layout/LinedList"/>
    <dgm:cxn modelId="{9609F38F-85B5-A64C-9217-8A5E5A734FEE}" type="presParOf" srcId="{8F1E5F26-FAC3-1145-AA63-29F944C66D0E}" destId="{8146C535-1CFA-C34E-9DF2-C47AE056D243}" srcOrd="1" destOrd="0" presId="urn:microsoft.com/office/officeart/2008/layout/LinedList"/>
    <dgm:cxn modelId="{B53EC1E1-064F-BC4D-B6B2-E95B8901CF33}" type="presParOf" srcId="{7C92E7F2-4B29-4E46-985D-6BE58B869940}" destId="{7F2DCD21-1521-8043-AE7F-188C2CA5C196}" srcOrd="6" destOrd="0" presId="urn:microsoft.com/office/officeart/2008/layout/LinedList"/>
    <dgm:cxn modelId="{E90915F8-33CA-F445-8BA1-2CF0D722B363}" type="presParOf" srcId="{7C92E7F2-4B29-4E46-985D-6BE58B869940}" destId="{BCE05F9B-EA20-674B-9298-DE95447260C4}" srcOrd="7" destOrd="0" presId="urn:microsoft.com/office/officeart/2008/layout/LinedList"/>
    <dgm:cxn modelId="{068AC819-D89A-D24E-BAF4-B21D8166760B}" type="presParOf" srcId="{BCE05F9B-EA20-674B-9298-DE95447260C4}" destId="{6850D23E-6820-AC44-9FCB-E9734B420BD0}" srcOrd="0" destOrd="0" presId="urn:microsoft.com/office/officeart/2008/layout/LinedList"/>
    <dgm:cxn modelId="{64F9FD45-F421-8041-B369-611E797AB735}" type="presParOf" srcId="{BCE05F9B-EA20-674B-9298-DE95447260C4}" destId="{2E637568-AD06-BA47-88EC-657E9468DC32}" srcOrd="1" destOrd="0" presId="urn:microsoft.com/office/officeart/2008/layout/LinedList"/>
    <dgm:cxn modelId="{ABF2E73F-2828-AE45-8B89-ACC2B1B40DB2}" type="presParOf" srcId="{7C92E7F2-4B29-4E46-985D-6BE58B869940}" destId="{062C368D-49A7-3E46-A4D2-C29285183E08}" srcOrd="8" destOrd="0" presId="urn:microsoft.com/office/officeart/2008/layout/LinedList"/>
    <dgm:cxn modelId="{90C74B10-F4CA-554D-8F23-E8C71AA3349E}" type="presParOf" srcId="{7C92E7F2-4B29-4E46-985D-6BE58B869940}" destId="{C79F1964-9610-F349-9E99-0E0CA7CB8921}" srcOrd="9" destOrd="0" presId="urn:microsoft.com/office/officeart/2008/layout/LinedList"/>
    <dgm:cxn modelId="{24E0AC4E-8741-1547-AA2C-35DC16C6D52E}" type="presParOf" srcId="{C79F1964-9610-F349-9E99-0E0CA7CB8921}" destId="{89E4BCC7-930A-AD42-BC98-1989AB1DB700}" srcOrd="0" destOrd="0" presId="urn:microsoft.com/office/officeart/2008/layout/LinedList"/>
    <dgm:cxn modelId="{A35FB76B-00FA-894D-B689-4D5497130C87}" type="presParOf" srcId="{C79F1964-9610-F349-9E99-0E0CA7CB8921}" destId="{AB4B4E5D-98A0-5045-BC15-1235DB7C5198}"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E21EB7-44E3-8340-A058-03C9E0E48430}">
      <dsp:nvSpPr>
        <dsp:cNvPr id="0" name=""/>
        <dsp:cNvSpPr/>
      </dsp:nvSpPr>
      <dsp:spPr>
        <a:xfrm>
          <a:off x="0" y="502"/>
          <a:ext cx="671355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C7178296-5457-AB4D-96D2-D59989FD7576}">
      <dsp:nvSpPr>
        <dsp:cNvPr id="0" name=""/>
        <dsp:cNvSpPr/>
      </dsp:nvSpPr>
      <dsp:spPr>
        <a:xfrm>
          <a:off x="0" y="502"/>
          <a:ext cx="6713552" cy="8236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latin typeface="Candara" panose="020E0502030303020204" pitchFamily="34" charset="0"/>
            </a:rPr>
            <a:t>The brain is not fully developed at birth</a:t>
          </a:r>
        </a:p>
      </dsp:txBody>
      <dsp:txXfrm>
        <a:off x="0" y="502"/>
        <a:ext cx="6713552" cy="823633"/>
      </dsp:txXfrm>
    </dsp:sp>
    <dsp:sp modelId="{3D37DE98-AD3C-0B49-BC25-684300B67ED5}">
      <dsp:nvSpPr>
        <dsp:cNvPr id="0" name=""/>
        <dsp:cNvSpPr/>
      </dsp:nvSpPr>
      <dsp:spPr>
        <a:xfrm>
          <a:off x="0" y="824136"/>
          <a:ext cx="671355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605ED3B8-E05B-2C4C-8A16-7572E750D47D}">
      <dsp:nvSpPr>
        <dsp:cNvPr id="0" name=""/>
        <dsp:cNvSpPr/>
      </dsp:nvSpPr>
      <dsp:spPr>
        <a:xfrm>
          <a:off x="0" y="824136"/>
          <a:ext cx="6713552" cy="8236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latin typeface="Candara" panose="020E0502030303020204" pitchFamily="34" charset="0"/>
            </a:rPr>
            <a:t>Throughout childhood and adolescence, brain development continues</a:t>
          </a:r>
        </a:p>
      </dsp:txBody>
      <dsp:txXfrm>
        <a:off x="0" y="824136"/>
        <a:ext cx="6713552" cy="823633"/>
      </dsp:txXfrm>
    </dsp:sp>
    <dsp:sp modelId="{02FC5A1F-D3CB-E24F-868A-A63280A55B1A}">
      <dsp:nvSpPr>
        <dsp:cNvPr id="0" name=""/>
        <dsp:cNvSpPr/>
      </dsp:nvSpPr>
      <dsp:spPr>
        <a:xfrm>
          <a:off x="0" y="1647769"/>
          <a:ext cx="671355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2B98C95D-9241-964D-B1BA-4C1A6E5ADC64}">
      <dsp:nvSpPr>
        <dsp:cNvPr id="0" name=""/>
        <dsp:cNvSpPr/>
      </dsp:nvSpPr>
      <dsp:spPr>
        <a:xfrm>
          <a:off x="0" y="1647769"/>
          <a:ext cx="6713552" cy="8236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latin typeface="Candara" panose="020E0502030303020204" pitchFamily="34" charset="0"/>
            </a:rPr>
            <a:t>Brain development is very sensitive to environmental inputs</a:t>
          </a:r>
        </a:p>
      </dsp:txBody>
      <dsp:txXfrm>
        <a:off x="0" y="1647769"/>
        <a:ext cx="6713552" cy="823633"/>
      </dsp:txXfrm>
    </dsp:sp>
    <dsp:sp modelId="{7F2DCD21-1521-8043-AE7F-188C2CA5C196}">
      <dsp:nvSpPr>
        <dsp:cNvPr id="0" name=""/>
        <dsp:cNvSpPr/>
      </dsp:nvSpPr>
      <dsp:spPr>
        <a:xfrm>
          <a:off x="0" y="2471402"/>
          <a:ext cx="671355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6850D23E-6820-AC44-9FCB-E9734B420BD0}">
      <dsp:nvSpPr>
        <dsp:cNvPr id="0" name=""/>
        <dsp:cNvSpPr/>
      </dsp:nvSpPr>
      <dsp:spPr>
        <a:xfrm>
          <a:off x="0" y="2471402"/>
          <a:ext cx="6713552" cy="8236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latin typeface="Candara" panose="020E0502030303020204" pitchFamily="34" charset="0"/>
            </a:rPr>
            <a:t>For children, relationships with caring adults is a key ingredient to health brain development</a:t>
          </a:r>
        </a:p>
      </dsp:txBody>
      <dsp:txXfrm>
        <a:off x="0" y="2471402"/>
        <a:ext cx="6713552" cy="823633"/>
      </dsp:txXfrm>
    </dsp:sp>
    <dsp:sp modelId="{062C368D-49A7-3E46-A4D2-C29285183E08}">
      <dsp:nvSpPr>
        <dsp:cNvPr id="0" name=""/>
        <dsp:cNvSpPr/>
      </dsp:nvSpPr>
      <dsp:spPr>
        <a:xfrm>
          <a:off x="0" y="3295035"/>
          <a:ext cx="671355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89E4BCC7-930A-AD42-BC98-1989AB1DB700}">
      <dsp:nvSpPr>
        <dsp:cNvPr id="0" name=""/>
        <dsp:cNvSpPr/>
      </dsp:nvSpPr>
      <dsp:spPr>
        <a:xfrm>
          <a:off x="0" y="3295035"/>
          <a:ext cx="6713552" cy="8236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latin typeface="Candara" panose="020E0502030303020204" pitchFamily="34" charset="0"/>
            </a:rPr>
            <a:t>Traumatic stress can negatively impact brain development during childhood and leave the child more vulnerable to future stressors</a:t>
          </a:r>
        </a:p>
      </dsp:txBody>
      <dsp:txXfrm>
        <a:off x="0" y="3295035"/>
        <a:ext cx="6713552" cy="823633"/>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B85F27-50B9-734D-9E3F-EE3197A4FD72}" type="datetimeFigureOut">
              <a:rPr lang="en-US" smtClean="0"/>
              <a:t>5/28/24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92EEB5-C72C-004E-A07E-816344E604EC}" type="slidenum">
              <a:rPr lang="en-US" smtClean="0"/>
              <a:t>‹#›</a:t>
            </a:fld>
            <a:endParaRPr lang="en-US"/>
          </a:p>
        </p:txBody>
      </p:sp>
    </p:spTree>
    <p:extLst>
      <p:ext uri="{BB962C8B-B14F-4D97-AF65-F5344CB8AC3E}">
        <p14:creationId xmlns:p14="http://schemas.microsoft.com/office/powerpoint/2010/main" val="36501085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come back to this in a video about the “hand model of the brain”</a:t>
            </a:r>
          </a:p>
        </p:txBody>
      </p:sp>
      <p:sp>
        <p:nvSpPr>
          <p:cNvPr id="4" name="Slide Number Placeholder 3"/>
          <p:cNvSpPr>
            <a:spLocks noGrp="1"/>
          </p:cNvSpPr>
          <p:nvPr>
            <p:ph type="sldNum" sz="quarter" idx="5"/>
          </p:nvPr>
        </p:nvSpPr>
        <p:spPr/>
        <p:txBody>
          <a:bodyPr/>
          <a:lstStyle/>
          <a:p>
            <a:fld id="{8C92EEB5-C72C-004E-A07E-816344E604EC}" type="slidenum">
              <a:rPr lang="en-US" smtClean="0"/>
              <a:t>8</a:t>
            </a:fld>
            <a:endParaRPr lang="en-US"/>
          </a:p>
        </p:txBody>
      </p:sp>
    </p:spTree>
    <p:extLst>
      <p:ext uri="{BB962C8B-B14F-4D97-AF65-F5344CB8AC3E}">
        <p14:creationId xmlns:p14="http://schemas.microsoft.com/office/powerpoint/2010/main" val="8273239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we are coming in contact with children who have experienced extreme neglect and/or abuse and/or toxic stress—we have to start considering and thinking about what is the structure of their brain. There is hope for recovery. Neuroscientists know that the brain is malleable and can be changed. We have to understand that the experiences has literally shaped their brain but it can be re-shaped with the right supports.</a:t>
            </a:r>
          </a:p>
          <a:p>
            <a:endParaRPr lang="en-US" dirty="0"/>
          </a:p>
        </p:txBody>
      </p:sp>
      <p:sp>
        <p:nvSpPr>
          <p:cNvPr id="4" name="Slide Number Placeholder 3"/>
          <p:cNvSpPr>
            <a:spLocks noGrp="1"/>
          </p:cNvSpPr>
          <p:nvPr>
            <p:ph type="sldNum" sz="quarter" idx="5"/>
          </p:nvPr>
        </p:nvSpPr>
        <p:spPr/>
        <p:txBody>
          <a:bodyPr/>
          <a:lstStyle/>
          <a:p>
            <a:fld id="{8C92EEB5-C72C-004E-A07E-816344E604EC}" type="slidenum">
              <a:rPr lang="en-US" smtClean="0"/>
              <a:t>22</a:t>
            </a:fld>
            <a:endParaRPr lang="en-US"/>
          </a:p>
        </p:txBody>
      </p:sp>
    </p:spTree>
    <p:extLst>
      <p:ext uri="{BB962C8B-B14F-4D97-AF65-F5344CB8AC3E}">
        <p14:creationId xmlns:p14="http://schemas.microsoft.com/office/powerpoint/2010/main" val="24554908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92EEB5-C72C-004E-A07E-816344E604EC}" type="slidenum">
              <a:rPr lang="en-US" smtClean="0"/>
              <a:t>23</a:t>
            </a:fld>
            <a:endParaRPr lang="en-US"/>
          </a:p>
        </p:txBody>
      </p:sp>
    </p:spTree>
    <p:extLst>
      <p:ext uri="{BB962C8B-B14F-4D97-AF65-F5344CB8AC3E}">
        <p14:creationId xmlns:p14="http://schemas.microsoft.com/office/powerpoint/2010/main" val="26276050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Double Edged Sword</a:t>
            </a:r>
          </a:p>
        </p:txBody>
      </p:sp>
      <p:sp>
        <p:nvSpPr>
          <p:cNvPr id="4" name="Slide Number Placeholder 3"/>
          <p:cNvSpPr>
            <a:spLocks noGrp="1"/>
          </p:cNvSpPr>
          <p:nvPr>
            <p:ph type="sldNum" sz="quarter" idx="5"/>
          </p:nvPr>
        </p:nvSpPr>
        <p:spPr/>
        <p:txBody>
          <a:bodyPr/>
          <a:lstStyle/>
          <a:p>
            <a:fld id="{DD18451D-A141-2040-BF94-CB4C6E3A7226}" type="slidenum">
              <a:rPr lang="en-US" smtClean="0"/>
              <a:t>24</a:t>
            </a:fld>
            <a:endParaRPr lang="en-US" dirty="0"/>
          </a:p>
        </p:txBody>
      </p:sp>
    </p:spTree>
    <p:extLst>
      <p:ext uri="{BB962C8B-B14F-4D97-AF65-F5344CB8AC3E}">
        <p14:creationId xmlns:p14="http://schemas.microsoft.com/office/powerpoint/2010/main" val="19578926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ounce of prevention is worth a pound of cure- Benjamin Franklin</a:t>
            </a:r>
          </a:p>
        </p:txBody>
      </p:sp>
      <p:sp>
        <p:nvSpPr>
          <p:cNvPr id="4" name="Slide Number Placeholder 3"/>
          <p:cNvSpPr>
            <a:spLocks noGrp="1"/>
          </p:cNvSpPr>
          <p:nvPr>
            <p:ph type="sldNum" sz="quarter" idx="5"/>
          </p:nvPr>
        </p:nvSpPr>
        <p:spPr/>
        <p:txBody>
          <a:bodyPr/>
          <a:lstStyle/>
          <a:p>
            <a:fld id="{8C92EEB5-C72C-004E-A07E-816344E604EC}" type="slidenum">
              <a:rPr lang="en-US" smtClean="0"/>
              <a:t>25</a:t>
            </a:fld>
            <a:endParaRPr lang="en-US"/>
          </a:p>
        </p:txBody>
      </p:sp>
    </p:spTree>
    <p:extLst>
      <p:ext uri="{BB962C8B-B14F-4D97-AF65-F5344CB8AC3E}">
        <p14:creationId xmlns:p14="http://schemas.microsoft.com/office/powerpoint/2010/main" val="18761211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4"/>
                </a:solidFill>
                <a:effectLst/>
                <a:highlight>
                  <a:srgbClr val="FFFFFF"/>
                </a:highlight>
                <a:latin typeface="Google Sans"/>
              </a:rPr>
              <a:t>Your sympathetic and parasympathetic nervous systems have </a:t>
            </a:r>
            <a:r>
              <a:rPr lang="en-US" b="0" i="0" dirty="0">
                <a:solidFill>
                  <a:srgbClr val="040C28"/>
                </a:solidFill>
                <a:effectLst/>
                <a:latin typeface="Google Sans"/>
              </a:rPr>
              <a:t>opposite but complementary roles</a:t>
            </a:r>
            <a:r>
              <a:rPr lang="en-US" b="0" i="0" dirty="0">
                <a:solidFill>
                  <a:srgbClr val="202124"/>
                </a:solidFill>
                <a:effectLst/>
                <a:highlight>
                  <a:srgbClr val="FFFFFF"/>
                </a:highlight>
                <a:latin typeface="Google Sans"/>
              </a:rPr>
              <a:t>. Your sympathetic nervous system carries signals that put your body's systems on alert (typically on to have you ready to fight or flee when needed), and your parasympathetic carries signals that return those systems to their standard activity levels, but when the parasympathetic is dominant, a person may find that they will “freeze”. When activation remains in the normal range, we can regulate ourselves. </a:t>
            </a:r>
            <a:endParaRPr lang="en-US" dirty="0"/>
          </a:p>
        </p:txBody>
      </p:sp>
      <p:sp>
        <p:nvSpPr>
          <p:cNvPr id="4" name="Slide Number Placeholder 3"/>
          <p:cNvSpPr>
            <a:spLocks noGrp="1"/>
          </p:cNvSpPr>
          <p:nvPr>
            <p:ph type="sldNum" sz="quarter" idx="5"/>
          </p:nvPr>
        </p:nvSpPr>
        <p:spPr/>
        <p:txBody>
          <a:bodyPr/>
          <a:lstStyle/>
          <a:p>
            <a:fld id="{8C92EEB5-C72C-004E-A07E-816344E604EC}" type="slidenum">
              <a:rPr lang="en-US" smtClean="0"/>
              <a:t>26</a:t>
            </a:fld>
            <a:endParaRPr lang="en-US"/>
          </a:p>
        </p:txBody>
      </p:sp>
    </p:spTree>
    <p:extLst>
      <p:ext uri="{BB962C8B-B14F-4D97-AF65-F5344CB8AC3E}">
        <p14:creationId xmlns:p14="http://schemas.microsoft.com/office/powerpoint/2010/main" val="3020983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18451D-A141-2040-BF94-CB4C6E3A7226}" type="slidenum">
              <a:rPr lang="en-US" smtClean="0"/>
              <a:t>27</a:t>
            </a:fld>
            <a:endParaRPr lang="en-US" dirty="0"/>
          </a:p>
        </p:txBody>
      </p:sp>
    </p:spTree>
    <p:extLst>
      <p:ext uri="{BB962C8B-B14F-4D97-AF65-F5344CB8AC3E}">
        <p14:creationId xmlns:p14="http://schemas.microsoft.com/office/powerpoint/2010/main" val="42823366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www.nimh.nih.gov</a:t>
            </a:r>
            <a:r>
              <a:rPr lang="en-US" dirty="0"/>
              <a:t>/health/publications/the-teen-brain-7-things-to-know</a:t>
            </a:r>
          </a:p>
        </p:txBody>
      </p:sp>
      <p:sp>
        <p:nvSpPr>
          <p:cNvPr id="4" name="Slide Number Placeholder 3"/>
          <p:cNvSpPr>
            <a:spLocks noGrp="1"/>
          </p:cNvSpPr>
          <p:nvPr>
            <p:ph type="sldNum" sz="quarter" idx="5"/>
          </p:nvPr>
        </p:nvSpPr>
        <p:spPr/>
        <p:txBody>
          <a:bodyPr/>
          <a:lstStyle/>
          <a:p>
            <a:fld id="{8C92EEB5-C72C-004E-A07E-816344E604EC}" type="slidenum">
              <a:rPr lang="en-US" smtClean="0"/>
              <a:t>30</a:t>
            </a:fld>
            <a:endParaRPr lang="en-US"/>
          </a:p>
        </p:txBody>
      </p:sp>
    </p:spTree>
    <p:extLst>
      <p:ext uri="{BB962C8B-B14F-4D97-AF65-F5344CB8AC3E}">
        <p14:creationId xmlns:p14="http://schemas.microsoft.com/office/powerpoint/2010/main" val="29180373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context of trauma, we can see poorer developed problem-solving skills for this age group</a:t>
            </a:r>
          </a:p>
          <a:p>
            <a:r>
              <a:rPr lang="en-US" dirty="0"/>
              <a:t>We may see more attempts to control situations through behaviors, which may include aggression, self-sabotaging success, etc.</a:t>
            </a:r>
          </a:p>
          <a:p>
            <a:r>
              <a:rPr lang="en-US" dirty="0"/>
              <a:t>We may also see more risk-taking behavior-–engaging in unsafe sex behaviors, experimentation and/or addiction to drugs or alcohol, stealing, fights, etc.</a:t>
            </a:r>
          </a:p>
        </p:txBody>
      </p:sp>
      <p:sp>
        <p:nvSpPr>
          <p:cNvPr id="4" name="Slide Number Placeholder 3"/>
          <p:cNvSpPr>
            <a:spLocks noGrp="1"/>
          </p:cNvSpPr>
          <p:nvPr>
            <p:ph type="sldNum" sz="quarter" idx="5"/>
          </p:nvPr>
        </p:nvSpPr>
        <p:spPr/>
        <p:txBody>
          <a:bodyPr/>
          <a:lstStyle/>
          <a:p>
            <a:fld id="{8C92EEB5-C72C-004E-A07E-816344E604EC}" type="slidenum">
              <a:rPr lang="en-US" smtClean="0"/>
              <a:t>31</a:t>
            </a:fld>
            <a:endParaRPr lang="en-US"/>
          </a:p>
        </p:txBody>
      </p:sp>
    </p:spTree>
    <p:extLst>
      <p:ext uri="{BB962C8B-B14F-4D97-AF65-F5344CB8AC3E}">
        <p14:creationId xmlns:p14="http://schemas.microsoft.com/office/powerpoint/2010/main" val="1449865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Brain stem regulates our basic living functions—without this functioning we would not be able to survive</a:t>
            </a:r>
          </a:p>
        </p:txBody>
      </p:sp>
      <p:sp>
        <p:nvSpPr>
          <p:cNvPr id="4" name="Slide Number Placeholder 3"/>
          <p:cNvSpPr>
            <a:spLocks noGrp="1"/>
          </p:cNvSpPr>
          <p:nvPr>
            <p:ph type="sldNum" sz="quarter" idx="5"/>
          </p:nvPr>
        </p:nvSpPr>
        <p:spPr/>
        <p:txBody>
          <a:bodyPr/>
          <a:lstStyle/>
          <a:p>
            <a:fld id="{8C92EEB5-C72C-004E-A07E-816344E604EC}" type="slidenum">
              <a:rPr lang="en-US" smtClean="0"/>
              <a:t>9</a:t>
            </a:fld>
            <a:endParaRPr lang="en-US"/>
          </a:p>
        </p:txBody>
      </p:sp>
    </p:spTree>
    <p:extLst>
      <p:ext uri="{BB962C8B-B14F-4D97-AF65-F5344CB8AC3E}">
        <p14:creationId xmlns:p14="http://schemas.microsoft.com/office/powerpoint/2010/main" val="1782517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92EEB5-C72C-004E-A07E-816344E604EC}" type="slidenum">
              <a:rPr lang="en-US" smtClean="0"/>
              <a:t>12</a:t>
            </a:fld>
            <a:endParaRPr lang="en-US"/>
          </a:p>
        </p:txBody>
      </p:sp>
    </p:spTree>
    <p:extLst>
      <p:ext uri="{BB962C8B-B14F-4D97-AF65-F5344CB8AC3E}">
        <p14:creationId xmlns:p14="http://schemas.microsoft.com/office/powerpoint/2010/main" val="1526849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D18451D-A141-2040-BF94-CB4C6E3A7226}" type="slidenum">
              <a:rPr lang="en-US" smtClean="0"/>
              <a:t>15</a:t>
            </a:fld>
            <a:endParaRPr lang="en-US" dirty="0"/>
          </a:p>
        </p:txBody>
      </p:sp>
    </p:spTree>
    <p:extLst>
      <p:ext uri="{BB962C8B-B14F-4D97-AF65-F5344CB8AC3E}">
        <p14:creationId xmlns:p14="http://schemas.microsoft.com/office/powerpoint/2010/main" val="5932301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this from an </a:t>
            </a:r>
            <a:r>
              <a:rPr lang="en-US" dirty="0" err="1"/>
              <a:t>ecobiodevelopmental</a:t>
            </a:r>
            <a:r>
              <a:rPr lang="en-US" dirty="0"/>
              <a:t> framework (genes= nature) but attachment is part of nurture </a:t>
            </a:r>
          </a:p>
        </p:txBody>
      </p:sp>
      <p:sp>
        <p:nvSpPr>
          <p:cNvPr id="4" name="Slide Number Placeholder 3"/>
          <p:cNvSpPr>
            <a:spLocks noGrp="1"/>
          </p:cNvSpPr>
          <p:nvPr>
            <p:ph type="sldNum" sz="quarter" idx="5"/>
          </p:nvPr>
        </p:nvSpPr>
        <p:spPr/>
        <p:txBody>
          <a:bodyPr/>
          <a:lstStyle/>
          <a:p>
            <a:fld id="{8C92EEB5-C72C-004E-A07E-816344E604EC}" type="slidenum">
              <a:rPr lang="en-US" smtClean="0"/>
              <a:t>16</a:t>
            </a:fld>
            <a:endParaRPr lang="en-US"/>
          </a:p>
        </p:txBody>
      </p:sp>
    </p:spTree>
    <p:extLst>
      <p:ext uri="{BB962C8B-B14F-4D97-AF65-F5344CB8AC3E}">
        <p14:creationId xmlns:p14="http://schemas.microsoft.com/office/powerpoint/2010/main" val="2155310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a:t>
            </a:r>
            <a:r>
              <a:rPr lang="en-US" b="1" dirty="0"/>
              <a:t> minute video</a:t>
            </a:r>
            <a:endParaRPr lang="en-US" dirty="0"/>
          </a:p>
        </p:txBody>
      </p:sp>
      <p:sp>
        <p:nvSpPr>
          <p:cNvPr id="4" name="Slide Number Placeholder 3"/>
          <p:cNvSpPr>
            <a:spLocks noGrp="1"/>
          </p:cNvSpPr>
          <p:nvPr>
            <p:ph type="sldNum" sz="quarter" idx="5"/>
          </p:nvPr>
        </p:nvSpPr>
        <p:spPr/>
        <p:txBody>
          <a:bodyPr/>
          <a:lstStyle/>
          <a:p>
            <a:fld id="{8C92EEB5-C72C-004E-A07E-816344E604EC}" type="slidenum">
              <a:rPr lang="en-US" smtClean="0"/>
              <a:t>17</a:t>
            </a:fld>
            <a:endParaRPr lang="en-US"/>
          </a:p>
        </p:txBody>
      </p:sp>
    </p:spTree>
    <p:extLst>
      <p:ext uri="{BB962C8B-B14F-4D97-AF65-F5344CB8AC3E}">
        <p14:creationId xmlns:p14="http://schemas.microsoft.com/office/powerpoint/2010/main" val="18606625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p:cNvSpPr>
            <a:spLocks noGrp="1" noRot="1" noChangeAspect="1" noChangeArrowheads="1" noTextEdit="1"/>
          </p:cNvSpPr>
          <p:nvPr>
            <p:ph type="sldImg"/>
          </p:nvPr>
        </p:nvSpPr>
        <p:spPr>
          <a:xfrm>
            <a:off x="460375" y="153988"/>
            <a:ext cx="6394450" cy="3597275"/>
          </a:xfrm>
          <a:ln w="12700" cap="flat"/>
        </p:spPr>
      </p:sp>
      <p:sp>
        <p:nvSpPr>
          <p:cNvPr id="123906" name="Rectangle 6"/>
          <p:cNvSpPr>
            <a:spLocks noGrp="1" noChangeArrowheads="1"/>
          </p:cNvSpPr>
          <p:nvPr>
            <p:ph type="body" idx="1"/>
          </p:nvPr>
        </p:nvSpPr>
        <p:spPr>
          <a:xfrm>
            <a:off x="731520" y="4114800"/>
            <a:ext cx="5852160" cy="4320540"/>
          </a:xfrm>
          <a:noFill/>
        </p:spPr>
        <p:txBody>
          <a:bodyPr/>
          <a:lstStyle/>
          <a:p>
            <a:pPr>
              <a:lnSpc>
                <a:spcPct val="115000"/>
              </a:lnSpc>
            </a:pPr>
            <a:r>
              <a:rPr lang="en-US" dirty="0"/>
              <a:t>Ask class to keep this in mind as we continue to explore brain develop and implications of toxic forms of stress</a:t>
            </a:r>
          </a:p>
        </p:txBody>
      </p:sp>
    </p:spTree>
    <p:extLst>
      <p:ext uri="{BB962C8B-B14F-4D97-AF65-F5344CB8AC3E}">
        <p14:creationId xmlns:p14="http://schemas.microsoft.com/office/powerpoint/2010/main" val="745580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US" dirty="0" err="1"/>
              <a:t>redit</a:t>
            </a:r>
            <a:endParaRPr lang="en-US" dirty="0"/>
          </a:p>
          <a:p>
            <a:r>
              <a:rPr lang="en-US" dirty="0"/>
              <a:t>This image shows the ways that a brain is impacted when exposed to trauma. Know let’s take a look at what a child’s brain can look like in circumstances of extreme neglect</a:t>
            </a:r>
          </a:p>
        </p:txBody>
      </p:sp>
      <p:sp>
        <p:nvSpPr>
          <p:cNvPr id="4" name="Slide Number Placeholder 3"/>
          <p:cNvSpPr>
            <a:spLocks noGrp="1"/>
          </p:cNvSpPr>
          <p:nvPr>
            <p:ph type="sldNum" sz="quarter" idx="5"/>
          </p:nvPr>
        </p:nvSpPr>
        <p:spPr/>
        <p:txBody>
          <a:bodyPr/>
          <a:lstStyle/>
          <a:p>
            <a:fld id="{8C92EEB5-C72C-004E-A07E-816344E604EC}" type="slidenum">
              <a:rPr lang="en-US" smtClean="0"/>
              <a:t>20</a:t>
            </a:fld>
            <a:endParaRPr lang="en-US"/>
          </a:p>
        </p:txBody>
      </p:sp>
    </p:spTree>
    <p:extLst>
      <p:ext uri="{BB962C8B-B14F-4D97-AF65-F5344CB8AC3E}">
        <p14:creationId xmlns:p14="http://schemas.microsoft.com/office/powerpoint/2010/main" val="27370709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92EEB5-C72C-004E-A07E-816344E604EC}" type="slidenum">
              <a:rPr lang="en-US" smtClean="0"/>
              <a:t>21</a:t>
            </a:fld>
            <a:endParaRPr lang="en-US"/>
          </a:p>
        </p:txBody>
      </p:sp>
    </p:spTree>
    <p:extLst>
      <p:ext uri="{BB962C8B-B14F-4D97-AF65-F5344CB8AC3E}">
        <p14:creationId xmlns:p14="http://schemas.microsoft.com/office/powerpoint/2010/main" val="16901419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D3B3C7E-BC2D-4436-8B03-AC421FA66787}"/>
              </a:ext>
            </a:extLst>
          </p:cNvPr>
          <p:cNvSpPr/>
          <p:nvPr/>
        </p:nvSpPr>
        <p:spPr>
          <a:xfrm>
            <a:off x="160920" y="157606"/>
            <a:ext cx="11870161" cy="6542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66887E-4265-46F7-9DE0-605FFFC90761}"/>
              </a:ext>
            </a:extLst>
          </p:cNvPr>
          <p:cNvSpPr>
            <a:spLocks noGrp="1"/>
          </p:cNvSpPr>
          <p:nvPr>
            <p:ph type="ctrTitle" hasCustomPrompt="1"/>
          </p:nvPr>
        </p:nvSpPr>
        <p:spPr>
          <a:xfrm>
            <a:off x="2035130" y="1066800"/>
            <a:ext cx="8112369" cy="2073119"/>
          </a:xfrm>
        </p:spPr>
        <p:txBody>
          <a:bodyPr anchor="b">
            <a:normAutofit/>
          </a:bodyPr>
          <a:lstStyle>
            <a:lvl1pPr algn="ctr">
              <a:lnSpc>
                <a:spcPct val="110000"/>
              </a:lnSpc>
              <a:defRPr sz="2800" cap="all" spc="390" baseline="0"/>
            </a:lvl1pPr>
          </a:lstStyle>
          <a:p>
            <a:r>
              <a:rPr lang="en-US" dirty="0"/>
              <a:t>CLICK TO EDIT MASTER TITLE STYLE</a:t>
            </a:r>
          </a:p>
        </p:txBody>
      </p:sp>
      <p:sp>
        <p:nvSpPr>
          <p:cNvPr id="3" name="Subtitle 2">
            <a:extLst>
              <a:ext uri="{FF2B5EF4-FFF2-40B4-BE49-F238E27FC236}">
                <a16:creationId xmlns:a16="http://schemas.microsoft.com/office/drawing/2014/main" id="{7EDB1A74-54F5-45CA-8922-87FFD57515D4}"/>
              </a:ext>
            </a:extLst>
          </p:cNvPr>
          <p:cNvSpPr>
            <a:spLocks noGrp="1"/>
          </p:cNvSpPr>
          <p:nvPr>
            <p:ph type="subTitle" idx="1"/>
          </p:nvPr>
        </p:nvSpPr>
        <p:spPr>
          <a:xfrm>
            <a:off x="2175804" y="4876802"/>
            <a:ext cx="7821637" cy="1028697"/>
          </a:xfrm>
        </p:spPr>
        <p:txBody>
          <a:bodyPr>
            <a:normAutofit/>
          </a:bodyPr>
          <a:lstStyle>
            <a:lvl1pPr marL="0" indent="0" algn="ctr">
              <a:lnSpc>
                <a:spcPct val="10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0B6BE6EF-9D0F-4ABF-B92C-E967FE3F16CF}"/>
              </a:ext>
            </a:extLst>
          </p:cNvPr>
          <p:cNvSpPr>
            <a:spLocks noGrp="1"/>
          </p:cNvSpPr>
          <p:nvPr>
            <p:ph type="dt" sz="half" idx="10"/>
          </p:nvPr>
        </p:nvSpPr>
        <p:spPr/>
        <p:txBody>
          <a:bodyPr/>
          <a:lstStyle/>
          <a:p>
            <a:fld id="{C485584D-7D79-4248-9986-4CA35242F944}" type="datetimeFigureOut">
              <a:rPr lang="en-US" smtClean="0"/>
              <a:t>5/28/24</a:t>
            </a:fld>
            <a:endParaRPr lang="en-US"/>
          </a:p>
        </p:txBody>
      </p:sp>
      <p:sp>
        <p:nvSpPr>
          <p:cNvPr id="5" name="Footer Placeholder 4">
            <a:extLst>
              <a:ext uri="{FF2B5EF4-FFF2-40B4-BE49-F238E27FC236}">
                <a16:creationId xmlns:a16="http://schemas.microsoft.com/office/drawing/2014/main" id="{4E4AB150-954C-4F02-89AC-DA7163D75C39}"/>
              </a:ext>
            </a:extLst>
          </p:cNvPr>
          <p:cNvSpPr>
            <a:spLocks noGrp="1"/>
          </p:cNvSpPr>
          <p:nvPr>
            <p:ph type="ftr" sz="quarter" idx="11"/>
          </p:nvPr>
        </p:nvSpPr>
        <p:spPr>
          <a:xfrm>
            <a:off x="7279965" y="6245352"/>
            <a:ext cx="4114800" cy="365125"/>
          </a:xfrm>
        </p:spPr>
        <p:txBody>
          <a:bodyPr/>
          <a:lstStyle/>
          <a:p>
            <a:endParaRPr lang="en-US"/>
          </a:p>
        </p:txBody>
      </p:sp>
      <p:sp>
        <p:nvSpPr>
          <p:cNvPr id="6" name="Slide Number Placeholder 5">
            <a:extLst>
              <a:ext uri="{FF2B5EF4-FFF2-40B4-BE49-F238E27FC236}">
                <a16:creationId xmlns:a16="http://schemas.microsoft.com/office/drawing/2014/main" id="{E8E16270-CBD7-4ACC-BFC5-9CADE7226688}"/>
              </a:ext>
            </a:extLst>
          </p:cNvPr>
          <p:cNvSpPr>
            <a:spLocks noGrp="1"/>
          </p:cNvSpPr>
          <p:nvPr>
            <p:ph type="sldNum" sz="quarter" idx="12"/>
          </p:nvPr>
        </p:nvSpPr>
        <p:spPr/>
        <p:txBody>
          <a:bodyPr/>
          <a:lstStyle/>
          <a:p>
            <a:fld id="{19590046-DA73-4BBF-84B5-C08E6F75191A}" type="slidenum">
              <a:rPr lang="en-US" smtClean="0"/>
              <a:t>‹#›</a:t>
            </a:fld>
            <a:endParaRPr lang="en-US"/>
          </a:p>
        </p:txBody>
      </p:sp>
      <p:grpSp>
        <p:nvGrpSpPr>
          <p:cNvPr id="7" name="Group 6">
            <a:extLst>
              <a:ext uri="{FF2B5EF4-FFF2-40B4-BE49-F238E27FC236}">
                <a16:creationId xmlns:a16="http://schemas.microsoft.com/office/drawing/2014/main" id="{79B5D0C1-066E-4C02-A6B8-59FAE4A19724}"/>
              </a:ext>
            </a:extLst>
          </p:cNvPr>
          <p:cNvGrpSpPr/>
          <p:nvPr/>
        </p:nvGrpSpPr>
        <p:grpSpPr>
          <a:xfrm>
            <a:off x="5662258" y="4240546"/>
            <a:ext cx="867485" cy="115439"/>
            <a:chOff x="8910933" y="1861308"/>
            <a:chExt cx="867485" cy="115439"/>
          </a:xfrm>
        </p:grpSpPr>
        <p:sp>
          <p:nvSpPr>
            <p:cNvPr id="8" name="Rectangle 7">
              <a:extLst>
                <a:ext uri="{FF2B5EF4-FFF2-40B4-BE49-F238E27FC236}">
                  <a16:creationId xmlns:a16="http://schemas.microsoft.com/office/drawing/2014/main" id="{D4386904-AFDC-449E-8D1B-906B305EBDA7}"/>
                </a:ext>
              </a:extLst>
            </p:cNvPr>
            <p:cNvSpPr/>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9" name="Straight Connector 8">
              <a:extLst>
                <a:ext uri="{FF2B5EF4-FFF2-40B4-BE49-F238E27FC236}">
                  <a16:creationId xmlns:a16="http://schemas.microsoft.com/office/drawing/2014/main" id="{F70778F2-11E8-428C-8324-479CA9D6FE92}"/>
                </a:ext>
              </a:extLst>
            </p:cNvPr>
            <p:cNvCxnSpPr/>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A0BE89E-CB2D-48BA-A8D2-533FAAAA725F}"/>
                </a:ext>
              </a:extLst>
            </p:cNvPr>
            <p:cNvCxnSpPr/>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424618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B1126-542A-43AD-8078-EE35651654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A5F98B-5F32-4561-BFBC-9F6E5DA0A347}"/>
              </a:ext>
            </a:extLst>
          </p:cNvPr>
          <p:cNvSpPr>
            <a:spLocks noGrp="1"/>
          </p:cNvSpPr>
          <p:nvPr>
            <p:ph type="body" orient="vert" idx="1"/>
          </p:nvPr>
        </p:nvSpPr>
        <p:spPr>
          <a:xfrm>
            <a:off x="1028700" y="2161903"/>
            <a:ext cx="10134600" cy="374359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73D0DD-B04E-4E48-8EE1-51E46131A9A2}"/>
              </a:ext>
            </a:extLst>
          </p:cNvPr>
          <p:cNvSpPr>
            <a:spLocks noGrp="1"/>
          </p:cNvSpPr>
          <p:nvPr>
            <p:ph type="dt" sz="half" idx="10"/>
          </p:nvPr>
        </p:nvSpPr>
        <p:spPr/>
        <p:txBody>
          <a:bodyPr/>
          <a:lstStyle/>
          <a:p>
            <a:fld id="{C485584D-7D79-4248-9986-4CA35242F944}" type="datetimeFigureOut">
              <a:rPr lang="en-US" smtClean="0"/>
              <a:t>5/28/24</a:t>
            </a:fld>
            <a:endParaRPr lang="en-US"/>
          </a:p>
        </p:txBody>
      </p:sp>
      <p:sp>
        <p:nvSpPr>
          <p:cNvPr id="5" name="Footer Placeholder 4">
            <a:extLst>
              <a:ext uri="{FF2B5EF4-FFF2-40B4-BE49-F238E27FC236}">
                <a16:creationId xmlns:a16="http://schemas.microsoft.com/office/drawing/2014/main" id="{0481352D-F9C0-4442-9601-A09A7655E6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FC0801-9C45-40AE-AB33-5742CDA4DAC7}"/>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3348377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946561-59BF-4566-AD2C-9B05C4771DF4}"/>
              </a:ext>
            </a:extLst>
          </p:cNvPr>
          <p:cNvSpPr>
            <a:spLocks noGrp="1"/>
          </p:cNvSpPr>
          <p:nvPr>
            <p:ph type="title" orient="vert"/>
          </p:nvPr>
        </p:nvSpPr>
        <p:spPr>
          <a:xfrm>
            <a:off x="9196250" y="723899"/>
            <a:ext cx="2271849" cy="5410201"/>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A1DF7870-6CBD-47E2-854C-68141BAA101D}"/>
              </a:ext>
            </a:extLst>
          </p:cNvPr>
          <p:cNvSpPr>
            <a:spLocks noGrp="1"/>
          </p:cNvSpPr>
          <p:nvPr>
            <p:ph type="body" orient="vert" idx="1"/>
          </p:nvPr>
        </p:nvSpPr>
        <p:spPr>
          <a:xfrm>
            <a:off x="723900" y="723899"/>
            <a:ext cx="8302534" cy="54102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712FAF3-C106-49CB-A845-1FC7F731399D}"/>
              </a:ext>
            </a:extLst>
          </p:cNvPr>
          <p:cNvSpPr>
            <a:spLocks noGrp="1"/>
          </p:cNvSpPr>
          <p:nvPr>
            <p:ph type="dt" sz="half" idx="10"/>
          </p:nvPr>
        </p:nvSpPr>
        <p:spPr/>
        <p:txBody>
          <a:bodyPr/>
          <a:lstStyle/>
          <a:p>
            <a:fld id="{C485584D-7D79-4248-9986-4CA35242F944}" type="datetimeFigureOut">
              <a:rPr lang="en-US" smtClean="0"/>
              <a:t>5/28/24</a:t>
            </a:fld>
            <a:endParaRPr lang="en-US"/>
          </a:p>
        </p:txBody>
      </p:sp>
      <p:sp>
        <p:nvSpPr>
          <p:cNvPr id="5" name="Footer Placeholder 4">
            <a:extLst>
              <a:ext uri="{FF2B5EF4-FFF2-40B4-BE49-F238E27FC236}">
                <a16:creationId xmlns:a16="http://schemas.microsoft.com/office/drawing/2014/main" id="{E34D5CCC-00E8-48FA-91A6-921E7B6440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7E1751-E7AA-406D-A977-1ACEF1FBD134}"/>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3328242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2DC87-4B97-4A7C-BC4C-6E772456161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4B59FD9-57FD-4ABA-9FCD-7954052534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7BD40E-B0AA-47B8-900F-488A8AEC1BC2}"/>
              </a:ext>
            </a:extLst>
          </p:cNvPr>
          <p:cNvSpPr>
            <a:spLocks noGrp="1"/>
          </p:cNvSpPr>
          <p:nvPr>
            <p:ph type="dt" sz="half" idx="10"/>
          </p:nvPr>
        </p:nvSpPr>
        <p:spPr/>
        <p:txBody>
          <a:bodyPr/>
          <a:lstStyle/>
          <a:p>
            <a:fld id="{C485584D-7D79-4248-9986-4CA35242F944}" type="datetimeFigureOut">
              <a:rPr lang="en-US" smtClean="0"/>
              <a:t>5/28/24</a:t>
            </a:fld>
            <a:endParaRPr lang="en-US"/>
          </a:p>
        </p:txBody>
      </p:sp>
      <p:sp>
        <p:nvSpPr>
          <p:cNvPr id="5" name="Footer Placeholder 4">
            <a:extLst>
              <a:ext uri="{FF2B5EF4-FFF2-40B4-BE49-F238E27FC236}">
                <a16:creationId xmlns:a16="http://schemas.microsoft.com/office/drawing/2014/main" id="{865E623C-1E35-4485-A5B4-A71969BE70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5C6BB9-EF4F-465E-985B-34521F68C583}"/>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3966464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87F5577-D71B-4279-B07A-62F703E5D1DC}"/>
              </a:ext>
            </a:extLst>
          </p:cNvPr>
          <p:cNvSpPr>
            <a:spLocks noGrp="1"/>
          </p:cNvSpPr>
          <p:nvPr>
            <p:ph type="dt" sz="half" idx="10"/>
          </p:nvPr>
        </p:nvSpPr>
        <p:spPr/>
        <p:txBody>
          <a:bodyPr/>
          <a:lstStyle/>
          <a:p>
            <a:fld id="{C485584D-7D79-4248-9986-4CA35242F944}" type="datetimeFigureOut">
              <a:rPr lang="en-US" smtClean="0"/>
              <a:t>5/28/24</a:t>
            </a:fld>
            <a:endParaRPr lang="en-US"/>
          </a:p>
        </p:txBody>
      </p:sp>
      <p:sp>
        <p:nvSpPr>
          <p:cNvPr id="5" name="Footer Placeholder 4">
            <a:extLst>
              <a:ext uri="{FF2B5EF4-FFF2-40B4-BE49-F238E27FC236}">
                <a16:creationId xmlns:a16="http://schemas.microsoft.com/office/drawing/2014/main" id="{F648367D-C35C-4023-BEBE-F834D033B0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BFCF8A-B8C6-496A-98A5-BBB52DB70F16}"/>
              </a:ext>
            </a:extLst>
          </p:cNvPr>
          <p:cNvSpPr>
            <a:spLocks noGrp="1"/>
          </p:cNvSpPr>
          <p:nvPr>
            <p:ph type="sldNum" sz="quarter" idx="12"/>
          </p:nvPr>
        </p:nvSpPr>
        <p:spPr/>
        <p:txBody>
          <a:bodyPr/>
          <a:lstStyle/>
          <a:p>
            <a:fld id="{19590046-DA73-4BBF-84B5-C08E6F75191A}" type="slidenum">
              <a:rPr lang="en-US" smtClean="0"/>
              <a:t>‹#›</a:t>
            </a:fld>
            <a:endParaRPr lang="en-US"/>
          </a:p>
        </p:txBody>
      </p:sp>
      <p:sp>
        <p:nvSpPr>
          <p:cNvPr id="11" name="Rectangle 5">
            <a:extLst>
              <a:ext uri="{FF2B5EF4-FFF2-40B4-BE49-F238E27FC236}">
                <a16:creationId xmlns:a16="http://schemas.microsoft.com/office/drawing/2014/main" id="{CDE45C10-227D-42DF-A888-EEFD3784FA8E}"/>
              </a:ext>
              <a:ext uri="{C183D7F6-B498-43B3-948B-1728B52AA6E4}">
                <adec:decorative xmlns:adec="http://schemas.microsoft.com/office/drawing/2017/decorative" val="1"/>
              </a:ext>
            </a:extLst>
          </p:cNvPr>
          <p:cNvSpPr/>
          <p:nvPr/>
        </p:nvSpPr>
        <p:spPr>
          <a:xfrm>
            <a:off x="723900" y="750338"/>
            <a:ext cx="4580642" cy="5494694"/>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DA214944-8898-48BC-AE6F-065DA7BBB8E8}"/>
              </a:ext>
              <a:ext uri="{C183D7F6-B498-43B3-948B-1728B52AA6E4}">
                <adec:decorative xmlns:adec="http://schemas.microsoft.com/office/drawing/2017/decorative" val="1"/>
              </a:ext>
            </a:extLst>
          </p:cNvPr>
          <p:cNvGrpSpPr/>
          <p:nvPr/>
        </p:nvGrpSpPr>
        <p:grpSpPr>
          <a:xfrm>
            <a:off x="2580478" y="4714704"/>
            <a:ext cx="867485" cy="115439"/>
            <a:chOff x="8910933" y="1861308"/>
            <a:chExt cx="867485" cy="115439"/>
          </a:xfrm>
        </p:grpSpPr>
        <p:sp>
          <p:nvSpPr>
            <p:cNvPr id="8" name="Rectangle 7">
              <a:extLst>
                <a:ext uri="{FF2B5EF4-FFF2-40B4-BE49-F238E27FC236}">
                  <a16:creationId xmlns:a16="http://schemas.microsoft.com/office/drawing/2014/main" id="{B94B3AAB-30C4-441D-B481-D253F8325953}"/>
                </a:ext>
              </a:extLst>
            </p:cNvPr>
            <p:cNvSpPr/>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9" name="Straight Connector 8">
              <a:extLst>
                <a:ext uri="{FF2B5EF4-FFF2-40B4-BE49-F238E27FC236}">
                  <a16:creationId xmlns:a16="http://schemas.microsoft.com/office/drawing/2014/main" id="{FDCB6176-5585-40BC-BC9C-CA625F989F1B}"/>
                </a:ext>
              </a:extLst>
            </p:cNvPr>
            <p:cNvCxnSpPr/>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7C4F1D9-97D8-43DD-A319-C56367F97FCE}"/>
                </a:ext>
              </a:extLst>
            </p:cNvPr>
            <p:cNvCxnSpPr/>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D25E64ED-B373-4866-B5A2-E805D3168BBB}"/>
              </a:ext>
            </a:extLst>
          </p:cNvPr>
          <p:cNvSpPr>
            <a:spLocks noGrp="1"/>
          </p:cNvSpPr>
          <p:nvPr>
            <p:ph type="title"/>
          </p:nvPr>
        </p:nvSpPr>
        <p:spPr>
          <a:xfrm>
            <a:off x="1151291" y="1274475"/>
            <a:ext cx="3761832" cy="2823913"/>
          </a:xfrm>
        </p:spPr>
        <p:txBody>
          <a:bodyPr anchor="b">
            <a:normAutofit/>
          </a:bodyPr>
          <a:lstStyle>
            <a:lvl1pPr algn="ctr">
              <a:defRPr sz="3200" cap="all" spc="600" baseline="0"/>
            </a:lvl1pPr>
          </a:lstStyle>
          <a:p>
            <a:r>
              <a:rPr lang="en-US" dirty="0"/>
              <a:t>Click to edit Master title style</a:t>
            </a:r>
          </a:p>
        </p:txBody>
      </p:sp>
      <p:sp>
        <p:nvSpPr>
          <p:cNvPr id="3" name="Text Placeholder 2">
            <a:extLst>
              <a:ext uri="{FF2B5EF4-FFF2-40B4-BE49-F238E27FC236}">
                <a16:creationId xmlns:a16="http://schemas.microsoft.com/office/drawing/2014/main" id="{AB6D6168-DDAE-41B2-A0D5-42185A2D028C}"/>
              </a:ext>
            </a:extLst>
          </p:cNvPr>
          <p:cNvSpPr>
            <a:spLocks noGrp="1"/>
          </p:cNvSpPr>
          <p:nvPr>
            <p:ph type="body" idx="1"/>
          </p:nvPr>
        </p:nvSpPr>
        <p:spPr>
          <a:xfrm>
            <a:off x="6556756" y="2730304"/>
            <a:ext cx="4383030" cy="1397390"/>
          </a:xfrm>
        </p:spPr>
        <p:txBody>
          <a:bodyPr anchor="ctr">
            <a:normAutofit/>
          </a:bodyPr>
          <a:lstStyle>
            <a:lvl1pPr marL="0" indent="0" algn="ctr">
              <a:buNone/>
              <a:defRPr sz="20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427230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825EB-71EE-41B3-89D2-47A0C7C359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662F7D-C4AD-4BD4-AAC8-F0223EE4A38B}"/>
              </a:ext>
            </a:extLst>
          </p:cNvPr>
          <p:cNvSpPr>
            <a:spLocks noGrp="1"/>
          </p:cNvSpPr>
          <p:nvPr>
            <p:ph sz="half" idx="1"/>
          </p:nvPr>
        </p:nvSpPr>
        <p:spPr>
          <a:xfrm>
            <a:off x="1037305" y="2155369"/>
            <a:ext cx="4953000" cy="399832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9D0FB088-28C6-4667-8DF2-0DE32AE3EC30}"/>
              </a:ext>
            </a:extLst>
          </p:cNvPr>
          <p:cNvSpPr>
            <a:spLocks noGrp="1"/>
          </p:cNvSpPr>
          <p:nvPr>
            <p:ph sz="half" idx="2"/>
          </p:nvPr>
        </p:nvSpPr>
        <p:spPr>
          <a:xfrm>
            <a:off x="6172200" y="2155369"/>
            <a:ext cx="4953000" cy="39983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36095F-AE34-4E94-B722-E3A1205AEEDC}"/>
              </a:ext>
            </a:extLst>
          </p:cNvPr>
          <p:cNvSpPr>
            <a:spLocks noGrp="1"/>
          </p:cNvSpPr>
          <p:nvPr>
            <p:ph type="dt" sz="half" idx="10"/>
          </p:nvPr>
        </p:nvSpPr>
        <p:spPr/>
        <p:txBody>
          <a:bodyPr/>
          <a:lstStyle/>
          <a:p>
            <a:fld id="{C485584D-7D79-4248-9986-4CA35242F944}" type="datetimeFigureOut">
              <a:rPr lang="en-US" smtClean="0"/>
              <a:t>5/28/24</a:t>
            </a:fld>
            <a:endParaRPr lang="en-US"/>
          </a:p>
        </p:txBody>
      </p:sp>
      <p:sp>
        <p:nvSpPr>
          <p:cNvPr id="6" name="Footer Placeholder 5">
            <a:extLst>
              <a:ext uri="{FF2B5EF4-FFF2-40B4-BE49-F238E27FC236}">
                <a16:creationId xmlns:a16="http://schemas.microsoft.com/office/drawing/2014/main" id="{6E06A8E6-BD94-48EA-8F35-DA0DF910AC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478AEF-56B8-49F5-81E8-663B1FFA073B}"/>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1011542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F873F-001F-4254-97F3-05329E6A7B67}"/>
              </a:ext>
            </a:extLst>
          </p:cNvPr>
          <p:cNvSpPr>
            <a:spLocks noGrp="1"/>
          </p:cNvSpPr>
          <p:nvPr>
            <p:ph type="title"/>
          </p:nvPr>
        </p:nvSpPr>
        <p:spPr>
          <a:xfrm>
            <a:off x="1028700" y="555171"/>
            <a:ext cx="10134600" cy="1135517"/>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4A37B575-060F-4296-A28A-93DA109F96F5}"/>
              </a:ext>
            </a:extLst>
          </p:cNvPr>
          <p:cNvSpPr>
            <a:spLocks noGrp="1"/>
          </p:cNvSpPr>
          <p:nvPr>
            <p:ph type="body" idx="1"/>
          </p:nvPr>
        </p:nvSpPr>
        <p:spPr>
          <a:xfrm>
            <a:off x="1037306" y="1801620"/>
            <a:ext cx="4849036" cy="814387"/>
          </a:xfrm>
        </p:spPr>
        <p:txBody>
          <a:bodyPr anchor="b">
            <a:normAutofit/>
          </a:bodyPr>
          <a:lstStyle>
            <a:lvl1pPr marL="0" indent="0">
              <a:buNone/>
              <a:defRPr sz="18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BA581A51-F4D1-4A02-9918-C416F820B646}"/>
              </a:ext>
            </a:extLst>
          </p:cNvPr>
          <p:cNvSpPr>
            <a:spLocks noGrp="1"/>
          </p:cNvSpPr>
          <p:nvPr>
            <p:ph sz="half" idx="2"/>
          </p:nvPr>
        </p:nvSpPr>
        <p:spPr>
          <a:xfrm>
            <a:off x="1037306" y="2619103"/>
            <a:ext cx="4849036" cy="35149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2916D0-3DFE-455D-9888-3FDEFD3DE0CD}"/>
              </a:ext>
            </a:extLst>
          </p:cNvPr>
          <p:cNvSpPr>
            <a:spLocks noGrp="1"/>
          </p:cNvSpPr>
          <p:nvPr>
            <p:ph type="body" sz="quarter" idx="3"/>
          </p:nvPr>
        </p:nvSpPr>
        <p:spPr>
          <a:xfrm>
            <a:off x="6250108" y="1801620"/>
            <a:ext cx="4904585" cy="814387"/>
          </a:xfrm>
        </p:spPr>
        <p:txBody>
          <a:bodyPr anchor="b">
            <a:normAutofit/>
          </a:bodyPr>
          <a:lstStyle>
            <a:lvl1pPr marL="0" indent="0">
              <a:buNone/>
              <a:defRPr sz="18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F093D763-0643-4A48-8007-93391C59F6D5}"/>
              </a:ext>
            </a:extLst>
          </p:cNvPr>
          <p:cNvSpPr>
            <a:spLocks noGrp="1"/>
          </p:cNvSpPr>
          <p:nvPr>
            <p:ph sz="quarter" idx="4"/>
          </p:nvPr>
        </p:nvSpPr>
        <p:spPr>
          <a:xfrm>
            <a:off x="6250108" y="2619103"/>
            <a:ext cx="4904585" cy="35149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A2D07B-3A5D-41C2-83B8-BD1AD6522CAD}"/>
              </a:ext>
            </a:extLst>
          </p:cNvPr>
          <p:cNvSpPr>
            <a:spLocks noGrp="1"/>
          </p:cNvSpPr>
          <p:nvPr>
            <p:ph type="dt" sz="half" idx="10"/>
          </p:nvPr>
        </p:nvSpPr>
        <p:spPr/>
        <p:txBody>
          <a:bodyPr/>
          <a:lstStyle/>
          <a:p>
            <a:fld id="{C485584D-7D79-4248-9986-4CA35242F944}" type="datetimeFigureOut">
              <a:rPr lang="en-US" smtClean="0"/>
              <a:t>5/28/24</a:t>
            </a:fld>
            <a:endParaRPr lang="en-US"/>
          </a:p>
        </p:txBody>
      </p:sp>
      <p:sp>
        <p:nvSpPr>
          <p:cNvPr id="8" name="Footer Placeholder 7">
            <a:extLst>
              <a:ext uri="{FF2B5EF4-FFF2-40B4-BE49-F238E27FC236}">
                <a16:creationId xmlns:a16="http://schemas.microsoft.com/office/drawing/2014/main" id="{0E2C1367-FE5A-4CDD-B85B-724FFFE5B5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92F244-23EB-4E1A-B74F-77F23F87978D}"/>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2775660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76C0A-BEF4-4DE4-A9D2-C60298FC7F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67C0AC-3C98-4D68-AE72-CFFA1638CC02}"/>
              </a:ext>
            </a:extLst>
          </p:cNvPr>
          <p:cNvSpPr>
            <a:spLocks noGrp="1"/>
          </p:cNvSpPr>
          <p:nvPr>
            <p:ph type="dt" sz="half" idx="10"/>
          </p:nvPr>
        </p:nvSpPr>
        <p:spPr/>
        <p:txBody>
          <a:bodyPr/>
          <a:lstStyle/>
          <a:p>
            <a:fld id="{C485584D-7D79-4248-9986-4CA35242F944}" type="datetimeFigureOut">
              <a:rPr lang="en-US" smtClean="0"/>
              <a:t>5/28/24</a:t>
            </a:fld>
            <a:endParaRPr lang="en-US"/>
          </a:p>
        </p:txBody>
      </p:sp>
      <p:sp>
        <p:nvSpPr>
          <p:cNvPr id="4" name="Footer Placeholder 3">
            <a:extLst>
              <a:ext uri="{FF2B5EF4-FFF2-40B4-BE49-F238E27FC236}">
                <a16:creationId xmlns:a16="http://schemas.microsoft.com/office/drawing/2014/main" id="{FEA7722A-E2E4-45D2-8A20-4853ED6837B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46B9201-B20B-4412-B745-F2F6A91487E8}"/>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950636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C4889A-9ABE-4409-BAD8-F84C36C1FA09}"/>
              </a:ext>
            </a:extLst>
          </p:cNvPr>
          <p:cNvSpPr>
            <a:spLocks noGrp="1"/>
          </p:cNvSpPr>
          <p:nvPr>
            <p:ph type="dt" sz="half" idx="10"/>
          </p:nvPr>
        </p:nvSpPr>
        <p:spPr/>
        <p:txBody>
          <a:bodyPr/>
          <a:lstStyle/>
          <a:p>
            <a:fld id="{C485584D-7D79-4248-9986-4CA35242F944}" type="datetimeFigureOut">
              <a:rPr lang="en-US" smtClean="0"/>
              <a:t>5/28/24</a:t>
            </a:fld>
            <a:endParaRPr lang="en-US"/>
          </a:p>
        </p:txBody>
      </p:sp>
      <p:sp>
        <p:nvSpPr>
          <p:cNvPr id="3" name="Footer Placeholder 2">
            <a:extLst>
              <a:ext uri="{FF2B5EF4-FFF2-40B4-BE49-F238E27FC236}">
                <a16:creationId xmlns:a16="http://schemas.microsoft.com/office/drawing/2014/main" id="{7DDA5A70-FE21-4CB6-A67B-1DC798E9E3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984AD11-7FD2-432C-A6AB-395BE9275C1B}"/>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3542882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397CF-9CDD-4E78-8F35-A2FFE7867419}"/>
              </a:ext>
            </a:extLst>
          </p:cNvPr>
          <p:cNvSpPr>
            <a:spLocks noGrp="1"/>
          </p:cNvSpPr>
          <p:nvPr>
            <p:ph type="title"/>
          </p:nvPr>
        </p:nvSpPr>
        <p:spPr>
          <a:xfrm>
            <a:off x="1066800" y="457200"/>
            <a:ext cx="3705225"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7194BFE-7A85-4123-B0F7-4DB1C141CE60}"/>
              </a:ext>
            </a:extLst>
          </p:cNvPr>
          <p:cNvSpPr>
            <a:spLocks noGrp="1"/>
          </p:cNvSpPr>
          <p:nvPr>
            <p:ph idx="1"/>
          </p:nvPr>
        </p:nvSpPr>
        <p:spPr>
          <a:xfrm>
            <a:off x="5183188" y="1066800"/>
            <a:ext cx="6172200" cy="48386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641EFD6D-1929-4A73-A860-22A36FF5C17D}"/>
              </a:ext>
            </a:extLst>
          </p:cNvPr>
          <p:cNvSpPr>
            <a:spLocks noGrp="1"/>
          </p:cNvSpPr>
          <p:nvPr>
            <p:ph type="body" sz="half" idx="2"/>
          </p:nvPr>
        </p:nvSpPr>
        <p:spPr>
          <a:xfrm>
            <a:off x="1066800" y="2057400"/>
            <a:ext cx="37052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B399A5-94A1-4452-AFF0-918BDA8B14F9}"/>
              </a:ext>
            </a:extLst>
          </p:cNvPr>
          <p:cNvSpPr>
            <a:spLocks noGrp="1"/>
          </p:cNvSpPr>
          <p:nvPr>
            <p:ph type="dt" sz="half" idx="10"/>
          </p:nvPr>
        </p:nvSpPr>
        <p:spPr/>
        <p:txBody>
          <a:bodyPr/>
          <a:lstStyle/>
          <a:p>
            <a:fld id="{C485584D-7D79-4248-9986-4CA35242F944}" type="datetimeFigureOut">
              <a:rPr lang="en-US" smtClean="0"/>
              <a:t>5/28/24</a:t>
            </a:fld>
            <a:endParaRPr lang="en-US"/>
          </a:p>
        </p:txBody>
      </p:sp>
      <p:sp>
        <p:nvSpPr>
          <p:cNvPr id="6" name="Footer Placeholder 5">
            <a:extLst>
              <a:ext uri="{FF2B5EF4-FFF2-40B4-BE49-F238E27FC236}">
                <a16:creationId xmlns:a16="http://schemas.microsoft.com/office/drawing/2014/main" id="{489589D8-DD83-406C-A77A-176D23993B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E46024-82ED-40EF-8846-F6CC44BC53DE}"/>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428084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D12FA-83A4-42AF-98D7-312C4C5A7128}"/>
              </a:ext>
            </a:extLst>
          </p:cNvPr>
          <p:cNvSpPr>
            <a:spLocks noGrp="1"/>
          </p:cNvSpPr>
          <p:nvPr>
            <p:ph type="title"/>
          </p:nvPr>
        </p:nvSpPr>
        <p:spPr>
          <a:xfrm>
            <a:off x="1066800" y="457200"/>
            <a:ext cx="3705225"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46CF1DC8-2932-4C6E-BFBB-8BA1C9598425}"/>
              </a:ext>
            </a:extLst>
          </p:cNvPr>
          <p:cNvSpPr>
            <a:spLocks noGrp="1"/>
          </p:cNvSpPr>
          <p:nvPr>
            <p:ph type="pic" idx="1"/>
          </p:nvPr>
        </p:nvSpPr>
        <p:spPr>
          <a:xfrm>
            <a:off x="5183188" y="1066800"/>
            <a:ext cx="5942012" cy="48387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D6E0000-EF01-46A5-8A71-25FB7EA3F94A}"/>
              </a:ext>
            </a:extLst>
          </p:cNvPr>
          <p:cNvSpPr>
            <a:spLocks noGrp="1"/>
          </p:cNvSpPr>
          <p:nvPr>
            <p:ph type="body" sz="half" idx="2"/>
          </p:nvPr>
        </p:nvSpPr>
        <p:spPr>
          <a:xfrm>
            <a:off x="1066800" y="2057400"/>
            <a:ext cx="37052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1AD40B-9246-4532-9F73-5BA9061C3ABA}"/>
              </a:ext>
            </a:extLst>
          </p:cNvPr>
          <p:cNvSpPr>
            <a:spLocks noGrp="1"/>
          </p:cNvSpPr>
          <p:nvPr>
            <p:ph type="dt" sz="half" idx="10"/>
          </p:nvPr>
        </p:nvSpPr>
        <p:spPr/>
        <p:txBody>
          <a:bodyPr/>
          <a:lstStyle/>
          <a:p>
            <a:fld id="{C485584D-7D79-4248-9986-4CA35242F944}" type="datetimeFigureOut">
              <a:rPr lang="en-US" smtClean="0"/>
              <a:t>5/28/24</a:t>
            </a:fld>
            <a:endParaRPr lang="en-US"/>
          </a:p>
        </p:txBody>
      </p:sp>
      <p:sp>
        <p:nvSpPr>
          <p:cNvPr id="6" name="Footer Placeholder 5">
            <a:extLst>
              <a:ext uri="{FF2B5EF4-FFF2-40B4-BE49-F238E27FC236}">
                <a16:creationId xmlns:a16="http://schemas.microsoft.com/office/drawing/2014/main" id="{8BE6B9A0-5B1C-4F7B-828A-EF74E51478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2E99FB-C932-4165-A612-8B302D8F7229}"/>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17604919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CE7638-D991-46E7-BF2C-67D1AC829628}"/>
              </a:ext>
            </a:extLst>
          </p:cNvPr>
          <p:cNvSpPr>
            <a:spLocks noGrp="1"/>
          </p:cNvSpPr>
          <p:nvPr>
            <p:ph type="title"/>
          </p:nvPr>
        </p:nvSpPr>
        <p:spPr>
          <a:xfrm>
            <a:off x="1028700" y="723900"/>
            <a:ext cx="10134600" cy="1288489"/>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CA7C6B9C-4923-4DAB-9748-D5CD289EB978}"/>
              </a:ext>
            </a:extLst>
          </p:cNvPr>
          <p:cNvSpPr>
            <a:spLocks noGrp="1"/>
          </p:cNvSpPr>
          <p:nvPr>
            <p:ph type="body" idx="1"/>
          </p:nvPr>
        </p:nvSpPr>
        <p:spPr>
          <a:xfrm>
            <a:off x="1028700" y="2161903"/>
            <a:ext cx="10134600" cy="396934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E7578CF6-4B33-40E4-B881-5F4C568378E1}"/>
              </a:ext>
            </a:extLst>
          </p:cNvPr>
          <p:cNvSpPr>
            <a:spLocks noGrp="1"/>
          </p:cNvSpPr>
          <p:nvPr>
            <p:ph type="sldNum" sz="quarter" idx="4"/>
          </p:nvPr>
        </p:nvSpPr>
        <p:spPr>
          <a:xfrm>
            <a:off x="11394765" y="6245032"/>
            <a:ext cx="524491" cy="365125"/>
          </a:xfrm>
          <a:prstGeom prst="rect">
            <a:avLst/>
          </a:prstGeom>
        </p:spPr>
        <p:txBody>
          <a:bodyPr vert="horz" lIns="91440" tIns="45720" rIns="91440" bIns="45720" rtlCol="0" anchor="ctr"/>
          <a:lstStyle>
            <a:lvl1pPr algn="r">
              <a:defRPr sz="1050">
                <a:solidFill>
                  <a:schemeClr val="tx2"/>
                </a:solidFill>
              </a:defRPr>
            </a:lvl1pPr>
          </a:lstStyle>
          <a:p>
            <a:fld id="{19590046-DA73-4BBF-84B5-C08E6F75191A}" type="slidenum">
              <a:rPr lang="en-US" smtClean="0"/>
              <a:t>‹#›</a:t>
            </a:fld>
            <a:endParaRPr lang="en-US"/>
          </a:p>
        </p:txBody>
      </p:sp>
      <p:sp>
        <p:nvSpPr>
          <p:cNvPr id="4" name="Date Placeholder 3">
            <a:extLst>
              <a:ext uri="{FF2B5EF4-FFF2-40B4-BE49-F238E27FC236}">
                <a16:creationId xmlns:a16="http://schemas.microsoft.com/office/drawing/2014/main" id="{25AE857E-F564-4539-9984-10435B6140AC}"/>
              </a:ext>
            </a:extLst>
          </p:cNvPr>
          <p:cNvSpPr>
            <a:spLocks noGrp="1"/>
          </p:cNvSpPr>
          <p:nvPr>
            <p:ph type="dt" sz="half" idx="2"/>
          </p:nvPr>
        </p:nvSpPr>
        <p:spPr>
          <a:xfrm>
            <a:off x="354841" y="6245032"/>
            <a:ext cx="2659380" cy="365125"/>
          </a:xfrm>
          <a:prstGeom prst="rect">
            <a:avLst/>
          </a:prstGeom>
        </p:spPr>
        <p:txBody>
          <a:bodyPr vert="horz" lIns="91440" tIns="45720" rIns="91440" bIns="45720" rtlCol="0" anchor="ctr"/>
          <a:lstStyle>
            <a:lvl1pPr algn="l">
              <a:defRPr sz="1050">
                <a:solidFill>
                  <a:schemeClr val="tx2"/>
                </a:solidFill>
              </a:defRPr>
            </a:lvl1pPr>
          </a:lstStyle>
          <a:p>
            <a:fld id="{C485584D-7D79-4248-9986-4CA35242F944}" type="datetimeFigureOut">
              <a:rPr lang="en-US" smtClean="0"/>
              <a:t>5/28/24</a:t>
            </a:fld>
            <a:endParaRPr lang="en-US"/>
          </a:p>
        </p:txBody>
      </p:sp>
      <p:sp>
        <p:nvSpPr>
          <p:cNvPr id="5" name="Footer Placeholder 4">
            <a:extLst>
              <a:ext uri="{FF2B5EF4-FFF2-40B4-BE49-F238E27FC236}">
                <a16:creationId xmlns:a16="http://schemas.microsoft.com/office/drawing/2014/main" id="{7D1EABEF-B998-4B11-A878-8F492F8E3983}"/>
              </a:ext>
            </a:extLst>
          </p:cNvPr>
          <p:cNvSpPr>
            <a:spLocks noGrp="1"/>
          </p:cNvSpPr>
          <p:nvPr>
            <p:ph type="ftr" sz="quarter" idx="3"/>
          </p:nvPr>
        </p:nvSpPr>
        <p:spPr>
          <a:xfrm>
            <a:off x="7279964" y="6245033"/>
            <a:ext cx="4112222" cy="365125"/>
          </a:xfrm>
          <a:prstGeom prst="rect">
            <a:avLst/>
          </a:prstGeom>
        </p:spPr>
        <p:txBody>
          <a:bodyPr vert="horz" lIns="91440" tIns="45720" rIns="91440" bIns="45720" rtlCol="0" anchor="ctr"/>
          <a:lstStyle>
            <a:lvl1pPr algn="r">
              <a:defRPr sz="1050">
                <a:solidFill>
                  <a:schemeClr val="tx2"/>
                </a:solidFill>
              </a:defRPr>
            </a:lvl1pPr>
          </a:lstStyle>
          <a:p>
            <a:endParaRPr lang="en-US"/>
          </a:p>
        </p:txBody>
      </p:sp>
      <p:sp>
        <p:nvSpPr>
          <p:cNvPr id="16" name="Freeform: Shape 15">
            <a:extLst>
              <a:ext uri="{FF2B5EF4-FFF2-40B4-BE49-F238E27FC236}">
                <a16:creationId xmlns:a16="http://schemas.microsoft.com/office/drawing/2014/main" id="{9EB54D17-3792-403D-9127-495845021D2B}"/>
              </a:ext>
            </a:extLst>
          </p:cNvPr>
          <p:cNvSpPr/>
          <p:nvPr/>
        </p:nvSpPr>
        <p:spPr>
          <a:xfrm>
            <a:off x="0" y="0"/>
            <a:ext cx="12192000" cy="6858000"/>
          </a:xfrm>
          <a:custGeom>
            <a:avLst/>
            <a:gdLst>
              <a:gd name="connsiteX0" fmla="*/ 160920 w 12192000"/>
              <a:gd name="connsiteY0" fmla="*/ 157606 h 6858000"/>
              <a:gd name="connsiteX1" fmla="*/ 160920 w 12192000"/>
              <a:gd name="connsiteY1" fmla="*/ 6700394 h 6858000"/>
              <a:gd name="connsiteX2" fmla="*/ 12031081 w 12192000"/>
              <a:gd name="connsiteY2" fmla="*/ 6700394 h 6858000"/>
              <a:gd name="connsiteX3" fmla="*/ 12031081 w 12192000"/>
              <a:gd name="connsiteY3" fmla="*/ 157606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60920" y="157606"/>
                </a:moveTo>
                <a:lnTo>
                  <a:pt x="160920" y="6700394"/>
                </a:lnTo>
                <a:lnTo>
                  <a:pt x="12031081" y="6700394"/>
                </a:lnTo>
                <a:lnTo>
                  <a:pt x="12031081" y="157606"/>
                </a:lnTo>
                <a:close/>
                <a:moveTo>
                  <a:pt x="0" y="0"/>
                </a:moveTo>
                <a:lnTo>
                  <a:pt x="12192000" y="0"/>
                </a:lnTo>
                <a:lnTo>
                  <a:pt x="12192000" y="6858000"/>
                </a:lnTo>
                <a:lnTo>
                  <a:pt x="0" y="685800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715754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24" r:id="rId6"/>
    <p:sldLayoutId id="2147483719" r:id="rId7"/>
    <p:sldLayoutId id="2147483720" r:id="rId8"/>
    <p:sldLayoutId id="2147483721" r:id="rId9"/>
    <p:sldLayoutId id="2147483723" r:id="rId10"/>
    <p:sldLayoutId id="2147483722" r:id="rId11"/>
  </p:sldLayoutIdLst>
  <p:txStyles>
    <p:titleStyle>
      <a:lvl1pPr algn="l" defTabSz="914400" rtl="0" eaLnBrk="1" latinLnBrk="0" hangingPunct="1">
        <a:lnSpc>
          <a:spcPct val="110000"/>
        </a:lnSpc>
        <a:spcBef>
          <a:spcPct val="0"/>
        </a:spcBef>
        <a:buNone/>
        <a:defRPr sz="3200" kern="1200" cap="none" baseline="0">
          <a:solidFill>
            <a:schemeClr val="tx2"/>
          </a:solidFill>
          <a:latin typeface="+mj-lt"/>
          <a:ea typeface="+mj-ea"/>
          <a:cs typeface="+mj-cs"/>
        </a:defRPr>
      </a:lvl1pPr>
    </p:titleStyle>
    <p:bodyStyle>
      <a:lvl1pPr marL="0" indent="0" algn="l" defTabSz="914400" rtl="0" eaLnBrk="1" latinLnBrk="0" hangingPunct="1">
        <a:lnSpc>
          <a:spcPct val="110000"/>
        </a:lnSpc>
        <a:spcBef>
          <a:spcPts val="1000"/>
        </a:spcBef>
        <a:buFontTx/>
        <a:buNone/>
        <a:defRPr sz="2000" kern="1200">
          <a:solidFill>
            <a:schemeClr val="tx2"/>
          </a:solidFill>
          <a:latin typeface="+mn-lt"/>
          <a:ea typeface="+mn-ea"/>
          <a:cs typeface="+mn-cs"/>
        </a:defRPr>
      </a:lvl1pPr>
      <a:lvl2pPr marL="274320" indent="-228600" algn="l" defTabSz="914400" rtl="0" eaLnBrk="1" latinLnBrk="0" hangingPunct="1">
        <a:lnSpc>
          <a:spcPct val="110000"/>
        </a:lnSpc>
        <a:spcBef>
          <a:spcPts val="500"/>
        </a:spcBef>
        <a:buSzPct val="85000"/>
        <a:buFont typeface="Arial" panose="020B0604020202020204" pitchFamily="34" charset="0"/>
        <a:buChar char="•"/>
        <a:defRPr sz="1800" kern="1200">
          <a:solidFill>
            <a:schemeClr val="tx2"/>
          </a:solidFill>
          <a:latin typeface="+mn-lt"/>
          <a:ea typeface="+mn-ea"/>
          <a:cs typeface="+mn-cs"/>
        </a:defRPr>
      </a:lvl2pPr>
      <a:lvl3pPr marL="274320" indent="0" algn="l" defTabSz="914400" rtl="0" eaLnBrk="1" latinLnBrk="0" hangingPunct="1">
        <a:lnSpc>
          <a:spcPct val="110000"/>
        </a:lnSpc>
        <a:spcBef>
          <a:spcPts val="500"/>
        </a:spcBef>
        <a:buFontTx/>
        <a:buNone/>
        <a:defRPr sz="1600" kern="1200">
          <a:solidFill>
            <a:schemeClr val="tx2"/>
          </a:solidFill>
          <a:latin typeface="+mn-lt"/>
          <a:ea typeface="+mn-ea"/>
          <a:cs typeface="+mn-cs"/>
        </a:defRPr>
      </a:lvl3pPr>
      <a:lvl4pPr marL="548640" indent="-228600" algn="l" defTabSz="914400" rtl="0" eaLnBrk="1" latinLnBrk="0" hangingPunct="1">
        <a:lnSpc>
          <a:spcPct val="110000"/>
        </a:lnSpc>
        <a:spcBef>
          <a:spcPts val="500"/>
        </a:spcBef>
        <a:buFont typeface="Arial" panose="020B0604020202020204" pitchFamily="34" charset="0"/>
        <a:buChar char="•"/>
        <a:defRPr sz="1400" kern="1200">
          <a:solidFill>
            <a:schemeClr val="tx2"/>
          </a:solidFill>
          <a:latin typeface="+mn-lt"/>
          <a:ea typeface="+mn-ea"/>
          <a:cs typeface="+mn-cs"/>
        </a:defRPr>
      </a:lvl4pPr>
      <a:lvl5pPr marL="548640" indent="0" algn="l" defTabSz="914400" rtl="0" eaLnBrk="1" latinLnBrk="0" hangingPunct="1">
        <a:lnSpc>
          <a:spcPct val="110000"/>
        </a:lnSpc>
        <a:spcBef>
          <a:spcPts val="500"/>
        </a:spcBef>
        <a:buFontTx/>
        <a:buNone/>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VNNsN9IJkws"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D8EACB7-D372-470B-B76E-A829D0031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bstract watercolor pattern on a white background">
            <a:extLst>
              <a:ext uri="{FF2B5EF4-FFF2-40B4-BE49-F238E27FC236}">
                <a16:creationId xmlns:a16="http://schemas.microsoft.com/office/drawing/2014/main" id="{16C50258-1386-82C4-D8E9-E9C9501EB921}"/>
              </a:ext>
            </a:extLst>
          </p:cNvPr>
          <p:cNvPicPr>
            <a:picLocks noChangeAspect="1"/>
          </p:cNvPicPr>
          <p:nvPr/>
        </p:nvPicPr>
        <p:blipFill rotWithShape="1">
          <a:blip r:embed="rId2"/>
          <a:srcRect t="14511" b="1220"/>
          <a:stretch/>
        </p:blipFill>
        <p:spPr>
          <a:xfrm>
            <a:off x="20" y="10"/>
            <a:ext cx="12191980" cy="6857989"/>
          </a:xfrm>
          <a:prstGeom prst="rect">
            <a:avLst/>
          </a:prstGeom>
        </p:spPr>
      </p:pic>
      <p:sp>
        <p:nvSpPr>
          <p:cNvPr id="11" name="Rectangle 5">
            <a:extLst>
              <a:ext uri="{FF2B5EF4-FFF2-40B4-BE49-F238E27FC236}">
                <a16:creationId xmlns:a16="http://schemas.microsoft.com/office/drawing/2014/main" id="{FDCD62BB-F134-412E-AF5B-602B044584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900" y="750337"/>
            <a:ext cx="4580642" cy="5494694"/>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313E28-6854-C5EF-BE2D-A490E2A6929E}"/>
              </a:ext>
            </a:extLst>
          </p:cNvPr>
          <p:cNvSpPr>
            <a:spLocks noGrp="1"/>
          </p:cNvSpPr>
          <p:nvPr>
            <p:ph type="ctrTitle"/>
          </p:nvPr>
        </p:nvSpPr>
        <p:spPr>
          <a:xfrm>
            <a:off x="1048561" y="1066800"/>
            <a:ext cx="3931320" cy="2267193"/>
          </a:xfrm>
        </p:spPr>
        <p:txBody>
          <a:bodyPr>
            <a:normAutofit/>
          </a:bodyPr>
          <a:lstStyle/>
          <a:p>
            <a:pPr>
              <a:lnSpc>
                <a:spcPct val="100000"/>
              </a:lnSpc>
            </a:pPr>
            <a:r>
              <a:rPr lang="en-US" sz="2400"/>
              <a:t>Trauma informed social work with children and adolescents</a:t>
            </a:r>
          </a:p>
        </p:txBody>
      </p:sp>
      <p:sp>
        <p:nvSpPr>
          <p:cNvPr id="3" name="Subtitle 2">
            <a:extLst>
              <a:ext uri="{FF2B5EF4-FFF2-40B4-BE49-F238E27FC236}">
                <a16:creationId xmlns:a16="http://schemas.microsoft.com/office/drawing/2014/main" id="{91E8D993-A145-CEE4-76F7-B08C024F0BA3}"/>
              </a:ext>
            </a:extLst>
          </p:cNvPr>
          <p:cNvSpPr>
            <a:spLocks noGrp="1"/>
          </p:cNvSpPr>
          <p:nvPr>
            <p:ph type="subTitle" idx="1"/>
          </p:nvPr>
        </p:nvSpPr>
        <p:spPr>
          <a:xfrm>
            <a:off x="1048561" y="4327781"/>
            <a:ext cx="3931321" cy="1033669"/>
          </a:xfrm>
        </p:spPr>
        <p:txBody>
          <a:bodyPr>
            <a:normAutofit/>
          </a:bodyPr>
          <a:lstStyle/>
          <a:p>
            <a:r>
              <a:rPr lang="en-US" dirty="0"/>
              <a:t>Prof. Lindsay Griffin</a:t>
            </a:r>
          </a:p>
          <a:p>
            <a:r>
              <a:rPr lang="en-US" dirty="0"/>
              <a:t>Summer 2024</a:t>
            </a:r>
          </a:p>
        </p:txBody>
      </p:sp>
      <p:grpSp>
        <p:nvGrpSpPr>
          <p:cNvPr id="13" name="Group 12">
            <a:extLst>
              <a:ext uri="{FF2B5EF4-FFF2-40B4-BE49-F238E27FC236}">
                <a16:creationId xmlns:a16="http://schemas.microsoft.com/office/drawing/2014/main" id="{F1732D3A-CFF0-45BE-AD79-F83D0272C6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80479" y="3871114"/>
            <a:ext cx="867485" cy="115439"/>
            <a:chOff x="8910933" y="1861308"/>
            <a:chExt cx="867485" cy="115439"/>
          </a:xfrm>
        </p:grpSpPr>
        <p:sp>
          <p:nvSpPr>
            <p:cNvPr id="14" name="Rectangle 13">
              <a:extLst>
                <a:ext uri="{FF2B5EF4-FFF2-40B4-BE49-F238E27FC236}">
                  <a16:creationId xmlns:a16="http://schemas.microsoft.com/office/drawing/2014/main" id="{C892F72C-7FB6-49C8-A402-D5DC42DB67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FC92C2E1-605F-49BD-8AC8-DC52B3015E3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8BE2E0F-EE6D-4748-AB8F-724D0DDC6E0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45209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500"/>
                                  </p:stCondLst>
                                  <p:iterate>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7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36583E-AD54-CA4D-8A14-603178BF9B44}"/>
              </a:ext>
            </a:extLst>
          </p:cNvPr>
          <p:cNvPicPr>
            <a:picLocks noChangeAspect="1"/>
          </p:cNvPicPr>
          <p:nvPr/>
        </p:nvPicPr>
        <p:blipFill rotWithShape="1">
          <a:blip r:embed="rId2"/>
          <a:srcRect b="1994"/>
          <a:stretch/>
        </p:blipFill>
        <p:spPr>
          <a:xfrm>
            <a:off x="152399" y="152401"/>
            <a:ext cx="11887201" cy="6553200"/>
          </a:xfrm>
          <a:prstGeom prst="rect">
            <a:avLst/>
          </a:prstGeom>
        </p:spPr>
      </p:pic>
    </p:spTree>
    <p:extLst>
      <p:ext uri="{BB962C8B-B14F-4D97-AF65-F5344CB8AC3E}">
        <p14:creationId xmlns:p14="http://schemas.microsoft.com/office/powerpoint/2010/main" val="7157403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6410F3-C2FF-5C4D-B4F2-4EAA9387FAD2}"/>
              </a:ext>
            </a:extLst>
          </p:cNvPr>
          <p:cNvPicPr>
            <a:picLocks noChangeAspect="1"/>
          </p:cNvPicPr>
          <p:nvPr/>
        </p:nvPicPr>
        <p:blipFill rotWithShape="1">
          <a:blip r:embed="rId2"/>
          <a:srcRect/>
          <a:stretch/>
        </p:blipFill>
        <p:spPr>
          <a:xfrm>
            <a:off x="1" y="10"/>
            <a:ext cx="12192000" cy="6857989"/>
          </a:xfrm>
          <a:prstGeom prst="rect">
            <a:avLst/>
          </a:prstGeom>
        </p:spPr>
      </p:pic>
    </p:spTree>
    <p:extLst>
      <p:ext uri="{BB962C8B-B14F-4D97-AF65-F5344CB8AC3E}">
        <p14:creationId xmlns:p14="http://schemas.microsoft.com/office/powerpoint/2010/main" val="24921921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D3B181-8F5C-1D4B-8099-859F4A5E3D7F}"/>
              </a:ext>
            </a:extLst>
          </p:cNvPr>
          <p:cNvPicPr>
            <a:picLocks noChangeAspect="1"/>
          </p:cNvPicPr>
          <p:nvPr/>
        </p:nvPicPr>
        <p:blipFill rotWithShape="1">
          <a:blip r:embed="rId3"/>
          <a:srcRect t="1065" b="929"/>
          <a:stretch/>
        </p:blipFill>
        <p:spPr>
          <a:xfrm>
            <a:off x="152399" y="152400"/>
            <a:ext cx="11887201" cy="6553200"/>
          </a:xfrm>
          <a:prstGeom prst="rect">
            <a:avLst/>
          </a:prstGeom>
        </p:spPr>
      </p:pic>
      <p:sp>
        <p:nvSpPr>
          <p:cNvPr id="4" name="Rectangle 3">
            <a:extLst>
              <a:ext uri="{FF2B5EF4-FFF2-40B4-BE49-F238E27FC236}">
                <a16:creationId xmlns:a16="http://schemas.microsoft.com/office/drawing/2014/main" id="{219A8630-7392-008F-FE15-B9D2F913058B}"/>
              </a:ext>
            </a:extLst>
          </p:cNvPr>
          <p:cNvSpPr/>
          <p:nvPr/>
        </p:nvSpPr>
        <p:spPr>
          <a:xfrm>
            <a:off x="6220325" y="1780674"/>
            <a:ext cx="5522495" cy="4259179"/>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417DB7F-1D94-59D3-A6F9-5A8F815E1F6C}"/>
              </a:ext>
            </a:extLst>
          </p:cNvPr>
          <p:cNvSpPr txBox="1"/>
          <p:nvPr/>
        </p:nvSpPr>
        <p:spPr>
          <a:xfrm>
            <a:off x="6485021" y="1780674"/>
            <a:ext cx="3970421" cy="4401205"/>
          </a:xfrm>
          <a:prstGeom prst="rect">
            <a:avLst/>
          </a:prstGeom>
          <a:noFill/>
        </p:spPr>
        <p:txBody>
          <a:bodyPr wrap="square" rtlCol="0">
            <a:spAutoFit/>
          </a:bodyPr>
          <a:lstStyle/>
          <a:p>
            <a:pPr marL="457200" indent="-457200">
              <a:buFont typeface="Arial" panose="020B0604020202020204" pitchFamily="34" charset="0"/>
              <a:buChar char="•"/>
            </a:pPr>
            <a:r>
              <a:rPr lang="en-US" sz="2700" dirty="0"/>
              <a:t>Planning</a:t>
            </a:r>
          </a:p>
          <a:p>
            <a:pPr marL="457200" indent="-457200">
              <a:buFont typeface="Arial" panose="020B0604020202020204" pitchFamily="34" charset="0"/>
              <a:buChar char="•"/>
            </a:pPr>
            <a:r>
              <a:rPr lang="en-US" sz="2700" dirty="0"/>
              <a:t>Decision-making</a:t>
            </a:r>
          </a:p>
          <a:p>
            <a:pPr marL="457200" indent="-457200">
              <a:buFont typeface="Arial" panose="020B0604020202020204" pitchFamily="34" charset="0"/>
              <a:buChar char="•"/>
            </a:pPr>
            <a:r>
              <a:rPr lang="en-US" sz="2700" dirty="0"/>
              <a:t>Reasoning</a:t>
            </a:r>
          </a:p>
          <a:p>
            <a:pPr marL="457200" indent="-457200">
              <a:buFont typeface="Arial" panose="020B0604020202020204" pitchFamily="34" charset="0"/>
              <a:buChar char="•"/>
            </a:pPr>
            <a:r>
              <a:rPr lang="en-US" sz="2700" dirty="0"/>
              <a:t>Motor skills</a:t>
            </a:r>
          </a:p>
          <a:p>
            <a:pPr marL="457200" indent="-457200">
              <a:buFont typeface="Arial" panose="020B0604020202020204" pitchFamily="34" charset="0"/>
              <a:buChar char="•"/>
            </a:pPr>
            <a:r>
              <a:rPr lang="en-US" sz="2700" dirty="0"/>
              <a:t>Imagination</a:t>
            </a:r>
          </a:p>
          <a:p>
            <a:pPr marL="457200" indent="-457200">
              <a:buFont typeface="Arial" panose="020B0604020202020204" pitchFamily="34" charset="0"/>
              <a:buChar char="•"/>
            </a:pPr>
            <a:r>
              <a:rPr lang="en-US" sz="2700" dirty="0"/>
              <a:t>Expressive language</a:t>
            </a:r>
          </a:p>
          <a:p>
            <a:pPr marL="457200" indent="-457200">
              <a:buFont typeface="Arial" panose="020B0604020202020204" pitchFamily="34" charset="0"/>
              <a:buChar char="•"/>
            </a:pPr>
            <a:r>
              <a:rPr lang="en-US" sz="2700" dirty="0"/>
              <a:t>Spatial orientation</a:t>
            </a:r>
          </a:p>
          <a:p>
            <a:pPr marL="457200" indent="-457200">
              <a:buFont typeface="Arial" panose="020B0604020202020204" pitchFamily="34" charset="0"/>
              <a:buChar char="•"/>
            </a:pPr>
            <a:r>
              <a:rPr lang="en-US" sz="2700" dirty="0"/>
              <a:t>Memory</a:t>
            </a:r>
          </a:p>
          <a:p>
            <a:pPr marL="457200" indent="-457200">
              <a:buFont typeface="Arial" panose="020B0604020202020204" pitchFamily="34" charset="0"/>
              <a:buChar char="•"/>
            </a:pPr>
            <a:r>
              <a:rPr lang="en-US" sz="2700" dirty="0"/>
              <a:t>Information processing</a:t>
            </a:r>
          </a:p>
          <a:p>
            <a:pPr marL="457200" indent="-457200">
              <a:buFont typeface="Arial" panose="020B0604020202020204" pitchFamily="34" charset="0"/>
              <a:buChar char="•"/>
            </a:pPr>
            <a:r>
              <a:rPr lang="en-US" sz="2700" dirty="0"/>
              <a:t>Sensory processing</a:t>
            </a:r>
          </a:p>
        </p:txBody>
      </p:sp>
    </p:spTree>
    <p:extLst>
      <p:ext uri="{BB962C8B-B14F-4D97-AF65-F5344CB8AC3E}">
        <p14:creationId xmlns:p14="http://schemas.microsoft.com/office/powerpoint/2010/main" val="28138254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A5437-05F3-0D82-BB1D-F202944EB294}"/>
              </a:ext>
            </a:extLst>
          </p:cNvPr>
          <p:cNvSpPr>
            <a:spLocks noGrp="1"/>
          </p:cNvSpPr>
          <p:nvPr>
            <p:ph type="title"/>
          </p:nvPr>
        </p:nvSpPr>
        <p:spPr/>
        <p:txBody>
          <a:bodyPr/>
          <a:lstStyle/>
          <a:p>
            <a:r>
              <a:rPr lang="en-US" dirty="0"/>
              <a:t>Critical Periods of Brain Development</a:t>
            </a:r>
          </a:p>
        </p:txBody>
      </p:sp>
      <p:sp>
        <p:nvSpPr>
          <p:cNvPr id="3" name="Content Placeholder 2">
            <a:extLst>
              <a:ext uri="{FF2B5EF4-FFF2-40B4-BE49-F238E27FC236}">
                <a16:creationId xmlns:a16="http://schemas.microsoft.com/office/drawing/2014/main" id="{B0EB095F-6280-8E93-DBF0-9DE104A03635}"/>
              </a:ext>
            </a:extLst>
          </p:cNvPr>
          <p:cNvSpPr>
            <a:spLocks noGrp="1"/>
          </p:cNvSpPr>
          <p:nvPr>
            <p:ph idx="1"/>
          </p:nvPr>
        </p:nvSpPr>
        <p:spPr/>
        <p:txBody>
          <a:bodyPr/>
          <a:lstStyle/>
          <a:p>
            <a:pPr marL="342900" indent="-342900">
              <a:buFontTx/>
              <a:buChar char="-"/>
            </a:pPr>
            <a:r>
              <a:rPr lang="en-US" dirty="0"/>
              <a:t>In-utero: the developing fetus is exposed to a variety of hormones that can be linked to later health outcomes; alcohol use during pregnancy can have severe implications on brain development </a:t>
            </a:r>
          </a:p>
          <a:p>
            <a:pPr marL="342900" indent="-342900">
              <a:buFontTx/>
              <a:buChar char="-"/>
            </a:pPr>
            <a:r>
              <a:rPr lang="en-US" dirty="0"/>
              <a:t>Birth to age 5: this period of time is considered a critical period where children are learning and developing a variety of skills and attachment to primary caregivers, including language development, motor development, and cognitive functions that lay the blueprint for later life</a:t>
            </a:r>
          </a:p>
        </p:txBody>
      </p:sp>
    </p:spTree>
    <p:extLst>
      <p:ext uri="{BB962C8B-B14F-4D97-AF65-F5344CB8AC3E}">
        <p14:creationId xmlns:p14="http://schemas.microsoft.com/office/powerpoint/2010/main" val="29410895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5D5D1-525E-4D44-8147-A86307CAD5A3}"/>
              </a:ext>
            </a:extLst>
          </p:cNvPr>
          <p:cNvSpPr>
            <a:spLocks noGrp="1"/>
          </p:cNvSpPr>
          <p:nvPr>
            <p:ph type="title"/>
          </p:nvPr>
        </p:nvSpPr>
        <p:spPr/>
        <p:txBody>
          <a:bodyPr/>
          <a:lstStyle/>
          <a:p>
            <a:r>
              <a:rPr lang="en-US" dirty="0"/>
              <a:t>Brain Architecture Emerges in the Context of Attachment</a:t>
            </a:r>
          </a:p>
        </p:txBody>
      </p:sp>
      <p:sp>
        <p:nvSpPr>
          <p:cNvPr id="3" name="Content Placeholder 2">
            <a:extLst>
              <a:ext uri="{FF2B5EF4-FFF2-40B4-BE49-F238E27FC236}">
                <a16:creationId xmlns:a16="http://schemas.microsoft.com/office/drawing/2014/main" id="{97F62505-28A2-1743-96C6-57D679C2E273}"/>
              </a:ext>
            </a:extLst>
          </p:cNvPr>
          <p:cNvSpPr>
            <a:spLocks noGrp="1"/>
          </p:cNvSpPr>
          <p:nvPr>
            <p:ph idx="1"/>
          </p:nvPr>
        </p:nvSpPr>
        <p:spPr/>
        <p:txBody>
          <a:bodyPr>
            <a:normAutofit/>
          </a:bodyPr>
          <a:lstStyle/>
          <a:p>
            <a:r>
              <a:rPr lang="en-US" dirty="0"/>
              <a:t>Cognitive and social/emotional capacities are intertwined</a:t>
            </a:r>
          </a:p>
          <a:p>
            <a:pPr lvl="1"/>
            <a:r>
              <a:rPr lang="en-US" dirty="0"/>
              <a:t>Brain is highly interrelated organ and multiple aspects function in coordination</a:t>
            </a:r>
          </a:p>
          <a:p>
            <a:pPr lvl="1"/>
            <a:r>
              <a:rPr lang="en-US" dirty="0"/>
              <a:t>Emotional wellbeing and social competence are necessary for optimal cognition</a:t>
            </a:r>
          </a:p>
          <a:p>
            <a:pPr lvl="1"/>
            <a:r>
              <a:rPr lang="en-US" dirty="0"/>
              <a:t>Emerge in the context of human relationships/attachment</a:t>
            </a:r>
          </a:p>
          <a:p>
            <a:r>
              <a:rPr lang="en-US" dirty="0"/>
              <a:t>Toxic Stress weakens the architecture of the brain which can lead to lifelong problems in learning, behavior, physical and mental health</a:t>
            </a:r>
          </a:p>
          <a:p>
            <a:pPr lvl="1"/>
            <a:r>
              <a:rPr lang="en-US" dirty="0"/>
              <a:t>Experiencing stress is necessary and not all stress is bad</a:t>
            </a:r>
          </a:p>
          <a:p>
            <a:pPr lvl="1"/>
            <a:r>
              <a:rPr lang="en-US" dirty="0"/>
              <a:t>Toxic stress can impair the development of neural connections, especially in the areas of the brain associated with higher-order skills (e.g. self-regulation and executive functioning)</a:t>
            </a:r>
          </a:p>
          <a:p>
            <a:pPr lvl="1"/>
            <a:endParaRPr lang="en-US" dirty="0"/>
          </a:p>
          <a:p>
            <a:pPr lvl="1"/>
            <a:endParaRPr lang="en-US" dirty="0"/>
          </a:p>
        </p:txBody>
      </p:sp>
    </p:spTree>
    <p:extLst>
      <p:ext uri="{BB962C8B-B14F-4D97-AF65-F5344CB8AC3E}">
        <p14:creationId xmlns:p14="http://schemas.microsoft.com/office/powerpoint/2010/main" val="27142750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855DE-3D17-0649-A3F3-8255219DE0D0}"/>
              </a:ext>
            </a:extLst>
          </p:cNvPr>
          <p:cNvSpPr>
            <a:spLocks noGrp="1"/>
          </p:cNvSpPr>
          <p:nvPr>
            <p:ph type="title"/>
          </p:nvPr>
        </p:nvSpPr>
        <p:spPr>
          <a:xfrm>
            <a:off x="572493" y="238539"/>
            <a:ext cx="11018520" cy="1434415"/>
          </a:xfrm>
        </p:spPr>
        <p:txBody>
          <a:bodyPr anchor="b">
            <a:normAutofit fontScale="90000"/>
          </a:bodyPr>
          <a:lstStyle/>
          <a:p>
            <a:r>
              <a:rPr lang="en-US" sz="4600"/>
              <a:t>We have learned so much about the brain in recent years</a:t>
            </a:r>
          </a:p>
        </p:txBody>
      </p:sp>
      <p:graphicFrame>
        <p:nvGraphicFramePr>
          <p:cNvPr id="5" name="Content Placeholder 2">
            <a:extLst>
              <a:ext uri="{FF2B5EF4-FFF2-40B4-BE49-F238E27FC236}">
                <a16:creationId xmlns:a16="http://schemas.microsoft.com/office/drawing/2014/main" id="{C6E1367C-AFD1-4AB2-9383-AA6CF94770D1}"/>
              </a:ext>
            </a:extLst>
          </p:cNvPr>
          <p:cNvGraphicFramePr>
            <a:graphicFrameLocks noGrp="1"/>
          </p:cNvGraphicFramePr>
          <p:nvPr>
            <p:ph idx="1"/>
          </p:nvPr>
        </p:nvGraphicFramePr>
        <p:xfrm>
          <a:off x="572493" y="2071316"/>
          <a:ext cx="6713552" cy="41191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 name="Picture 13">
            <a:extLst>
              <a:ext uri="{FF2B5EF4-FFF2-40B4-BE49-F238E27FC236}">
                <a16:creationId xmlns:a16="http://schemas.microsoft.com/office/drawing/2014/main" id="{0A5E3959-4159-4C0E-9C7F-AA756A4C10F6}"/>
              </a:ext>
            </a:extLst>
          </p:cNvPr>
          <p:cNvPicPr>
            <a:picLocks noChangeAspect="1"/>
          </p:cNvPicPr>
          <p:nvPr/>
        </p:nvPicPr>
        <p:blipFill rotWithShape="1">
          <a:blip r:embed="rId8"/>
          <a:srcRect l="20734" r="25151" b="2"/>
          <a:stretch/>
        </p:blipFill>
        <p:spPr>
          <a:xfrm>
            <a:off x="7675658" y="2093976"/>
            <a:ext cx="3941064" cy="4096512"/>
          </a:xfrm>
          <a:prstGeom prst="rect">
            <a:avLst/>
          </a:prstGeom>
        </p:spPr>
      </p:pic>
    </p:spTree>
    <p:extLst>
      <p:ext uri="{BB962C8B-B14F-4D97-AF65-F5344CB8AC3E}">
        <p14:creationId xmlns:p14="http://schemas.microsoft.com/office/powerpoint/2010/main" val="4941754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5D5D1-525E-4D44-8147-A86307CAD5A3}"/>
              </a:ext>
            </a:extLst>
          </p:cNvPr>
          <p:cNvSpPr>
            <a:spLocks noGrp="1"/>
          </p:cNvSpPr>
          <p:nvPr>
            <p:ph type="title"/>
          </p:nvPr>
        </p:nvSpPr>
        <p:spPr/>
        <p:txBody>
          <a:bodyPr/>
          <a:lstStyle/>
          <a:p>
            <a:r>
              <a:rPr lang="en-US" dirty="0"/>
              <a:t>Brain Architecture Emerges in the Context of Attachment</a:t>
            </a:r>
          </a:p>
        </p:txBody>
      </p:sp>
      <p:sp>
        <p:nvSpPr>
          <p:cNvPr id="3" name="Content Placeholder 2">
            <a:extLst>
              <a:ext uri="{FF2B5EF4-FFF2-40B4-BE49-F238E27FC236}">
                <a16:creationId xmlns:a16="http://schemas.microsoft.com/office/drawing/2014/main" id="{97F62505-28A2-1743-96C6-57D679C2E273}"/>
              </a:ext>
            </a:extLst>
          </p:cNvPr>
          <p:cNvSpPr>
            <a:spLocks noGrp="1"/>
          </p:cNvSpPr>
          <p:nvPr>
            <p:ph idx="1"/>
          </p:nvPr>
        </p:nvSpPr>
        <p:spPr/>
        <p:txBody>
          <a:bodyPr>
            <a:normAutofit/>
          </a:bodyPr>
          <a:lstStyle/>
          <a:p>
            <a:r>
              <a:rPr lang="en-US" dirty="0"/>
              <a:t>Brains are built from the bottom up</a:t>
            </a:r>
          </a:p>
          <a:p>
            <a:pPr lvl="1"/>
            <a:r>
              <a:rPr lang="en-US" dirty="0"/>
              <a:t>Genes provide the blueprint</a:t>
            </a:r>
          </a:p>
          <a:p>
            <a:pPr lvl="1"/>
            <a:r>
              <a:rPr lang="en-US" dirty="0"/>
              <a:t>Ongoing process from </a:t>
            </a:r>
            <a:r>
              <a:rPr lang="en-US" b="1" u="sng" dirty="0"/>
              <a:t>before birth </a:t>
            </a:r>
            <a:r>
              <a:rPr lang="en-US" dirty="0"/>
              <a:t>into adulthood</a:t>
            </a:r>
          </a:p>
          <a:p>
            <a:pPr marL="0" indent="0">
              <a:buNone/>
            </a:pPr>
            <a:endParaRPr lang="en-US" dirty="0"/>
          </a:p>
          <a:p>
            <a:r>
              <a:rPr lang="en-US" dirty="0"/>
              <a:t>Interactions of genes and experience shape the developing brain</a:t>
            </a:r>
          </a:p>
          <a:p>
            <a:pPr lvl="1"/>
            <a:r>
              <a:rPr lang="en-US" dirty="0"/>
              <a:t>Simpler connections and skills first, then more complex neural networks</a:t>
            </a:r>
          </a:p>
          <a:p>
            <a:pPr lvl="1"/>
            <a:r>
              <a:rPr lang="en-US" dirty="0"/>
              <a:t>Circuits are reinforced by repeated use</a:t>
            </a:r>
          </a:p>
          <a:p>
            <a:pPr lvl="1"/>
            <a:r>
              <a:rPr lang="en-US" dirty="0"/>
              <a:t>“serve and return” interaction between children and caregivers/responsive caregiving necessary for optimal neural structure to emerge (we’ll talk about this more next session)</a:t>
            </a:r>
          </a:p>
          <a:p>
            <a:pPr lvl="1"/>
            <a:endParaRPr lang="en-US" dirty="0"/>
          </a:p>
        </p:txBody>
      </p:sp>
    </p:spTree>
    <p:extLst>
      <p:ext uri="{BB962C8B-B14F-4D97-AF65-F5344CB8AC3E}">
        <p14:creationId xmlns:p14="http://schemas.microsoft.com/office/powerpoint/2010/main" val="16475094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5D5D1-525E-4D44-8147-A86307CAD5A3}"/>
              </a:ext>
            </a:extLst>
          </p:cNvPr>
          <p:cNvSpPr>
            <a:spLocks noGrp="1"/>
          </p:cNvSpPr>
          <p:nvPr>
            <p:ph type="title"/>
          </p:nvPr>
        </p:nvSpPr>
        <p:spPr/>
        <p:txBody>
          <a:bodyPr/>
          <a:lstStyle/>
          <a:p>
            <a:r>
              <a:rPr lang="en-US" dirty="0"/>
              <a:t>Brain Architecture Emerges in the Context of Attachment</a:t>
            </a:r>
          </a:p>
        </p:txBody>
      </p:sp>
      <p:sp>
        <p:nvSpPr>
          <p:cNvPr id="3" name="Content Placeholder 2">
            <a:extLst>
              <a:ext uri="{FF2B5EF4-FFF2-40B4-BE49-F238E27FC236}">
                <a16:creationId xmlns:a16="http://schemas.microsoft.com/office/drawing/2014/main" id="{97F62505-28A2-1743-96C6-57D679C2E273}"/>
              </a:ext>
            </a:extLst>
          </p:cNvPr>
          <p:cNvSpPr>
            <a:spLocks noGrp="1"/>
          </p:cNvSpPr>
          <p:nvPr>
            <p:ph idx="1"/>
          </p:nvPr>
        </p:nvSpPr>
        <p:spPr/>
        <p:txBody>
          <a:bodyPr>
            <a:normAutofit/>
          </a:bodyPr>
          <a:lstStyle/>
          <a:p>
            <a:r>
              <a:rPr lang="en-US" dirty="0"/>
              <a:t>Video from the Center for the Developing Child</a:t>
            </a:r>
          </a:p>
          <a:p>
            <a:endParaRPr lang="en-US" dirty="0"/>
          </a:p>
          <a:p>
            <a:endParaRPr lang="en-US" dirty="0"/>
          </a:p>
          <a:p>
            <a:pPr marL="0" indent="0">
              <a:buNone/>
            </a:pPr>
            <a:r>
              <a:rPr lang="en-US" dirty="0">
                <a:hlinkClick r:id="rId3"/>
              </a:rPr>
              <a:t>https://www.youtube.com/watch?v=VNNsN9IJkws</a:t>
            </a:r>
            <a:endParaRPr lang="en-US" dirty="0"/>
          </a:p>
          <a:p>
            <a:pPr marL="0" indent="0">
              <a:buNone/>
            </a:pPr>
            <a:endParaRPr lang="en-US" dirty="0"/>
          </a:p>
          <a:p>
            <a:pPr lvl="1"/>
            <a:endParaRPr lang="en-US" dirty="0"/>
          </a:p>
          <a:p>
            <a:pPr lvl="1"/>
            <a:endParaRPr lang="en-US" dirty="0"/>
          </a:p>
        </p:txBody>
      </p:sp>
    </p:spTree>
    <p:extLst>
      <p:ext uri="{BB962C8B-B14F-4D97-AF65-F5344CB8AC3E}">
        <p14:creationId xmlns:p14="http://schemas.microsoft.com/office/powerpoint/2010/main" val="10914564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1752601" y="228600"/>
            <a:ext cx="8711265" cy="1143000"/>
          </a:xfrm>
        </p:spPr>
        <p:txBody>
          <a:bodyPr vert="horz" lIns="91583" tIns="45040" rIns="91583" bIns="45040" rtlCol="0" anchor="ctr">
            <a:noAutofit/>
          </a:bodyPr>
          <a:lstStyle/>
          <a:p>
            <a:r>
              <a:rPr lang="en-US" sz="4000" dirty="0">
                <a:ea typeface="ＭＳ Ｐゴシック"/>
                <a:cs typeface="ＭＳ Ｐゴシック"/>
              </a:rPr>
              <a:t>Brains Develop from the Bottom Up</a:t>
            </a:r>
          </a:p>
        </p:txBody>
      </p:sp>
      <p:cxnSp>
        <p:nvCxnSpPr>
          <p:cNvPr id="27" name="Straight Arrow Connector 13"/>
          <p:cNvCxnSpPr>
            <a:cxnSpLocks noChangeShapeType="1"/>
          </p:cNvCxnSpPr>
          <p:nvPr/>
        </p:nvCxnSpPr>
        <p:spPr bwMode="auto">
          <a:xfrm flipV="1">
            <a:off x="4243158" y="4957763"/>
            <a:ext cx="1228725" cy="552450"/>
          </a:xfrm>
          <a:prstGeom prst="straightConnector1">
            <a:avLst/>
          </a:prstGeom>
          <a:noFill/>
          <a:ln w="19050" algn="ctr">
            <a:solidFill>
              <a:schemeClr val="bg1"/>
            </a:solidFill>
            <a:round/>
            <a:headEnd/>
            <a:tailEnd type="arrow" w="med" len="med"/>
          </a:ln>
        </p:spPr>
      </p:cxnSp>
      <p:pic>
        <p:nvPicPr>
          <p:cNvPr id="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26460"/>
          <a:stretch/>
        </p:blipFill>
        <p:spPr bwMode="auto">
          <a:xfrm>
            <a:off x="5486401" y="1597529"/>
            <a:ext cx="5798915" cy="3961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6"/>
          <p:cNvGrpSpPr/>
          <p:nvPr/>
        </p:nvGrpSpPr>
        <p:grpSpPr>
          <a:xfrm>
            <a:off x="906684" y="2106592"/>
            <a:ext cx="4173139" cy="3263703"/>
            <a:chOff x="4378932" y="1923364"/>
            <a:chExt cx="4937881" cy="4000060"/>
          </a:xfrm>
        </p:grpSpPr>
        <p:pic>
          <p:nvPicPr>
            <p:cNvPr id="8"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colorTemperature colorTemp="5900"/>
                      </a14:imgEffect>
                    </a14:imgLayer>
                  </a14:imgProps>
                </a:ext>
                <a:ext uri="{28A0092B-C50C-407E-A947-70E740481C1C}">
                  <a14:useLocalDpi xmlns:a14="http://schemas.microsoft.com/office/drawing/2010/main" val="0"/>
                </a:ext>
              </a:extLst>
            </a:blip>
            <a:srcRect/>
            <a:stretch>
              <a:fillRect/>
            </a:stretch>
          </p:blipFill>
          <p:spPr bwMode="auto">
            <a:xfrm>
              <a:off x="5150424" y="2193365"/>
              <a:ext cx="3435187" cy="348832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cap="flat">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pic>
        <p:sp>
          <p:nvSpPr>
            <p:cNvPr id="9" name="TextBox 8"/>
            <p:cNvSpPr txBox="1"/>
            <p:nvPr/>
          </p:nvSpPr>
          <p:spPr>
            <a:xfrm>
              <a:off x="4378932" y="1923366"/>
              <a:ext cx="1650087" cy="1040222"/>
            </a:xfrm>
            <a:prstGeom prst="rect">
              <a:avLst/>
            </a:prstGeom>
            <a:noFill/>
          </p:spPr>
          <p:txBody>
            <a:bodyPr wrap="none" rtlCol="0">
              <a:spAutoFit/>
            </a:bodyPr>
            <a:lstStyle/>
            <a:p>
              <a:r>
                <a:rPr lang="en-US" dirty="0">
                  <a:solidFill>
                    <a:prstClr val="black"/>
                  </a:solidFill>
                  <a:latin typeface="Franklin Gothic Demi Cond" panose="020B0706030402020204" pitchFamily="34" charset="0"/>
                </a:rPr>
                <a:t>Prefrontal</a:t>
              </a:r>
              <a:br>
                <a:rPr lang="en-US" dirty="0">
                  <a:solidFill>
                    <a:prstClr val="black"/>
                  </a:solidFill>
                  <a:latin typeface="Franklin Gothic Demi Cond" panose="020B0706030402020204" pitchFamily="34" charset="0"/>
                </a:rPr>
              </a:br>
              <a:r>
                <a:rPr lang="en-US" dirty="0">
                  <a:solidFill>
                    <a:prstClr val="black"/>
                  </a:solidFill>
                  <a:latin typeface="Franklin Gothic Demi Cond" panose="020B0706030402020204" pitchFamily="34" charset="0"/>
                </a:rPr>
                <a:t>Cortex</a:t>
              </a:r>
            </a:p>
          </p:txBody>
        </p:sp>
        <p:cxnSp>
          <p:nvCxnSpPr>
            <p:cNvPr id="10" name="Straight Arrow Connector 9"/>
            <p:cNvCxnSpPr/>
            <p:nvPr/>
          </p:nvCxnSpPr>
          <p:spPr>
            <a:xfrm>
              <a:off x="5300720" y="2423646"/>
              <a:ext cx="457200" cy="62435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8056215" y="1923364"/>
              <a:ext cx="1260598" cy="1040222"/>
            </a:xfrm>
            <a:prstGeom prst="rect">
              <a:avLst/>
            </a:prstGeom>
            <a:noFill/>
          </p:spPr>
          <p:txBody>
            <a:bodyPr wrap="none" rtlCol="0">
              <a:spAutoFit/>
            </a:bodyPr>
            <a:lstStyle/>
            <a:p>
              <a:pPr algn="r"/>
              <a:r>
                <a:rPr lang="en-US" dirty="0">
                  <a:solidFill>
                    <a:prstClr val="black"/>
                  </a:solidFill>
                  <a:latin typeface="Franklin Gothic Demi Cond" panose="020B0706030402020204" pitchFamily="34" charset="0"/>
                </a:rPr>
                <a:t>Limbic </a:t>
              </a:r>
              <a:br>
                <a:rPr lang="en-US" dirty="0">
                  <a:solidFill>
                    <a:prstClr val="black"/>
                  </a:solidFill>
                  <a:latin typeface="Franklin Gothic Demi Cond" panose="020B0706030402020204" pitchFamily="34" charset="0"/>
                </a:rPr>
              </a:br>
              <a:r>
                <a:rPr lang="en-US" dirty="0">
                  <a:solidFill>
                    <a:prstClr val="black"/>
                  </a:solidFill>
                  <a:latin typeface="Franklin Gothic Demi Cond" panose="020B0706030402020204" pitchFamily="34" charset="0"/>
                </a:rPr>
                <a:t>System</a:t>
              </a:r>
            </a:p>
          </p:txBody>
        </p:sp>
        <p:cxnSp>
          <p:nvCxnSpPr>
            <p:cNvPr id="12" name="Straight Arrow Connector 11"/>
            <p:cNvCxnSpPr/>
            <p:nvPr/>
          </p:nvCxnSpPr>
          <p:spPr>
            <a:xfrm flipH="1">
              <a:off x="6553200" y="2423646"/>
              <a:ext cx="1576481" cy="62435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6992352" y="2423646"/>
              <a:ext cx="1137329" cy="100916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7270851" y="4756150"/>
              <a:ext cx="588044" cy="56991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753474" y="5329011"/>
              <a:ext cx="1683587" cy="594413"/>
            </a:xfrm>
            <a:prstGeom prst="rect">
              <a:avLst/>
            </a:prstGeom>
            <a:noFill/>
          </p:spPr>
          <p:txBody>
            <a:bodyPr wrap="none" rtlCol="0">
              <a:spAutoFit/>
            </a:bodyPr>
            <a:lstStyle/>
            <a:p>
              <a:pPr algn="r"/>
              <a:r>
                <a:rPr lang="en-US" dirty="0">
                  <a:solidFill>
                    <a:prstClr val="black"/>
                  </a:solidFill>
                  <a:latin typeface="Franklin Gothic Demi Cond" panose="020B0706030402020204" pitchFamily="34" charset="0"/>
                </a:rPr>
                <a:t>Brainstem</a:t>
              </a:r>
            </a:p>
          </p:txBody>
        </p:sp>
      </p:grpSp>
      <p:sp>
        <p:nvSpPr>
          <p:cNvPr id="2" name="TextBox 1">
            <a:extLst>
              <a:ext uri="{FF2B5EF4-FFF2-40B4-BE49-F238E27FC236}">
                <a16:creationId xmlns:a16="http://schemas.microsoft.com/office/drawing/2014/main" id="{2A932D36-0B67-67F1-5E58-CE269F8C9F75}"/>
              </a:ext>
            </a:extLst>
          </p:cNvPr>
          <p:cNvSpPr txBox="1"/>
          <p:nvPr/>
        </p:nvSpPr>
        <p:spPr>
          <a:xfrm>
            <a:off x="5293895" y="5783098"/>
            <a:ext cx="6671846" cy="646331"/>
          </a:xfrm>
          <a:prstGeom prst="rect">
            <a:avLst/>
          </a:prstGeom>
          <a:noFill/>
        </p:spPr>
        <p:txBody>
          <a:bodyPr wrap="square" rtlCol="0">
            <a:spAutoFit/>
          </a:bodyPr>
          <a:lstStyle/>
          <a:p>
            <a:r>
              <a:rPr lang="en-US" dirty="0"/>
              <a:t>What do you notice in these images? How are the brains different that stand out to you?</a:t>
            </a:r>
          </a:p>
        </p:txBody>
      </p:sp>
    </p:spTree>
    <p:custDataLst>
      <p:tags r:id="rId1"/>
    </p:custDataLst>
    <p:extLst>
      <p:ext uri="{BB962C8B-B14F-4D97-AF65-F5344CB8AC3E}">
        <p14:creationId xmlns:p14="http://schemas.microsoft.com/office/powerpoint/2010/main" val="36120565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05FB7726-C6A8-44D0-B179-A65DE454D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24169D96-C711-8642-A5AD-457161FEF740}"/>
              </a:ext>
            </a:extLst>
          </p:cNvPr>
          <p:cNvPicPr>
            <a:picLocks noChangeAspect="1"/>
          </p:cNvPicPr>
          <p:nvPr/>
        </p:nvPicPr>
        <p:blipFill rotWithShape="1">
          <a:blip r:embed="rId2"/>
          <a:srcRect t="1994"/>
          <a:stretch/>
        </p:blipFill>
        <p:spPr>
          <a:xfrm>
            <a:off x="152399" y="152401"/>
            <a:ext cx="11887201" cy="6553200"/>
          </a:xfrm>
          <a:prstGeom prst="rect">
            <a:avLst/>
          </a:prstGeom>
        </p:spPr>
      </p:pic>
    </p:spTree>
    <p:extLst>
      <p:ext uri="{BB962C8B-B14F-4D97-AF65-F5344CB8AC3E}">
        <p14:creationId xmlns:p14="http://schemas.microsoft.com/office/powerpoint/2010/main" val="19906640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82B636-C437-9BB9-6021-992E2D777AD5}"/>
              </a:ext>
            </a:extLst>
          </p:cNvPr>
          <p:cNvSpPr>
            <a:spLocks noGrp="1"/>
          </p:cNvSpPr>
          <p:nvPr>
            <p:ph type="title"/>
          </p:nvPr>
        </p:nvSpPr>
        <p:spPr>
          <a:xfrm>
            <a:off x="4130340" y="1066800"/>
            <a:ext cx="3931320" cy="2267193"/>
          </a:xfrm>
        </p:spPr>
        <p:txBody>
          <a:bodyPr vert="horz" lIns="91440" tIns="45720" rIns="91440" bIns="45720" rtlCol="0" anchor="b">
            <a:normAutofit/>
          </a:bodyPr>
          <a:lstStyle/>
          <a:p>
            <a:pPr algn="ctr"/>
            <a:r>
              <a:rPr lang="en-US" sz="2800" kern="1200" cap="all" spc="390" baseline="0">
                <a:solidFill>
                  <a:schemeClr val="tx2"/>
                </a:solidFill>
                <a:latin typeface="+mj-lt"/>
                <a:ea typeface="+mj-ea"/>
                <a:cs typeface="+mj-cs"/>
              </a:rPr>
              <a:t>Session 3 Recap</a:t>
            </a:r>
          </a:p>
        </p:txBody>
      </p:sp>
    </p:spTree>
    <p:extLst>
      <p:ext uri="{BB962C8B-B14F-4D97-AF65-F5344CB8AC3E}">
        <p14:creationId xmlns:p14="http://schemas.microsoft.com/office/powerpoint/2010/main" val="18594560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coolguides - How trauma impacts the brain">
            <a:extLst>
              <a:ext uri="{FF2B5EF4-FFF2-40B4-BE49-F238E27FC236}">
                <a16:creationId xmlns:a16="http://schemas.microsoft.com/office/drawing/2014/main" id="{C2A7221A-52CF-E633-4FAF-CF477C51AC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5426" y="161495"/>
            <a:ext cx="6345918" cy="6535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95638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CT scan on the left shows a normal child's brain, the one on the right is the brain of a child who has been the victim of emotional trauma.">
            <a:extLst>
              <a:ext uri="{FF2B5EF4-FFF2-40B4-BE49-F238E27FC236}">
                <a16:creationId xmlns:a16="http://schemas.microsoft.com/office/drawing/2014/main" id="{13807902-70DE-8D98-9835-7F6AD68987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8585" y="406066"/>
            <a:ext cx="8420100" cy="560208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8CAAFC5-323E-4740-8BFA-9B8E5F66442C}"/>
              </a:ext>
            </a:extLst>
          </p:cNvPr>
          <p:cNvSpPr txBox="1"/>
          <p:nvPr/>
        </p:nvSpPr>
        <p:spPr>
          <a:xfrm>
            <a:off x="1572727" y="6267268"/>
            <a:ext cx="8971815" cy="369332"/>
          </a:xfrm>
          <a:prstGeom prst="rect">
            <a:avLst/>
          </a:prstGeom>
          <a:noFill/>
        </p:spPr>
        <p:txBody>
          <a:bodyPr wrap="none" rtlCol="0">
            <a:spAutoFit/>
          </a:bodyPr>
          <a:lstStyle/>
          <a:p>
            <a:r>
              <a:rPr lang="en-US" dirty="0"/>
              <a:t>https://</a:t>
            </a:r>
            <a:r>
              <a:rPr lang="en-US" dirty="0" err="1"/>
              <a:t>nypost.com</a:t>
            </a:r>
            <a:r>
              <a:rPr lang="en-US" dirty="0"/>
              <a:t>/2017/11/02/brain-scans-reveal-how-badly-emotional-abuse-damages-kids/</a:t>
            </a:r>
          </a:p>
        </p:txBody>
      </p:sp>
    </p:spTree>
    <p:extLst>
      <p:ext uri="{BB962C8B-B14F-4D97-AF65-F5344CB8AC3E}">
        <p14:creationId xmlns:p14="http://schemas.microsoft.com/office/powerpoint/2010/main" val="42201077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B4854C3-58CC-4A2C-B4CA-926819F0C2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B6FD5C0-E257-4B9E-9413-27A374F07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17081"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5">
            <a:extLst>
              <a:ext uri="{FF2B5EF4-FFF2-40B4-BE49-F238E27FC236}">
                <a16:creationId xmlns:a16="http://schemas.microsoft.com/office/drawing/2014/main" id="{FA7B9933-15AE-4ACB-B091-21C9F38533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9240" y="1028700"/>
            <a:ext cx="4038600" cy="4841072"/>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DE57BB50-0A5D-4AD7-87AB-5904B788BC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624798" y="4550150"/>
            <a:ext cx="867485" cy="115439"/>
            <a:chOff x="8910933" y="1861308"/>
            <a:chExt cx="867485" cy="115439"/>
          </a:xfrm>
        </p:grpSpPr>
        <p:sp>
          <p:nvSpPr>
            <p:cNvPr id="15" name="Rectangle 14">
              <a:extLst>
                <a:ext uri="{FF2B5EF4-FFF2-40B4-BE49-F238E27FC236}">
                  <a16:creationId xmlns:a16="http://schemas.microsoft.com/office/drawing/2014/main" id="{1CD5E7CE-8430-4ED8-87F2-AF5C660CF2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4A1AC28-5B9C-4D41-95E9-675EDF3F4BF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E446F29-8D76-46EF-B0AF-41066F65AA7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F4488918-3BD0-B8E2-6E0E-C2AFF2201CFE}"/>
              </a:ext>
            </a:extLst>
          </p:cNvPr>
          <p:cNvSpPr>
            <a:spLocks noGrp="1"/>
          </p:cNvSpPr>
          <p:nvPr>
            <p:ph type="title"/>
          </p:nvPr>
        </p:nvSpPr>
        <p:spPr>
          <a:xfrm>
            <a:off x="1373858" y="1351429"/>
            <a:ext cx="3369365" cy="2871320"/>
          </a:xfrm>
        </p:spPr>
        <p:txBody>
          <a:bodyPr anchor="ctr">
            <a:normAutofit/>
          </a:bodyPr>
          <a:lstStyle/>
          <a:p>
            <a:pPr algn="ctr"/>
            <a:r>
              <a:rPr lang="en-US" dirty="0"/>
              <a:t>Small Group Exercise</a:t>
            </a:r>
            <a:endParaRPr lang="en-US"/>
          </a:p>
        </p:txBody>
      </p:sp>
      <p:sp>
        <p:nvSpPr>
          <p:cNvPr id="3" name="Content Placeholder 2">
            <a:extLst>
              <a:ext uri="{FF2B5EF4-FFF2-40B4-BE49-F238E27FC236}">
                <a16:creationId xmlns:a16="http://schemas.microsoft.com/office/drawing/2014/main" id="{F49CEA49-1ED9-1E2B-C46E-90AEEA6D2D5F}"/>
              </a:ext>
            </a:extLst>
          </p:cNvPr>
          <p:cNvSpPr>
            <a:spLocks noGrp="1"/>
          </p:cNvSpPr>
          <p:nvPr>
            <p:ph idx="1"/>
          </p:nvPr>
        </p:nvSpPr>
        <p:spPr>
          <a:xfrm>
            <a:off x="7004988" y="865954"/>
            <a:ext cx="4306928" cy="5131235"/>
          </a:xfrm>
        </p:spPr>
        <p:txBody>
          <a:bodyPr anchor="ctr">
            <a:normAutofit/>
          </a:bodyPr>
          <a:lstStyle/>
          <a:p>
            <a:pPr algn="ctr"/>
            <a:r>
              <a:rPr lang="en-US" b="0" i="0" dirty="0">
                <a:effectLst/>
                <a:highlight>
                  <a:srgbClr val="FFFFFF"/>
                </a:highlight>
              </a:rPr>
              <a:t>Work in small groups. </a:t>
            </a:r>
            <a:r>
              <a:rPr lang="en-US" dirty="0"/>
              <a:t>What stands out to you in these two brain scan images? As these children grow, what types of expectations would you have for them? What aspects of their brain development would you be concerned about as a social worker? </a:t>
            </a:r>
            <a:r>
              <a:rPr lang="en-US" b="0" i="0" dirty="0">
                <a:effectLst/>
                <a:highlight>
                  <a:srgbClr val="FFFFFF"/>
                </a:highlight>
              </a:rPr>
              <a:t>You will be given 15 minutes to discuss in group. Report back to the large group what you discussed.</a:t>
            </a:r>
          </a:p>
          <a:p>
            <a:pPr algn="ctr"/>
            <a:endParaRPr lang="en-US" dirty="0"/>
          </a:p>
        </p:txBody>
      </p:sp>
    </p:spTree>
    <p:extLst>
      <p:ext uri="{BB962C8B-B14F-4D97-AF65-F5344CB8AC3E}">
        <p14:creationId xmlns:p14="http://schemas.microsoft.com/office/powerpoint/2010/main" val="37037616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9D3B3C7E-BC2D-4436-8B03-AC421FA667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7606"/>
            <a:ext cx="11870161" cy="6542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79B5D0C1-066E-4C02-A6B8-59FAE4A197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4240546"/>
            <a:ext cx="867485" cy="115439"/>
            <a:chOff x="8910933" y="1861308"/>
            <a:chExt cx="867485" cy="115439"/>
          </a:xfrm>
        </p:grpSpPr>
        <p:sp>
          <p:nvSpPr>
            <p:cNvPr id="27" name="Rectangle 26">
              <a:extLst>
                <a:ext uri="{FF2B5EF4-FFF2-40B4-BE49-F238E27FC236}">
                  <a16:creationId xmlns:a16="http://schemas.microsoft.com/office/drawing/2014/main" id="{D4386904-AFDC-449E-8D1B-906B305EBD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3" name="Straight Connector 12">
              <a:extLst>
                <a:ext uri="{FF2B5EF4-FFF2-40B4-BE49-F238E27FC236}">
                  <a16:creationId xmlns:a16="http://schemas.microsoft.com/office/drawing/2014/main" id="{F70778F2-11E8-428C-8324-479CA9D6FE9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A0BE89E-CB2D-48BA-A8D2-533FAAAA725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8" name="Rectangle 27">
            <a:extLst>
              <a:ext uri="{FF2B5EF4-FFF2-40B4-BE49-F238E27FC236}">
                <a16:creationId xmlns:a16="http://schemas.microsoft.com/office/drawing/2014/main" id="{DF0CAD46-2E46-44EB-A063-C05881768C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descr="Sunlit desk">
            <a:extLst>
              <a:ext uri="{FF2B5EF4-FFF2-40B4-BE49-F238E27FC236}">
                <a16:creationId xmlns:a16="http://schemas.microsoft.com/office/drawing/2014/main" id="{74C047EB-8521-EF03-CB8A-EC992AD6B570}"/>
              </a:ext>
            </a:extLst>
          </p:cNvPr>
          <p:cNvPicPr>
            <a:picLocks noChangeAspect="1"/>
          </p:cNvPicPr>
          <p:nvPr/>
        </p:nvPicPr>
        <p:blipFill rotWithShape="1">
          <a:blip r:embed="rId3"/>
          <a:srcRect t="2122" b="13608"/>
          <a:stretch/>
        </p:blipFill>
        <p:spPr>
          <a:xfrm>
            <a:off x="20" y="10"/>
            <a:ext cx="12191980" cy="6857989"/>
          </a:xfrm>
          <a:prstGeom prst="rect">
            <a:avLst/>
          </a:prstGeom>
        </p:spPr>
      </p:pic>
      <p:sp>
        <p:nvSpPr>
          <p:cNvPr id="30" name="Rectangle 29">
            <a:extLst>
              <a:ext uri="{FF2B5EF4-FFF2-40B4-BE49-F238E27FC236}">
                <a16:creationId xmlns:a16="http://schemas.microsoft.com/office/drawing/2014/main" id="{0FDFF237-4369-41A3-9CE4-CD1A68139E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49553"/>
            <a:ext cx="12191999" cy="5320052"/>
          </a:xfrm>
          <a:prstGeom prst="rect">
            <a:avLst/>
          </a:prstGeom>
          <a:gradFill flip="none" rotWithShape="1">
            <a:gsLst>
              <a:gs pos="0">
                <a:srgbClr val="000000">
                  <a:alpha val="0"/>
                </a:srgbClr>
              </a:gs>
              <a:gs pos="47000">
                <a:srgbClr val="000000">
                  <a:alpha val="41000"/>
                </a:srgbClr>
              </a:gs>
              <a:gs pos="81000">
                <a:srgbClr val="000000">
                  <a:alpha val="56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28F294-54AA-7B41-B053-9BD0044A263E}"/>
              </a:ext>
            </a:extLst>
          </p:cNvPr>
          <p:cNvSpPr>
            <a:spLocks noGrp="1"/>
          </p:cNvSpPr>
          <p:nvPr>
            <p:ph type="title"/>
          </p:nvPr>
        </p:nvSpPr>
        <p:spPr>
          <a:xfrm>
            <a:off x="2076091" y="2633933"/>
            <a:ext cx="8039818" cy="1643572"/>
          </a:xfrm>
        </p:spPr>
        <p:txBody>
          <a:bodyPr vert="horz" lIns="91440" tIns="45720" rIns="91440" bIns="45720" rtlCol="0" anchor="b">
            <a:normAutofit/>
          </a:bodyPr>
          <a:lstStyle/>
          <a:p>
            <a:pPr algn="ctr"/>
            <a:r>
              <a:rPr lang="en-US" sz="2800" kern="1200" cap="all" spc="390" baseline="0" dirty="0">
                <a:solidFill>
                  <a:srgbClr val="FFFFFF"/>
                </a:solidFill>
                <a:latin typeface="+mj-lt"/>
                <a:ea typeface="+mj-ea"/>
                <a:cs typeface="+mj-cs"/>
              </a:rPr>
              <a:t>Break time!</a:t>
            </a:r>
          </a:p>
        </p:txBody>
      </p:sp>
      <p:grpSp>
        <p:nvGrpSpPr>
          <p:cNvPr id="31" name="Group 30">
            <a:extLst>
              <a:ext uri="{FF2B5EF4-FFF2-40B4-BE49-F238E27FC236}">
                <a16:creationId xmlns:a16="http://schemas.microsoft.com/office/drawing/2014/main" id="{C3E45FAB-3768-4529-B0E8-A0E9BE5E382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4739509"/>
            <a:ext cx="867485" cy="115439"/>
            <a:chOff x="8910933" y="1861308"/>
            <a:chExt cx="867485" cy="115439"/>
          </a:xfrm>
        </p:grpSpPr>
        <p:sp>
          <p:nvSpPr>
            <p:cNvPr id="32" name="Rectangle 31">
              <a:extLst>
                <a:ext uri="{FF2B5EF4-FFF2-40B4-BE49-F238E27FC236}">
                  <a16:creationId xmlns:a16="http://schemas.microsoft.com/office/drawing/2014/main" id="{6FF68CFF-0675-43D9-8EF2-EAC1F19D2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22" name="Straight Connector 21">
              <a:extLst>
                <a:ext uri="{FF2B5EF4-FFF2-40B4-BE49-F238E27FC236}">
                  <a16:creationId xmlns:a16="http://schemas.microsoft.com/office/drawing/2014/main" id="{E1414FA8-D7DF-4B14-AD83-846AB2899B3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38B88A0-A01D-4106-8E09-1AEB09B04EC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502377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2773E-1BB1-E940-8C37-286B0043D7E5}"/>
              </a:ext>
            </a:extLst>
          </p:cNvPr>
          <p:cNvSpPr>
            <a:spLocks noGrp="1"/>
          </p:cNvSpPr>
          <p:nvPr>
            <p:ph type="title"/>
          </p:nvPr>
        </p:nvSpPr>
        <p: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fontScale="90000"/>
          </a:bodyPr>
          <a:lstStyle/>
          <a:p>
            <a:pPr algn="ctr"/>
            <a:br>
              <a:rPr lang="en-US" sz="3200" dirty="0">
                <a:latin typeface="Candara" panose="020E0502030303020204" pitchFamily="34" charset="0"/>
              </a:rPr>
            </a:br>
            <a:r>
              <a:rPr lang="en-US" sz="3100" dirty="0">
                <a:latin typeface="Candara" panose="020E0502030303020204" pitchFamily="34" charset="0"/>
              </a:rPr>
              <a:t>Plasticity: The Brain Develops in Response to Genetic Information and in Response to Experiences </a:t>
            </a:r>
            <a:endParaRPr lang="en-US" dirty="0"/>
          </a:p>
        </p:txBody>
      </p:sp>
      <p:sp>
        <p:nvSpPr>
          <p:cNvPr id="3" name="Text Placeholder 2">
            <a:extLst>
              <a:ext uri="{FF2B5EF4-FFF2-40B4-BE49-F238E27FC236}">
                <a16:creationId xmlns:a16="http://schemas.microsoft.com/office/drawing/2014/main" id="{7F3E3E10-1A08-6C40-B08B-9A2CB32BAE8A}"/>
              </a:ext>
            </a:extLst>
          </p:cNvPr>
          <p:cNvSpPr>
            <a:spLocks noGrp="1"/>
          </p:cNvSpPr>
          <p:nvPr>
            <p:ph type="body" idx="1"/>
          </p:nvPr>
        </p:nvSpPr>
        <p: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fontScale="92500" lnSpcReduction="20000"/>
          </a:bodyPr>
          <a:lstStyle/>
          <a:p>
            <a:r>
              <a:rPr lang="en-US" dirty="0"/>
              <a:t>Positive Experiences Act as Promotive and Protective Factors</a:t>
            </a:r>
          </a:p>
        </p:txBody>
      </p:sp>
      <p:sp>
        <p:nvSpPr>
          <p:cNvPr id="4" name="Content Placeholder 3">
            <a:extLst>
              <a:ext uri="{FF2B5EF4-FFF2-40B4-BE49-F238E27FC236}">
                <a16:creationId xmlns:a16="http://schemas.microsoft.com/office/drawing/2014/main" id="{B4E27172-7829-7840-88CB-3794C834E539}"/>
              </a:ext>
            </a:extLst>
          </p:cNvPr>
          <p:cNvSpPr>
            <a:spLocks noGrp="1"/>
          </p:cNvSpPr>
          <p:nvPr>
            <p:ph sz="half" idx="2"/>
          </p:nvPr>
        </p:nvSpPr>
        <p: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r>
              <a:rPr lang="en-US" dirty="0">
                <a:latin typeface="Candara" panose="020E0502030303020204" pitchFamily="34" charset="0"/>
              </a:rPr>
              <a:t>Freedom from abuse and neglect</a:t>
            </a:r>
          </a:p>
          <a:p>
            <a:r>
              <a:rPr lang="en-US" dirty="0">
                <a:latin typeface="Candara" panose="020E0502030303020204" pitchFamily="34" charset="0"/>
              </a:rPr>
              <a:t>Access to adequate nutrition and health care</a:t>
            </a:r>
          </a:p>
          <a:p>
            <a:r>
              <a:rPr lang="en-US" dirty="0">
                <a:latin typeface="Candara" panose="020E0502030303020204" pitchFamily="34" charset="0"/>
              </a:rPr>
              <a:t>Adult care that is warm, consistent and responsive</a:t>
            </a:r>
          </a:p>
          <a:p>
            <a:r>
              <a:rPr lang="en-US" dirty="0">
                <a:latin typeface="Candara" panose="020E0502030303020204" pitchFamily="34" charset="0"/>
              </a:rPr>
              <a:t>Protection from overwhelming stress and anxiety</a:t>
            </a:r>
          </a:p>
          <a:p>
            <a:endParaRPr lang="en-US" dirty="0"/>
          </a:p>
        </p:txBody>
      </p:sp>
      <p:sp>
        <p:nvSpPr>
          <p:cNvPr id="5" name="Text Placeholder 4">
            <a:extLst>
              <a:ext uri="{FF2B5EF4-FFF2-40B4-BE49-F238E27FC236}">
                <a16:creationId xmlns:a16="http://schemas.microsoft.com/office/drawing/2014/main" id="{44024637-8DA7-FF43-BB19-FA09E0A0A565}"/>
              </a:ext>
            </a:extLst>
          </p:cNvPr>
          <p:cNvSpPr>
            <a:spLocks noGrp="1"/>
          </p:cNvSpPr>
          <p:nvPr>
            <p:ph type="body" sz="quarter" idx="3"/>
          </p:nvPr>
        </p:nvSpPr>
        <p: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fontScale="92500" lnSpcReduction="20000"/>
          </a:bodyPr>
          <a:lstStyle/>
          <a:p>
            <a:r>
              <a:rPr lang="en-US" dirty="0"/>
              <a:t>Negative Experiences Act as Risk Factors</a:t>
            </a:r>
          </a:p>
        </p:txBody>
      </p:sp>
      <p:sp>
        <p:nvSpPr>
          <p:cNvPr id="6" name="Content Placeholder 5">
            <a:extLst>
              <a:ext uri="{FF2B5EF4-FFF2-40B4-BE49-F238E27FC236}">
                <a16:creationId xmlns:a16="http://schemas.microsoft.com/office/drawing/2014/main" id="{B3C5CBE6-792E-1649-A138-23F7F3F920DE}"/>
              </a:ext>
            </a:extLst>
          </p:cNvPr>
          <p:cNvSpPr>
            <a:spLocks noGrp="1"/>
          </p:cNvSpPr>
          <p:nvPr>
            <p:ph sz="quarter" idx="4"/>
          </p:nvPr>
        </p:nvSpPr>
        <p: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r>
              <a:rPr lang="en-US" dirty="0"/>
              <a:t>Abuse and neglect</a:t>
            </a:r>
          </a:p>
          <a:p>
            <a:r>
              <a:rPr lang="en-US" dirty="0"/>
              <a:t>Environmental toxins</a:t>
            </a:r>
          </a:p>
          <a:p>
            <a:r>
              <a:rPr lang="en-US" dirty="0"/>
              <a:t>Poor nutrition</a:t>
            </a:r>
          </a:p>
          <a:p>
            <a:r>
              <a:rPr lang="en-US" dirty="0"/>
              <a:t>Disrupted or absent caregiving relationships</a:t>
            </a:r>
          </a:p>
          <a:p>
            <a:r>
              <a:rPr lang="en-US" dirty="0"/>
              <a:t>Overwhelming states of anxiety and stress without access to support</a:t>
            </a:r>
          </a:p>
        </p:txBody>
      </p:sp>
    </p:spTree>
    <p:extLst>
      <p:ext uri="{BB962C8B-B14F-4D97-AF65-F5344CB8AC3E}">
        <p14:creationId xmlns:p14="http://schemas.microsoft.com/office/powerpoint/2010/main" val="27674371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05FB7726-C6A8-44D0-B179-A65DE454D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720A8800-AF3A-224F-AACB-BBAD6EDD26D8}"/>
              </a:ext>
            </a:extLst>
          </p:cNvPr>
          <p:cNvPicPr>
            <a:picLocks noChangeAspect="1"/>
          </p:cNvPicPr>
          <p:nvPr/>
        </p:nvPicPr>
        <p:blipFill rotWithShape="1">
          <a:blip r:embed="rId3"/>
          <a:srcRect/>
          <a:stretch/>
        </p:blipFill>
        <p:spPr>
          <a:xfrm>
            <a:off x="1" y="10"/>
            <a:ext cx="12192000" cy="6857989"/>
          </a:xfrm>
          <a:prstGeom prst="rect">
            <a:avLst/>
          </a:prstGeom>
        </p:spPr>
      </p:pic>
    </p:spTree>
    <p:extLst>
      <p:ext uri="{BB962C8B-B14F-4D97-AF65-F5344CB8AC3E}">
        <p14:creationId xmlns:p14="http://schemas.microsoft.com/office/powerpoint/2010/main" val="1853975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367" name="Rectangle 15366">
            <a:extLst>
              <a:ext uri="{FF2B5EF4-FFF2-40B4-BE49-F238E27FC236}">
                <a16:creationId xmlns:a16="http://schemas.microsoft.com/office/drawing/2014/main" id="{05FB7726-C6A8-44D0-B179-A65DE454D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362" name="Picture 2" descr="Understanding and Working with the Window of Tolerance - Attachment and  Trauma Treatment Centre for Healing (ATTCH)">
            <a:extLst>
              <a:ext uri="{FF2B5EF4-FFF2-40B4-BE49-F238E27FC236}">
                <a16:creationId xmlns:a16="http://schemas.microsoft.com/office/drawing/2014/main" id="{73E6F37D-CD85-1948-B366-A7DCD287790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890" r="1" b="19224"/>
          <a:stretch/>
        </p:blipFill>
        <p:spPr bwMode="auto">
          <a:xfrm>
            <a:off x="152399" y="152401"/>
            <a:ext cx="11887201" cy="655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94404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r. Marie Dezelic | Free Handouts | WINDOW OF TOLERANCE">
            <a:extLst>
              <a:ext uri="{FF2B5EF4-FFF2-40B4-BE49-F238E27FC236}">
                <a16:creationId xmlns:a16="http://schemas.microsoft.com/office/drawing/2014/main" id="{6F7549AF-2443-FF4D-96FE-952A7ED5F8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0350" y="0"/>
            <a:ext cx="91313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28549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3DD49C-2C4B-0A29-7E83-ACB264107422}"/>
              </a:ext>
            </a:extLst>
          </p:cNvPr>
          <p:cNvSpPr>
            <a:spLocks noGrp="1"/>
          </p:cNvSpPr>
          <p:nvPr>
            <p:ph type="title"/>
          </p:nvPr>
        </p:nvSpPr>
        <p:spPr/>
        <p:txBody>
          <a:bodyPr/>
          <a:lstStyle/>
          <a:p>
            <a:r>
              <a:rPr lang="en-US" dirty="0"/>
              <a:t>Dan Siegel: Hand Model of the Brain &amp; “Flipping Your Lid”</a:t>
            </a:r>
          </a:p>
        </p:txBody>
      </p:sp>
      <p:sp>
        <p:nvSpPr>
          <p:cNvPr id="7" name="Content Placeholder 6">
            <a:extLst>
              <a:ext uri="{FF2B5EF4-FFF2-40B4-BE49-F238E27FC236}">
                <a16:creationId xmlns:a16="http://schemas.microsoft.com/office/drawing/2014/main" id="{ED631E97-BBEE-F66C-AF3E-6EAFA019DCCB}"/>
              </a:ext>
            </a:extLst>
          </p:cNvPr>
          <p:cNvSpPr txBox="1">
            <a:spLocks noGrp="1"/>
          </p:cNvSpPr>
          <p:nvPr>
            <p:ph idx="1"/>
          </p:nvPr>
        </p:nvSpPr>
        <p:spPr>
          <a:prstGeom prst="rect">
            <a:avLst/>
          </a:prstGeom>
          <a:noFill/>
        </p:spPr>
        <p:txBody>
          <a:bodyPr wrap="none" rtlCol="0">
            <a:spAutoFit/>
          </a:bodyPr>
          <a:lstStyle/>
          <a:p>
            <a:r>
              <a:rPr lang="en-US" dirty="0"/>
              <a:t>https://</a:t>
            </a:r>
            <a:r>
              <a:rPr lang="en-US" dirty="0" err="1"/>
              <a:t>www.habitsforwellbeing.com</a:t>
            </a:r>
            <a:r>
              <a:rPr lang="en-US" dirty="0"/>
              <a:t>/dan-</a:t>
            </a:r>
            <a:r>
              <a:rPr lang="en-US" dirty="0" err="1"/>
              <a:t>siegel</a:t>
            </a:r>
            <a:r>
              <a:rPr lang="en-US" dirty="0"/>
              <a:t>-on-flipping-your-lid/</a:t>
            </a:r>
          </a:p>
        </p:txBody>
      </p:sp>
    </p:spTree>
    <p:extLst>
      <p:ext uri="{BB962C8B-B14F-4D97-AF65-F5344CB8AC3E}">
        <p14:creationId xmlns:p14="http://schemas.microsoft.com/office/powerpoint/2010/main" val="23644096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CE364-CA5B-745D-D083-3EFB22E98F48}"/>
              </a:ext>
            </a:extLst>
          </p:cNvPr>
          <p:cNvSpPr>
            <a:spLocks noGrp="1"/>
          </p:cNvSpPr>
          <p:nvPr>
            <p:ph type="title"/>
          </p:nvPr>
        </p:nvSpPr>
        <p:spPr/>
        <p:txBody>
          <a:bodyPr/>
          <a:lstStyle/>
          <a:p>
            <a:r>
              <a:rPr lang="en-US" dirty="0"/>
              <a:t>The Amazing Teen Brain</a:t>
            </a:r>
          </a:p>
        </p:txBody>
      </p:sp>
      <p:sp>
        <p:nvSpPr>
          <p:cNvPr id="3" name="Content Placeholder 2">
            <a:extLst>
              <a:ext uri="{FF2B5EF4-FFF2-40B4-BE49-F238E27FC236}">
                <a16:creationId xmlns:a16="http://schemas.microsoft.com/office/drawing/2014/main" id="{0E1B5A00-7CBE-E4AC-540B-7038CF868D93}"/>
              </a:ext>
            </a:extLst>
          </p:cNvPr>
          <p:cNvSpPr>
            <a:spLocks noGrp="1"/>
          </p:cNvSpPr>
          <p:nvPr>
            <p:ph idx="1"/>
          </p:nvPr>
        </p:nvSpPr>
        <p:spPr/>
        <p:txBody>
          <a:bodyPr/>
          <a:lstStyle/>
          <a:p>
            <a:r>
              <a:rPr lang="en-US" dirty="0"/>
              <a:t>What was something surprising you learned from this video?</a:t>
            </a:r>
          </a:p>
          <a:p>
            <a:r>
              <a:rPr lang="en-US" dirty="0"/>
              <a:t>How is the teen brain unique?</a:t>
            </a:r>
          </a:p>
          <a:p>
            <a:endParaRPr lang="en-US" dirty="0"/>
          </a:p>
          <a:p>
            <a:endParaRPr lang="en-US" dirty="0"/>
          </a:p>
          <a:p>
            <a:endParaRPr lang="en-US" dirty="0"/>
          </a:p>
        </p:txBody>
      </p:sp>
    </p:spTree>
    <p:extLst>
      <p:ext uri="{BB962C8B-B14F-4D97-AF65-F5344CB8AC3E}">
        <p14:creationId xmlns:p14="http://schemas.microsoft.com/office/powerpoint/2010/main" val="2480996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B22176A-41DB-4D9A-9B6F-F2296F1ED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74A8DF5-445E-49C5-B10A-8DF5FEFBC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A4E38D9-EFB8-40B5-B42B-514FBF180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7606"/>
            <a:ext cx="11870161"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26588A20-0AD3-41EC-E344-DD3BE5E1C764}"/>
              </a:ext>
            </a:extLst>
          </p:cNvPr>
          <p:cNvSpPr>
            <a:spLocks noGrp="1"/>
          </p:cNvSpPr>
          <p:nvPr>
            <p:ph type="title"/>
          </p:nvPr>
        </p:nvSpPr>
        <p:spPr>
          <a:xfrm>
            <a:off x="1688124" y="723901"/>
            <a:ext cx="8815754" cy="1286648"/>
          </a:xfrm>
        </p:spPr>
        <p:txBody>
          <a:bodyPr anchor="b">
            <a:normAutofit/>
          </a:bodyPr>
          <a:lstStyle/>
          <a:p>
            <a:pPr algn="ctr"/>
            <a:r>
              <a:rPr lang="en-US" sz="3000">
                <a:latin typeface="DM Sans Bold"/>
              </a:rPr>
              <a:t>Trauma’s Impact on Developmental Domains, ACEs, and Risk &amp; Protective Factors</a:t>
            </a:r>
            <a:endParaRPr lang="en-US" sz="3000"/>
          </a:p>
        </p:txBody>
      </p:sp>
      <p:sp>
        <p:nvSpPr>
          <p:cNvPr id="4" name="Content Placeholder 3">
            <a:extLst>
              <a:ext uri="{FF2B5EF4-FFF2-40B4-BE49-F238E27FC236}">
                <a16:creationId xmlns:a16="http://schemas.microsoft.com/office/drawing/2014/main" id="{0E343C07-87EB-4C62-1F5A-400283AB21C2}"/>
              </a:ext>
            </a:extLst>
          </p:cNvPr>
          <p:cNvSpPr>
            <a:spLocks noGrp="1"/>
          </p:cNvSpPr>
          <p:nvPr>
            <p:ph idx="1"/>
          </p:nvPr>
        </p:nvSpPr>
        <p:spPr>
          <a:xfrm>
            <a:off x="2985078" y="2682052"/>
            <a:ext cx="6221845" cy="3452047"/>
          </a:xfrm>
        </p:spPr>
        <p:txBody>
          <a:bodyPr anchor="ctr">
            <a:normAutofit/>
          </a:bodyPr>
          <a:lstStyle/>
          <a:p>
            <a:pPr marL="342900" indent="-342900" algn="ctr">
              <a:buFont typeface="Arial" panose="020B0604020202020204" pitchFamily="34" charset="0"/>
              <a:buChar char="•"/>
            </a:pPr>
            <a:r>
              <a:rPr lang="en-US" dirty="0"/>
              <a:t>Discussed the original ACE study, the Expanded ACE study, the Pair of ACES Tree and the 3 Realms of ACEs</a:t>
            </a:r>
            <a:endParaRPr lang="en-US"/>
          </a:p>
          <a:p>
            <a:pPr marL="617220" lvl="1" indent="-342900" algn="ctr"/>
            <a:r>
              <a:rPr lang="en-US" dirty="0"/>
              <a:t>Critiques, limitations, and strengths of these tools</a:t>
            </a:r>
            <a:endParaRPr lang="en-US"/>
          </a:p>
          <a:p>
            <a:pPr marL="342900" indent="-342900" algn="ctr">
              <a:buFont typeface="Arial" panose="020B0604020202020204" pitchFamily="34" charset="0"/>
              <a:buChar char="•"/>
            </a:pPr>
            <a:r>
              <a:rPr lang="en-US" dirty="0"/>
              <a:t>Developmental implications on the multiple domains of a person’s life who is exposed to trauma</a:t>
            </a:r>
            <a:endParaRPr lang="en-US"/>
          </a:p>
          <a:p>
            <a:pPr marL="342900" indent="-342900" algn="ctr">
              <a:buFont typeface="Arial" panose="020B0604020202020204" pitchFamily="34" charset="0"/>
              <a:buChar char="•"/>
            </a:pPr>
            <a:r>
              <a:rPr lang="en-US" dirty="0"/>
              <a:t>Individual &amp; Community Level Risk factors to consider as practitioners</a:t>
            </a:r>
            <a:endParaRPr lang="en-US"/>
          </a:p>
        </p:txBody>
      </p:sp>
      <p:grpSp>
        <p:nvGrpSpPr>
          <p:cNvPr id="15" name="Group 14">
            <a:extLst>
              <a:ext uri="{FF2B5EF4-FFF2-40B4-BE49-F238E27FC236}">
                <a16:creationId xmlns:a16="http://schemas.microsoft.com/office/drawing/2014/main" id="{1148C992-36DE-4449-B92D-49AE04B5D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2345189"/>
            <a:ext cx="867485" cy="115439"/>
            <a:chOff x="8910933" y="1861308"/>
            <a:chExt cx="867485" cy="115439"/>
          </a:xfrm>
        </p:grpSpPr>
        <p:sp>
          <p:nvSpPr>
            <p:cNvPr id="16" name="Rectangle 15">
              <a:extLst>
                <a:ext uri="{FF2B5EF4-FFF2-40B4-BE49-F238E27FC236}">
                  <a16:creationId xmlns:a16="http://schemas.microsoft.com/office/drawing/2014/main" id="{D765B2C1-DF41-437F-9F2D-C33E46FA2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B6AA37ED-ED19-4857-9B2C-777E8F707C6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45F6E87-86FB-440C-9EB4-A48D11C72CF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125218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EBB9B-3383-4DC2-FBDF-4E3FECB46FE5}"/>
              </a:ext>
            </a:extLst>
          </p:cNvPr>
          <p:cNvSpPr>
            <a:spLocks noGrp="1"/>
          </p:cNvSpPr>
          <p:nvPr>
            <p:ph type="title"/>
          </p:nvPr>
        </p:nvSpPr>
        <p:spPr/>
        <p:txBody>
          <a:bodyPr/>
          <a:lstStyle/>
          <a:p>
            <a:r>
              <a:rPr lang="en-US" dirty="0"/>
              <a:t>Brain Development in Adolescence</a:t>
            </a:r>
          </a:p>
        </p:txBody>
      </p:sp>
      <p:sp>
        <p:nvSpPr>
          <p:cNvPr id="3" name="Content Placeholder 2">
            <a:extLst>
              <a:ext uri="{FF2B5EF4-FFF2-40B4-BE49-F238E27FC236}">
                <a16:creationId xmlns:a16="http://schemas.microsoft.com/office/drawing/2014/main" id="{8906EC8F-F00D-1D21-E22E-B19B673A5B77}"/>
              </a:ext>
            </a:extLst>
          </p:cNvPr>
          <p:cNvSpPr>
            <a:spLocks noGrp="1"/>
          </p:cNvSpPr>
          <p:nvPr>
            <p:ph idx="1"/>
          </p:nvPr>
        </p:nvSpPr>
        <p:spPr/>
        <p:txBody>
          <a:bodyPr>
            <a:normAutofit fontScale="92500"/>
          </a:bodyPr>
          <a:lstStyle/>
          <a:p>
            <a:r>
              <a:rPr lang="en-US" dirty="0"/>
              <a:t>NIH Identifies 7 Things to Know about the Teen Brain: https://</a:t>
            </a:r>
            <a:r>
              <a:rPr lang="en-US" dirty="0" err="1"/>
              <a:t>www.nimh.nih.gov</a:t>
            </a:r>
            <a:r>
              <a:rPr lang="en-US" dirty="0"/>
              <a:t>/health/publications/the-teen-brain-7-things-to-know</a:t>
            </a:r>
          </a:p>
          <a:p>
            <a:pPr marL="457200" indent="-457200">
              <a:buAutoNum type="arabicPeriod"/>
            </a:pPr>
            <a:r>
              <a:rPr lang="en-US" dirty="0"/>
              <a:t>Adolescence is an important time for brain development</a:t>
            </a:r>
          </a:p>
          <a:p>
            <a:pPr marL="457200" indent="-457200">
              <a:buAutoNum type="arabicPeriod"/>
            </a:pPr>
            <a:r>
              <a:rPr lang="en-US" dirty="0"/>
              <a:t>Brain development is related to social experience during adolescence.</a:t>
            </a:r>
          </a:p>
          <a:p>
            <a:pPr marL="457200" indent="-457200">
              <a:buAutoNum type="arabicPeriod"/>
            </a:pPr>
            <a:r>
              <a:rPr lang="en-US" dirty="0"/>
              <a:t>The teen brain is ready to learn and adapt</a:t>
            </a:r>
          </a:p>
          <a:p>
            <a:pPr marL="457200" indent="-457200">
              <a:buAutoNum type="arabicPeriod"/>
            </a:pPr>
            <a:r>
              <a:rPr lang="en-US" dirty="0"/>
              <a:t>Teen brains may respond differently to stress. (</a:t>
            </a:r>
            <a:r>
              <a:rPr lang="en-US" b="1" dirty="0"/>
              <a:t>prefrontal cortex is still developing</a:t>
            </a:r>
            <a:r>
              <a:rPr lang="en-US" dirty="0"/>
              <a:t>)</a:t>
            </a:r>
          </a:p>
          <a:p>
            <a:pPr marL="457200" indent="-457200">
              <a:buAutoNum type="arabicPeriod"/>
            </a:pPr>
            <a:r>
              <a:rPr lang="en-US" dirty="0"/>
              <a:t>Most teens do not get enough sleep. (melatonin levels are different—hormone regulating sleep)</a:t>
            </a:r>
          </a:p>
          <a:p>
            <a:pPr marL="457200" indent="-457200">
              <a:buAutoNum type="arabicPeriod"/>
            </a:pPr>
            <a:r>
              <a:rPr lang="en-US" dirty="0"/>
              <a:t>Mental illnesses may begin to appear during adolescence.</a:t>
            </a:r>
          </a:p>
          <a:p>
            <a:pPr marL="457200" indent="-457200">
              <a:buAutoNum type="arabicPeriod"/>
            </a:pPr>
            <a:r>
              <a:rPr lang="en-US" dirty="0"/>
              <a:t>The teen brain is resilient</a:t>
            </a:r>
          </a:p>
        </p:txBody>
      </p:sp>
    </p:spTree>
    <p:extLst>
      <p:ext uri="{BB962C8B-B14F-4D97-AF65-F5344CB8AC3E}">
        <p14:creationId xmlns:p14="http://schemas.microsoft.com/office/powerpoint/2010/main" val="12060842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040F3-58E5-7316-0F36-781109C77876}"/>
              </a:ext>
            </a:extLst>
          </p:cNvPr>
          <p:cNvSpPr>
            <a:spLocks noGrp="1"/>
          </p:cNvSpPr>
          <p:nvPr>
            <p:ph type="title"/>
          </p:nvPr>
        </p:nvSpPr>
        <p:spPr/>
        <p:txBody>
          <a:bodyPr/>
          <a:lstStyle/>
          <a:p>
            <a:r>
              <a:rPr lang="en-US" dirty="0"/>
              <a:t>Brain Development in Adolescence</a:t>
            </a:r>
          </a:p>
        </p:txBody>
      </p:sp>
      <p:sp>
        <p:nvSpPr>
          <p:cNvPr id="3" name="Content Placeholder 2">
            <a:extLst>
              <a:ext uri="{FF2B5EF4-FFF2-40B4-BE49-F238E27FC236}">
                <a16:creationId xmlns:a16="http://schemas.microsoft.com/office/drawing/2014/main" id="{04B32524-3131-D25C-4EBD-AF44616914B5}"/>
              </a:ext>
            </a:extLst>
          </p:cNvPr>
          <p:cNvSpPr>
            <a:spLocks noGrp="1"/>
          </p:cNvSpPr>
          <p:nvPr>
            <p:ph idx="1"/>
          </p:nvPr>
        </p:nvSpPr>
        <p:spPr>
          <a:xfrm>
            <a:off x="1028699" y="2161902"/>
            <a:ext cx="10548257" cy="4124597"/>
          </a:xfrm>
        </p:spPr>
        <p:txBody>
          <a:bodyPr>
            <a:normAutofit fontScale="47500" lnSpcReduction="20000"/>
          </a:bodyPr>
          <a:lstStyle/>
          <a:p>
            <a:r>
              <a:rPr lang="en-US" sz="5100" dirty="0"/>
              <a:t>During adolescence, individuals are more likely to engage in the following:</a:t>
            </a:r>
          </a:p>
          <a:p>
            <a:pPr marL="342900" indent="-342900">
              <a:buFont typeface="Arial" panose="020B0604020202020204" pitchFamily="34" charset="0"/>
              <a:buChar char="•"/>
            </a:pPr>
            <a:r>
              <a:rPr lang="en-US" sz="5100" dirty="0"/>
              <a:t>Risk taking behaviors or acting on impulse</a:t>
            </a:r>
          </a:p>
          <a:p>
            <a:pPr marL="342900" indent="-342900">
              <a:buFont typeface="Arial" panose="020B0604020202020204" pitchFamily="34" charset="0"/>
              <a:buChar char="•"/>
            </a:pPr>
            <a:r>
              <a:rPr lang="en-US" sz="5100" dirty="0"/>
              <a:t>Misread or misinterpret social cues and emotions-–social conflicts are common</a:t>
            </a:r>
          </a:p>
          <a:p>
            <a:pPr marL="342900" indent="-342900">
              <a:buFont typeface="Arial" panose="020B0604020202020204" pitchFamily="34" charset="0"/>
              <a:buChar char="•"/>
            </a:pPr>
            <a:r>
              <a:rPr lang="en-US" sz="5100" dirty="0"/>
              <a:t>Get into accidents</a:t>
            </a:r>
          </a:p>
          <a:p>
            <a:pPr marL="342900" indent="-342900">
              <a:buFont typeface="Arial" panose="020B0604020202020204" pitchFamily="34" charset="0"/>
              <a:buChar char="•"/>
            </a:pPr>
            <a:r>
              <a:rPr lang="en-US" sz="5100" dirty="0"/>
              <a:t>Get involved in fights</a:t>
            </a:r>
          </a:p>
          <a:p>
            <a:pPr marL="342900" indent="-342900">
              <a:buFont typeface="Arial" panose="020B0604020202020204" pitchFamily="34" charset="0"/>
              <a:buChar char="•"/>
            </a:pPr>
            <a:r>
              <a:rPr lang="en-US" sz="5100" dirty="0"/>
              <a:t>Act before thinking</a:t>
            </a:r>
          </a:p>
          <a:p>
            <a:pPr marL="342900" indent="-342900">
              <a:buFont typeface="Arial" panose="020B0604020202020204" pitchFamily="34" charset="0"/>
              <a:buChar char="•"/>
            </a:pPr>
            <a:r>
              <a:rPr lang="en-US" sz="5100" dirty="0"/>
              <a:t>Less likely to consider consequences or implications in the future</a:t>
            </a:r>
          </a:p>
          <a:p>
            <a:pPr marL="342900" indent="-342900">
              <a:buFont typeface="Arial" panose="020B0604020202020204" pitchFamily="34" charset="0"/>
              <a:buChar char="•"/>
            </a:pPr>
            <a:r>
              <a:rPr lang="en-US" sz="5100" dirty="0"/>
              <a:t>More likely to want to live “in the moment”</a:t>
            </a:r>
          </a:p>
          <a:p>
            <a:endParaRPr lang="en-US" dirty="0"/>
          </a:p>
        </p:txBody>
      </p:sp>
      <p:sp>
        <p:nvSpPr>
          <p:cNvPr id="4" name="TextBox 3">
            <a:extLst>
              <a:ext uri="{FF2B5EF4-FFF2-40B4-BE49-F238E27FC236}">
                <a16:creationId xmlns:a16="http://schemas.microsoft.com/office/drawing/2014/main" id="{2F7BBD27-5865-2F35-C121-86289154D833}"/>
              </a:ext>
            </a:extLst>
          </p:cNvPr>
          <p:cNvSpPr txBox="1"/>
          <p:nvPr/>
        </p:nvSpPr>
        <p:spPr>
          <a:xfrm>
            <a:off x="1028699" y="5934670"/>
            <a:ext cx="9927772" cy="923330"/>
          </a:xfrm>
          <a:prstGeom prst="rect">
            <a:avLst/>
          </a:prstGeom>
          <a:noFill/>
        </p:spPr>
        <p:txBody>
          <a:bodyPr wrap="square" rtlCol="0">
            <a:spAutoFit/>
          </a:bodyPr>
          <a:lstStyle/>
          <a:p>
            <a:r>
              <a:rPr lang="en-US" dirty="0"/>
              <a:t>https://</a:t>
            </a:r>
            <a:r>
              <a:rPr lang="en-US" dirty="0" err="1"/>
              <a:t>www.aacap.org</a:t>
            </a:r>
            <a:r>
              <a:rPr lang="en-US" dirty="0"/>
              <a:t>/AACAP/</a:t>
            </a:r>
            <a:r>
              <a:rPr lang="en-US" dirty="0" err="1"/>
              <a:t>Families_and_Youth</a:t>
            </a:r>
            <a:r>
              <a:rPr lang="en-US" dirty="0"/>
              <a:t>/</a:t>
            </a:r>
            <a:r>
              <a:rPr lang="en-US" dirty="0" err="1"/>
              <a:t>Facts_for_Families</a:t>
            </a:r>
            <a:r>
              <a:rPr lang="en-US" dirty="0"/>
              <a:t>/FFF-Guide/The-Teen-Brain-Behavior-Problem-Solving-and-Decision-Making-095.aspx</a:t>
            </a:r>
          </a:p>
          <a:p>
            <a:endParaRPr lang="en-US" dirty="0"/>
          </a:p>
        </p:txBody>
      </p:sp>
    </p:spTree>
    <p:extLst>
      <p:ext uri="{BB962C8B-B14F-4D97-AF65-F5344CB8AC3E}">
        <p14:creationId xmlns:p14="http://schemas.microsoft.com/office/powerpoint/2010/main" val="26288641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B4854C3-58CC-4A2C-B4CA-926819F0C2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5">
            <a:extLst>
              <a:ext uri="{FF2B5EF4-FFF2-40B4-BE49-F238E27FC236}">
                <a16:creationId xmlns:a16="http://schemas.microsoft.com/office/drawing/2014/main" id="{FA7B9933-15AE-4ACB-B091-21C9F38533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8700" y="1028700"/>
            <a:ext cx="4038600" cy="4841072"/>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DE57BB50-0A5D-4AD7-87AB-5904B788BC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614258" y="4550150"/>
            <a:ext cx="867485" cy="115439"/>
            <a:chOff x="8910933" y="1861308"/>
            <a:chExt cx="867485" cy="115439"/>
          </a:xfrm>
        </p:grpSpPr>
        <p:sp>
          <p:nvSpPr>
            <p:cNvPr id="13" name="Rectangle 12">
              <a:extLst>
                <a:ext uri="{FF2B5EF4-FFF2-40B4-BE49-F238E27FC236}">
                  <a16:creationId xmlns:a16="http://schemas.microsoft.com/office/drawing/2014/main" id="{1CD5E7CE-8430-4ED8-87F2-AF5C660CF2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D4A1AC28-5B9C-4D41-95E9-675EDF3F4BF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E446F29-8D76-46EF-B0AF-41066F65AA7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F4488918-3BD0-B8E2-6E0E-C2AFF2201CFE}"/>
              </a:ext>
            </a:extLst>
          </p:cNvPr>
          <p:cNvSpPr>
            <a:spLocks noGrp="1"/>
          </p:cNvSpPr>
          <p:nvPr>
            <p:ph type="title"/>
          </p:nvPr>
        </p:nvSpPr>
        <p:spPr>
          <a:xfrm>
            <a:off x="1411357" y="1351429"/>
            <a:ext cx="3369365" cy="2871320"/>
          </a:xfrm>
        </p:spPr>
        <p:txBody>
          <a:bodyPr anchor="ctr">
            <a:normAutofit/>
          </a:bodyPr>
          <a:lstStyle/>
          <a:p>
            <a:pPr algn="ctr"/>
            <a:r>
              <a:rPr lang="en-US" dirty="0"/>
              <a:t>Small Group Exercise</a:t>
            </a:r>
            <a:endParaRPr lang="en-US"/>
          </a:p>
        </p:txBody>
      </p:sp>
      <p:sp>
        <p:nvSpPr>
          <p:cNvPr id="3" name="Content Placeholder 2">
            <a:extLst>
              <a:ext uri="{FF2B5EF4-FFF2-40B4-BE49-F238E27FC236}">
                <a16:creationId xmlns:a16="http://schemas.microsoft.com/office/drawing/2014/main" id="{F49CEA49-1ED9-1E2B-C46E-90AEEA6D2D5F}"/>
              </a:ext>
            </a:extLst>
          </p:cNvPr>
          <p:cNvSpPr>
            <a:spLocks noGrp="1"/>
          </p:cNvSpPr>
          <p:nvPr>
            <p:ph idx="1"/>
          </p:nvPr>
        </p:nvSpPr>
        <p:spPr>
          <a:xfrm>
            <a:off x="6389825" y="723900"/>
            <a:ext cx="4735375" cy="5410200"/>
          </a:xfrm>
        </p:spPr>
        <p:txBody>
          <a:bodyPr anchor="ctr">
            <a:normAutofit/>
          </a:bodyPr>
          <a:lstStyle/>
          <a:p>
            <a:pPr algn="ctr"/>
            <a:r>
              <a:rPr lang="en-US" b="0" i="0" dirty="0">
                <a:effectLst/>
                <a:highlight>
                  <a:srgbClr val="FFFFFF"/>
                </a:highlight>
                <a:latin typeface="-apple-system"/>
              </a:rPr>
              <a:t>Think about what we discussed </a:t>
            </a:r>
            <a:r>
              <a:rPr lang="en-US" dirty="0">
                <a:highlight>
                  <a:srgbClr val="FFFFFF"/>
                </a:highlight>
                <a:latin typeface="-apple-system"/>
              </a:rPr>
              <a:t>with brain development and what is typical for children and adolescents vs. how trauma impacts the brain of children and adolescents</a:t>
            </a:r>
            <a:r>
              <a:rPr lang="en-US" b="0" i="0" dirty="0">
                <a:effectLst/>
                <a:highlight>
                  <a:srgbClr val="FFFFFF"/>
                </a:highlight>
                <a:latin typeface="-apple-system"/>
              </a:rPr>
              <a:t>. 1) How might social workers expect to see impact on the developing brain and nervous system when a child or adolescent has experienced trauma?  </a:t>
            </a:r>
            <a:r>
              <a:rPr lang="en-US" dirty="0">
                <a:highlight>
                  <a:srgbClr val="FFFFFF"/>
                </a:highlight>
                <a:latin typeface="-apple-system"/>
              </a:rPr>
              <a:t>2</a:t>
            </a:r>
            <a:r>
              <a:rPr lang="en-US" b="0" i="0" dirty="0">
                <a:effectLst/>
                <a:highlight>
                  <a:srgbClr val="FFFFFF"/>
                </a:highlight>
                <a:latin typeface="-apple-system"/>
              </a:rPr>
              <a:t>) Identify how we may expect children and adolescents to behave after these traumatic events. 3) How might you educate a child or adolescent about their brain? You will be given 15 minutes to discuss in group. Report back to the large group what you discussed.</a:t>
            </a:r>
          </a:p>
          <a:p>
            <a:pPr algn="ctr"/>
            <a:endParaRPr lang="en-US" dirty="0"/>
          </a:p>
        </p:txBody>
      </p:sp>
    </p:spTree>
    <p:extLst>
      <p:ext uri="{BB962C8B-B14F-4D97-AF65-F5344CB8AC3E}">
        <p14:creationId xmlns:p14="http://schemas.microsoft.com/office/powerpoint/2010/main" val="11643559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EF5CF-D037-2D00-DEEE-656EE17A3E46}"/>
              </a:ext>
            </a:extLst>
          </p:cNvPr>
          <p:cNvSpPr>
            <a:spLocks noGrp="1"/>
          </p:cNvSpPr>
          <p:nvPr>
            <p:ph type="title"/>
          </p:nvPr>
        </p:nvSpPr>
        <p:spPr/>
        <p:txBody>
          <a:bodyPr/>
          <a:lstStyle/>
          <a:p>
            <a:r>
              <a:rPr lang="en-US" dirty="0"/>
              <a:t>What’s Next?</a:t>
            </a:r>
          </a:p>
        </p:txBody>
      </p:sp>
      <p:sp>
        <p:nvSpPr>
          <p:cNvPr id="3" name="Content Placeholder 2">
            <a:extLst>
              <a:ext uri="{FF2B5EF4-FFF2-40B4-BE49-F238E27FC236}">
                <a16:creationId xmlns:a16="http://schemas.microsoft.com/office/drawing/2014/main" id="{C140B54D-596A-6FC4-7572-48D27E4BDD47}"/>
              </a:ext>
            </a:extLst>
          </p:cNvPr>
          <p:cNvSpPr>
            <a:spLocks noGrp="1"/>
          </p:cNvSpPr>
          <p:nvPr>
            <p:ph idx="1"/>
          </p:nvPr>
        </p:nvSpPr>
        <p:spPr/>
        <p:txBody>
          <a:bodyPr/>
          <a:lstStyle/>
          <a:p>
            <a:pPr marL="342900" indent="-342900">
              <a:buFont typeface="Arial" panose="020B0604020202020204" pitchFamily="34" charset="0"/>
              <a:buChar char="•"/>
            </a:pPr>
            <a:r>
              <a:rPr lang="en-US" dirty="0"/>
              <a:t>Session 5: Understanding impact of traumatic stress on children and adolescents and implications for trauma informed work</a:t>
            </a:r>
          </a:p>
          <a:p>
            <a:pPr marL="342900" indent="-342900">
              <a:buFont typeface="Arial" panose="020B0604020202020204" pitchFamily="34" charset="0"/>
              <a:buChar char="•"/>
            </a:pPr>
            <a:r>
              <a:rPr lang="en-US" dirty="0"/>
              <a:t>Group Presentation Work time will be given during class time</a:t>
            </a:r>
          </a:p>
          <a:p>
            <a:pPr marL="342900" indent="-342900">
              <a:buFont typeface="Arial" panose="020B0604020202020204" pitchFamily="34" charset="0"/>
              <a:buChar char="•"/>
            </a:pPr>
            <a:r>
              <a:rPr lang="en-US" dirty="0"/>
              <a:t>Assignment 2 is due on Saturday, June 1: </a:t>
            </a:r>
            <a:r>
              <a:rPr lang="en-US" b="0" i="0" dirty="0">
                <a:effectLst/>
                <a:highlight>
                  <a:srgbClr val="FFFFFF"/>
                </a:highlight>
              </a:rPr>
              <a:t>Write a 1-2 page paper on “Why is it important for practitioners to understand adolescent brain functioning?”</a:t>
            </a:r>
            <a:endParaRPr lang="en-US" dirty="0"/>
          </a:p>
        </p:txBody>
      </p:sp>
    </p:spTree>
    <p:extLst>
      <p:ext uri="{BB962C8B-B14F-4D97-AF65-F5344CB8AC3E}">
        <p14:creationId xmlns:p14="http://schemas.microsoft.com/office/powerpoint/2010/main" val="34684695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9D3B3C7E-BC2D-4436-8B03-AC421FA667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7606"/>
            <a:ext cx="11870161" cy="6542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79B5D0C1-066E-4C02-A6B8-59FAE4A197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4240546"/>
            <a:ext cx="867485" cy="115439"/>
            <a:chOff x="8910933" y="1861308"/>
            <a:chExt cx="867485" cy="115439"/>
          </a:xfrm>
        </p:grpSpPr>
        <p:sp>
          <p:nvSpPr>
            <p:cNvPr id="33" name="Rectangle 32">
              <a:extLst>
                <a:ext uri="{FF2B5EF4-FFF2-40B4-BE49-F238E27FC236}">
                  <a16:creationId xmlns:a16="http://schemas.microsoft.com/office/drawing/2014/main" id="{D4386904-AFDC-449E-8D1B-906B305EBD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34" name="Straight Connector 33">
              <a:extLst>
                <a:ext uri="{FF2B5EF4-FFF2-40B4-BE49-F238E27FC236}">
                  <a16:creationId xmlns:a16="http://schemas.microsoft.com/office/drawing/2014/main" id="{F70778F2-11E8-428C-8324-479CA9D6FE9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A0BE89E-CB2D-48BA-A8D2-533FAAAA725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useBgFill="1">
        <p:nvSpPr>
          <p:cNvPr id="37" name="Rectangle 36">
            <a:extLst>
              <a:ext uri="{FF2B5EF4-FFF2-40B4-BE49-F238E27FC236}">
                <a16:creationId xmlns:a16="http://schemas.microsoft.com/office/drawing/2014/main" id="{4905C695-F54E-4EF8-8AEF-811D460E7A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Computer Generated Lights">
            <a:extLst>
              <a:ext uri="{FF2B5EF4-FFF2-40B4-BE49-F238E27FC236}">
                <a16:creationId xmlns:a16="http://schemas.microsoft.com/office/drawing/2014/main" id="{45164E7A-FD42-F7D5-39ED-46652055E1E3}"/>
              </a:ext>
            </a:extLst>
          </p:cNvPr>
          <p:cNvPicPr>
            <a:picLocks noChangeAspect="1"/>
          </p:cNvPicPr>
          <p:nvPr/>
        </p:nvPicPr>
        <p:blipFill rotWithShape="1">
          <a:blip r:embed="rId2">
            <a:alphaModFix/>
          </a:blip>
          <a:srcRect t="7659" b="16328"/>
          <a:stretch/>
        </p:blipFill>
        <p:spPr>
          <a:xfrm>
            <a:off x="20" y="10"/>
            <a:ext cx="12191980" cy="6857989"/>
          </a:xfrm>
          <a:prstGeom prst="rect">
            <a:avLst/>
          </a:prstGeom>
        </p:spPr>
      </p:pic>
      <p:sp>
        <p:nvSpPr>
          <p:cNvPr id="39" name="Rectangle 38">
            <a:extLst>
              <a:ext uri="{FF2B5EF4-FFF2-40B4-BE49-F238E27FC236}">
                <a16:creationId xmlns:a16="http://schemas.microsoft.com/office/drawing/2014/main" id="{85AEFF94-0E7F-40D2-BB64-2466E9D66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4705" y="159026"/>
            <a:ext cx="11870161" cy="6542788"/>
          </a:xfrm>
          <a:prstGeom prst="rect">
            <a:avLst/>
          </a:prstGeom>
          <a:solidFill>
            <a:schemeClr val="bg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A482B636-C437-9BB9-6021-992E2D777AD5}"/>
              </a:ext>
            </a:extLst>
          </p:cNvPr>
          <p:cNvSpPr>
            <a:spLocks noGrp="1"/>
          </p:cNvSpPr>
          <p:nvPr>
            <p:ph type="title"/>
          </p:nvPr>
        </p:nvSpPr>
        <p:spPr>
          <a:xfrm>
            <a:off x="2539253" y="1263650"/>
            <a:ext cx="7113494" cy="1880480"/>
          </a:xfrm>
        </p:spPr>
        <p:txBody>
          <a:bodyPr vert="horz" lIns="91440" tIns="45720" rIns="91440" bIns="45720" rtlCol="0" anchor="b">
            <a:normAutofit/>
          </a:bodyPr>
          <a:lstStyle/>
          <a:p>
            <a:pPr algn="ctr">
              <a:lnSpc>
                <a:spcPct val="100000"/>
              </a:lnSpc>
            </a:pPr>
            <a:r>
              <a:rPr lang="en-US" sz="2800" kern="1200" cap="all" spc="390" baseline="0" dirty="0">
                <a:solidFill>
                  <a:schemeClr val="tx2"/>
                </a:solidFill>
                <a:latin typeface="+mj-lt"/>
                <a:ea typeface="+mj-ea"/>
                <a:cs typeface="+mj-cs"/>
              </a:rPr>
              <a:t>Session 4: Trauma, attachment, neurobiology, and adolescent brain development</a:t>
            </a:r>
          </a:p>
        </p:txBody>
      </p:sp>
      <p:grpSp>
        <p:nvGrpSpPr>
          <p:cNvPr id="41" name="Group 40">
            <a:extLst>
              <a:ext uri="{FF2B5EF4-FFF2-40B4-BE49-F238E27FC236}">
                <a16:creationId xmlns:a16="http://schemas.microsoft.com/office/drawing/2014/main" id="{A206FD63-63B5-4FE3-A87F-05F94B21B8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4237480"/>
            <a:ext cx="867485" cy="115439"/>
            <a:chOff x="8910933" y="1861308"/>
            <a:chExt cx="867485" cy="115439"/>
          </a:xfrm>
        </p:grpSpPr>
        <p:sp>
          <p:nvSpPr>
            <p:cNvPr id="42" name="Rectangle 41">
              <a:extLst>
                <a:ext uri="{FF2B5EF4-FFF2-40B4-BE49-F238E27FC236}">
                  <a16:creationId xmlns:a16="http://schemas.microsoft.com/office/drawing/2014/main" id="{6A86DBE9-D336-44D1-92FA-BA402C628C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43" name="Straight Connector 42">
              <a:extLst>
                <a:ext uri="{FF2B5EF4-FFF2-40B4-BE49-F238E27FC236}">
                  <a16:creationId xmlns:a16="http://schemas.microsoft.com/office/drawing/2014/main" id="{6A46B389-851B-469E-BEE7-92EA81669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423CA0E-FA7F-4ACA-9F3B-4FEBC353A4F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833649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89757D-A37C-3626-64D3-3FA35D4C50E5}"/>
              </a:ext>
            </a:extLst>
          </p:cNvPr>
          <p:cNvSpPr>
            <a:spLocks noGrp="1"/>
          </p:cNvSpPr>
          <p:nvPr>
            <p:ph type="title"/>
          </p:nvPr>
        </p:nvSpPr>
        <p:spPr>
          <a:xfrm>
            <a:off x="1077426" y="723901"/>
            <a:ext cx="5465148" cy="1288884"/>
          </a:xfrm>
        </p:spPr>
        <p:txBody>
          <a:bodyPr anchor="b">
            <a:normAutofit/>
          </a:bodyPr>
          <a:lstStyle/>
          <a:p>
            <a:pPr algn="ctr"/>
            <a:r>
              <a:rPr lang="en-US"/>
              <a:t>Today’s Objectives</a:t>
            </a:r>
          </a:p>
        </p:txBody>
      </p:sp>
      <p:sp>
        <p:nvSpPr>
          <p:cNvPr id="4" name="Content Placeholder 3">
            <a:extLst>
              <a:ext uri="{FF2B5EF4-FFF2-40B4-BE49-F238E27FC236}">
                <a16:creationId xmlns:a16="http://schemas.microsoft.com/office/drawing/2014/main" id="{B231BC29-46A8-A54F-3699-9A7AB2AEE453}"/>
              </a:ext>
            </a:extLst>
          </p:cNvPr>
          <p:cNvSpPr>
            <a:spLocks noGrp="1"/>
          </p:cNvSpPr>
          <p:nvPr>
            <p:ph idx="1"/>
          </p:nvPr>
        </p:nvSpPr>
        <p:spPr>
          <a:xfrm>
            <a:off x="1077426" y="2732545"/>
            <a:ext cx="5465149" cy="3232826"/>
          </a:xfrm>
        </p:spPr>
        <p:txBody>
          <a:bodyPr anchor="t">
            <a:normAutofit/>
          </a:bodyPr>
          <a:lstStyle/>
          <a:p>
            <a:pPr marL="342900" indent="-342900">
              <a:buFont typeface="Arial" panose="020B0604020202020204" pitchFamily="34" charset="0"/>
              <a:buChar char="•"/>
            </a:pPr>
            <a:r>
              <a:rPr lang="en-US" dirty="0"/>
              <a:t>Discuss how the brain develops and the relevance to child and adolescent development and implications for development in the context of trauma</a:t>
            </a:r>
          </a:p>
          <a:p>
            <a:pPr marL="342900" indent="-342900">
              <a:buFont typeface="Arial" panose="020B0604020202020204" pitchFamily="34" charset="0"/>
              <a:buChar char="•"/>
            </a:pPr>
            <a:r>
              <a:rPr lang="en-US" dirty="0"/>
              <a:t>Discuss core concepts of critical/sensitive periods, plasticity, risk and protective factors in relation to brain development and trauma</a:t>
            </a:r>
          </a:p>
        </p:txBody>
      </p:sp>
      <p:pic>
        <p:nvPicPr>
          <p:cNvPr id="24" name="Picture 23" descr="Computer Generated Lights">
            <a:extLst>
              <a:ext uri="{FF2B5EF4-FFF2-40B4-BE49-F238E27FC236}">
                <a16:creationId xmlns:a16="http://schemas.microsoft.com/office/drawing/2014/main" id="{ED19ADA5-89CA-E953-784A-FCB1FCA86674}"/>
              </a:ext>
            </a:extLst>
          </p:cNvPr>
          <p:cNvPicPr>
            <a:picLocks noChangeAspect="1"/>
          </p:cNvPicPr>
          <p:nvPr/>
        </p:nvPicPr>
        <p:blipFill rotWithShape="1">
          <a:blip r:embed="rId2">
            <a:alphaModFix/>
          </a:blip>
          <a:srcRect l="20059" r="30608"/>
          <a:stretch/>
        </p:blipFill>
        <p:spPr>
          <a:xfrm>
            <a:off x="7620000" y="10"/>
            <a:ext cx="4572000" cy="6857990"/>
          </a:xfrm>
          <a:prstGeom prst="rect">
            <a:avLst/>
          </a:prstGeom>
        </p:spPr>
      </p:pic>
    </p:spTree>
    <p:extLst>
      <p:ext uri="{BB962C8B-B14F-4D97-AF65-F5344CB8AC3E}">
        <p14:creationId xmlns:p14="http://schemas.microsoft.com/office/powerpoint/2010/main" val="41686692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DDEC8-F775-5A92-F04A-330764965CD7}"/>
              </a:ext>
            </a:extLst>
          </p:cNvPr>
          <p:cNvSpPr>
            <a:spLocks noGrp="1"/>
          </p:cNvSpPr>
          <p:nvPr>
            <p:ph type="title"/>
          </p:nvPr>
        </p:nvSpPr>
        <p:spPr/>
        <p:txBody>
          <a:bodyPr/>
          <a:lstStyle/>
          <a:p>
            <a:r>
              <a:rPr lang="en-US" dirty="0"/>
              <a:t>But first…</a:t>
            </a:r>
          </a:p>
        </p:txBody>
      </p:sp>
      <p:sp>
        <p:nvSpPr>
          <p:cNvPr id="3" name="Content Placeholder 2">
            <a:extLst>
              <a:ext uri="{FF2B5EF4-FFF2-40B4-BE49-F238E27FC236}">
                <a16:creationId xmlns:a16="http://schemas.microsoft.com/office/drawing/2014/main" id="{C257FE58-9922-2E90-F769-88E81705F045}"/>
              </a:ext>
            </a:extLst>
          </p:cNvPr>
          <p:cNvSpPr>
            <a:spLocks noGrp="1"/>
          </p:cNvSpPr>
          <p:nvPr>
            <p:ph idx="1"/>
          </p:nvPr>
        </p:nvSpPr>
        <p:spPr/>
        <p:txBody>
          <a:bodyPr/>
          <a:lstStyle/>
          <a:p>
            <a:r>
              <a:rPr lang="en-US" dirty="0"/>
              <a:t>A quick poll </a:t>
            </a:r>
            <a:r>
              <a:rPr lang="en-US" dirty="0">
                <a:sym typeface="Wingdings" pitchFamily="2" charset="2"/>
              </a:rPr>
              <a:t></a:t>
            </a:r>
            <a:endParaRPr lang="en-US" dirty="0"/>
          </a:p>
        </p:txBody>
      </p:sp>
    </p:spTree>
    <p:extLst>
      <p:ext uri="{BB962C8B-B14F-4D97-AF65-F5344CB8AC3E}">
        <p14:creationId xmlns:p14="http://schemas.microsoft.com/office/powerpoint/2010/main" val="32390530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C3DC0-4835-BA0F-B471-33722367C93E}"/>
              </a:ext>
            </a:extLst>
          </p:cNvPr>
          <p:cNvSpPr>
            <a:spLocks noGrp="1"/>
          </p:cNvSpPr>
          <p:nvPr>
            <p:ph type="title"/>
          </p:nvPr>
        </p:nvSpPr>
        <p:spPr/>
        <p:txBody>
          <a:bodyPr/>
          <a:lstStyle/>
          <a:p>
            <a:r>
              <a:rPr lang="en-US" dirty="0"/>
              <a:t>For today</a:t>
            </a:r>
          </a:p>
        </p:txBody>
      </p:sp>
      <p:sp>
        <p:nvSpPr>
          <p:cNvPr id="3" name="Content Placeholder 2">
            <a:extLst>
              <a:ext uri="{FF2B5EF4-FFF2-40B4-BE49-F238E27FC236}">
                <a16:creationId xmlns:a16="http://schemas.microsoft.com/office/drawing/2014/main" id="{D54F91A1-73A5-31EF-90B9-8FBCCA3D4D7C}"/>
              </a:ext>
            </a:extLst>
          </p:cNvPr>
          <p:cNvSpPr>
            <a:spLocks noGrp="1"/>
          </p:cNvSpPr>
          <p:nvPr>
            <p:ph idx="1"/>
          </p:nvPr>
        </p:nvSpPr>
        <p:spPr/>
        <p:txBody>
          <a:bodyPr/>
          <a:lstStyle/>
          <a:p>
            <a:r>
              <a:rPr lang="en-US" dirty="0"/>
              <a:t>Think about a child you know—could be a child you have worked with professionally, it could be your own child, a niece/nephew, a cousin, or even could be your younger self. As we are going through brain development, it helps to think about examples.</a:t>
            </a:r>
          </a:p>
        </p:txBody>
      </p:sp>
    </p:spTree>
    <p:extLst>
      <p:ext uri="{BB962C8B-B14F-4D97-AF65-F5344CB8AC3E}">
        <p14:creationId xmlns:p14="http://schemas.microsoft.com/office/powerpoint/2010/main" val="6591702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The Developing Brain &amp; Adverse Childhood Experiences (ACEs) |  PACEsConnection">
            <a:extLst>
              <a:ext uri="{FF2B5EF4-FFF2-40B4-BE49-F238E27FC236}">
                <a16:creationId xmlns:a16="http://schemas.microsoft.com/office/drawing/2014/main" id="{FB650F5C-A97E-1F46-BF58-37FF228B32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 y="0"/>
            <a:ext cx="121221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88179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A738B1-A452-414F-B5B8-378455FB98D1}"/>
              </a:ext>
            </a:extLst>
          </p:cNvPr>
          <p:cNvPicPr>
            <a:picLocks noChangeAspect="1"/>
          </p:cNvPicPr>
          <p:nvPr/>
        </p:nvPicPr>
        <p:blipFill rotWithShape="1">
          <a:blip r:embed="rId3"/>
          <a:srcRect b="1994"/>
          <a:stretch/>
        </p:blipFill>
        <p:spPr>
          <a:xfrm>
            <a:off x="152399" y="152401"/>
            <a:ext cx="11887201" cy="6553200"/>
          </a:xfrm>
          <a:prstGeom prst="rect">
            <a:avLst/>
          </a:prstGeom>
        </p:spPr>
      </p:pic>
    </p:spTree>
    <p:extLst>
      <p:ext uri="{BB962C8B-B14F-4D97-AF65-F5344CB8AC3E}">
        <p14:creationId xmlns:p14="http://schemas.microsoft.com/office/powerpoint/2010/main" val="213964310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AdornVTI">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Bembo">
      <a:majorFont>
        <a:latin typeface="Bembo"/>
        <a:ea typeface=""/>
        <a:cs typeface=""/>
      </a:majorFont>
      <a:minorFont>
        <a:latin typeface="Bemb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dornVTI" id="{497E3FA9-5A27-4D12-9D04-917BEF3D1303}" vid="{34192A01-61CA-4566-9818-841C607496F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2905</TotalTime>
  <Words>1594</Words>
  <Application>Microsoft Macintosh PowerPoint</Application>
  <PresentationFormat>Widescreen</PresentationFormat>
  <Paragraphs>142</Paragraphs>
  <Slides>33</Slides>
  <Notes>17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33</vt:i4>
      </vt:variant>
    </vt:vector>
  </HeadingPairs>
  <TitlesOfParts>
    <vt:vector size="44" baseType="lpstr">
      <vt:lpstr>ＭＳ Ｐゴシック</vt:lpstr>
      <vt:lpstr>-apple-system</vt:lpstr>
      <vt:lpstr>Aptos</vt:lpstr>
      <vt:lpstr>Arial</vt:lpstr>
      <vt:lpstr>Bembo</vt:lpstr>
      <vt:lpstr>Candara</vt:lpstr>
      <vt:lpstr>DM Sans Bold</vt:lpstr>
      <vt:lpstr>Franklin Gothic Demi Cond</vt:lpstr>
      <vt:lpstr>Google Sans</vt:lpstr>
      <vt:lpstr>Wingdings</vt:lpstr>
      <vt:lpstr>AdornVTI</vt:lpstr>
      <vt:lpstr>Trauma informed social work with children and adolescents</vt:lpstr>
      <vt:lpstr>Session 3 Recap</vt:lpstr>
      <vt:lpstr>Trauma’s Impact on Developmental Domains, ACEs, and Risk &amp; Protective Factors</vt:lpstr>
      <vt:lpstr>Session 4: Trauma, attachment, neurobiology, and adolescent brain development</vt:lpstr>
      <vt:lpstr>Today’s Objectives</vt:lpstr>
      <vt:lpstr>But first…</vt:lpstr>
      <vt:lpstr>For today</vt:lpstr>
      <vt:lpstr>PowerPoint Presentation</vt:lpstr>
      <vt:lpstr>PowerPoint Presentation</vt:lpstr>
      <vt:lpstr>PowerPoint Presentation</vt:lpstr>
      <vt:lpstr>PowerPoint Presentation</vt:lpstr>
      <vt:lpstr>PowerPoint Presentation</vt:lpstr>
      <vt:lpstr>Critical Periods of Brain Development</vt:lpstr>
      <vt:lpstr>Brain Architecture Emerges in the Context of Attachment</vt:lpstr>
      <vt:lpstr>We have learned so much about the brain in recent years</vt:lpstr>
      <vt:lpstr>Brain Architecture Emerges in the Context of Attachment</vt:lpstr>
      <vt:lpstr>Brain Architecture Emerges in the Context of Attachment</vt:lpstr>
      <vt:lpstr>Brains Develop from the Bottom Up</vt:lpstr>
      <vt:lpstr>PowerPoint Presentation</vt:lpstr>
      <vt:lpstr>PowerPoint Presentation</vt:lpstr>
      <vt:lpstr>PowerPoint Presentation</vt:lpstr>
      <vt:lpstr>Small Group Exercise</vt:lpstr>
      <vt:lpstr>Break time!</vt:lpstr>
      <vt:lpstr> Plasticity: The Brain Develops in Response to Genetic Information and in Response to Experiences </vt:lpstr>
      <vt:lpstr>PowerPoint Presentation</vt:lpstr>
      <vt:lpstr>PowerPoint Presentation</vt:lpstr>
      <vt:lpstr>PowerPoint Presentation</vt:lpstr>
      <vt:lpstr>Dan Siegel: Hand Model of the Brain &amp; “Flipping Your Lid”</vt:lpstr>
      <vt:lpstr>The Amazing Teen Brain</vt:lpstr>
      <vt:lpstr>Brain Development in Adolescence</vt:lpstr>
      <vt:lpstr>Brain Development in Adolescence</vt:lpstr>
      <vt:lpstr>Small Group Exercise</vt:lpstr>
      <vt:lpstr>What’s Next?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Trauma informed social work with children and adolescents</dc:title>
  <dc:creator>Lindsay Griffin</dc:creator>
  <cp:lastModifiedBy>Lindsay Griffin</cp:lastModifiedBy>
  <cp:revision>17</cp:revision>
  <dcterms:created xsi:type="dcterms:W3CDTF">2024-05-27T14:25:30Z</dcterms:created>
  <dcterms:modified xsi:type="dcterms:W3CDTF">2024-05-30T13:21:55Z</dcterms:modified>
</cp:coreProperties>
</file>