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1"/>
  </p:sldMasterIdLst>
  <p:notesMasterIdLst>
    <p:notesMasterId r:id="rId34"/>
  </p:notesMasterIdLst>
  <p:sldIdLst>
    <p:sldId id="262" r:id="rId2"/>
    <p:sldId id="1930" r:id="rId3"/>
    <p:sldId id="257" r:id="rId4"/>
    <p:sldId id="256" r:id="rId5"/>
    <p:sldId id="258" r:id="rId6"/>
    <p:sldId id="1929" r:id="rId7"/>
    <p:sldId id="367" r:id="rId8"/>
    <p:sldId id="1922" r:id="rId9"/>
    <p:sldId id="1918" r:id="rId10"/>
    <p:sldId id="1924" r:id="rId11"/>
    <p:sldId id="266" r:id="rId12"/>
    <p:sldId id="270" r:id="rId13"/>
    <p:sldId id="1925" r:id="rId14"/>
    <p:sldId id="1926" r:id="rId15"/>
    <p:sldId id="1927" r:id="rId16"/>
    <p:sldId id="1928" r:id="rId17"/>
    <p:sldId id="273" r:id="rId18"/>
    <p:sldId id="361" r:id="rId19"/>
    <p:sldId id="363" r:id="rId20"/>
    <p:sldId id="371" r:id="rId21"/>
    <p:sldId id="364" r:id="rId22"/>
    <p:sldId id="261" r:id="rId23"/>
    <p:sldId id="1938" r:id="rId24"/>
    <p:sldId id="1931" r:id="rId25"/>
    <p:sldId id="1932" r:id="rId26"/>
    <p:sldId id="1933" r:id="rId27"/>
    <p:sldId id="1934" r:id="rId28"/>
    <p:sldId id="1935" r:id="rId29"/>
    <p:sldId id="1936" r:id="rId30"/>
    <p:sldId id="1937" r:id="rId31"/>
    <p:sldId id="1939" r:id="rId32"/>
    <p:sldId id="1940"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12" d="100"/>
          <a:sy n="112" d="100"/>
        </p:scale>
        <p:origin x="48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243BB2-7D29-D94A-8841-793D58C246CA}" type="datetimeFigureOut">
              <a:rPr lang="en-US" smtClean="0"/>
              <a:t>6/3/24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B32D2F-EF92-3042-8516-CA7ABB2102C6}" type="slidenum">
              <a:rPr lang="en-US" smtClean="0"/>
              <a:t>‹#›</a:t>
            </a:fld>
            <a:endParaRPr lang="en-US"/>
          </a:p>
        </p:txBody>
      </p:sp>
    </p:spTree>
    <p:extLst>
      <p:ext uri="{BB962C8B-B14F-4D97-AF65-F5344CB8AC3E}">
        <p14:creationId xmlns:p14="http://schemas.microsoft.com/office/powerpoint/2010/main" val="1283822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next 2 classes I will be away, so I will integrate in any feedback given during the last 3 classes that I will be present for.</a:t>
            </a:r>
          </a:p>
        </p:txBody>
      </p:sp>
      <p:sp>
        <p:nvSpPr>
          <p:cNvPr id="4" name="Slide Number Placeholder 3"/>
          <p:cNvSpPr>
            <a:spLocks noGrp="1"/>
          </p:cNvSpPr>
          <p:nvPr>
            <p:ph type="sldNum" sz="quarter" idx="5"/>
          </p:nvPr>
        </p:nvSpPr>
        <p:spPr/>
        <p:txBody>
          <a:bodyPr/>
          <a:lstStyle/>
          <a:p>
            <a:fld id="{3CB32D2F-EF92-3042-8516-CA7ABB2102C6}" type="slidenum">
              <a:rPr lang="en-US" smtClean="0"/>
              <a:t>2</a:t>
            </a:fld>
            <a:endParaRPr lang="en-US"/>
          </a:p>
        </p:txBody>
      </p:sp>
    </p:spTree>
    <p:extLst>
      <p:ext uri="{BB962C8B-B14F-4D97-AF65-F5344CB8AC3E}">
        <p14:creationId xmlns:p14="http://schemas.microsoft.com/office/powerpoint/2010/main" val="1554812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7A43A1-61CB-473D-B184-C7FA8A913544}" type="slidenum">
              <a:rPr lang="en-US"/>
              <a:pPr/>
              <a:t>21</a:t>
            </a:fld>
            <a:endParaRPr 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r>
              <a:rPr lang="en-US" dirty="0"/>
              <a:t>Emphasize that a child who experiences trauma and/or attachment disruption is not “beyond repair”—there is hope for recovery with having the right supports and interventions</a:t>
            </a:r>
          </a:p>
        </p:txBody>
      </p:sp>
    </p:spTree>
    <p:extLst>
      <p:ext uri="{BB962C8B-B14F-4D97-AF65-F5344CB8AC3E}">
        <p14:creationId xmlns:p14="http://schemas.microsoft.com/office/powerpoint/2010/main" val="624886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on Moodle—want to think about this from a service provider standpoint and what this looks like from a micro, mezzo, and macro scope of practice. For the areas that state “youth” we want children and adolescents to also develop these skills. We will go through each of these best practices next.</a:t>
            </a:r>
          </a:p>
        </p:txBody>
      </p:sp>
      <p:sp>
        <p:nvSpPr>
          <p:cNvPr id="4" name="Slide Number Placeholder 3"/>
          <p:cNvSpPr>
            <a:spLocks noGrp="1"/>
          </p:cNvSpPr>
          <p:nvPr>
            <p:ph type="sldNum" sz="quarter" idx="5"/>
          </p:nvPr>
        </p:nvSpPr>
        <p:spPr/>
        <p:txBody>
          <a:bodyPr/>
          <a:lstStyle/>
          <a:p>
            <a:fld id="{3CB32D2F-EF92-3042-8516-CA7ABB2102C6}" type="slidenum">
              <a:rPr lang="en-US" smtClean="0"/>
              <a:t>24</a:t>
            </a:fld>
            <a:endParaRPr lang="en-US"/>
          </a:p>
        </p:txBody>
      </p:sp>
    </p:spTree>
    <p:extLst>
      <p:ext uri="{BB962C8B-B14F-4D97-AF65-F5344CB8AC3E}">
        <p14:creationId xmlns:p14="http://schemas.microsoft.com/office/powerpoint/2010/main" val="1290273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living in areas with a high degree of violence leads to a variety of social, emotional, behavioral, and cognitive problems, as we have already discussed. </a:t>
            </a:r>
          </a:p>
        </p:txBody>
      </p:sp>
      <p:sp>
        <p:nvSpPr>
          <p:cNvPr id="4" name="Slide Number Placeholder 3"/>
          <p:cNvSpPr>
            <a:spLocks noGrp="1"/>
          </p:cNvSpPr>
          <p:nvPr>
            <p:ph type="sldNum" sz="quarter" idx="5"/>
          </p:nvPr>
        </p:nvSpPr>
        <p:spPr/>
        <p:txBody>
          <a:bodyPr/>
          <a:lstStyle/>
          <a:p>
            <a:fld id="{3CB32D2F-EF92-3042-8516-CA7ABB2102C6}" type="slidenum">
              <a:rPr lang="en-US" smtClean="0"/>
              <a:t>25</a:t>
            </a:fld>
            <a:endParaRPr lang="en-US"/>
          </a:p>
        </p:txBody>
      </p:sp>
    </p:spTree>
    <p:extLst>
      <p:ext uri="{BB962C8B-B14F-4D97-AF65-F5344CB8AC3E}">
        <p14:creationId xmlns:p14="http://schemas.microsoft.com/office/powerpoint/2010/main" val="188860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B32D2F-EF92-3042-8516-CA7ABB2102C6}" type="slidenum">
              <a:rPr lang="en-US" smtClean="0"/>
              <a:t>31</a:t>
            </a:fld>
            <a:endParaRPr lang="en-US"/>
          </a:p>
        </p:txBody>
      </p:sp>
    </p:spTree>
    <p:extLst>
      <p:ext uri="{BB962C8B-B14F-4D97-AF65-F5344CB8AC3E}">
        <p14:creationId xmlns:p14="http://schemas.microsoft.com/office/powerpoint/2010/main" val="2137598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7A43A1-61CB-473D-B184-C7FA8A913544}" type="slidenum">
              <a:rPr lang="en-US"/>
              <a:pPr/>
              <a:t>7</a:t>
            </a:fld>
            <a:endParaRPr 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r>
              <a:rPr lang="en-US"/>
              <a:t>Babies are biologically prepared to depend on caregivers </a:t>
            </a:r>
          </a:p>
          <a:p>
            <a:r>
              <a:rPr lang="en-US"/>
              <a:t>We share this with rhesus macaque and with many other species.  </a:t>
            </a:r>
          </a:p>
        </p:txBody>
      </p:sp>
    </p:spTree>
    <p:extLst>
      <p:ext uri="{BB962C8B-B14F-4D97-AF65-F5344CB8AC3E}">
        <p14:creationId xmlns:p14="http://schemas.microsoft.com/office/powerpoint/2010/main" val="2545008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an article in Moodle for more information</a:t>
            </a:r>
          </a:p>
        </p:txBody>
      </p:sp>
      <p:sp>
        <p:nvSpPr>
          <p:cNvPr id="4" name="Slide Number Placeholder 3"/>
          <p:cNvSpPr>
            <a:spLocks noGrp="1"/>
          </p:cNvSpPr>
          <p:nvPr>
            <p:ph type="sldNum" sz="quarter" idx="5"/>
          </p:nvPr>
        </p:nvSpPr>
        <p:spPr/>
        <p:txBody>
          <a:bodyPr/>
          <a:lstStyle/>
          <a:p>
            <a:fld id="{3CB32D2F-EF92-3042-8516-CA7ABB2102C6}" type="slidenum">
              <a:rPr lang="en-US" smtClean="0"/>
              <a:t>9</a:t>
            </a:fld>
            <a:endParaRPr lang="en-US"/>
          </a:p>
        </p:txBody>
      </p:sp>
    </p:spTree>
    <p:extLst>
      <p:ext uri="{BB962C8B-B14F-4D97-AF65-F5344CB8AC3E}">
        <p14:creationId xmlns:p14="http://schemas.microsoft.com/office/powerpoint/2010/main" val="553876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B32D2F-EF92-3042-8516-CA7ABB2102C6}" type="slidenum">
              <a:rPr lang="en-US" smtClean="0"/>
              <a:t>13</a:t>
            </a:fld>
            <a:endParaRPr lang="en-US"/>
          </a:p>
        </p:txBody>
      </p:sp>
    </p:spTree>
    <p:extLst>
      <p:ext uri="{BB962C8B-B14F-4D97-AF65-F5344CB8AC3E}">
        <p14:creationId xmlns:p14="http://schemas.microsoft.com/office/powerpoint/2010/main" val="1664659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92EEB5-C72C-004E-A07E-816344E604EC}" type="slidenum">
              <a:rPr lang="en-US" smtClean="0"/>
              <a:t>14</a:t>
            </a:fld>
            <a:endParaRPr lang="en-US"/>
          </a:p>
        </p:txBody>
      </p:sp>
    </p:spTree>
    <p:extLst>
      <p:ext uri="{BB962C8B-B14F-4D97-AF65-F5344CB8AC3E}">
        <p14:creationId xmlns:p14="http://schemas.microsoft.com/office/powerpoint/2010/main" val="1802844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7A43A1-61CB-473D-B184-C7FA8A913544}" type="slidenum">
              <a:rPr lang="en-US"/>
              <a:pPr/>
              <a:t>17</a:t>
            </a:fld>
            <a:endParaRPr 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r>
              <a:rPr lang="en-US"/>
              <a:t>Babies are biologically prepared to depend on caregivers </a:t>
            </a:r>
          </a:p>
          <a:p>
            <a:r>
              <a:rPr lang="en-US"/>
              <a:t>We share this with rhesus macaque and with many other species.  </a:t>
            </a:r>
          </a:p>
        </p:txBody>
      </p:sp>
    </p:spTree>
    <p:extLst>
      <p:ext uri="{BB962C8B-B14F-4D97-AF65-F5344CB8AC3E}">
        <p14:creationId xmlns:p14="http://schemas.microsoft.com/office/powerpoint/2010/main" val="1700359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7A43A1-61CB-473D-B184-C7FA8A913544}" type="slidenum">
              <a:rPr lang="en-US"/>
              <a:pPr/>
              <a:t>18</a:t>
            </a:fld>
            <a:endParaRPr 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r>
              <a:rPr lang="en-US"/>
              <a:t>Babies are biologically prepared to depend on caregivers </a:t>
            </a:r>
          </a:p>
          <a:p>
            <a:r>
              <a:rPr lang="en-US"/>
              <a:t>We share this with rhesus macaque and with many other species.  </a:t>
            </a:r>
          </a:p>
        </p:txBody>
      </p:sp>
    </p:spTree>
    <p:extLst>
      <p:ext uri="{BB962C8B-B14F-4D97-AF65-F5344CB8AC3E}">
        <p14:creationId xmlns:p14="http://schemas.microsoft.com/office/powerpoint/2010/main" val="3570497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7A43A1-61CB-473D-B184-C7FA8A913544}" type="slidenum">
              <a:rPr lang="en-US"/>
              <a:pPr/>
              <a:t>19</a:t>
            </a:fld>
            <a:endParaRPr 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85204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7A43A1-61CB-473D-B184-C7FA8A913544}" type="slidenum">
              <a:rPr lang="en-US"/>
              <a:pPr/>
              <a:t>20</a:t>
            </a:fld>
            <a:endParaRPr 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077966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B9A7CF4D-596B-5943-AFBF-5FA6C0AA039D}" type="datetimeFigureOut">
              <a:rPr lang="en-US" smtClean="0"/>
              <a:t>6/3/24</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B38D3607-B274-E544-90C6-359E5B5B5F14}" type="slidenum">
              <a:rPr lang="en-US" smtClean="0"/>
              <a:t>‹#›</a:t>
            </a:fld>
            <a:endParaRPr lang="en-US"/>
          </a:p>
        </p:txBody>
      </p:sp>
    </p:spTree>
    <p:extLst>
      <p:ext uri="{BB962C8B-B14F-4D97-AF65-F5344CB8AC3E}">
        <p14:creationId xmlns:p14="http://schemas.microsoft.com/office/powerpoint/2010/main" val="1109748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A7CF4D-596B-5943-AFBF-5FA6C0AA039D}" type="datetimeFigureOut">
              <a:rPr lang="en-US" smtClean="0"/>
              <a:t>6/3/24</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38D3607-B274-E544-90C6-359E5B5B5F14}" type="slidenum">
              <a:rPr lang="en-US" smtClean="0"/>
              <a:t>‹#›</a:t>
            </a:fld>
            <a:endParaRPr lang="en-US"/>
          </a:p>
        </p:txBody>
      </p:sp>
    </p:spTree>
    <p:extLst>
      <p:ext uri="{BB962C8B-B14F-4D97-AF65-F5344CB8AC3E}">
        <p14:creationId xmlns:p14="http://schemas.microsoft.com/office/powerpoint/2010/main" val="176962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9A7CF4D-596B-5943-AFBF-5FA6C0AA039D}" type="datetimeFigureOut">
              <a:rPr lang="en-US" smtClean="0"/>
              <a:t>6/3/24</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38D3607-B274-E544-90C6-359E5B5B5F14}" type="slidenum">
              <a:rPr lang="en-US" smtClean="0"/>
              <a:t>‹#›</a:t>
            </a:fld>
            <a:endParaRPr lang="en-US"/>
          </a:p>
        </p:txBody>
      </p:sp>
    </p:spTree>
    <p:extLst>
      <p:ext uri="{BB962C8B-B14F-4D97-AF65-F5344CB8AC3E}">
        <p14:creationId xmlns:p14="http://schemas.microsoft.com/office/powerpoint/2010/main" val="4226838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9A7CF4D-596B-5943-AFBF-5FA6C0AA039D}" type="datetimeFigureOut">
              <a:rPr lang="en-US" smtClean="0"/>
              <a:t>6/3/24</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38D3607-B274-E544-90C6-359E5B5B5F14}" type="slidenum">
              <a:rPr lang="en-US" smtClean="0"/>
              <a:t>‹#›</a:t>
            </a:fld>
            <a:endParaRPr lang="en-US"/>
          </a:p>
        </p:txBody>
      </p:sp>
    </p:spTree>
    <p:extLst>
      <p:ext uri="{BB962C8B-B14F-4D97-AF65-F5344CB8AC3E}">
        <p14:creationId xmlns:p14="http://schemas.microsoft.com/office/powerpoint/2010/main" val="3371560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A7CF4D-596B-5943-AFBF-5FA6C0AA039D}" type="datetimeFigureOut">
              <a:rPr lang="en-US" smtClean="0"/>
              <a:t>6/3/24</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38D3607-B274-E544-90C6-359E5B5B5F14}" type="slidenum">
              <a:rPr lang="en-US" smtClean="0"/>
              <a:t>‹#›</a:t>
            </a:fld>
            <a:endParaRPr lang="en-US"/>
          </a:p>
        </p:txBody>
      </p:sp>
    </p:spTree>
    <p:extLst>
      <p:ext uri="{BB962C8B-B14F-4D97-AF65-F5344CB8AC3E}">
        <p14:creationId xmlns:p14="http://schemas.microsoft.com/office/powerpoint/2010/main" val="1230379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9A7CF4D-596B-5943-AFBF-5FA6C0AA039D}" type="datetimeFigureOut">
              <a:rPr lang="en-US" smtClean="0"/>
              <a:t>6/3/24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8D3607-B274-E544-90C6-359E5B5B5F14}" type="slidenum">
              <a:rPr lang="en-US" smtClean="0"/>
              <a:t>‹#›</a:t>
            </a:fld>
            <a:endParaRPr lang="en-US"/>
          </a:p>
        </p:txBody>
      </p:sp>
    </p:spTree>
    <p:extLst>
      <p:ext uri="{BB962C8B-B14F-4D97-AF65-F5344CB8AC3E}">
        <p14:creationId xmlns:p14="http://schemas.microsoft.com/office/powerpoint/2010/main" val="2174614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9A7CF4D-596B-5943-AFBF-5FA6C0AA039D}" type="datetimeFigureOut">
              <a:rPr lang="en-US" smtClean="0"/>
              <a:t>6/3/24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8D3607-B274-E544-90C6-359E5B5B5F14}" type="slidenum">
              <a:rPr lang="en-US" smtClean="0"/>
              <a:t>‹#›</a:t>
            </a:fld>
            <a:endParaRPr lang="en-US"/>
          </a:p>
        </p:txBody>
      </p:sp>
    </p:spTree>
    <p:extLst>
      <p:ext uri="{BB962C8B-B14F-4D97-AF65-F5344CB8AC3E}">
        <p14:creationId xmlns:p14="http://schemas.microsoft.com/office/powerpoint/2010/main" val="3195510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A7CF4D-596B-5943-AFBF-5FA6C0AA039D}" type="datetimeFigureOut">
              <a:rPr lang="en-US" smtClean="0"/>
              <a:t>6/3/24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D3607-B274-E544-90C6-359E5B5B5F14}" type="slidenum">
              <a:rPr lang="en-US" smtClean="0"/>
              <a:t>‹#›</a:t>
            </a:fld>
            <a:endParaRPr lang="en-US"/>
          </a:p>
        </p:txBody>
      </p:sp>
    </p:spTree>
    <p:extLst>
      <p:ext uri="{BB962C8B-B14F-4D97-AF65-F5344CB8AC3E}">
        <p14:creationId xmlns:p14="http://schemas.microsoft.com/office/powerpoint/2010/main" val="3317307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A7CF4D-596B-5943-AFBF-5FA6C0AA039D}" type="datetimeFigureOut">
              <a:rPr lang="en-US" smtClean="0"/>
              <a:t>6/3/24</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38D3607-B274-E544-90C6-359E5B5B5F14}" type="slidenum">
              <a:rPr lang="en-US" smtClean="0"/>
              <a:t>‹#›</a:t>
            </a:fld>
            <a:endParaRPr lang="en-US"/>
          </a:p>
        </p:txBody>
      </p:sp>
    </p:spTree>
    <p:extLst>
      <p:ext uri="{BB962C8B-B14F-4D97-AF65-F5344CB8AC3E}">
        <p14:creationId xmlns:p14="http://schemas.microsoft.com/office/powerpoint/2010/main" val="2959312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A7CF4D-596B-5943-AFBF-5FA6C0AA039D}" type="datetimeFigureOut">
              <a:rPr lang="en-US" smtClean="0"/>
              <a:t>6/3/24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D3607-B274-E544-90C6-359E5B5B5F14}" type="slidenum">
              <a:rPr lang="en-US" smtClean="0"/>
              <a:t>‹#›</a:t>
            </a:fld>
            <a:endParaRPr lang="en-US"/>
          </a:p>
        </p:txBody>
      </p:sp>
    </p:spTree>
    <p:extLst>
      <p:ext uri="{BB962C8B-B14F-4D97-AF65-F5344CB8AC3E}">
        <p14:creationId xmlns:p14="http://schemas.microsoft.com/office/powerpoint/2010/main" val="3675568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A7CF4D-596B-5943-AFBF-5FA6C0AA039D}" type="datetimeFigureOut">
              <a:rPr lang="en-US" smtClean="0"/>
              <a:t>6/3/24</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38D3607-B274-E544-90C6-359E5B5B5F14}" type="slidenum">
              <a:rPr lang="en-US" smtClean="0"/>
              <a:t>‹#›</a:t>
            </a:fld>
            <a:endParaRPr lang="en-US"/>
          </a:p>
        </p:txBody>
      </p:sp>
    </p:spTree>
    <p:extLst>
      <p:ext uri="{BB962C8B-B14F-4D97-AF65-F5344CB8AC3E}">
        <p14:creationId xmlns:p14="http://schemas.microsoft.com/office/powerpoint/2010/main" val="3180741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A7CF4D-596B-5943-AFBF-5FA6C0AA039D}" type="datetimeFigureOut">
              <a:rPr lang="en-US" smtClean="0"/>
              <a:t>6/3/24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8D3607-B274-E544-90C6-359E5B5B5F14}" type="slidenum">
              <a:rPr lang="en-US" smtClean="0"/>
              <a:t>‹#›</a:t>
            </a:fld>
            <a:endParaRPr lang="en-US"/>
          </a:p>
        </p:txBody>
      </p:sp>
    </p:spTree>
    <p:extLst>
      <p:ext uri="{BB962C8B-B14F-4D97-AF65-F5344CB8AC3E}">
        <p14:creationId xmlns:p14="http://schemas.microsoft.com/office/powerpoint/2010/main" val="1165150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A7CF4D-596B-5943-AFBF-5FA6C0AA039D}" type="datetimeFigureOut">
              <a:rPr lang="en-US" smtClean="0"/>
              <a:t>6/3/24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8D3607-B274-E544-90C6-359E5B5B5F14}" type="slidenum">
              <a:rPr lang="en-US" smtClean="0"/>
              <a:t>‹#›</a:t>
            </a:fld>
            <a:endParaRPr lang="en-US"/>
          </a:p>
        </p:txBody>
      </p:sp>
    </p:spTree>
    <p:extLst>
      <p:ext uri="{BB962C8B-B14F-4D97-AF65-F5344CB8AC3E}">
        <p14:creationId xmlns:p14="http://schemas.microsoft.com/office/powerpoint/2010/main" val="3227524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A7CF4D-596B-5943-AFBF-5FA6C0AA039D}" type="datetimeFigureOut">
              <a:rPr lang="en-US" smtClean="0"/>
              <a:t>6/3/24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8D3607-B274-E544-90C6-359E5B5B5F14}" type="slidenum">
              <a:rPr lang="en-US" smtClean="0"/>
              <a:t>‹#›</a:t>
            </a:fld>
            <a:endParaRPr lang="en-US"/>
          </a:p>
        </p:txBody>
      </p:sp>
    </p:spTree>
    <p:extLst>
      <p:ext uri="{BB962C8B-B14F-4D97-AF65-F5344CB8AC3E}">
        <p14:creationId xmlns:p14="http://schemas.microsoft.com/office/powerpoint/2010/main" val="2176887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A7CF4D-596B-5943-AFBF-5FA6C0AA039D}" type="datetimeFigureOut">
              <a:rPr lang="en-US" smtClean="0"/>
              <a:t>6/3/24</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38D3607-B274-E544-90C6-359E5B5B5F14}" type="slidenum">
              <a:rPr lang="en-US" smtClean="0"/>
              <a:t>‹#›</a:t>
            </a:fld>
            <a:endParaRPr lang="en-US"/>
          </a:p>
        </p:txBody>
      </p:sp>
    </p:spTree>
    <p:extLst>
      <p:ext uri="{BB962C8B-B14F-4D97-AF65-F5344CB8AC3E}">
        <p14:creationId xmlns:p14="http://schemas.microsoft.com/office/powerpoint/2010/main" val="4198174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A7CF4D-596B-5943-AFBF-5FA6C0AA039D}" type="datetimeFigureOut">
              <a:rPr lang="en-US" smtClean="0"/>
              <a:t>6/3/24</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38D3607-B274-E544-90C6-359E5B5B5F14}" type="slidenum">
              <a:rPr lang="en-US" smtClean="0"/>
              <a:t>‹#›</a:t>
            </a:fld>
            <a:endParaRPr lang="en-US"/>
          </a:p>
        </p:txBody>
      </p:sp>
    </p:spTree>
    <p:extLst>
      <p:ext uri="{BB962C8B-B14F-4D97-AF65-F5344CB8AC3E}">
        <p14:creationId xmlns:p14="http://schemas.microsoft.com/office/powerpoint/2010/main" val="856669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A7CF4D-596B-5943-AFBF-5FA6C0AA039D}" type="datetimeFigureOut">
              <a:rPr lang="en-US" smtClean="0"/>
              <a:t>6/3/24</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38D3607-B274-E544-90C6-359E5B5B5F14}" type="slidenum">
              <a:rPr lang="en-US" smtClean="0"/>
              <a:t>‹#›</a:t>
            </a:fld>
            <a:endParaRPr lang="en-US"/>
          </a:p>
        </p:txBody>
      </p:sp>
    </p:spTree>
    <p:extLst>
      <p:ext uri="{BB962C8B-B14F-4D97-AF65-F5344CB8AC3E}">
        <p14:creationId xmlns:p14="http://schemas.microsoft.com/office/powerpoint/2010/main" val="302783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B9A7CF4D-596B-5943-AFBF-5FA6C0AA039D}" type="datetimeFigureOut">
              <a:rPr lang="en-US" smtClean="0"/>
              <a:t>6/3/24</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B38D3607-B274-E544-90C6-359E5B5B5F14}" type="slidenum">
              <a:rPr lang="en-US" smtClean="0"/>
              <a:t>‹#›</a:t>
            </a:fld>
            <a:endParaRPr lang="en-US"/>
          </a:p>
        </p:txBody>
      </p:sp>
    </p:spTree>
    <p:extLst>
      <p:ext uri="{BB962C8B-B14F-4D97-AF65-F5344CB8AC3E}">
        <p14:creationId xmlns:p14="http://schemas.microsoft.com/office/powerpoint/2010/main" val="236577293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KNrnZag17E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16C50258-1386-82C4-D8E9-E9C9501EB921}"/>
              </a:ext>
            </a:extLst>
          </p:cNvPr>
          <p:cNvPicPr>
            <a:picLocks noChangeAspect="1"/>
          </p:cNvPicPr>
          <p:nvPr/>
        </p:nvPicPr>
        <p:blipFill rotWithShape="1">
          <a:blip r:embed="rId2"/>
          <a:srcRect t="14511" b="1220"/>
          <a:stretch/>
        </p:blipFill>
        <p:spPr>
          <a:xfrm>
            <a:off x="-3047" y="10"/>
            <a:ext cx="12191999" cy="6857990"/>
          </a:xfrm>
          <a:prstGeom prst="rect">
            <a:avLst/>
          </a:prstGeom>
        </p:spPr>
      </p:pic>
      <p:sp>
        <p:nvSpPr>
          <p:cNvPr id="2" name="Title 1">
            <a:extLst>
              <a:ext uri="{FF2B5EF4-FFF2-40B4-BE49-F238E27FC236}">
                <a16:creationId xmlns:a16="http://schemas.microsoft.com/office/drawing/2014/main" id="{79313E28-6854-C5EF-BE2D-A490E2A6929E}"/>
              </a:ext>
            </a:extLst>
          </p:cNvPr>
          <p:cNvSpPr>
            <a:spLocks noGrp="1"/>
          </p:cNvSpPr>
          <p:nvPr>
            <p:ph type="ctrTitle"/>
          </p:nvPr>
        </p:nvSpPr>
        <p:spPr>
          <a:xfrm>
            <a:off x="643466" y="643467"/>
            <a:ext cx="3471333" cy="3330353"/>
          </a:xfrm>
          <a:effectLst/>
        </p:spPr>
        <p:txBody>
          <a:bodyPr>
            <a:normAutofit fontScale="90000"/>
          </a:bodyPr>
          <a:lstStyle/>
          <a:p>
            <a:pPr algn="l"/>
            <a:r>
              <a:rPr lang="en-US" sz="4100"/>
              <a:t>Trauma informed social work with children and adolescents</a:t>
            </a:r>
          </a:p>
        </p:txBody>
      </p:sp>
      <p:sp>
        <p:nvSpPr>
          <p:cNvPr id="3" name="Subtitle 2">
            <a:extLst>
              <a:ext uri="{FF2B5EF4-FFF2-40B4-BE49-F238E27FC236}">
                <a16:creationId xmlns:a16="http://schemas.microsoft.com/office/drawing/2014/main" id="{91E8D993-A145-CEE4-76F7-B08C024F0BA3}"/>
              </a:ext>
            </a:extLst>
          </p:cNvPr>
          <p:cNvSpPr>
            <a:spLocks noGrp="1"/>
          </p:cNvSpPr>
          <p:nvPr>
            <p:ph type="subTitle" idx="1"/>
          </p:nvPr>
        </p:nvSpPr>
        <p:spPr>
          <a:xfrm>
            <a:off x="643466" y="4133135"/>
            <a:ext cx="3241829" cy="1454510"/>
          </a:xfrm>
          <a:effectLst/>
        </p:spPr>
        <p:txBody>
          <a:bodyPr>
            <a:normAutofit/>
          </a:bodyPr>
          <a:lstStyle/>
          <a:p>
            <a:pPr algn="l"/>
            <a:r>
              <a:rPr lang="en-US" b="1" dirty="0">
                <a:solidFill>
                  <a:schemeClr val="bg1"/>
                </a:solidFill>
              </a:rPr>
              <a:t>Prof. Lindsay Griffin</a:t>
            </a:r>
          </a:p>
          <a:p>
            <a:pPr algn="l"/>
            <a:r>
              <a:rPr lang="en-US" b="1" dirty="0">
                <a:solidFill>
                  <a:schemeClr val="bg1"/>
                </a:solidFill>
              </a:rPr>
              <a:t>Summer 2024</a:t>
            </a:r>
          </a:p>
        </p:txBody>
      </p:sp>
    </p:spTree>
    <p:extLst>
      <p:ext uri="{BB962C8B-B14F-4D97-AF65-F5344CB8AC3E}">
        <p14:creationId xmlns:p14="http://schemas.microsoft.com/office/powerpoint/2010/main" val="74520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E07F9-0B8E-D13D-FD35-9110A1D46120}"/>
              </a:ext>
            </a:extLst>
          </p:cNvPr>
          <p:cNvSpPr>
            <a:spLocks noGrp="1"/>
          </p:cNvSpPr>
          <p:nvPr>
            <p:ph type="title"/>
          </p:nvPr>
        </p:nvSpPr>
        <p:spPr/>
        <p:txBody>
          <a:bodyPr/>
          <a:lstStyle/>
          <a:p>
            <a:r>
              <a:rPr lang="en-US" dirty="0"/>
              <a:t>Think about it</a:t>
            </a:r>
          </a:p>
        </p:txBody>
      </p:sp>
      <p:sp>
        <p:nvSpPr>
          <p:cNvPr id="3" name="Content Placeholder 2">
            <a:extLst>
              <a:ext uri="{FF2B5EF4-FFF2-40B4-BE49-F238E27FC236}">
                <a16:creationId xmlns:a16="http://schemas.microsoft.com/office/drawing/2014/main" id="{574C540E-928F-A09A-FCCE-C3F8B8589AA6}"/>
              </a:ext>
            </a:extLst>
          </p:cNvPr>
          <p:cNvSpPr>
            <a:spLocks noGrp="1"/>
          </p:cNvSpPr>
          <p:nvPr>
            <p:ph idx="1"/>
          </p:nvPr>
        </p:nvSpPr>
        <p:spPr/>
        <p:txBody>
          <a:bodyPr/>
          <a:lstStyle/>
          <a:p>
            <a:r>
              <a:rPr lang="en-US" dirty="0"/>
              <a:t>After seeing the last video, what are your thoughts on how trauma can interrupt the serve and return process?</a:t>
            </a:r>
          </a:p>
          <a:p>
            <a:pPr marL="617220" lvl="1" indent="-342900"/>
            <a:r>
              <a:rPr lang="en-US" dirty="0"/>
              <a:t>How may a child act when trauma has interrupted the serve and return process? </a:t>
            </a:r>
          </a:p>
          <a:p>
            <a:pPr marL="617220" lvl="1" indent="-342900"/>
            <a:r>
              <a:rPr lang="en-US" dirty="0"/>
              <a:t>What may the interruption look like for a caregiver who has experienced and been affected by trauma?</a:t>
            </a:r>
          </a:p>
        </p:txBody>
      </p:sp>
    </p:spTree>
    <p:extLst>
      <p:ext uri="{BB962C8B-B14F-4D97-AF65-F5344CB8AC3E}">
        <p14:creationId xmlns:p14="http://schemas.microsoft.com/office/powerpoint/2010/main" val="3328577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F58EA-D2E0-6449-9FC1-A46420FA507C}"/>
              </a:ext>
            </a:extLst>
          </p:cNvPr>
          <p:cNvSpPr>
            <a:spLocks noGrp="1"/>
          </p:cNvSpPr>
          <p:nvPr>
            <p:ph type="title"/>
          </p:nvPr>
        </p:nvSpPr>
        <p:spPr/>
        <p:txBody>
          <a:bodyPr>
            <a:normAutofit fontScale="90000"/>
          </a:bodyPr>
          <a:lstStyle/>
          <a:p>
            <a:r>
              <a:rPr lang="en-US" dirty="0"/>
              <a:t>Attachment as the Foundation for Executive Function and Self-Regulation</a:t>
            </a:r>
          </a:p>
        </p:txBody>
      </p:sp>
      <p:sp>
        <p:nvSpPr>
          <p:cNvPr id="3" name="Content Placeholder 2">
            <a:extLst>
              <a:ext uri="{FF2B5EF4-FFF2-40B4-BE49-F238E27FC236}">
                <a16:creationId xmlns:a16="http://schemas.microsoft.com/office/drawing/2014/main" id="{DC2D2FA6-7E24-9040-A31A-243A84C158C1}"/>
              </a:ext>
            </a:extLst>
          </p:cNvPr>
          <p:cNvSpPr>
            <a:spLocks noGrp="1"/>
          </p:cNvSpPr>
          <p:nvPr>
            <p:ph idx="1"/>
          </p:nvPr>
        </p:nvSpPr>
        <p:spPr/>
        <p:txBody>
          <a:bodyPr>
            <a:normAutofit/>
          </a:bodyPr>
          <a:lstStyle/>
          <a:p>
            <a:r>
              <a:rPr lang="en-US" dirty="0"/>
              <a:t>Executive function and self-regulation are the mental processes that enable us to plan, focus attention, increase our memory, multi-task, delay gratification and tolerate frustration/disappointment</a:t>
            </a:r>
          </a:p>
          <a:p>
            <a:r>
              <a:rPr lang="en-US" dirty="0"/>
              <a:t>Several aspects of brain function are related to executive function and self regulation:</a:t>
            </a:r>
          </a:p>
          <a:p>
            <a:pPr lvl="1"/>
            <a:r>
              <a:rPr lang="en-US" dirty="0"/>
              <a:t>Working memory</a:t>
            </a:r>
          </a:p>
          <a:p>
            <a:pPr lvl="1"/>
            <a:r>
              <a:rPr lang="en-US" dirty="0"/>
              <a:t>Mental flexibility (shifting attention)</a:t>
            </a:r>
          </a:p>
          <a:p>
            <a:pPr lvl="1"/>
            <a:r>
              <a:rPr lang="en-US" dirty="0"/>
              <a:t>Self-control (impulse control)</a:t>
            </a:r>
          </a:p>
          <a:p>
            <a:r>
              <a:rPr lang="en-US" dirty="0"/>
              <a:t>Children develop these capacities, and their neurobiological substrate, in the context of early care environments</a:t>
            </a:r>
          </a:p>
        </p:txBody>
      </p:sp>
    </p:spTree>
    <p:extLst>
      <p:ext uri="{BB962C8B-B14F-4D97-AF65-F5344CB8AC3E}">
        <p14:creationId xmlns:p14="http://schemas.microsoft.com/office/powerpoint/2010/main" val="1476852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3F5BF-FC55-9843-98D6-2EE4CF026712}"/>
              </a:ext>
            </a:extLst>
          </p:cNvPr>
          <p:cNvSpPr>
            <a:spLocks noGrp="1"/>
          </p:cNvSpPr>
          <p:nvPr>
            <p:ph type="title"/>
          </p:nvPr>
        </p:nvSpPr>
        <p:spPr/>
        <p:txBody>
          <a:bodyPr>
            <a:normAutofit fontScale="90000"/>
          </a:bodyPr>
          <a:lstStyle/>
          <a:p>
            <a:r>
              <a:rPr lang="en-US" dirty="0"/>
              <a:t>Neglect can be considered a source of trauma</a:t>
            </a:r>
          </a:p>
        </p:txBody>
      </p:sp>
      <p:sp>
        <p:nvSpPr>
          <p:cNvPr id="3" name="Content Placeholder 2">
            <a:extLst>
              <a:ext uri="{FF2B5EF4-FFF2-40B4-BE49-F238E27FC236}">
                <a16:creationId xmlns:a16="http://schemas.microsoft.com/office/drawing/2014/main" id="{986AE2B9-086B-AC48-9FF1-B626CBC236A9}"/>
              </a:ext>
            </a:extLst>
          </p:cNvPr>
          <p:cNvSpPr>
            <a:spLocks noGrp="1"/>
          </p:cNvSpPr>
          <p:nvPr>
            <p:ph idx="1"/>
          </p:nvPr>
        </p:nvSpPr>
        <p:spPr/>
        <p:txBody>
          <a:bodyPr/>
          <a:lstStyle/>
          <a:p>
            <a:r>
              <a:rPr lang="en-US" dirty="0"/>
              <a:t>Neglect can be terrifying to a child</a:t>
            </a:r>
          </a:p>
          <a:p>
            <a:pPr lvl="1"/>
            <a:r>
              <a:rPr lang="en-US" dirty="0"/>
              <a:t>Can not access an adult’s capacity to co-regulate the child’s affective states</a:t>
            </a:r>
          </a:p>
          <a:p>
            <a:pPr lvl="1"/>
            <a:r>
              <a:rPr lang="en-US" dirty="0"/>
              <a:t>May not have access to state regulation support (hunger/satiation, cold/heat, pain)</a:t>
            </a:r>
          </a:p>
          <a:p>
            <a:pPr marL="0" indent="0">
              <a:buNone/>
            </a:pPr>
            <a:endParaRPr lang="en-US" dirty="0"/>
          </a:p>
          <a:p>
            <a:r>
              <a:rPr lang="en-US" dirty="0"/>
              <a:t>Neglect can be conceptualized as ongoing and chronic </a:t>
            </a:r>
            <a:r>
              <a:rPr lang="en-US" dirty="0" err="1"/>
              <a:t>mis</a:t>
            </a:r>
            <a:r>
              <a:rPr lang="en-US" dirty="0"/>
              <a:t>-attunement</a:t>
            </a:r>
          </a:p>
          <a:p>
            <a:pPr marL="0" indent="0">
              <a:buNone/>
            </a:pPr>
            <a:endParaRPr lang="en-US" dirty="0"/>
          </a:p>
          <a:p>
            <a:r>
              <a:rPr lang="en-US" dirty="0"/>
              <a:t>Neglect can impair emergence of self-regulatory abilities:</a:t>
            </a:r>
          </a:p>
          <a:p>
            <a:pPr marL="457200" lvl="1" indent="0">
              <a:buNone/>
            </a:pPr>
            <a:endParaRPr lang="en-US" dirty="0"/>
          </a:p>
        </p:txBody>
      </p:sp>
    </p:spTree>
    <p:extLst>
      <p:ext uri="{BB962C8B-B14F-4D97-AF65-F5344CB8AC3E}">
        <p14:creationId xmlns:p14="http://schemas.microsoft.com/office/powerpoint/2010/main" val="683003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D5D1-525E-4D44-8147-A86307CAD5A3}"/>
              </a:ext>
            </a:extLst>
          </p:cNvPr>
          <p:cNvSpPr>
            <a:spLocks noGrp="1"/>
          </p:cNvSpPr>
          <p:nvPr>
            <p:ph type="title"/>
          </p:nvPr>
        </p:nvSpPr>
        <p:spPr/>
        <p:txBody>
          <a:bodyPr>
            <a:normAutofit fontScale="90000"/>
          </a:bodyPr>
          <a:lstStyle/>
          <a:p>
            <a:r>
              <a:rPr lang="en-US" dirty="0"/>
              <a:t>Attachment Disruption Impacts Child Well-being</a:t>
            </a:r>
          </a:p>
        </p:txBody>
      </p:sp>
      <p:sp>
        <p:nvSpPr>
          <p:cNvPr id="3" name="Content Placeholder 2">
            <a:extLst>
              <a:ext uri="{FF2B5EF4-FFF2-40B4-BE49-F238E27FC236}">
                <a16:creationId xmlns:a16="http://schemas.microsoft.com/office/drawing/2014/main" id="{97F62505-28A2-1743-96C6-57D679C2E273}"/>
              </a:ext>
            </a:extLst>
          </p:cNvPr>
          <p:cNvSpPr>
            <a:spLocks noGrp="1"/>
          </p:cNvSpPr>
          <p:nvPr>
            <p:ph idx="1"/>
          </p:nvPr>
        </p:nvSpPr>
        <p:spPr/>
        <p:txBody>
          <a:bodyPr>
            <a:normAutofit/>
          </a:bodyPr>
          <a:lstStyle/>
          <a:p>
            <a:r>
              <a:rPr lang="en-US" dirty="0"/>
              <a:t>How does “secure attachment” confer developmental benefits on the developing person?</a:t>
            </a:r>
          </a:p>
          <a:p>
            <a:pPr lvl="1"/>
            <a:r>
              <a:rPr lang="en-US" dirty="0"/>
              <a:t>Children are more likely to successfully learn to manage negative states of arousal and to internalize effective models of self-soothing and self-regulation</a:t>
            </a:r>
          </a:p>
          <a:p>
            <a:pPr lvl="1"/>
            <a:r>
              <a:rPr lang="en-US" dirty="0"/>
              <a:t>Human infants/young children depend on co-regulation of adult caregivers: physical states of arousal, social/emotional, attentional patterns (e.g. social referencing)</a:t>
            </a:r>
          </a:p>
          <a:p>
            <a:pPr lvl="1"/>
            <a:r>
              <a:rPr lang="en-US" dirty="0"/>
              <a:t>Affective attunement is associated with secure attachment: Over time, child learns to modulate states of arousal</a:t>
            </a:r>
          </a:p>
          <a:p>
            <a:pPr lvl="1"/>
            <a:r>
              <a:rPr lang="en-US" dirty="0"/>
              <a:t>Attachment theory is sometimes referred to as “regulatory theory”</a:t>
            </a:r>
          </a:p>
          <a:p>
            <a:endParaRPr lang="en-US" dirty="0"/>
          </a:p>
        </p:txBody>
      </p:sp>
    </p:spTree>
    <p:extLst>
      <p:ext uri="{BB962C8B-B14F-4D97-AF65-F5344CB8AC3E}">
        <p14:creationId xmlns:p14="http://schemas.microsoft.com/office/powerpoint/2010/main" val="324987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D5D1-525E-4D44-8147-A86307CAD5A3}"/>
              </a:ext>
            </a:extLst>
          </p:cNvPr>
          <p:cNvSpPr>
            <a:spLocks noGrp="1"/>
          </p:cNvSpPr>
          <p:nvPr>
            <p:ph type="title"/>
          </p:nvPr>
        </p:nvSpPr>
        <p:spPr/>
        <p:txBody>
          <a:bodyPr>
            <a:normAutofit fontScale="90000"/>
          </a:bodyPr>
          <a:lstStyle/>
          <a:p>
            <a:r>
              <a:rPr lang="en-US" dirty="0"/>
              <a:t>Attachment Disruption Impacts Child Well-being</a:t>
            </a:r>
          </a:p>
        </p:txBody>
      </p:sp>
      <p:sp>
        <p:nvSpPr>
          <p:cNvPr id="3" name="Content Placeholder 2">
            <a:extLst>
              <a:ext uri="{FF2B5EF4-FFF2-40B4-BE49-F238E27FC236}">
                <a16:creationId xmlns:a16="http://schemas.microsoft.com/office/drawing/2014/main" id="{97F62505-28A2-1743-96C6-57D679C2E273}"/>
              </a:ext>
            </a:extLst>
          </p:cNvPr>
          <p:cNvSpPr>
            <a:spLocks noGrp="1"/>
          </p:cNvSpPr>
          <p:nvPr>
            <p:ph idx="1"/>
          </p:nvPr>
        </p:nvSpPr>
        <p:spPr/>
        <p:txBody>
          <a:bodyPr>
            <a:normAutofit/>
          </a:bodyPr>
          <a:lstStyle/>
          <a:p>
            <a:r>
              <a:rPr lang="en-US" sz="2400" dirty="0"/>
              <a:t>How does quality of attachment affect capacity for stress regulation?</a:t>
            </a:r>
          </a:p>
          <a:p>
            <a:pPr lvl="1"/>
            <a:r>
              <a:rPr lang="en-US" sz="2000" dirty="0"/>
              <a:t>When stress is not modulated, even in the caregiver, alterations in infant brain development change the infant’s capacity to respond effectively to stress</a:t>
            </a:r>
          </a:p>
          <a:p>
            <a:pPr lvl="1"/>
            <a:r>
              <a:rPr lang="en-US" sz="2000" dirty="0"/>
              <a:t> Similarly, secure attachment and contingently responsive care protects against these negative consequences even in exposure to other aspects of adversity</a:t>
            </a:r>
          </a:p>
          <a:p>
            <a:endParaRPr lang="en-US" dirty="0"/>
          </a:p>
        </p:txBody>
      </p:sp>
    </p:spTree>
    <p:extLst>
      <p:ext uri="{BB962C8B-B14F-4D97-AF65-F5344CB8AC3E}">
        <p14:creationId xmlns:p14="http://schemas.microsoft.com/office/powerpoint/2010/main" val="640186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D5D1-525E-4D44-8147-A86307CAD5A3}"/>
              </a:ext>
            </a:extLst>
          </p:cNvPr>
          <p:cNvSpPr>
            <a:spLocks noGrp="1"/>
          </p:cNvSpPr>
          <p:nvPr>
            <p:ph type="title"/>
          </p:nvPr>
        </p:nvSpPr>
        <p:spPr/>
        <p:txBody>
          <a:bodyPr>
            <a:normAutofit fontScale="90000"/>
          </a:bodyPr>
          <a:lstStyle/>
          <a:p>
            <a:r>
              <a:rPr lang="en-US" dirty="0"/>
              <a:t>Attachment Disruption Impacts Child Well-being</a:t>
            </a:r>
          </a:p>
        </p:txBody>
      </p:sp>
      <p:sp>
        <p:nvSpPr>
          <p:cNvPr id="3" name="Content Placeholder 2">
            <a:extLst>
              <a:ext uri="{FF2B5EF4-FFF2-40B4-BE49-F238E27FC236}">
                <a16:creationId xmlns:a16="http://schemas.microsoft.com/office/drawing/2014/main" id="{97F62505-28A2-1743-96C6-57D679C2E273}"/>
              </a:ext>
            </a:extLst>
          </p:cNvPr>
          <p:cNvSpPr>
            <a:spLocks noGrp="1"/>
          </p:cNvSpPr>
          <p:nvPr>
            <p:ph idx="1"/>
          </p:nvPr>
        </p:nvSpPr>
        <p:spPr/>
        <p:txBody>
          <a:bodyPr>
            <a:normAutofit/>
          </a:bodyPr>
          <a:lstStyle/>
          <a:p>
            <a:r>
              <a:rPr lang="en-US" sz="2400" dirty="0"/>
              <a:t>How does quality of attachment affect response flexibility?</a:t>
            </a:r>
          </a:p>
          <a:p>
            <a:pPr lvl="1"/>
            <a:r>
              <a:rPr lang="en-US" sz="2000" dirty="0"/>
              <a:t>Capacity for brain to respond to changes in internal or external environments with a flexibly adaptive range of behavioral or cognitive responses</a:t>
            </a:r>
          </a:p>
          <a:p>
            <a:pPr lvl="1"/>
            <a:r>
              <a:rPr lang="en-US" sz="2000" dirty="0"/>
              <a:t>Develops within a context of attachments in which people become connected through shared appraisal and modulation of arousal</a:t>
            </a:r>
          </a:p>
          <a:p>
            <a:endParaRPr lang="en-US" dirty="0"/>
          </a:p>
        </p:txBody>
      </p:sp>
    </p:spTree>
    <p:extLst>
      <p:ext uri="{BB962C8B-B14F-4D97-AF65-F5344CB8AC3E}">
        <p14:creationId xmlns:p14="http://schemas.microsoft.com/office/powerpoint/2010/main" val="2336694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D5D1-525E-4D44-8147-A86307CAD5A3}"/>
              </a:ext>
            </a:extLst>
          </p:cNvPr>
          <p:cNvSpPr>
            <a:spLocks noGrp="1"/>
          </p:cNvSpPr>
          <p:nvPr>
            <p:ph type="title"/>
          </p:nvPr>
        </p:nvSpPr>
        <p:spPr/>
        <p:txBody>
          <a:bodyPr>
            <a:normAutofit fontScale="90000"/>
          </a:bodyPr>
          <a:lstStyle/>
          <a:p>
            <a:r>
              <a:rPr lang="en-US" dirty="0"/>
              <a:t>Attachment Disruption Impacts Child Well-being</a:t>
            </a:r>
          </a:p>
        </p:txBody>
      </p:sp>
      <p:sp>
        <p:nvSpPr>
          <p:cNvPr id="3" name="Content Placeholder 2">
            <a:extLst>
              <a:ext uri="{FF2B5EF4-FFF2-40B4-BE49-F238E27FC236}">
                <a16:creationId xmlns:a16="http://schemas.microsoft.com/office/drawing/2014/main" id="{97F62505-28A2-1743-96C6-57D679C2E273}"/>
              </a:ext>
            </a:extLst>
          </p:cNvPr>
          <p:cNvSpPr>
            <a:spLocks noGrp="1"/>
          </p:cNvSpPr>
          <p:nvPr>
            <p:ph idx="1"/>
          </p:nvPr>
        </p:nvSpPr>
        <p:spPr/>
        <p:txBody>
          <a:bodyPr>
            <a:normAutofit fontScale="92500" lnSpcReduction="20000"/>
          </a:bodyPr>
          <a:lstStyle/>
          <a:p>
            <a:r>
              <a:rPr lang="en-US" sz="2400" dirty="0"/>
              <a:t>How does quality of attachment affect development of reflective function (capacity for </a:t>
            </a:r>
            <a:r>
              <a:rPr lang="en-US" sz="2400" dirty="0" err="1"/>
              <a:t>mentalization</a:t>
            </a:r>
            <a:r>
              <a:rPr lang="en-US" sz="2400" dirty="0"/>
              <a:t>)?</a:t>
            </a:r>
          </a:p>
          <a:p>
            <a:pPr lvl="1"/>
            <a:r>
              <a:rPr lang="en-US" sz="2000" dirty="0"/>
              <a:t>Capacity to reflect on the mental states of oneself and others so that actions and experiences can be understood in a meaningful way</a:t>
            </a:r>
          </a:p>
          <a:p>
            <a:pPr lvl="1"/>
            <a:r>
              <a:rPr lang="en-US" sz="2000" dirty="0"/>
              <a:t>Contributes to affect regulation, impulse control, and experience of agency</a:t>
            </a:r>
          </a:p>
          <a:p>
            <a:pPr lvl="1"/>
            <a:r>
              <a:rPr lang="en-US" sz="2000" dirty="0"/>
              <a:t>Attachment is secure when caregiver is overall accurately able to reflect the child’s mental state back to him/her in a modulated state (what about parents overwhelmed with anxiety about a child?)</a:t>
            </a:r>
          </a:p>
          <a:p>
            <a:endParaRPr lang="en-US" dirty="0"/>
          </a:p>
        </p:txBody>
      </p:sp>
    </p:spTree>
    <p:extLst>
      <p:ext uri="{BB962C8B-B14F-4D97-AF65-F5344CB8AC3E}">
        <p14:creationId xmlns:p14="http://schemas.microsoft.com/office/powerpoint/2010/main" val="4284637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FFDE8-C925-8F4D-9385-50E0F25BED47}"/>
              </a:ext>
            </a:extLst>
          </p:cNvPr>
          <p:cNvSpPr>
            <a:spLocks noGrp="1"/>
          </p:cNvSpPr>
          <p:nvPr>
            <p:ph type="title"/>
          </p:nvPr>
        </p:nvSpPr>
        <p:spPr/>
        <p:txBody>
          <a:bodyPr>
            <a:normAutofit fontScale="90000"/>
          </a:bodyPr>
          <a:lstStyle/>
          <a:p>
            <a:r>
              <a:rPr lang="en-US" dirty="0"/>
              <a:t>Impact of Attachment Disruption/Trauma on Brain and Body of Developing Child</a:t>
            </a:r>
          </a:p>
        </p:txBody>
      </p:sp>
      <p:sp>
        <p:nvSpPr>
          <p:cNvPr id="229379" name="Rectangle 3"/>
          <p:cNvSpPr>
            <a:spLocks noGrp="1" noChangeArrowheads="1"/>
          </p:cNvSpPr>
          <p:nvPr>
            <p:ph idx="1"/>
          </p:nvPr>
        </p:nvSpPr>
        <p:spPr/>
        <p:txBody>
          <a:bodyPr>
            <a:normAutofit lnSpcReduction="10000"/>
          </a:bodyPr>
          <a:lstStyle/>
          <a:p>
            <a:pPr>
              <a:buClr>
                <a:schemeClr val="tx1"/>
              </a:buClr>
            </a:pPr>
            <a:r>
              <a:rPr kumimoji="1" lang="en-US" sz="2800" dirty="0"/>
              <a:t>Biologically prepared to depend on caregivers</a:t>
            </a:r>
          </a:p>
          <a:p>
            <a:pPr marL="533400" indent="-533400">
              <a:lnSpc>
                <a:spcPct val="90000"/>
              </a:lnSpc>
              <a:buClr>
                <a:schemeClr val="tx1"/>
              </a:buClr>
              <a:buNone/>
            </a:pPr>
            <a:r>
              <a:rPr kumimoji="1" lang="en-US" sz="2800" dirty="0"/>
              <a:t>	Temperature regulation</a:t>
            </a:r>
          </a:p>
          <a:p>
            <a:pPr marL="533400" indent="-533400">
              <a:lnSpc>
                <a:spcPct val="90000"/>
              </a:lnSpc>
              <a:buClr>
                <a:schemeClr val="tx1"/>
              </a:buClr>
              <a:buNone/>
            </a:pPr>
            <a:r>
              <a:rPr kumimoji="1" lang="en-US" sz="2800" dirty="0"/>
              <a:t>	Neuroendocrine regulation</a:t>
            </a:r>
          </a:p>
          <a:p>
            <a:pPr marL="533400" indent="-533400">
              <a:lnSpc>
                <a:spcPct val="90000"/>
              </a:lnSpc>
              <a:buClr>
                <a:schemeClr val="tx1"/>
              </a:buClr>
              <a:buNone/>
            </a:pPr>
            <a:r>
              <a:rPr kumimoji="1" lang="en-US" sz="2800" dirty="0"/>
              <a:t>	Protection from infection</a:t>
            </a:r>
          </a:p>
          <a:p>
            <a:pPr marL="533400" indent="-533400">
              <a:lnSpc>
                <a:spcPct val="90000"/>
              </a:lnSpc>
              <a:buClr>
                <a:schemeClr val="tx1"/>
              </a:buClr>
              <a:buNone/>
            </a:pPr>
            <a:r>
              <a:rPr kumimoji="1" lang="en-US" sz="2800" dirty="0"/>
              <a:t>	Protection from danger </a:t>
            </a:r>
          </a:p>
          <a:p>
            <a:pPr marL="533400" indent="-533400">
              <a:lnSpc>
                <a:spcPct val="90000"/>
              </a:lnSpc>
              <a:buClr>
                <a:schemeClr val="tx1"/>
              </a:buClr>
              <a:buNone/>
            </a:pPr>
            <a:r>
              <a:rPr kumimoji="1" lang="en-US" sz="2800" dirty="0"/>
              <a:t>	Contact comfort</a:t>
            </a:r>
          </a:p>
          <a:p>
            <a:pPr marL="533400" indent="-533400">
              <a:lnSpc>
                <a:spcPct val="90000"/>
              </a:lnSpc>
              <a:buClr>
                <a:schemeClr val="tx1"/>
              </a:buClr>
              <a:buNone/>
            </a:pPr>
            <a:r>
              <a:rPr kumimoji="1" lang="en-US" sz="2800" dirty="0"/>
              <a:t>	Security</a:t>
            </a:r>
            <a:endParaRPr kumimoji="1" lang="en-US" sz="2500" dirty="0"/>
          </a:p>
          <a:p>
            <a:pPr lvl="1">
              <a:buClr>
                <a:schemeClr val="tx1"/>
              </a:buClr>
            </a:pPr>
            <a:endParaRPr kumimoji="1" lang="en-US" sz="2600" dirty="0"/>
          </a:p>
          <a:p>
            <a:pPr>
              <a:buClr>
                <a:schemeClr val="tx1"/>
              </a:buClr>
            </a:pPr>
            <a:endParaRPr kumimoji="1" lang="en-US" sz="2800" dirty="0"/>
          </a:p>
        </p:txBody>
      </p:sp>
    </p:spTree>
    <p:extLst>
      <p:ext uri="{BB962C8B-B14F-4D97-AF65-F5344CB8AC3E}">
        <p14:creationId xmlns:p14="http://schemas.microsoft.com/office/powerpoint/2010/main" val="1737722014"/>
      </p:ext>
    </p:extLst>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FFDE8-C925-8F4D-9385-50E0F25BED47}"/>
              </a:ext>
            </a:extLst>
          </p:cNvPr>
          <p:cNvSpPr>
            <a:spLocks noGrp="1"/>
          </p:cNvSpPr>
          <p:nvPr>
            <p:ph type="title"/>
          </p:nvPr>
        </p:nvSpPr>
        <p:spPr/>
        <p:txBody>
          <a:bodyPr>
            <a:normAutofit fontScale="90000"/>
          </a:bodyPr>
          <a:lstStyle/>
          <a:p>
            <a:r>
              <a:rPr lang="en-US" dirty="0"/>
              <a:t>Impact of Attachment Disruption/Trauma on Brain and Body of Developing Child</a:t>
            </a:r>
          </a:p>
        </p:txBody>
      </p:sp>
      <p:sp>
        <p:nvSpPr>
          <p:cNvPr id="229379" name="Rectangle 3"/>
          <p:cNvSpPr>
            <a:spLocks noGrp="1" noChangeArrowheads="1"/>
          </p:cNvSpPr>
          <p:nvPr>
            <p:ph idx="1"/>
          </p:nvPr>
        </p:nvSpPr>
        <p:spPr/>
        <p:txBody>
          <a:bodyPr/>
          <a:lstStyle/>
          <a:p>
            <a:pPr>
              <a:buClr>
                <a:schemeClr val="tx1"/>
              </a:buClr>
            </a:pPr>
            <a:r>
              <a:rPr kumimoji="1" lang="en-US" sz="2800" dirty="0"/>
              <a:t>Trauma, and especially within context of primary attachment relationships, can have serious impact on developing brain, brain chemistry and nervous systems</a:t>
            </a:r>
            <a:endParaRPr kumimoji="1" lang="en-US" sz="2500" dirty="0"/>
          </a:p>
          <a:p>
            <a:pPr lvl="1">
              <a:buClr>
                <a:schemeClr val="tx1"/>
              </a:buClr>
            </a:pPr>
            <a:endParaRPr kumimoji="1" lang="en-US" sz="2600" dirty="0"/>
          </a:p>
          <a:p>
            <a:pPr>
              <a:buClr>
                <a:schemeClr val="tx1"/>
              </a:buClr>
            </a:pPr>
            <a:endParaRPr kumimoji="1" lang="en-US" sz="2800" dirty="0"/>
          </a:p>
        </p:txBody>
      </p:sp>
    </p:spTree>
    <p:extLst>
      <p:ext uri="{BB962C8B-B14F-4D97-AF65-F5344CB8AC3E}">
        <p14:creationId xmlns:p14="http://schemas.microsoft.com/office/powerpoint/2010/main" val="995349754"/>
      </p:ext>
    </p:extLst>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FFDE8-C925-8F4D-9385-50E0F25BED47}"/>
              </a:ext>
            </a:extLst>
          </p:cNvPr>
          <p:cNvSpPr>
            <a:spLocks noGrp="1"/>
          </p:cNvSpPr>
          <p:nvPr>
            <p:ph type="title"/>
          </p:nvPr>
        </p:nvSpPr>
        <p:spPr/>
        <p:txBody>
          <a:bodyPr>
            <a:normAutofit fontScale="90000"/>
          </a:bodyPr>
          <a:lstStyle/>
          <a:p>
            <a:r>
              <a:rPr lang="en-US" dirty="0"/>
              <a:t>Impact of Attachment Disruption/Trauma on Brain and Body of Developing Child</a:t>
            </a:r>
          </a:p>
        </p:txBody>
      </p:sp>
      <p:sp>
        <p:nvSpPr>
          <p:cNvPr id="229379" name="Rectangle 3"/>
          <p:cNvSpPr>
            <a:spLocks noGrp="1" noChangeArrowheads="1"/>
          </p:cNvSpPr>
          <p:nvPr>
            <p:ph idx="1"/>
          </p:nvPr>
        </p:nvSpPr>
        <p:spPr/>
        <p:txBody>
          <a:bodyPr>
            <a:normAutofit fontScale="85000" lnSpcReduction="10000"/>
          </a:bodyPr>
          <a:lstStyle/>
          <a:p>
            <a:pPr>
              <a:buClr>
                <a:schemeClr val="tx1"/>
              </a:buClr>
            </a:pPr>
            <a:r>
              <a:rPr kumimoji="1" lang="en-US" sz="2800" dirty="0"/>
              <a:t>Trauma induced alterations in biological stress systems can adversely affect brain development, cognition/learning, language development</a:t>
            </a:r>
          </a:p>
          <a:p>
            <a:pPr>
              <a:buClr>
                <a:schemeClr val="tx1"/>
              </a:buClr>
            </a:pPr>
            <a:r>
              <a:rPr kumimoji="1" lang="en-US" sz="2800" dirty="0"/>
              <a:t>Atypical development of HPA axis which can predispose children to later mental health problems</a:t>
            </a:r>
          </a:p>
          <a:p>
            <a:pPr>
              <a:buClr>
                <a:schemeClr val="tx1"/>
              </a:buClr>
            </a:pPr>
            <a:r>
              <a:rPr kumimoji="1" lang="en-US" sz="2800" dirty="0"/>
              <a:t>Can display hormonal alterations similar to those seen in combat veterans</a:t>
            </a:r>
          </a:p>
          <a:p>
            <a:pPr>
              <a:buClr>
                <a:schemeClr val="tx1"/>
              </a:buClr>
            </a:pPr>
            <a:r>
              <a:rPr kumimoji="1" lang="en-US" sz="2800" dirty="0"/>
              <a:t>Affects the way children respond to stress in the future</a:t>
            </a:r>
            <a:endParaRPr kumimoji="1" lang="en-US" sz="2500" dirty="0"/>
          </a:p>
          <a:p>
            <a:pPr lvl="1">
              <a:buClr>
                <a:schemeClr val="tx1"/>
              </a:buClr>
            </a:pPr>
            <a:endParaRPr kumimoji="1" lang="en-US" sz="2600" dirty="0"/>
          </a:p>
          <a:p>
            <a:pPr>
              <a:buClr>
                <a:schemeClr val="tx1"/>
              </a:buClr>
            </a:pPr>
            <a:endParaRPr kumimoji="1" lang="en-US" sz="2800" dirty="0"/>
          </a:p>
        </p:txBody>
      </p:sp>
    </p:spTree>
    <p:extLst>
      <p:ext uri="{BB962C8B-B14F-4D97-AF65-F5344CB8AC3E}">
        <p14:creationId xmlns:p14="http://schemas.microsoft.com/office/powerpoint/2010/main" val="305509841"/>
      </p:ext>
    </p:extLst>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D1E74-41D7-D12B-D0BE-E50E9BC9B2AF}"/>
              </a:ext>
            </a:extLst>
          </p:cNvPr>
          <p:cNvSpPr>
            <a:spLocks noGrp="1"/>
          </p:cNvSpPr>
          <p:nvPr>
            <p:ph type="title"/>
          </p:nvPr>
        </p:nvSpPr>
        <p:spPr/>
        <p:txBody>
          <a:bodyPr/>
          <a:lstStyle/>
          <a:p>
            <a:r>
              <a:rPr lang="en-US" dirty="0"/>
              <a:t>Midcourse Feedback</a:t>
            </a:r>
          </a:p>
        </p:txBody>
      </p:sp>
      <p:sp>
        <p:nvSpPr>
          <p:cNvPr id="3" name="Content Placeholder 2">
            <a:extLst>
              <a:ext uri="{FF2B5EF4-FFF2-40B4-BE49-F238E27FC236}">
                <a16:creationId xmlns:a16="http://schemas.microsoft.com/office/drawing/2014/main" id="{128F89CB-7BFA-D75A-1D5A-5168DBC076E2}"/>
              </a:ext>
            </a:extLst>
          </p:cNvPr>
          <p:cNvSpPr>
            <a:spLocks noGrp="1"/>
          </p:cNvSpPr>
          <p:nvPr>
            <p:ph sz="half" idx="1"/>
          </p:nvPr>
        </p:nvSpPr>
        <p:spPr/>
        <p:txBody>
          <a:bodyPr>
            <a:normAutofit fontScale="92500"/>
          </a:bodyPr>
          <a:lstStyle/>
          <a:p>
            <a:r>
              <a:rPr lang="en-US" dirty="0"/>
              <a:t>I strive to make learning environments as conducive to every student’s learning and growth as future social workers</a:t>
            </a:r>
          </a:p>
          <a:p>
            <a:r>
              <a:rPr lang="en-US" dirty="0"/>
              <a:t>What is working well?</a:t>
            </a:r>
          </a:p>
          <a:p>
            <a:r>
              <a:rPr lang="en-US" dirty="0"/>
              <a:t>What isn’t working so well?</a:t>
            </a:r>
          </a:p>
          <a:p>
            <a:r>
              <a:rPr lang="en-US" dirty="0"/>
              <a:t>What are some suggestions for class time that might be more effective for individual and group learning?</a:t>
            </a:r>
          </a:p>
          <a:p>
            <a:r>
              <a:rPr lang="en-US" dirty="0"/>
              <a:t>Are the community guidelines working? Do we need to change anything?</a:t>
            </a:r>
          </a:p>
        </p:txBody>
      </p:sp>
      <p:sp>
        <p:nvSpPr>
          <p:cNvPr id="4" name="Content Placeholder 3">
            <a:extLst>
              <a:ext uri="{FF2B5EF4-FFF2-40B4-BE49-F238E27FC236}">
                <a16:creationId xmlns:a16="http://schemas.microsoft.com/office/drawing/2014/main" id="{8ACA6F3B-C618-F998-4AAB-FDE0B7AA1E3E}"/>
              </a:ext>
            </a:extLst>
          </p:cNvPr>
          <p:cNvSpPr>
            <a:spLocks noGrp="1"/>
          </p:cNvSpPr>
          <p:nvPr>
            <p:ph sz="half" idx="2"/>
          </p:nvPr>
        </p:nvSpPr>
        <p:spPr/>
        <p:txBody>
          <a:bodyPr>
            <a:normAutofit fontScale="92500"/>
          </a:bodyPr>
          <a:lstStyle/>
          <a:p>
            <a:pPr marL="0" indent="0" algn="ctr">
              <a:buNone/>
            </a:pPr>
            <a:r>
              <a:rPr lang="en-US" u="sng" dirty="0"/>
              <a:t>Community Guidelines</a:t>
            </a:r>
          </a:p>
          <a:p>
            <a:pPr algn="l"/>
            <a:r>
              <a:rPr lang="en-US" b="0" i="0" dirty="0">
                <a:solidFill>
                  <a:srgbClr val="1D2125"/>
                </a:solidFill>
                <a:effectLst/>
                <a:highlight>
                  <a:srgbClr val="FFFFFF"/>
                </a:highlight>
                <a:latin typeface="-apple-system"/>
              </a:rPr>
              <a:t>Confidentiality- what is said in class, stays in class</a:t>
            </a:r>
          </a:p>
          <a:p>
            <a:pPr algn="l"/>
            <a:r>
              <a:rPr lang="en-US" b="0" i="0" dirty="0">
                <a:solidFill>
                  <a:srgbClr val="1D2125"/>
                </a:solidFill>
                <a:effectLst/>
                <a:highlight>
                  <a:srgbClr val="FFFFFF"/>
                </a:highlight>
                <a:latin typeface="-apple-system"/>
              </a:rPr>
              <a:t>Suspend judgement/Judgement Free Zone</a:t>
            </a:r>
          </a:p>
          <a:p>
            <a:pPr algn="l"/>
            <a:r>
              <a:rPr lang="en-US" b="0" i="0" dirty="0">
                <a:solidFill>
                  <a:srgbClr val="1D2125"/>
                </a:solidFill>
                <a:effectLst/>
                <a:highlight>
                  <a:srgbClr val="FFFFFF"/>
                </a:highlight>
                <a:latin typeface="-apple-system"/>
              </a:rPr>
              <a:t>Be willing to apologize if someone is offended</a:t>
            </a:r>
          </a:p>
          <a:p>
            <a:pPr algn="l"/>
            <a:r>
              <a:rPr lang="en-US" b="0" i="0" dirty="0">
                <a:solidFill>
                  <a:srgbClr val="1D2125"/>
                </a:solidFill>
                <a:effectLst/>
                <a:highlight>
                  <a:srgbClr val="FFFFFF"/>
                </a:highlight>
                <a:latin typeface="-apple-system"/>
              </a:rPr>
              <a:t>Respond to questions in a genuine and professional manner (questions posed are meant to further understanding and gain clarity)</a:t>
            </a:r>
          </a:p>
          <a:p>
            <a:pPr algn="l"/>
            <a:r>
              <a:rPr lang="en-US" b="0" i="0" dirty="0">
                <a:solidFill>
                  <a:srgbClr val="1D2125"/>
                </a:solidFill>
                <a:effectLst/>
                <a:highlight>
                  <a:srgbClr val="FFFFFF"/>
                </a:highlight>
                <a:latin typeface="-apple-system"/>
              </a:rPr>
              <a:t>Extend grace- everyone is in a different place and everyone processes differently</a:t>
            </a:r>
          </a:p>
          <a:p>
            <a:endParaRPr lang="en-US" dirty="0"/>
          </a:p>
        </p:txBody>
      </p:sp>
    </p:spTree>
    <p:extLst>
      <p:ext uri="{BB962C8B-B14F-4D97-AF65-F5344CB8AC3E}">
        <p14:creationId xmlns:p14="http://schemas.microsoft.com/office/powerpoint/2010/main" val="1421587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FFDE8-C925-8F4D-9385-50E0F25BED47}"/>
              </a:ext>
            </a:extLst>
          </p:cNvPr>
          <p:cNvSpPr>
            <a:spLocks noGrp="1"/>
          </p:cNvSpPr>
          <p:nvPr>
            <p:ph type="title"/>
          </p:nvPr>
        </p:nvSpPr>
        <p:spPr/>
        <p:txBody>
          <a:bodyPr>
            <a:normAutofit fontScale="90000"/>
          </a:bodyPr>
          <a:lstStyle/>
          <a:p>
            <a:r>
              <a:rPr lang="en-US" dirty="0"/>
              <a:t>Impact of Attachment Disruption/Trauma on Brain and Body of Developing Child</a:t>
            </a:r>
          </a:p>
        </p:txBody>
      </p:sp>
      <p:sp>
        <p:nvSpPr>
          <p:cNvPr id="229379" name="Rectangle 3"/>
          <p:cNvSpPr>
            <a:spLocks noGrp="1" noChangeArrowheads="1"/>
          </p:cNvSpPr>
          <p:nvPr>
            <p:ph idx="1"/>
          </p:nvPr>
        </p:nvSpPr>
        <p:spPr/>
        <p:txBody>
          <a:bodyPr>
            <a:normAutofit/>
          </a:bodyPr>
          <a:lstStyle/>
          <a:p>
            <a:pPr>
              <a:buClr>
                <a:schemeClr val="tx1"/>
              </a:buClr>
            </a:pPr>
            <a:r>
              <a:rPr kumimoji="1" lang="en-US" sz="2800" dirty="0"/>
              <a:t>Possible Impact of Trauma on Brain Structure</a:t>
            </a:r>
          </a:p>
          <a:p>
            <a:pPr lvl="1">
              <a:buClr>
                <a:schemeClr val="tx1"/>
              </a:buClr>
            </a:pPr>
            <a:r>
              <a:rPr kumimoji="1" lang="en-US" sz="2100" dirty="0"/>
              <a:t>Smaller Corpus Callosum (controls communications between hemispheres and is key to regulating arousal/emotion and accessing higher order cognition even when emotionally dysregulated)</a:t>
            </a:r>
          </a:p>
          <a:p>
            <a:pPr lvl="1">
              <a:buClr>
                <a:schemeClr val="tx1"/>
              </a:buClr>
            </a:pPr>
            <a:r>
              <a:rPr kumimoji="1" lang="en-US" sz="2100" dirty="0"/>
              <a:t>May be a decrease in the volume of the hippocampus (learning and memory)</a:t>
            </a:r>
          </a:p>
          <a:p>
            <a:pPr lvl="1">
              <a:buClr>
                <a:schemeClr val="tx1"/>
              </a:buClr>
            </a:pPr>
            <a:r>
              <a:rPr kumimoji="1" lang="en-US" sz="2100" dirty="0"/>
              <a:t>May be a decrease in the volume of the prefrontal cortex</a:t>
            </a:r>
            <a:endParaRPr kumimoji="1" lang="en-US" sz="1900" dirty="0"/>
          </a:p>
          <a:p>
            <a:pPr lvl="1">
              <a:buClr>
                <a:schemeClr val="tx1"/>
              </a:buClr>
            </a:pPr>
            <a:endParaRPr kumimoji="1" lang="en-US" sz="2600" dirty="0"/>
          </a:p>
          <a:p>
            <a:pPr>
              <a:buClr>
                <a:schemeClr val="tx1"/>
              </a:buClr>
            </a:pPr>
            <a:endParaRPr kumimoji="1" lang="en-US" sz="2800" dirty="0"/>
          </a:p>
        </p:txBody>
      </p:sp>
    </p:spTree>
    <p:extLst>
      <p:ext uri="{BB962C8B-B14F-4D97-AF65-F5344CB8AC3E}">
        <p14:creationId xmlns:p14="http://schemas.microsoft.com/office/powerpoint/2010/main" val="3471703276"/>
      </p:ext>
    </p:extLst>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FFDE8-C925-8F4D-9385-50E0F25BED47}"/>
              </a:ext>
            </a:extLst>
          </p:cNvPr>
          <p:cNvSpPr>
            <a:spLocks noGrp="1"/>
          </p:cNvSpPr>
          <p:nvPr>
            <p:ph type="title"/>
          </p:nvPr>
        </p:nvSpPr>
        <p:spPr/>
        <p:txBody>
          <a:bodyPr>
            <a:normAutofit fontScale="90000"/>
          </a:bodyPr>
          <a:lstStyle/>
          <a:p>
            <a:r>
              <a:rPr lang="en-US" dirty="0"/>
              <a:t>Impact of Attachment Disruption/Trauma on Brain and Body of Developing Child</a:t>
            </a:r>
          </a:p>
        </p:txBody>
      </p:sp>
      <p:sp>
        <p:nvSpPr>
          <p:cNvPr id="229379" name="Rectangle 3"/>
          <p:cNvSpPr>
            <a:spLocks noGrp="1" noChangeArrowheads="1"/>
          </p:cNvSpPr>
          <p:nvPr>
            <p:ph idx="1"/>
          </p:nvPr>
        </p:nvSpPr>
        <p:spPr/>
        <p:txBody>
          <a:bodyPr>
            <a:normAutofit/>
          </a:bodyPr>
          <a:lstStyle/>
          <a:p>
            <a:pPr>
              <a:buClr>
                <a:schemeClr val="tx1"/>
              </a:buClr>
            </a:pPr>
            <a:r>
              <a:rPr kumimoji="1" lang="en-US" sz="2800" dirty="0"/>
              <a:t>Still, brain is shaped by experience which means there is an opportunity to repair some of this negative impact through corrective/alternative experiences</a:t>
            </a:r>
            <a:endParaRPr kumimoji="1" lang="en-US" sz="2500" dirty="0"/>
          </a:p>
          <a:p>
            <a:pPr lvl="1">
              <a:buClr>
                <a:schemeClr val="tx1"/>
              </a:buClr>
            </a:pPr>
            <a:endParaRPr kumimoji="1" lang="en-US" sz="2600" dirty="0"/>
          </a:p>
          <a:p>
            <a:pPr>
              <a:buClr>
                <a:schemeClr val="tx1"/>
              </a:buClr>
            </a:pPr>
            <a:endParaRPr kumimoji="1" lang="en-US" sz="2800" dirty="0"/>
          </a:p>
        </p:txBody>
      </p:sp>
    </p:spTree>
    <p:extLst>
      <p:ext uri="{BB962C8B-B14F-4D97-AF65-F5344CB8AC3E}">
        <p14:creationId xmlns:p14="http://schemas.microsoft.com/office/powerpoint/2010/main" val="444508751"/>
      </p:ext>
    </p:extLst>
  </p:cSld>
  <p:clrMapOvr>
    <a:masterClrMapping/>
  </p:clrMapOvr>
  <p:transition>
    <p:wipe dir="d"/>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en-US"/>
            </a:p>
          </p:txBody>
        </p:sp>
      </p:grpSp>
      <p:sp>
        <p:nvSpPr>
          <p:cNvPr id="2" name="Title 1">
            <a:extLst>
              <a:ext uri="{FF2B5EF4-FFF2-40B4-BE49-F238E27FC236}">
                <a16:creationId xmlns:a16="http://schemas.microsoft.com/office/drawing/2014/main" id="{F4488918-3BD0-B8E2-6E0E-C2AFF2201CFE}"/>
              </a:ext>
            </a:extLst>
          </p:cNvPr>
          <p:cNvSpPr>
            <a:spLocks noGrp="1"/>
          </p:cNvSpPr>
          <p:nvPr>
            <p:ph type="title"/>
          </p:nvPr>
        </p:nvSpPr>
        <p:spPr>
          <a:xfrm>
            <a:off x="1000372" y="1209957"/>
            <a:ext cx="3034580" cy="4438087"/>
          </a:xfrm>
        </p:spPr>
        <p:txBody>
          <a:bodyPr anchor="ctr">
            <a:normAutofit/>
          </a:bodyPr>
          <a:lstStyle/>
          <a:p>
            <a:pPr algn="r"/>
            <a:r>
              <a:rPr lang="en-US" sz="3200" dirty="0">
                <a:solidFill>
                  <a:schemeClr val="tx1"/>
                </a:solidFill>
              </a:rPr>
              <a:t>Small Group Exercise</a:t>
            </a:r>
          </a:p>
        </p:txBody>
      </p:sp>
      <p:sp>
        <p:nvSpPr>
          <p:cNvPr id="3" name="Content Placeholder 2">
            <a:extLst>
              <a:ext uri="{FF2B5EF4-FFF2-40B4-BE49-F238E27FC236}">
                <a16:creationId xmlns:a16="http://schemas.microsoft.com/office/drawing/2014/main" id="{F49CEA49-1ED9-1E2B-C46E-90AEEA6D2D5F}"/>
              </a:ext>
            </a:extLst>
          </p:cNvPr>
          <p:cNvSpPr>
            <a:spLocks noGrp="1"/>
          </p:cNvSpPr>
          <p:nvPr>
            <p:ph idx="1"/>
          </p:nvPr>
        </p:nvSpPr>
        <p:spPr>
          <a:xfrm>
            <a:off x="4678424" y="1059025"/>
            <a:ext cx="5302189" cy="4739950"/>
          </a:xfrm>
        </p:spPr>
        <p:txBody>
          <a:bodyPr anchor="ctr">
            <a:normAutofit/>
          </a:bodyPr>
          <a:lstStyle/>
          <a:p>
            <a:pPr marL="0" indent="0">
              <a:buNone/>
            </a:pPr>
            <a:r>
              <a:rPr lang="en-US" sz="2400" b="0" i="0" dirty="0">
                <a:solidFill>
                  <a:schemeClr val="tx1"/>
                </a:solidFill>
                <a:effectLst/>
                <a:highlight>
                  <a:srgbClr val="FFFFFF"/>
                </a:highlight>
                <a:latin typeface="-apple-system"/>
              </a:rPr>
              <a:t>Work in small groups to identify one or more groups of children and adolescents who have experienced traumatic separations.  Prepare to present back to the group about: 1) How are attachment relationships impacted? 2) Describe the biopsychosocial impacts, 3) How might social workers expect to see impact on the developing brain and nervous system?  You will be given 15 minutes to discuss in group. Report back to the large group what you discussed.</a:t>
            </a:r>
          </a:p>
          <a:p>
            <a:endParaRPr lang="en-US" dirty="0">
              <a:solidFill>
                <a:schemeClr val="tx1"/>
              </a:solidFill>
            </a:endParaRP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4355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9" name="Rectangle 18">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606C595-CE6B-8419-48B0-AB48C29617D8}"/>
              </a:ext>
            </a:extLst>
          </p:cNvPr>
          <p:cNvSpPr>
            <a:spLocks noGrp="1"/>
          </p:cNvSpPr>
          <p:nvPr>
            <p:ph type="title"/>
          </p:nvPr>
        </p:nvSpPr>
        <p:spPr>
          <a:xfrm>
            <a:off x="8160773" y="1113062"/>
            <a:ext cx="3382297" cy="3281957"/>
          </a:xfrm>
        </p:spPr>
        <p:txBody>
          <a:bodyPr vert="horz" lIns="91440" tIns="45720" rIns="91440" bIns="45720" rtlCol="0" anchor="b">
            <a:normAutofit/>
          </a:bodyPr>
          <a:lstStyle/>
          <a:p>
            <a:r>
              <a:rPr lang="en-US" sz="5400" b="0" i="0" kern="1200" dirty="0">
                <a:solidFill>
                  <a:schemeClr val="bg2"/>
                </a:solidFill>
                <a:latin typeface="+mj-lt"/>
                <a:ea typeface="+mj-ea"/>
                <a:cs typeface="+mj-cs"/>
              </a:rPr>
              <a:t>Break Time!</a:t>
            </a:r>
          </a:p>
        </p:txBody>
      </p:sp>
      <p:pic>
        <p:nvPicPr>
          <p:cNvPr id="7" name="Graphic 6" descr="Stopwatch">
            <a:extLst>
              <a:ext uri="{FF2B5EF4-FFF2-40B4-BE49-F238E27FC236}">
                <a16:creationId xmlns:a16="http://schemas.microsoft.com/office/drawing/2014/main" id="{25C83AE0-0F40-55DD-23A8-0E96B924D0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30837" y="1113063"/>
            <a:ext cx="4628758" cy="46287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941474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7" name="Group 1046">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048" name="Rectangle 1047">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49" name="Oval 1048">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0" name="Oval 1049">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1" name="Oval 1050">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2" name="Oval 1051">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3" name="Oval 1052">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4"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056" name="Rectangle 1055">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CE91B74-68D3-7F54-DF46-DD4ABE2E3443}"/>
              </a:ext>
            </a:extLst>
          </p:cNvPr>
          <p:cNvSpPr>
            <a:spLocks noGrp="1"/>
          </p:cNvSpPr>
          <p:nvPr>
            <p:ph type="title"/>
          </p:nvPr>
        </p:nvSpPr>
        <p:spPr>
          <a:xfrm>
            <a:off x="8382055" y="1241266"/>
            <a:ext cx="3161016" cy="3153753"/>
          </a:xfrm>
        </p:spPr>
        <p:txBody>
          <a:bodyPr vert="horz" lIns="91440" tIns="45720" rIns="91440" bIns="45720" rtlCol="0" anchor="b">
            <a:normAutofit/>
          </a:bodyPr>
          <a:lstStyle/>
          <a:p>
            <a:pPr>
              <a:lnSpc>
                <a:spcPct val="90000"/>
              </a:lnSpc>
            </a:pPr>
            <a:r>
              <a:rPr lang="en-US" sz="3400" b="0" i="0" kern="1200" dirty="0">
                <a:solidFill>
                  <a:schemeClr val="bg2"/>
                </a:solidFill>
                <a:latin typeface="+mj-lt"/>
                <a:ea typeface="+mj-ea"/>
                <a:cs typeface="+mj-cs"/>
              </a:rPr>
              <a:t>Best Practices for Violence Prevention and Trauma Intervention</a:t>
            </a:r>
          </a:p>
        </p:txBody>
      </p:sp>
      <p:grpSp>
        <p:nvGrpSpPr>
          <p:cNvPr id="1058" name="Group 1057">
            <a:extLst>
              <a:ext uri="{FF2B5EF4-FFF2-40B4-BE49-F238E27FC236}">
                <a16:creationId xmlns:a16="http://schemas.microsoft.com/office/drawing/2014/main" id="{68B27BBA-AE99-4D00-A26E-0B49DA4B37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059" name="Rectangle 1058">
              <a:extLst>
                <a:ext uri="{FF2B5EF4-FFF2-40B4-BE49-F238E27FC236}">
                  <a16:creationId xmlns:a16="http://schemas.microsoft.com/office/drawing/2014/main" id="{E898DFFC-9C98-4276-B117-1EECD56D16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0" name="Freeform 5">
              <a:extLst>
                <a:ext uri="{FF2B5EF4-FFF2-40B4-BE49-F238E27FC236}">
                  <a16:creationId xmlns:a16="http://schemas.microsoft.com/office/drawing/2014/main" id="{D9DF6785-2B9D-478C-AB08-3A6258EF7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061" name="Freeform 5">
              <a:extLst>
                <a:ext uri="{FF2B5EF4-FFF2-40B4-BE49-F238E27FC236}">
                  <a16:creationId xmlns:a16="http://schemas.microsoft.com/office/drawing/2014/main" id="{A9C1FA5F-1069-410C-ACE0-A24989171C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pic>
        <p:nvPicPr>
          <p:cNvPr id="1028" name="Picture 4" descr="UYTC Best Practices">
            <a:extLst>
              <a:ext uri="{FF2B5EF4-FFF2-40B4-BE49-F238E27FC236}">
                <a16:creationId xmlns:a16="http://schemas.microsoft.com/office/drawing/2014/main" id="{A12FC98E-0860-E574-0982-94A5394C7ABC}"/>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6410" y="592066"/>
            <a:ext cx="8115944" cy="58637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FFE9E37-D8BE-5296-BC7C-91858A1F5101}"/>
              </a:ext>
            </a:extLst>
          </p:cNvPr>
          <p:cNvSpPr txBox="1"/>
          <p:nvPr/>
        </p:nvSpPr>
        <p:spPr>
          <a:xfrm>
            <a:off x="480292" y="6485348"/>
            <a:ext cx="11343170" cy="261610"/>
          </a:xfrm>
          <a:prstGeom prst="rect">
            <a:avLst/>
          </a:prstGeom>
          <a:noFill/>
        </p:spPr>
        <p:txBody>
          <a:bodyPr wrap="none" rtlCol="0">
            <a:spAutoFit/>
          </a:bodyPr>
          <a:lstStyle/>
          <a:p>
            <a:r>
              <a:rPr lang="en-US" sz="1100" dirty="0"/>
              <a:t>https://</a:t>
            </a:r>
            <a:r>
              <a:rPr lang="en-US" sz="1100" dirty="0" err="1"/>
              <a:t>www.psych.uic.edu</a:t>
            </a:r>
            <a:r>
              <a:rPr lang="en-US" sz="1100" dirty="0"/>
              <a:t>/research/urban-youth-trauma-center/public-awareness/best-practices/best-practices-for-violence-prevention-and-trauma-intervention</a:t>
            </a:r>
          </a:p>
        </p:txBody>
      </p:sp>
    </p:spTree>
    <p:extLst>
      <p:ext uri="{BB962C8B-B14F-4D97-AF65-F5344CB8AC3E}">
        <p14:creationId xmlns:p14="http://schemas.microsoft.com/office/powerpoint/2010/main" val="3427582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ED5B7-432C-1283-C0CE-2B5773B58FDE}"/>
              </a:ext>
            </a:extLst>
          </p:cNvPr>
          <p:cNvSpPr>
            <a:spLocks noGrp="1"/>
          </p:cNvSpPr>
          <p:nvPr>
            <p:ph type="title"/>
          </p:nvPr>
        </p:nvSpPr>
        <p:spPr/>
        <p:txBody>
          <a:bodyPr/>
          <a:lstStyle/>
          <a:p>
            <a:r>
              <a:rPr lang="en-US" dirty="0"/>
              <a:t>Know the signs...Be Supportive</a:t>
            </a:r>
          </a:p>
        </p:txBody>
      </p:sp>
      <p:pic>
        <p:nvPicPr>
          <p:cNvPr id="5" name="Content Placeholder 4" descr="A white rectangular table with black text&#10;&#10;Description automatically generated">
            <a:extLst>
              <a:ext uri="{FF2B5EF4-FFF2-40B4-BE49-F238E27FC236}">
                <a16:creationId xmlns:a16="http://schemas.microsoft.com/office/drawing/2014/main" id="{EE124D62-34D8-323B-F66A-BD92B1E08451}"/>
              </a:ext>
            </a:extLst>
          </p:cNvPr>
          <p:cNvPicPr>
            <a:picLocks noGrp="1" noChangeAspect="1"/>
          </p:cNvPicPr>
          <p:nvPr>
            <p:ph idx="1"/>
          </p:nvPr>
        </p:nvPicPr>
        <p:blipFill>
          <a:blip r:embed="rId3"/>
          <a:stretch>
            <a:fillRect/>
          </a:stretch>
        </p:blipFill>
        <p:spPr>
          <a:xfrm>
            <a:off x="1655772" y="1869985"/>
            <a:ext cx="8880455" cy="4933586"/>
          </a:xfrm>
        </p:spPr>
      </p:pic>
    </p:spTree>
    <p:extLst>
      <p:ext uri="{BB962C8B-B14F-4D97-AF65-F5344CB8AC3E}">
        <p14:creationId xmlns:p14="http://schemas.microsoft.com/office/powerpoint/2010/main" val="3694660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9" name="Rectangle 18">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13CF707-ABDC-CF48-585A-05B165624FF6}"/>
              </a:ext>
            </a:extLst>
          </p:cNvPr>
          <p:cNvSpPr>
            <a:spLocks noGrp="1"/>
          </p:cNvSpPr>
          <p:nvPr>
            <p:ph type="title"/>
          </p:nvPr>
        </p:nvSpPr>
        <p:spPr>
          <a:xfrm>
            <a:off x="8382055" y="1241266"/>
            <a:ext cx="3161016" cy="3153753"/>
          </a:xfrm>
        </p:spPr>
        <p:txBody>
          <a:bodyPr vert="horz" lIns="91440" tIns="45720" rIns="91440" bIns="45720" rtlCol="0" anchor="b">
            <a:normAutofit/>
          </a:bodyPr>
          <a:lstStyle/>
          <a:p>
            <a:r>
              <a:rPr lang="en-US" sz="5400" b="0" i="0" kern="1200" dirty="0">
                <a:solidFill>
                  <a:schemeClr val="bg2"/>
                </a:solidFill>
                <a:latin typeface="+mj-lt"/>
                <a:ea typeface="+mj-ea"/>
                <a:cs typeface="+mj-cs"/>
              </a:rPr>
              <a:t>A Sense of Trust</a:t>
            </a:r>
          </a:p>
        </p:txBody>
      </p:sp>
      <p:grpSp>
        <p:nvGrpSpPr>
          <p:cNvPr id="21" name="Group 20">
            <a:extLst>
              <a:ext uri="{FF2B5EF4-FFF2-40B4-BE49-F238E27FC236}">
                <a16:creationId xmlns:a16="http://schemas.microsoft.com/office/drawing/2014/main" id="{68B27BBA-AE99-4D00-A26E-0B49DA4B37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22" name="Rectangle 21">
              <a:extLst>
                <a:ext uri="{FF2B5EF4-FFF2-40B4-BE49-F238E27FC236}">
                  <a16:creationId xmlns:a16="http://schemas.microsoft.com/office/drawing/2014/main" id="{E898DFFC-9C98-4276-B117-1EECD56D16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5">
              <a:extLst>
                <a:ext uri="{FF2B5EF4-FFF2-40B4-BE49-F238E27FC236}">
                  <a16:creationId xmlns:a16="http://schemas.microsoft.com/office/drawing/2014/main" id="{D9DF6785-2B9D-478C-AB08-3A6258EF7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4" name="Freeform 5">
              <a:extLst>
                <a:ext uri="{FF2B5EF4-FFF2-40B4-BE49-F238E27FC236}">
                  <a16:creationId xmlns:a16="http://schemas.microsoft.com/office/drawing/2014/main" id="{A9C1FA5F-1069-410C-ACE0-A24989171C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pic>
        <p:nvPicPr>
          <p:cNvPr id="5" name="Content Placeholder 4" descr="A chart with text on it&#10;&#10;Description automatically generated">
            <a:extLst>
              <a:ext uri="{FF2B5EF4-FFF2-40B4-BE49-F238E27FC236}">
                <a16:creationId xmlns:a16="http://schemas.microsoft.com/office/drawing/2014/main" id="{ECB7C756-9322-461C-3899-E53F183047D6}"/>
              </a:ext>
            </a:extLst>
          </p:cNvPr>
          <p:cNvPicPr>
            <a:picLocks noGrp="1" noChangeAspect="1"/>
          </p:cNvPicPr>
          <p:nvPr>
            <p:ph idx="1"/>
          </p:nvPr>
        </p:nvPicPr>
        <p:blipFill>
          <a:blip r:embed="rId3"/>
          <a:stretch>
            <a:fillRect/>
          </a:stretch>
        </p:blipFill>
        <p:spPr>
          <a:xfrm>
            <a:off x="244683" y="384432"/>
            <a:ext cx="8125733" cy="6053670"/>
          </a:xfrm>
          <a:prstGeom prst="rect">
            <a:avLst/>
          </a:prstGeom>
        </p:spPr>
      </p:pic>
    </p:spTree>
    <p:extLst>
      <p:ext uri="{BB962C8B-B14F-4D97-AF65-F5344CB8AC3E}">
        <p14:creationId xmlns:p14="http://schemas.microsoft.com/office/powerpoint/2010/main" val="1099887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9" name="Rectangle 18">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575282B-3A6C-41C8-0BF0-14AD05668AF2}"/>
              </a:ext>
            </a:extLst>
          </p:cNvPr>
          <p:cNvSpPr>
            <a:spLocks noGrp="1"/>
          </p:cNvSpPr>
          <p:nvPr>
            <p:ph type="title"/>
          </p:nvPr>
        </p:nvSpPr>
        <p:spPr>
          <a:xfrm>
            <a:off x="8382055" y="1241266"/>
            <a:ext cx="3161016" cy="3153753"/>
          </a:xfrm>
        </p:spPr>
        <p:txBody>
          <a:bodyPr vert="horz" lIns="91440" tIns="45720" rIns="91440" bIns="45720" rtlCol="0" anchor="b">
            <a:normAutofit/>
          </a:bodyPr>
          <a:lstStyle/>
          <a:p>
            <a:r>
              <a:rPr lang="en-US" sz="5400" b="0" i="0" kern="1200" dirty="0">
                <a:solidFill>
                  <a:schemeClr val="bg2"/>
                </a:solidFill>
                <a:latin typeface="+mj-lt"/>
                <a:ea typeface="+mj-ea"/>
                <a:cs typeface="+mj-cs"/>
              </a:rPr>
              <a:t>A Sense of Mastery</a:t>
            </a:r>
          </a:p>
        </p:txBody>
      </p:sp>
      <p:grpSp>
        <p:nvGrpSpPr>
          <p:cNvPr id="21" name="Group 20">
            <a:extLst>
              <a:ext uri="{FF2B5EF4-FFF2-40B4-BE49-F238E27FC236}">
                <a16:creationId xmlns:a16="http://schemas.microsoft.com/office/drawing/2014/main" id="{68B27BBA-AE99-4D00-A26E-0B49DA4B37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22" name="Rectangle 21">
              <a:extLst>
                <a:ext uri="{FF2B5EF4-FFF2-40B4-BE49-F238E27FC236}">
                  <a16:creationId xmlns:a16="http://schemas.microsoft.com/office/drawing/2014/main" id="{E898DFFC-9C98-4276-B117-1EECD56D16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5">
              <a:extLst>
                <a:ext uri="{FF2B5EF4-FFF2-40B4-BE49-F238E27FC236}">
                  <a16:creationId xmlns:a16="http://schemas.microsoft.com/office/drawing/2014/main" id="{D9DF6785-2B9D-478C-AB08-3A6258EF7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4" name="Freeform 5">
              <a:extLst>
                <a:ext uri="{FF2B5EF4-FFF2-40B4-BE49-F238E27FC236}">
                  <a16:creationId xmlns:a16="http://schemas.microsoft.com/office/drawing/2014/main" id="{A9C1FA5F-1069-410C-ACE0-A24989171C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pic>
        <p:nvPicPr>
          <p:cNvPr id="5" name="Content Placeholder 4" descr="A chart with text on it&#10;&#10;Description automatically generated with medium confidence">
            <a:extLst>
              <a:ext uri="{FF2B5EF4-FFF2-40B4-BE49-F238E27FC236}">
                <a16:creationId xmlns:a16="http://schemas.microsoft.com/office/drawing/2014/main" id="{E037A261-71ED-A6B9-71AA-FBE3EF8557D0}"/>
              </a:ext>
            </a:extLst>
          </p:cNvPr>
          <p:cNvPicPr>
            <a:picLocks noGrp="1" noChangeAspect="1"/>
          </p:cNvPicPr>
          <p:nvPr>
            <p:ph idx="1"/>
          </p:nvPr>
        </p:nvPicPr>
        <p:blipFill>
          <a:blip r:embed="rId3"/>
          <a:stretch>
            <a:fillRect/>
          </a:stretch>
        </p:blipFill>
        <p:spPr>
          <a:xfrm>
            <a:off x="0" y="754743"/>
            <a:ext cx="8218494" cy="5218742"/>
          </a:xfrm>
          <a:prstGeom prst="rect">
            <a:avLst/>
          </a:prstGeom>
        </p:spPr>
      </p:pic>
    </p:spTree>
    <p:extLst>
      <p:ext uri="{BB962C8B-B14F-4D97-AF65-F5344CB8AC3E}">
        <p14:creationId xmlns:p14="http://schemas.microsoft.com/office/powerpoint/2010/main" val="278517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9" name="Rectangle 18">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7ADCAE7-8B0F-513D-89C3-C92A4DE82AE9}"/>
              </a:ext>
            </a:extLst>
          </p:cNvPr>
          <p:cNvSpPr>
            <a:spLocks noGrp="1"/>
          </p:cNvSpPr>
          <p:nvPr>
            <p:ph type="title"/>
          </p:nvPr>
        </p:nvSpPr>
        <p:spPr>
          <a:xfrm>
            <a:off x="8382055" y="1241266"/>
            <a:ext cx="3161016" cy="3153753"/>
          </a:xfrm>
        </p:spPr>
        <p:txBody>
          <a:bodyPr vert="horz" lIns="91440" tIns="45720" rIns="91440" bIns="45720" rtlCol="0" anchor="b">
            <a:normAutofit/>
          </a:bodyPr>
          <a:lstStyle/>
          <a:p>
            <a:r>
              <a:rPr lang="en-US" sz="5400" b="0" i="0" kern="1200" dirty="0">
                <a:solidFill>
                  <a:schemeClr val="bg2"/>
                </a:solidFill>
                <a:latin typeface="+mj-lt"/>
                <a:ea typeface="+mj-ea"/>
                <a:cs typeface="+mj-cs"/>
              </a:rPr>
              <a:t>Feeling Safe</a:t>
            </a:r>
          </a:p>
        </p:txBody>
      </p:sp>
      <p:grpSp>
        <p:nvGrpSpPr>
          <p:cNvPr id="21" name="Group 20">
            <a:extLst>
              <a:ext uri="{FF2B5EF4-FFF2-40B4-BE49-F238E27FC236}">
                <a16:creationId xmlns:a16="http://schemas.microsoft.com/office/drawing/2014/main" id="{68B27BBA-AE99-4D00-A26E-0B49DA4B37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22" name="Rectangle 21">
              <a:extLst>
                <a:ext uri="{FF2B5EF4-FFF2-40B4-BE49-F238E27FC236}">
                  <a16:creationId xmlns:a16="http://schemas.microsoft.com/office/drawing/2014/main" id="{E898DFFC-9C98-4276-B117-1EECD56D16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5">
              <a:extLst>
                <a:ext uri="{FF2B5EF4-FFF2-40B4-BE49-F238E27FC236}">
                  <a16:creationId xmlns:a16="http://schemas.microsoft.com/office/drawing/2014/main" id="{D9DF6785-2B9D-478C-AB08-3A6258EF7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4" name="Freeform 5">
              <a:extLst>
                <a:ext uri="{FF2B5EF4-FFF2-40B4-BE49-F238E27FC236}">
                  <a16:creationId xmlns:a16="http://schemas.microsoft.com/office/drawing/2014/main" id="{A9C1FA5F-1069-410C-ACE0-A24989171C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pic>
        <p:nvPicPr>
          <p:cNvPr id="5" name="Content Placeholder 4" descr="A diagram of a social impact&#10;&#10;Description automatically generated with medium confidence">
            <a:extLst>
              <a:ext uri="{FF2B5EF4-FFF2-40B4-BE49-F238E27FC236}">
                <a16:creationId xmlns:a16="http://schemas.microsoft.com/office/drawing/2014/main" id="{37BF92F3-1455-A572-EA49-409C3431C996}"/>
              </a:ext>
            </a:extLst>
          </p:cNvPr>
          <p:cNvPicPr>
            <a:picLocks noGrp="1" noChangeAspect="1"/>
          </p:cNvPicPr>
          <p:nvPr>
            <p:ph idx="1"/>
          </p:nvPr>
        </p:nvPicPr>
        <p:blipFill>
          <a:blip r:embed="rId3"/>
          <a:stretch>
            <a:fillRect/>
          </a:stretch>
        </p:blipFill>
        <p:spPr>
          <a:xfrm>
            <a:off x="227167" y="402164"/>
            <a:ext cx="7936942" cy="5853493"/>
          </a:xfrm>
          <a:prstGeom prst="rect">
            <a:avLst/>
          </a:prstGeom>
        </p:spPr>
      </p:pic>
    </p:spTree>
    <p:extLst>
      <p:ext uri="{BB962C8B-B14F-4D97-AF65-F5344CB8AC3E}">
        <p14:creationId xmlns:p14="http://schemas.microsoft.com/office/powerpoint/2010/main" val="2529519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9" name="Rectangle 18">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06B5AC6-1488-1C59-6A81-C614FD831F7C}"/>
              </a:ext>
            </a:extLst>
          </p:cNvPr>
          <p:cNvSpPr>
            <a:spLocks noGrp="1"/>
          </p:cNvSpPr>
          <p:nvPr>
            <p:ph type="title"/>
          </p:nvPr>
        </p:nvSpPr>
        <p:spPr>
          <a:xfrm>
            <a:off x="8382055" y="1241266"/>
            <a:ext cx="3161016" cy="3153753"/>
          </a:xfrm>
        </p:spPr>
        <p:txBody>
          <a:bodyPr vert="horz" lIns="91440" tIns="45720" rIns="91440" bIns="45720" rtlCol="0" anchor="b">
            <a:normAutofit/>
          </a:bodyPr>
          <a:lstStyle/>
          <a:p>
            <a:pPr>
              <a:lnSpc>
                <a:spcPct val="90000"/>
              </a:lnSpc>
            </a:pPr>
            <a:r>
              <a:rPr lang="en-US" sz="4600" b="0" i="0" kern="1200" dirty="0">
                <a:solidFill>
                  <a:schemeClr val="bg2"/>
                </a:solidFill>
                <a:latin typeface="+mj-lt"/>
                <a:ea typeface="+mj-ea"/>
                <a:cs typeface="+mj-cs"/>
              </a:rPr>
              <a:t>Changing the Message</a:t>
            </a:r>
          </a:p>
        </p:txBody>
      </p:sp>
      <p:grpSp>
        <p:nvGrpSpPr>
          <p:cNvPr id="21" name="Group 20">
            <a:extLst>
              <a:ext uri="{FF2B5EF4-FFF2-40B4-BE49-F238E27FC236}">
                <a16:creationId xmlns:a16="http://schemas.microsoft.com/office/drawing/2014/main" id="{68B27BBA-AE99-4D00-A26E-0B49DA4B37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22" name="Rectangle 21">
              <a:extLst>
                <a:ext uri="{FF2B5EF4-FFF2-40B4-BE49-F238E27FC236}">
                  <a16:creationId xmlns:a16="http://schemas.microsoft.com/office/drawing/2014/main" id="{E898DFFC-9C98-4276-B117-1EECD56D16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5">
              <a:extLst>
                <a:ext uri="{FF2B5EF4-FFF2-40B4-BE49-F238E27FC236}">
                  <a16:creationId xmlns:a16="http://schemas.microsoft.com/office/drawing/2014/main" id="{D9DF6785-2B9D-478C-AB08-3A6258EF7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4" name="Freeform 5">
              <a:extLst>
                <a:ext uri="{FF2B5EF4-FFF2-40B4-BE49-F238E27FC236}">
                  <a16:creationId xmlns:a16="http://schemas.microsoft.com/office/drawing/2014/main" id="{A9C1FA5F-1069-410C-ACE0-A24989171C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pic>
        <p:nvPicPr>
          <p:cNvPr id="5" name="Content Placeholder 4" descr="A chart of text on a white background&#10;&#10;Description automatically generated with medium confidence">
            <a:extLst>
              <a:ext uri="{FF2B5EF4-FFF2-40B4-BE49-F238E27FC236}">
                <a16:creationId xmlns:a16="http://schemas.microsoft.com/office/drawing/2014/main" id="{4DBBDB90-EDFA-19F5-737E-76FDF49DF8AB}"/>
              </a:ext>
            </a:extLst>
          </p:cNvPr>
          <p:cNvPicPr>
            <a:picLocks noGrp="1" noChangeAspect="1"/>
          </p:cNvPicPr>
          <p:nvPr>
            <p:ph idx="1"/>
          </p:nvPr>
        </p:nvPicPr>
        <p:blipFill>
          <a:blip r:embed="rId3"/>
          <a:stretch>
            <a:fillRect/>
          </a:stretch>
        </p:blipFill>
        <p:spPr>
          <a:xfrm>
            <a:off x="18783" y="669757"/>
            <a:ext cx="8267396" cy="5518485"/>
          </a:xfrm>
          <a:prstGeom prst="rect">
            <a:avLst/>
          </a:prstGeom>
        </p:spPr>
      </p:pic>
    </p:spTree>
    <p:extLst>
      <p:ext uri="{BB962C8B-B14F-4D97-AF65-F5344CB8AC3E}">
        <p14:creationId xmlns:p14="http://schemas.microsoft.com/office/powerpoint/2010/main" val="2613677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82B636-C437-9BB9-6021-992E2D777AD5}"/>
              </a:ext>
            </a:extLst>
          </p:cNvPr>
          <p:cNvSpPr>
            <a:spLocks noGrp="1"/>
          </p:cNvSpPr>
          <p:nvPr>
            <p:ph type="title"/>
          </p:nvPr>
        </p:nvSpPr>
        <p:spPr>
          <a:xfrm>
            <a:off x="4130340" y="1066800"/>
            <a:ext cx="3931320" cy="2267193"/>
          </a:xfrm>
        </p:spPr>
        <p:txBody>
          <a:bodyPr vert="horz" lIns="91440" tIns="45720" rIns="91440" bIns="45720" rtlCol="0" anchor="b">
            <a:normAutofit/>
          </a:bodyPr>
          <a:lstStyle/>
          <a:p>
            <a:pPr algn="ctr"/>
            <a:r>
              <a:rPr lang="en-US" sz="2800" kern="1200" cap="all" spc="390" baseline="0" dirty="0">
                <a:solidFill>
                  <a:schemeClr val="tx2"/>
                </a:solidFill>
                <a:latin typeface="+mj-lt"/>
                <a:ea typeface="+mj-ea"/>
                <a:cs typeface="+mj-cs"/>
              </a:rPr>
              <a:t>Session 4 Recap</a:t>
            </a:r>
          </a:p>
        </p:txBody>
      </p:sp>
    </p:spTree>
    <p:extLst>
      <p:ext uri="{BB962C8B-B14F-4D97-AF65-F5344CB8AC3E}">
        <p14:creationId xmlns:p14="http://schemas.microsoft.com/office/powerpoint/2010/main" val="1859456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0D680-A434-5F7E-5F04-63E976054E08}"/>
              </a:ext>
            </a:extLst>
          </p:cNvPr>
          <p:cNvSpPr>
            <a:spLocks noGrp="1"/>
          </p:cNvSpPr>
          <p:nvPr>
            <p:ph type="title"/>
          </p:nvPr>
        </p:nvSpPr>
        <p:spPr/>
        <p:txBody>
          <a:bodyPr/>
          <a:lstStyle/>
          <a:p>
            <a:r>
              <a:rPr lang="en-US" dirty="0"/>
              <a:t>Large Group Discussion</a:t>
            </a:r>
          </a:p>
        </p:txBody>
      </p:sp>
      <p:sp>
        <p:nvSpPr>
          <p:cNvPr id="3" name="Content Placeholder 2">
            <a:extLst>
              <a:ext uri="{FF2B5EF4-FFF2-40B4-BE49-F238E27FC236}">
                <a16:creationId xmlns:a16="http://schemas.microsoft.com/office/drawing/2014/main" id="{6082788E-79F7-7C33-E85E-D13F62C29601}"/>
              </a:ext>
            </a:extLst>
          </p:cNvPr>
          <p:cNvSpPr>
            <a:spLocks noGrp="1"/>
          </p:cNvSpPr>
          <p:nvPr>
            <p:ph idx="1"/>
          </p:nvPr>
        </p:nvSpPr>
        <p:spPr/>
        <p:txBody>
          <a:bodyPr/>
          <a:lstStyle/>
          <a:p>
            <a:r>
              <a:rPr lang="en-US" dirty="0"/>
              <a:t>Take 1-2 mins to reflect on the best practices that we just reviewed:</a:t>
            </a:r>
          </a:p>
          <a:p>
            <a:r>
              <a:rPr lang="en-US" dirty="0"/>
              <a:t>What stands out to you?</a:t>
            </a:r>
          </a:p>
          <a:p>
            <a:r>
              <a:rPr lang="en-US" dirty="0"/>
              <a:t>How do you think these practices align or not align with SAMHSA’s 4 R’s (Realize, Recognize, Respond, and Resist Re-traumatization)?</a:t>
            </a:r>
          </a:p>
        </p:txBody>
      </p:sp>
    </p:spTree>
    <p:extLst>
      <p:ext uri="{BB962C8B-B14F-4D97-AF65-F5344CB8AC3E}">
        <p14:creationId xmlns:p14="http://schemas.microsoft.com/office/powerpoint/2010/main" val="17124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D37D-36A1-4306-203A-E4F708C4EDE8}"/>
              </a:ext>
            </a:extLst>
          </p:cNvPr>
          <p:cNvSpPr>
            <a:spLocks noGrp="1"/>
          </p:cNvSpPr>
          <p:nvPr>
            <p:ph type="title"/>
          </p:nvPr>
        </p:nvSpPr>
        <p:spPr/>
        <p:txBody>
          <a:bodyPr/>
          <a:lstStyle/>
          <a:p>
            <a:r>
              <a:rPr lang="en-US" dirty="0"/>
              <a:t>What’s Next?</a:t>
            </a:r>
          </a:p>
        </p:txBody>
      </p:sp>
      <p:sp>
        <p:nvSpPr>
          <p:cNvPr id="3" name="Content Placeholder 2">
            <a:extLst>
              <a:ext uri="{FF2B5EF4-FFF2-40B4-BE49-F238E27FC236}">
                <a16:creationId xmlns:a16="http://schemas.microsoft.com/office/drawing/2014/main" id="{C2E4D534-1E3F-02F6-4AD7-0F8ACD01991E}"/>
              </a:ext>
            </a:extLst>
          </p:cNvPr>
          <p:cNvSpPr>
            <a:spLocks noGrp="1"/>
          </p:cNvSpPr>
          <p:nvPr>
            <p:ph idx="1"/>
          </p:nvPr>
        </p:nvSpPr>
        <p:spPr>
          <a:xfrm>
            <a:off x="388620" y="2603500"/>
            <a:ext cx="11106693" cy="3416300"/>
          </a:xfrm>
        </p:spPr>
        <p:txBody>
          <a:bodyPr>
            <a:normAutofit fontScale="92500" lnSpcReduction="10000"/>
          </a:bodyPr>
          <a:lstStyle/>
          <a:p>
            <a:r>
              <a:rPr lang="en-US" dirty="0"/>
              <a:t>Reminder: I will be away for the next two sessions. I will </a:t>
            </a:r>
            <a:r>
              <a:rPr lang="en-US" b="1" dirty="0"/>
              <a:t>not</a:t>
            </a:r>
            <a:r>
              <a:rPr lang="en-US" dirty="0"/>
              <a:t> have access to e-mail from June 6-June 11. I will read and respond to messages when I return.</a:t>
            </a:r>
          </a:p>
          <a:p>
            <a:r>
              <a:rPr lang="en-US" u="sng" dirty="0"/>
              <a:t>Session 6</a:t>
            </a:r>
            <a:r>
              <a:rPr lang="en-US" dirty="0"/>
              <a:t>: Guest Speaker- Susan Burns will talk about work experiences in child welfare and discussing evidenced-based approaches for this work setting. Assignment 3 is due on Saturday, June 8th. If you are unable to make the class—send me an e-mail to me and modify the 3</a:t>
            </a:r>
            <a:r>
              <a:rPr lang="en-US" baseline="30000" dirty="0"/>
              <a:t>rd</a:t>
            </a:r>
            <a:r>
              <a:rPr lang="en-US" dirty="0"/>
              <a:t> assignment (you will be unable to answer about what stood out to you from the guest speaker’s lecture).</a:t>
            </a:r>
          </a:p>
          <a:p>
            <a:r>
              <a:rPr lang="en-US" u="sng" dirty="0"/>
              <a:t>Session 7</a:t>
            </a:r>
            <a:r>
              <a:rPr lang="en-US" dirty="0"/>
              <a:t>: During class time, watch Paper Tigers documentary. Arrange with your group members </a:t>
            </a:r>
            <a:r>
              <a:rPr lang="en-US" b="1" dirty="0"/>
              <a:t>today</a:t>
            </a:r>
            <a:r>
              <a:rPr lang="en-US" dirty="0"/>
              <a:t> who will send out the Zoom link for you to meet and discuss the film after you have completed watching it. Plan to give a report out of your discussion during Session 8</a:t>
            </a:r>
          </a:p>
          <a:p>
            <a:r>
              <a:rPr lang="en-US" u="sng" dirty="0"/>
              <a:t>Session 8: </a:t>
            </a:r>
            <a:r>
              <a:rPr lang="en-US" dirty="0"/>
              <a:t>We will be back together to discuss Trauma Informed Approaches to Juvenile Justice. Prioritize listening to the Victor Rios lecture and choose TWO of the readings to skim/read before the next class. We will have the last group work time in Session 8</a:t>
            </a:r>
          </a:p>
        </p:txBody>
      </p:sp>
    </p:spTree>
    <p:extLst>
      <p:ext uri="{BB962C8B-B14F-4D97-AF65-F5344CB8AC3E}">
        <p14:creationId xmlns:p14="http://schemas.microsoft.com/office/powerpoint/2010/main" val="4268583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77EA8-2B4D-6592-0A8F-D53CA9C55D57}"/>
              </a:ext>
            </a:extLst>
          </p:cNvPr>
          <p:cNvSpPr>
            <a:spLocks noGrp="1"/>
          </p:cNvSpPr>
          <p:nvPr>
            <p:ph type="title"/>
          </p:nvPr>
        </p:nvSpPr>
        <p:spPr/>
        <p:txBody>
          <a:bodyPr/>
          <a:lstStyle/>
          <a:p>
            <a:r>
              <a:rPr lang="en-US" dirty="0"/>
              <a:t>Group Work Time</a:t>
            </a:r>
          </a:p>
        </p:txBody>
      </p:sp>
      <p:sp>
        <p:nvSpPr>
          <p:cNvPr id="3" name="Content Placeholder 2">
            <a:extLst>
              <a:ext uri="{FF2B5EF4-FFF2-40B4-BE49-F238E27FC236}">
                <a16:creationId xmlns:a16="http://schemas.microsoft.com/office/drawing/2014/main" id="{CB206D86-5EB4-FFA5-AB62-1EC9DD485BCE}"/>
              </a:ext>
            </a:extLst>
          </p:cNvPr>
          <p:cNvSpPr>
            <a:spLocks noGrp="1"/>
          </p:cNvSpPr>
          <p:nvPr>
            <p:ph idx="1"/>
          </p:nvPr>
        </p:nvSpPr>
        <p:spPr/>
        <p:txBody>
          <a:bodyPr/>
          <a:lstStyle/>
          <a:p>
            <a:r>
              <a:rPr lang="en-US" dirty="0"/>
              <a:t>Please take the remaining part of class to work with your group members on your final presentation. Once you feel like you have gotten to a good place, feel free to log off for tonight. I will float around to groups to check-in with progress and to answer any questions.</a:t>
            </a:r>
          </a:p>
        </p:txBody>
      </p:sp>
    </p:spTree>
    <p:extLst>
      <p:ext uri="{BB962C8B-B14F-4D97-AF65-F5344CB8AC3E}">
        <p14:creationId xmlns:p14="http://schemas.microsoft.com/office/powerpoint/2010/main" val="3274193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14E13E-3816-2598-D838-375EA55C7B7B}"/>
              </a:ext>
            </a:extLst>
          </p:cNvPr>
          <p:cNvSpPr>
            <a:spLocks noGrp="1"/>
          </p:cNvSpPr>
          <p:nvPr>
            <p:ph type="title"/>
          </p:nvPr>
        </p:nvSpPr>
        <p:spPr/>
        <p:txBody>
          <a:bodyPr/>
          <a:lstStyle/>
          <a:p>
            <a:r>
              <a:rPr lang="en-US" dirty="0"/>
              <a:t>Trauma, Attachment, &amp; Neurobiology</a:t>
            </a:r>
          </a:p>
        </p:txBody>
      </p:sp>
      <p:sp>
        <p:nvSpPr>
          <p:cNvPr id="5" name="Content Placeholder 4">
            <a:extLst>
              <a:ext uri="{FF2B5EF4-FFF2-40B4-BE49-F238E27FC236}">
                <a16:creationId xmlns:a16="http://schemas.microsoft.com/office/drawing/2014/main" id="{4E3DBDCE-80DB-FF54-AF85-881B62858CFB}"/>
              </a:ext>
            </a:extLst>
          </p:cNvPr>
          <p:cNvSpPr>
            <a:spLocks noGrp="1"/>
          </p:cNvSpPr>
          <p:nvPr>
            <p:ph idx="1"/>
          </p:nvPr>
        </p:nvSpPr>
        <p:spPr/>
        <p:txBody>
          <a:bodyPr/>
          <a:lstStyle/>
          <a:p>
            <a:r>
              <a:rPr lang="en-US" dirty="0"/>
              <a:t>Reviewed the main structures of the brain and the developmental implications for children and adolescents and implications for brain development in the context of trauma and toxic stress</a:t>
            </a:r>
          </a:p>
          <a:p>
            <a:r>
              <a:rPr lang="en-US" dirty="0"/>
              <a:t>Discussed some critical/sensitive periods, plasticity, risk, and protective factors</a:t>
            </a:r>
          </a:p>
        </p:txBody>
      </p:sp>
    </p:spTree>
    <p:extLst>
      <p:ext uri="{BB962C8B-B14F-4D97-AF65-F5344CB8AC3E}">
        <p14:creationId xmlns:p14="http://schemas.microsoft.com/office/powerpoint/2010/main" val="2574918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44741E-4F8A-4DC4-96E4-E4A2E555A8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0" name="Rectangle 9">
              <a:extLst>
                <a:ext uri="{FF2B5EF4-FFF2-40B4-BE49-F238E27FC236}">
                  <a16:creationId xmlns:a16="http://schemas.microsoft.com/office/drawing/2014/main" id="{61FDC0C6-6677-4608-AE99-98D3C7BB1F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Oval 10">
              <a:extLst>
                <a:ext uri="{FF2B5EF4-FFF2-40B4-BE49-F238E27FC236}">
                  <a16:creationId xmlns:a16="http://schemas.microsoft.com/office/drawing/2014/main" id="{589982C5-DDA9-41E0-8CF5-F83999C1BC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A6E454F1-BC7B-4FC5-901F-84095FC67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E0BDA7F3-0D92-4CE5-B124-114C29D28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886F90B9-54A4-4A43-B853-11AA290E00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B5E538A9-6169-4720-88AE-7AE14BE80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Freeform 5">
              <a:extLst>
                <a:ext uri="{FF2B5EF4-FFF2-40B4-BE49-F238E27FC236}">
                  <a16:creationId xmlns:a16="http://schemas.microsoft.com/office/drawing/2014/main" id="{59E5CEE5-D27F-4281-9293-590AD4163E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8" name="Rectangle 17">
            <a:extLst>
              <a:ext uri="{FF2B5EF4-FFF2-40B4-BE49-F238E27FC236}">
                <a16:creationId xmlns:a16="http://schemas.microsoft.com/office/drawing/2014/main" id="{2FCAD798-DEC5-4392-90CE-C46AD6CE6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0" name="Rectangle 19">
            <a:extLst>
              <a:ext uri="{FF2B5EF4-FFF2-40B4-BE49-F238E27FC236}">
                <a16:creationId xmlns:a16="http://schemas.microsoft.com/office/drawing/2014/main" id="{33474BD5-5CDD-4624-B265-461D5D2FA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6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7541F74-7AB4-44F5-B299-DC46587E9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23" name="Rectangle 22">
              <a:extLst>
                <a:ext uri="{FF2B5EF4-FFF2-40B4-BE49-F238E27FC236}">
                  <a16:creationId xmlns:a16="http://schemas.microsoft.com/office/drawing/2014/main" id="{B7C5CDCA-4575-4FF4-A5EC-64DC449B20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Oval 23">
              <a:extLst>
                <a:ext uri="{FF2B5EF4-FFF2-40B4-BE49-F238E27FC236}">
                  <a16:creationId xmlns:a16="http://schemas.microsoft.com/office/drawing/2014/main" id="{0742D19B-10DE-4D94-98F8-1F12F9938F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Oval 24">
              <a:extLst>
                <a:ext uri="{FF2B5EF4-FFF2-40B4-BE49-F238E27FC236}">
                  <a16:creationId xmlns:a16="http://schemas.microsoft.com/office/drawing/2014/main" id="{9BC4F9F2-5068-498F-A8BD-B7B1053288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Oval 25">
              <a:extLst>
                <a:ext uri="{FF2B5EF4-FFF2-40B4-BE49-F238E27FC236}">
                  <a16:creationId xmlns:a16="http://schemas.microsoft.com/office/drawing/2014/main" id="{53E1DABB-ED82-4D7D-8F9D-4F5168E3E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Oval 26">
              <a:extLst>
                <a:ext uri="{FF2B5EF4-FFF2-40B4-BE49-F238E27FC236}">
                  <a16:creationId xmlns:a16="http://schemas.microsoft.com/office/drawing/2014/main" id="{93468F7E-1797-41D7-AB73-3AD2C4C253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Oval 27">
              <a:extLst>
                <a:ext uri="{FF2B5EF4-FFF2-40B4-BE49-F238E27FC236}">
                  <a16:creationId xmlns:a16="http://schemas.microsoft.com/office/drawing/2014/main" id="{A20D4073-E031-435E-B8A6-63CEA7375E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Freeform 5">
              <a:extLst>
                <a:ext uri="{FF2B5EF4-FFF2-40B4-BE49-F238E27FC236}">
                  <a16:creationId xmlns:a16="http://schemas.microsoft.com/office/drawing/2014/main" id="{8304B15C-CB59-49EF-BEFA-F4B5CFF1F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30" name="Freeform 5">
              <a:extLst>
                <a:ext uri="{FF2B5EF4-FFF2-40B4-BE49-F238E27FC236}">
                  <a16:creationId xmlns:a16="http://schemas.microsoft.com/office/drawing/2014/main" id="{6739E239-4B56-4CD1-B3C9-F44730C4B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31" name="Freeform 5">
              <a:extLst>
                <a:ext uri="{FF2B5EF4-FFF2-40B4-BE49-F238E27FC236}">
                  <a16:creationId xmlns:a16="http://schemas.microsoft.com/office/drawing/2014/main" id="{B97F9A81-D694-4C86-AF0C-8D592AFE28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33" name="Rectangle 32">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A482B636-C437-9BB9-6021-992E2D777AD5}"/>
              </a:ext>
            </a:extLst>
          </p:cNvPr>
          <p:cNvSpPr>
            <a:spLocks noGrp="1"/>
          </p:cNvSpPr>
          <p:nvPr>
            <p:ph type="title"/>
          </p:nvPr>
        </p:nvSpPr>
        <p:spPr>
          <a:xfrm>
            <a:off x="1683171" y="1143000"/>
            <a:ext cx="8825658" cy="3389217"/>
          </a:xfrm>
        </p:spPr>
        <p:txBody>
          <a:bodyPr vert="horz" lIns="91440" tIns="45720" rIns="91440" bIns="45720" rtlCol="0" anchor="ctr">
            <a:normAutofit/>
          </a:bodyPr>
          <a:lstStyle/>
          <a:p>
            <a:pPr algn="ctr">
              <a:lnSpc>
                <a:spcPct val="90000"/>
              </a:lnSpc>
            </a:pPr>
            <a:r>
              <a:rPr lang="en-US" cap="all" spc="390" baseline="0" dirty="0">
                <a:solidFill>
                  <a:srgbClr val="FFFFFF"/>
                </a:solidFill>
              </a:rPr>
              <a:t>Session 5: Understanding Impact of traumatic stress on children and adolescents and implications for trauma informed work</a:t>
            </a:r>
          </a:p>
        </p:txBody>
      </p:sp>
    </p:spTree>
    <p:extLst>
      <p:ext uri="{BB962C8B-B14F-4D97-AF65-F5344CB8AC3E}">
        <p14:creationId xmlns:p14="http://schemas.microsoft.com/office/powerpoint/2010/main" val="388336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85FDAA-54AF-9763-3C6E-1934B15C0E30}"/>
              </a:ext>
            </a:extLst>
          </p:cNvPr>
          <p:cNvSpPr>
            <a:spLocks noGrp="1"/>
          </p:cNvSpPr>
          <p:nvPr>
            <p:ph type="title"/>
          </p:nvPr>
        </p:nvSpPr>
        <p:spPr/>
        <p:txBody>
          <a:bodyPr/>
          <a:lstStyle/>
          <a:p>
            <a:r>
              <a:rPr lang="en-US" dirty="0"/>
              <a:t>Today’s Objectives</a:t>
            </a:r>
          </a:p>
        </p:txBody>
      </p:sp>
      <p:sp>
        <p:nvSpPr>
          <p:cNvPr id="4" name="Content Placeholder 3">
            <a:extLst>
              <a:ext uri="{FF2B5EF4-FFF2-40B4-BE49-F238E27FC236}">
                <a16:creationId xmlns:a16="http://schemas.microsoft.com/office/drawing/2014/main" id="{59637685-C0E3-742F-983E-008B7D2FB044}"/>
              </a:ext>
            </a:extLst>
          </p:cNvPr>
          <p:cNvSpPr>
            <a:spLocks noGrp="1"/>
          </p:cNvSpPr>
          <p:nvPr>
            <p:ph idx="1"/>
          </p:nvPr>
        </p:nvSpPr>
        <p:spPr/>
        <p:txBody>
          <a:bodyPr/>
          <a:lstStyle/>
          <a:p>
            <a:r>
              <a:rPr lang="en-US" dirty="0"/>
              <a:t>Discuss complex trauma in the context of primary caregiving relationships</a:t>
            </a:r>
          </a:p>
          <a:p>
            <a:r>
              <a:rPr lang="en-US" dirty="0"/>
              <a:t>Discuss attachment disruptions and implications to the child and adolescent brain</a:t>
            </a:r>
          </a:p>
          <a:p>
            <a:r>
              <a:rPr lang="en-US" dirty="0"/>
              <a:t>Start discussing best practices for trauma-informed work</a:t>
            </a:r>
          </a:p>
        </p:txBody>
      </p:sp>
    </p:spTree>
    <p:extLst>
      <p:ext uri="{BB962C8B-B14F-4D97-AF65-F5344CB8AC3E}">
        <p14:creationId xmlns:p14="http://schemas.microsoft.com/office/powerpoint/2010/main" val="1430112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FFDE8-C925-8F4D-9385-50E0F25BED47}"/>
              </a:ext>
            </a:extLst>
          </p:cNvPr>
          <p:cNvSpPr>
            <a:spLocks noGrp="1"/>
          </p:cNvSpPr>
          <p:nvPr>
            <p:ph type="title"/>
          </p:nvPr>
        </p:nvSpPr>
        <p:spPr/>
        <p:txBody>
          <a:bodyPr>
            <a:normAutofit fontScale="90000"/>
          </a:bodyPr>
          <a:lstStyle/>
          <a:p>
            <a:r>
              <a:rPr lang="en-US" dirty="0"/>
              <a:t>Impact of Attachment Disruption/Trauma on Brain and Body of Developing Child</a:t>
            </a:r>
          </a:p>
        </p:txBody>
      </p:sp>
      <p:sp>
        <p:nvSpPr>
          <p:cNvPr id="229379" name="Rectangle 3"/>
          <p:cNvSpPr>
            <a:spLocks noGrp="1" noChangeArrowheads="1"/>
          </p:cNvSpPr>
          <p:nvPr>
            <p:ph idx="1"/>
          </p:nvPr>
        </p:nvSpPr>
        <p:spPr/>
        <p:txBody>
          <a:bodyPr>
            <a:normAutofit fontScale="92500"/>
          </a:bodyPr>
          <a:lstStyle/>
          <a:p>
            <a:pPr>
              <a:buClr>
                <a:schemeClr val="tx1"/>
              </a:buClr>
            </a:pPr>
            <a:r>
              <a:rPr kumimoji="1" lang="en-US" sz="2800" dirty="0"/>
              <a:t>Key Points</a:t>
            </a:r>
          </a:p>
          <a:p>
            <a:pPr lvl="1">
              <a:buClr>
                <a:schemeClr val="tx1"/>
              </a:buClr>
            </a:pPr>
            <a:r>
              <a:rPr kumimoji="1" lang="en-US" sz="2300" dirty="0"/>
              <a:t>Brain development occurs from the bottom up</a:t>
            </a:r>
          </a:p>
          <a:p>
            <a:pPr lvl="1">
              <a:buClr>
                <a:schemeClr val="tx1"/>
              </a:buClr>
            </a:pPr>
            <a:r>
              <a:rPr kumimoji="1" lang="en-US" sz="2300" dirty="0"/>
              <a:t>From the more primitive (survival/brainstem) to the more complex (rational thought, abstraction, planning)</a:t>
            </a:r>
          </a:p>
          <a:p>
            <a:pPr lvl="1">
              <a:buClr>
                <a:schemeClr val="tx1"/>
              </a:buClr>
            </a:pPr>
            <a:r>
              <a:rPr kumimoji="1" lang="en-US" sz="2300" dirty="0"/>
              <a:t>Brain develops by forming connections (Synaptogenesis)</a:t>
            </a:r>
          </a:p>
          <a:p>
            <a:pPr lvl="1">
              <a:buClr>
                <a:schemeClr val="tx1"/>
              </a:buClr>
            </a:pPr>
            <a:r>
              <a:rPr kumimoji="1" lang="en-US" sz="2300" dirty="0"/>
              <a:t>Interactions with caregivers are </a:t>
            </a:r>
            <a:r>
              <a:rPr kumimoji="1" lang="en-US" sz="2300" b="1" i="1" dirty="0"/>
              <a:t>key</a:t>
            </a:r>
          </a:p>
          <a:p>
            <a:pPr lvl="1">
              <a:buClr>
                <a:schemeClr val="tx1"/>
              </a:buClr>
            </a:pPr>
            <a:r>
              <a:rPr kumimoji="1" lang="en-US" sz="2300" dirty="0"/>
              <a:t>The more an experience is repeated, the stronger the neurological connection</a:t>
            </a:r>
          </a:p>
          <a:p>
            <a:pPr lvl="1">
              <a:buClr>
                <a:schemeClr val="tx1"/>
              </a:buClr>
            </a:pPr>
            <a:endParaRPr kumimoji="1" lang="en-US" sz="2600" dirty="0"/>
          </a:p>
          <a:p>
            <a:pPr>
              <a:buClr>
                <a:schemeClr val="tx1"/>
              </a:buClr>
            </a:pPr>
            <a:endParaRPr kumimoji="1" lang="en-US" sz="2800" dirty="0"/>
          </a:p>
        </p:txBody>
      </p:sp>
    </p:spTree>
    <p:extLst>
      <p:ext uri="{BB962C8B-B14F-4D97-AF65-F5344CB8AC3E}">
        <p14:creationId xmlns:p14="http://schemas.microsoft.com/office/powerpoint/2010/main" val="78390042"/>
      </p:ext>
    </p:extLst>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AB88CE-569D-6145-964B-1019D180E56F}"/>
              </a:ext>
            </a:extLst>
          </p:cNvPr>
          <p:cNvPicPr>
            <a:picLocks noChangeAspect="1"/>
          </p:cNvPicPr>
          <p:nvPr/>
        </p:nvPicPr>
        <p:blipFill>
          <a:blip r:embed="rId2"/>
          <a:stretch>
            <a:fillRect/>
          </a:stretch>
        </p:blipFill>
        <p:spPr>
          <a:xfrm>
            <a:off x="1729014" y="202800"/>
            <a:ext cx="8733971" cy="6119172"/>
          </a:xfrm>
          <a:prstGeom prst="rect">
            <a:avLst/>
          </a:prstGeom>
        </p:spPr>
      </p:pic>
      <p:sp>
        <p:nvSpPr>
          <p:cNvPr id="5" name="TextBox 4">
            <a:extLst>
              <a:ext uri="{FF2B5EF4-FFF2-40B4-BE49-F238E27FC236}">
                <a16:creationId xmlns:a16="http://schemas.microsoft.com/office/drawing/2014/main" id="{FDAD0C6F-B478-BC47-BA7E-3711896F102C}"/>
              </a:ext>
            </a:extLst>
          </p:cNvPr>
          <p:cNvSpPr txBox="1"/>
          <p:nvPr/>
        </p:nvSpPr>
        <p:spPr>
          <a:xfrm>
            <a:off x="1608083" y="6321972"/>
            <a:ext cx="6492098" cy="369332"/>
          </a:xfrm>
          <a:prstGeom prst="rect">
            <a:avLst/>
          </a:prstGeom>
          <a:noFill/>
        </p:spPr>
        <p:txBody>
          <a:bodyPr wrap="none" rtlCol="0">
            <a:spAutoFit/>
          </a:bodyPr>
          <a:lstStyle/>
          <a:p>
            <a:r>
              <a:rPr lang="en-US" dirty="0"/>
              <a:t>https://</a:t>
            </a:r>
            <a:r>
              <a:rPr lang="en-US" dirty="0" err="1"/>
              <a:t>www.attunedcoaching.com</a:t>
            </a:r>
            <a:r>
              <a:rPr lang="en-US"/>
              <a:t>/blog/attachment-theory</a:t>
            </a:r>
          </a:p>
        </p:txBody>
      </p:sp>
    </p:spTree>
    <p:extLst>
      <p:ext uri="{BB962C8B-B14F-4D97-AF65-F5344CB8AC3E}">
        <p14:creationId xmlns:p14="http://schemas.microsoft.com/office/powerpoint/2010/main" val="4013499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E04FB-A92F-C848-9ED3-CA5F392E5B65}"/>
              </a:ext>
            </a:extLst>
          </p:cNvPr>
          <p:cNvSpPr>
            <a:spLocks noGrp="1"/>
          </p:cNvSpPr>
          <p:nvPr>
            <p:ph type="title"/>
          </p:nvPr>
        </p:nvSpPr>
        <p:spPr/>
        <p:txBody>
          <a:bodyPr>
            <a:normAutofit fontScale="90000"/>
          </a:bodyPr>
          <a:lstStyle/>
          <a:p>
            <a:r>
              <a:rPr lang="en-US" dirty="0"/>
              <a:t>Healthy Serve and Return Interactions are critical to brain development</a:t>
            </a:r>
          </a:p>
        </p:txBody>
      </p:sp>
      <p:sp>
        <p:nvSpPr>
          <p:cNvPr id="3" name="Content Placeholder 2">
            <a:extLst>
              <a:ext uri="{FF2B5EF4-FFF2-40B4-BE49-F238E27FC236}">
                <a16:creationId xmlns:a16="http://schemas.microsoft.com/office/drawing/2014/main" id="{9E52647C-D757-304E-A2E4-A5A00319E74E}"/>
              </a:ext>
            </a:extLst>
          </p:cNvPr>
          <p:cNvSpPr>
            <a:spLocks noGrp="1"/>
          </p:cNvSpPr>
          <p:nvPr>
            <p:ph idx="1"/>
          </p:nvPr>
        </p:nvSpPr>
        <p:spPr/>
        <p:txBody>
          <a:bodyPr/>
          <a:lstStyle/>
          <a:p>
            <a:r>
              <a:rPr lang="en-US" dirty="0">
                <a:hlinkClick r:id="rId3"/>
              </a:rPr>
              <a:t>https://www.youtube.com/watch?v=KNrnZag17Ek</a:t>
            </a:r>
            <a:endParaRPr lang="en-US" dirty="0"/>
          </a:p>
          <a:p>
            <a:pPr marL="0" indent="0">
              <a:buNone/>
            </a:pPr>
            <a:endParaRPr lang="en-US" dirty="0"/>
          </a:p>
        </p:txBody>
      </p:sp>
    </p:spTree>
    <p:extLst>
      <p:ext uri="{BB962C8B-B14F-4D97-AF65-F5344CB8AC3E}">
        <p14:creationId xmlns:p14="http://schemas.microsoft.com/office/powerpoint/2010/main" val="8964526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 Boardroom</Template>
  <TotalTime>272</TotalTime>
  <Words>1787</Words>
  <Application>Microsoft Macintosh PowerPoint</Application>
  <PresentationFormat>Widescreen</PresentationFormat>
  <Paragraphs>139</Paragraphs>
  <Slides>32</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-apple-system</vt:lpstr>
      <vt:lpstr>Aptos</vt:lpstr>
      <vt:lpstr>Century Gothic</vt:lpstr>
      <vt:lpstr>Wingdings 3</vt:lpstr>
      <vt:lpstr>Ion Boardroom</vt:lpstr>
      <vt:lpstr>Trauma informed social work with children and adolescents</vt:lpstr>
      <vt:lpstr>Midcourse Feedback</vt:lpstr>
      <vt:lpstr>Session 4 Recap</vt:lpstr>
      <vt:lpstr>Trauma, Attachment, &amp; Neurobiology</vt:lpstr>
      <vt:lpstr>Session 5: Understanding Impact of traumatic stress on children and adolescents and implications for trauma informed work</vt:lpstr>
      <vt:lpstr>Today’s Objectives</vt:lpstr>
      <vt:lpstr>Impact of Attachment Disruption/Trauma on Brain and Body of Developing Child</vt:lpstr>
      <vt:lpstr>PowerPoint Presentation</vt:lpstr>
      <vt:lpstr>Healthy Serve and Return Interactions are critical to brain development</vt:lpstr>
      <vt:lpstr>Think about it</vt:lpstr>
      <vt:lpstr>Attachment as the Foundation for Executive Function and Self-Regulation</vt:lpstr>
      <vt:lpstr>Neglect can be considered a source of trauma</vt:lpstr>
      <vt:lpstr>Attachment Disruption Impacts Child Well-being</vt:lpstr>
      <vt:lpstr>Attachment Disruption Impacts Child Well-being</vt:lpstr>
      <vt:lpstr>Attachment Disruption Impacts Child Well-being</vt:lpstr>
      <vt:lpstr>Attachment Disruption Impacts Child Well-being</vt:lpstr>
      <vt:lpstr>Impact of Attachment Disruption/Trauma on Brain and Body of Developing Child</vt:lpstr>
      <vt:lpstr>Impact of Attachment Disruption/Trauma on Brain and Body of Developing Child</vt:lpstr>
      <vt:lpstr>Impact of Attachment Disruption/Trauma on Brain and Body of Developing Child</vt:lpstr>
      <vt:lpstr>Impact of Attachment Disruption/Trauma on Brain and Body of Developing Child</vt:lpstr>
      <vt:lpstr>Impact of Attachment Disruption/Trauma on Brain and Body of Developing Child</vt:lpstr>
      <vt:lpstr>Small Group Exercise</vt:lpstr>
      <vt:lpstr>Break Time!</vt:lpstr>
      <vt:lpstr>Best Practices for Violence Prevention and Trauma Intervention</vt:lpstr>
      <vt:lpstr>Know the signs...Be Supportive</vt:lpstr>
      <vt:lpstr>A Sense of Trust</vt:lpstr>
      <vt:lpstr>A Sense of Mastery</vt:lpstr>
      <vt:lpstr>Feeling Safe</vt:lpstr>
      <vt:lpstr>Changing the Message</vt:lpstr>
      <vt:lpstr>Large Group Discussion</vt:lpstr>
      <vt:lpstr>What’s Next?</vt:lpstr>
      <vt:lpstr>Group Work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informed social work with children and adolescents</dc:title>
  <dc:creator>Lindsay Griffin</dc:creator>
  <cp:lastModifiedBy>Lindsay Griffin</cp:lastModifiedBy>
  <cp:revision>12</cp:revision>
  <dcterms:created xsi:type="dcterms:W3CDTF">2024-05-29T16:17:20Z</dcterms:created>
  <dcterms:modified xsi:type="dcterms:W3CDTF">2024-06-03T13:02:18Z</dcterms:modified>
</cp:coreProperties>
</file>