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e5a07d7aff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2e5a07d7aff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e0f26d8905_7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2e0f26d8905_7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e0f26d8905_1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2e0f26d8905_1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e0f26d8905_7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e0f26d8905_7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e0f26d8905_1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e0f26d8905_1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e0f26d8905_1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e0f26d8905_1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e0f26d8905_7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2e0f26d8905_7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e0f26d8905_7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e0f26d8905_7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e0f26d8905_7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e0f26d8905_7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e27f1874e7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2e27f1874e7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e0f26d8905_1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e0f26d8905_1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doi.org/10.1111/j.1467-8624.2010.01452.x" TargetMode="External"/><Relationship Id="rId4" Type="http://schemas.openxmlformats.org/officeDocument/2006/relationships/hyperlink" Target="https://doi.org/10.1111/j.1467-8624.2010.01452.x" TargetMode="External"/><Relationship Id="rId5" Type="http://schemas.openxmlformats.org/officeDocument/2006/relationships/hyperlink" Target="https://www.ncbi.nlm.nih.gov/pmc/articles/PMC4379485/" TargetMode="External"/><Relationship Id="rId6" Type="http://schemas.openxmlformats.org/officeDocument/2006/relationships/hyperlink" Target="https://www.srcd.org/research/understanding-impacts-natural-disasters-children" TargetMode="External"/><Relationship Id="rId7" Type="http://schemas.openxmlformats.org/officeDocument/2006/relationships/hyperlink" Target="https://www.samhsa.gov/child-trauma/understanding-child-trauma#:~:text=Impact%20of%20Trauma&amp;text=Learning%20problems%2C%20including%20lower%20grades,e.g.%2C%20diabetes%20and%20heart%20disease)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bbc.com/news/articles/c6ppxp3555lo" TargetMode="External"/><Relationship Id="rId4" Type="http://schemas.openxmlformats.org/officeDocument/2006/relationships/hyperlink" Target="https://www.cbsnews.com/texas/news/severe-weather-threat-continues-in-north-texas/#:~:text=%22Approximately%20200%20homes%20in%20the,Texas%2C%20two%20of%20them%20children" TargetMode="External"/><Relationship Id="rId5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4080"/>
              <a:t>Texas Tornadoes:</a:t>
            </a:r>
            <a:endParaRPr sz="408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4080"/>
              <a:t>Trauma for Children &amp; Adolescents</a:t>
            </a:r>
            <a:endParaRPr sz="408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426300" y="19888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SOWK B586: Group Presentation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Jamie F. Higgins, Mimi Negash, Ayana Pendergrass, Sam Phillips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0425" y="3013863"/>
            <a:ext cx="2343150" cy="1952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51562"/>
              <a:buFont typeface="Arial"/>
              <a:buNone/>
            </a:pPr>
            <a:r>
              <a:rPr lang="en" sz="1920"/>
              <a:t>Risk Factors for Children &amp; Adolescents Using Ecobiodevelopmental Model - Continued</a:t>
            </a:r>
            <a:endParaRPr/>
          </a:p>
        </p:txBody>
      </p:sp>
      <p:sp>
        <p:nvSpPr>
          <p:cNvPr id="112" name="Google Shape;112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chemeClr val="dk1"/>
                </a:solidFill>
              </a:rPr>
              <a:t>Children who impacted by tornado have emotional affect​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chemeClr val="dk1"/>
                </a:solidFill>
              </a:rPr>
              <a:t>Anxiety ​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chemeClr val="dk1"/>
                </a:solidFill>
              </a:rPr>
              <a:t>Insomnia ​(a common sleep disorder that can make them hard to fall asleep or stay asleep)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chemeClr val="dk1"/>
                </a:solidFill>
              </a:rPr>
              <a:t>Nightmares​ (a frightening dream that usually awaken them up form their sleep)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chemeClr val="dk1"/>
                </a:solidFill>
              </a:rPr>
              <a:t>Flashback (could be good or bad but in this case, it bad memories) ​ 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chemeClr val="dk1"/>
                </a:solidFill>
              </a:rPr>
              <a:t>PTSD (According to the journal of child psychology and psychiatry,  roughly 1 in 15 Adolescents developed PTSD, 1 in 13 developed MDE, and many more endorsed subclinical mental health  problems )   (https://acamh.onlinelibrary.wiley.com/doi/full/10.1111/jcpp.12220)​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chemeClr val="dk1"/>
                </a:solidFill>
              </a:rPr>
              <a:t>Faces  psychological response (not to stay in a distance from their parents) ​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●"/>
            </a:pPr>
            <a:r>
              <a:rPr lang="en" sz="1500">
                <a:solidFill>
                  <a:schemeClr val="dk1"/>
                </a:solidFill>
              </a:rPr>
              <a:t>Feeling guilty (they survived but not their friends) </a:t>
            </a:r>
            <a:endParaRPr sz="15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51562"/>
              <a:buFont typeface="Arial"/>
              <a:buNone/>
            </a:pPr>
            <a:r>
              <a:rPr lang="en" sz="1920"/>
              <a:t>Protective Factors for Children &amp; Adolescents Using Ecobiodevelopmental Model - Ayana and Jamie</a:t>
            </a:r>
            <a:endParaRPr sz="192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3"/>
          <p:cNvSpPr txBox="1"/>
          <p:nvPr>
            <p:ph idx="1" type="body"/>
          </p:nvPr>
        </p:nvSpPr>
        <p:spPr>
          <a:xfrm>
            <a:off x="311700" y="11290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Supportive caregiving system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Community togetherness after disaster/coming together in efforts to rebuild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Focus on p</a:t>
            </a:r>
            <a:r>
              <a:rPr lang="en" sz="1400">
                <a:solidFill>
                  <a:schemeClr val="dk1"/>
                </a:solidFill>
              </a:rPr>
              <a:t>rotecting and restoring the secure base of attachment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Trained first responders 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Support of normalizing routines - including playing and learning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Restore meaningful relationships where possible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Sensitive and responsive parenting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Strong local remediation efforts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Parental resilience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Create and maintain a structured routine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Limit media to avoid coverage of the event which may retraumatize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Ongoing dialogue about the event at the level of their abilities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Lack of financial disruption</a:t>
            </a:r>
            <a:endParaRPr sz="1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References</a:t>
            </a:r>
            <a:endParaRPr/>
          </a:p>
        </p:txBody>
      </p:sp>
      <p:sp>
        <p:nvSpPr>
          <p:cNvPr id="124" name="Google Shape;124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Griffin, L. (2024). </a:t>
            </a:r>
            <a:r>
              <a:rPr i="1" lang="en" sz="1200">
                <a:solidFill>
                  <a:schemeClr val="dk1"/>
                </a:solidFill>
              </a:rPr>
              <a:t>Session 3. </a:t>
            </a:r>
            <a:r>
              <a:rPr lang="en" sz="1200">
                <a:solidFill>
                  <a:schemeClr val="dk1"/>
                </a:solidFill>
              </a:rPr>
              <a:t>[PowerPoint slides]. Moodle@Bryn Mawr College.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The National Child Traumatic Stress Network. (2012). The 12 core concepts: Concepts for understanding traumatic stress responses in </a:t>
            </a:r>
            <a:r>
              <a:rPr lang="en" sz="1200">
                <a:solidFill>
                  <a:schemeClr val="dk1"/>
                </a:solidFill>
              </a:rPr>
              <a:t>children</a:t>
            </a:r>
            <a:r>
              <a:rPr lang="en" sz="1200">
                <a:solidFill>
                  <a:schemeClr val="dk1"/>
                </a:solidFill>
              </a:rPr>
              <a:t> and families. </a:t>
            </a:r>
            <a:r>
              <a:rPr i="1" lang="en" sz="1200">
                <a:solidFill>
                  <a:schemeClr val="dk1"/>
                </a:solidFill>
              </a:rPr>
              <a:t>Duke University National Center for Child Traumatic Stress. </a:t>
            </a:r>
            <a:r>
              <a:rPr lang="en" sz="1200">
                <a:solidFill>
                  <a:schemeClr val="dk1"/>
                </a:solidFill>
              </a:rPr>
              <a:t>1-5.</a:t>
            </a:r>
            <a:endParaRPr sz="1200">
              <a:solidFill>
                <a:schemeClr val="dk1"/>
              </a:solidFill>
            </a:endParaRPr>
          </a:p>
          <a:p>
            <a:pPr indent="-279400" lvl="0" marL="279400" rtl="0" algn="l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Masten, A. S., &amp; Osofsky, J. D. (2010). Disasters and Their Impact on Child Development: Introduction to the Special Section. </a:t>
            </a:r>
            <a:r>
              <a:rPr i="1" lang="en" sz="1200">
                <a:solidFill>
                  <a:schemeClr val="dk1"/>
                </a:solidFill>
              </a:rPr>
              <a:t>Child Development</a:t>
            </a:r>
            <a:r>
              <a:rPr lang="en" sz="1200">
                <a:solidFill>
                  <a:schemeClr val="dk1"/>
                </a:solidFill>
              </a:rPr>
              <a:t>, </a:t>
            </a:r>
            <a:r>
              <a:rPr i="1" lang="en" sz="1200">
                <a:solidFill>
                  <a:schemeClr val="dk1"/>
                </a:solidFill>
              </a:rPr>
              <a:t>81</a:t>
            </a:r>
            <a:r>
              <a:rPr lang="en" sz="1200">
                <a:solidFill>
                  <a:schemeClr val="dk1"/>
                </a:solidFill>
              </a:rPr>
              <a:t>(4), 1029–1039.</a:t>
            </a:r>
            <a:r>
              <a:rPr lang="en" sz="1200">
                <a:solidFill>
                  <a:schemeClr val="dk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" sz="1200" u="sng">
                <a:solidFill>
                  <a:schemeClr val="dk1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https://doi.org/10.1111/j.1467-8624.2010.01452.x</a:t>
            </a:r>
            <a:endParaRPr sz="1200" u="sng">
              <a:solidFill>
                <a:schemeClr val="dk1"/>
              </a:solidFill>
            </a:endParaRPr>
          </a:p>
          <a:p>
            <a:pPr indent="-279400" lvl="0" marL="27940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2"/>
              <a:buFont typeface="Arial"/>
              <a:buNone/>
            </a:pPr>
            <a:r>
              <a:rPr lang="en" sz="1200" u="sng">
                <a:solidFill>
                  <a:schemeClr val="dk1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https://www.ncbi.nlm.nih.gov/pmc/articles/PMC4379485/</a:t>
            </a:r>
            <a:endParaRPr sz="1200" u="sng">
              <a:solidFill>
                <a:schemeClr val="dk1"/>
              </a:solidFill>
            </a:endParaRPr>
          </a:p>
          <a:p>
            <a:pPr indent="-279400" lvl="0" marL="27940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2"/>
              <a:buFont typeface="Arial"/>
              <a:buNone/>
            </a:pPr>
            <a:r>
              <a:rPr lang="en" sz="1200" u="sng">
                <a:solidFill>
                  <a:schemeClr val="dk1"/>
                </a:solid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https://www.srcd.org/research/understanding-impacts-natural-disasters-children</a:t>
            </a:r>
            <a:endParaRPr sz="12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2"/>
              <a:buFont typeface="Arial"/>
              <a:buNone/>
            </a:pPr>
            <a:r>
              <a:rPr lang="en" sz="1200" u="sng">
                <a:solidFill>
                  <a:schemeClr val="dk1"/>
                </a:solid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Understanding Child Trauma - What is Childhood Trauma? | SAMHSA</a:t>
            </a:r>
            <a:endParaRPr sz="1200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Agenda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Intro of Current Event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Core Concepts for Understanding Traumatic Stress Response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Risk Factors for Children &amp; Adolescents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Protective</a:t>
            </a:r>
            <a:r>
              <a:rPr lang="en">
                <a:solidFill>
                  <a:schemeClr val="dk1"/>
                </a:solidFill>
              </a:rPr>
              <a:t> Factors for Children &amp; Adolescents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91626" y="2660125"/>
            <a:ext cx="2360750" cy="2254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Current Event: Texas Tornadoes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4422175" y="1187975"/>
            <a:ext cx="4260300" cy="135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5800" u="sng">
                <a:solidFill>
                  <a:schemeClr val="hlink"/>
                </a:solidFill>
                <a:hlinkClick r:id="rId3"/>
              </a:rPr>
              <a:t>https://www.bbc.com/news/articles/c6ppxp3555lo</a:t>
            </a:r>
            <a:endParaRPr sz="5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5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5800" u="sng">
                <a:solidFill>
                  <a:schemeClr val="hlink"/>
                </a:solidFill>
                <a:hlinkClick r:id="rId4"/>
              </a:rPr>
              <a:t>https://www.cbsnews.com/texas/news/severe-weather-threat-continues-in-north-texas/#:~:text=%22Approximately%20200%20homes%20in%20the,Texas%2C%20two%20of%20them%20children</a:t>
            </a:r>
            <a:r>
              <a:rPr lang="en" sz="5800"/>
              <a:t>.</a:t>
            </a:r>
            <a:endParaRPr sz="5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0825" y="1187975"/>
            <a:ext cx="3711825" cy="2526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1835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020"/>
              <a:t>Core Concepts for Understanding Traumatic Stress Response for Children &amp; Families</a:t>
            </a:r>
            <a:endParaRPr sz="2020"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3: Traumatic events often generate secondary adversities, life changes, and distressing reminders in children’s daily lives (Ayana)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5: Danger and safety are core concerns in the lives of traumatized children (Mimi)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6. Traumatic experiences affect the family and broader caregiving systems (Sam)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–Unemployment as an example, families physically spread out from home loss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8. Trauma and posttrauma adversities can strongly influence development (Jamie)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Core Concept 3: Traumatic Events Often Generate secondary adversities, life changes, and distressing reminders in children’s daily lives</a:t>
            </a:r>
            <a:endParaRPr sz="1800"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10000"/>
          </a:bodyPr>
          <a:lstStyle/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en">
                <a:solidFill>
                  <a:schemeClr val="dk1"/>
                </a:solidFill>
              </a:rPr>
              <a:t>A natural disaster like a tornado is an adverse childhood and community experience. This </a:t>
            </a:r>
            <a:r>
              <a:rPr lang="en">
                <a:solidFill>
                  <a:schemeClr val="dk1"/>
                </a:solidFill>
              </a:rPr>
              <a:t>environmental</a:t>
            </a:r>
            <a:r>
              <a:rPr lang="en">
                <a:solidFill>
                  <a:schemeClr val="dk1"/>
                </a:solidFill>
              </a:rPr>
              <a:t> factor has affected children and their families in Texas by causing major power outages, homelessness, death/injuries. </a:t>
            </a:r>
            <a:endParaRPr>
              <a:solidFill>
                <a:schemeClr val="dk1"/>
              </a:solidFill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-"/>
            </a:pPr>
            <a:r>
              <a:rPr lang="en">
                <a:solidFill>
                  <a:schemeClr val="dk1"/>
                </a:solidFill>
              </a:rPr>
              <a:t>Traumatic</a:t>
            </a:r>
            <a:r>
              <a:rPr lang="en">
                <a:solidFill>
                  <a:schemeClr val="dk1"/>
                </a:solidFill>
              </a:rPr>
              <a:t> events like this natural disaster has resulted in secondary adversities, such as family </a:t>
            </a:r>
            <a:r>
              <a:rPr lang="en">
                <a:solidFill>
                  <a:schemeClr val="dk1"/>
                </a:solidFill>
              </a:rPr>
              <a:t>separations</a:t>
            </a:r>
            <a:r>
              <a:rPr lang="en">
                <a:solidFill>
                  <a:schemeClr val="dk1"/>
                </a:solidFill>
              </a:rPr>
              <a:t>, financial hardship, relationion and ongoing treatment for injuries.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Children and their who were affected by this tornado will now have to relocate to a new residence and school due to their homes being significantly damaged.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Children’s posttrauma emotional and behavioral </a:t>
            </a:r>
            <a:r>
              <a:rPr lang="en">
                <a:solidFill>
                  <a:schemeClr val="dk1"/>
                </a:solidFill>
              </a:rPr>
              <a:t>functioning may be inconsistent due to the reminder of the environmental disaster that occured.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Students’ education will also be affected due to the inability to go to school in person or online (due to power outages) Graduations will have to be cancelled. 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Core Concept 5: </a:t>
            </a:r>
            <a:r>
              <a:rPr lang="en" sz="2000"/>
              <a:t>Danger and Safety are core concerns in the lives of traumatized children</a:t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261225"/>
            <a:ext cx="8520600" cy="365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Social Workers are frontline workers during natural disasters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Exposure to trauma may make it more difficult to distinguish between safe and unsafe​</a:t>
            </a:r>
            <a:r>
              <a:rPr lang="en" sz="1700">
                <a:solidFill>
                  <a:schemeClr val="dk1"/>
                </a:solidFill>
              </a:rPr>
              <a:t>​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C</a:t>
            </a:r>
            <a:r>
              <a:rPr lang="en" sz="1700">
                <a:solidFill>
                  <a:schemeClr val="dk1"/>
                </a:solidFill>
              </a:rPr>
              <a:t>ritically important​ ensuring child’s safety 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Children who exposed by Texas tornado must be place in safe shelter environment​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600">
                <a:solidFill>
                  <a:schemeClr val="dk1"/>
                </a:solidFill>
              </a:rPr>
              <a:t>Provide comfort support so children can adopt the new environment ​</a:t>
            </a:r>
            <a:endParaRPr sz="1700">
              <a:solidFill>
                <a:schemeClr val="dk1"/>
              </a:solidFill>
            </a:endParaRPr>
          </a:p>
          <a:p>
            <a:pPr indent="-33337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50"/>
              <a:buChar char="●"/>
            </a:pPr>
            <a:r>
              <a:rPr lang="en" sz="1650">
                <a:solidFill>
                  <a:schemeClr val="dk1"/>
                </a:solidFill>
              </a:rPr>
              <a:t>Provide with food and clean water, and clothes to keep them protected​</a:t>
            </a:r>
            <a:endParaRPr sz="1650">
              <a:solidFill>
                <a:schemeClr val="dk1"/>
              </a:solidFill>
            </a:endParaRPr>
          </a:p>
          <a:p>
            <a:pPr indent="-33337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50"/>
              <a:buChar char="●"/>
            </a:pPr>
            <a:r>
              <a:rPr lang="en" sz="1650">
                <a:solidFill>
                  <a:schemeClr val="dk1"/>
                </a:solidFill>
              </a:rPr>
              <a:t>I</a:t>
            </a:r>
            <a:r>
              <a:rPr lang="en" sz="1650">
                <a:solidFill>
                  <a:schemeClr val="dk1"/>
                </a:solidFill>
              </a:rPr>
              <a:t>f the children physically or emotionally impacted by the disaster​, p</a:t>
            </a:r>
            <a:r>
              <a:rPr lang="en" sz="1650">
                <a:solidFill>
                  <a:schemeClr val="dk1"/>
                </a:solidFill>
              </a:rPr>
              <a:t>rovide assessment </a:t>
            </a:r>
            <a:endParaRPr sz="1650">
              <a:solidFill>
                <a:schemeClr val="dk1"/>
              </a:solidFill>
            </a:endParaRPr>
          </a:p>
          <a:p>
            <a:pPr indent="-33337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50"/>
              <a:buChar char="●"/>
            </a:pPr>
            <a:r>
              <a:rPr lang="en" sz="1650">
                <a:solidFill>
                  <a:schemeClr val="dk1"/>
                </a:solidFill>
              </a:rPr>
              <a:t>Provide counseling if the children lose their family member or pets​</a:t>
            </a:r>
            <a:endParaRPr sz="1650">
              <a:solidFill>
                <a:schemeClr val="dk1"/>
              </a:solidFill>
            </a:endParaRPr>
          </a:p>
          <a:p>
            <a:pPr indent="-33337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50"/>
              <a:buChar char="●"/>
            </a:pPr>
            <a:r>
              <a:rPr lang="en" sz="1650">
                <a:solidFill>
                  <a:schemeClr val="dk1"/>
                </a:solidFill>
              </a:rPr>
              <a:t>Ensure children once their house fixed there is a possibility to return back home​</a:t>
            </a:r>
            <a:endParaRPr sz="1650">
              <a:solidFill>
                <a:schemeClr val="dk1"/>
              </a:solidFill>
            </a:endParaRPr>
          </a:p>
          <a:p>
            <a:pPr indent="-33337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50"/>
              <a:buChar char="●"/>
            </a:pPr>
            <a:r>
              <a:rPr lang="en" sz="1650">
                <a:solidFill>
                  <a:schemeClr val="dk1"/>
                </a:solidFill>
              </a:rPr>
              <a:t>If their school safe to attend, arrange transportation to and from school </a:t>
            </a:r>
            <a:endParaRPr sz="16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Core Concept 6: </a:t>
            </a:r>
            <a:r>
              <a:rPr lang="en" sz="2200"/>
              <a:t>Traumatic experiences affect the family and broader caregiving systems </a:t>
            </a:r>
            <a:endParaRPr sz="2200"/>
          </a:p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254375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Tornado may separate families and displace them from extended family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Results in loss of physical school sites and school time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Results in loss of physical churches and other community sites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Local </a:t>
            </a:r>
            <a:r>
              <a:rPr lang="en">
                <a:solidFill>
                  <a:schemeClr val="dk1"/>
                </a:solidFill>
              </a:rPr>
              <a:t>businesses</a:t>
            </a:r>
            <a:r>
              <a:rPr lang="en">
                <a:solidFill>
                  <a:schemeClr val="dk1"/>
                </a:solidFill>
              </a:rPr>
              <a:t> and communities disrupted or destroyed, which extends the posttrauma adjustment period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Loss of sense of </a:t>
            </a:r>
            <a:r>
              <a:rPr lang="en">
                <a:solidFill>
                  <a:schemeClr val="dk1"/>
                </a:solidFill>
              </a:rPr>
              <a:t>protection and security</a:t>
            </a:r>
            <a:r>
              <a:rPr lang="en">
                <a:solidFill>
                  <a:schemeClr val="dk1"/>
                </a:solidFill>
              </a:rPr>
              <a:t> from family and community erodes relationship between child and caregivers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Without stable home and community, harder to process the trauma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Core Concept 8: </a:t>
            </a:r>
            <a:r>
              <a:rPr lang="en" sz="1800"/>
              <a:t>Trauma and posttrauma adversities can strongly influence development </a:t>
            </a:r>
            <a:endParaRPr sz="1800"/>
          </a:p>
        </p:txBody>
      </p:sp>
      <p:sp>
        <p:nvSpPr>
          <p:cNvPr id="100" name="Google Shape;100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5600">
                <a:solidFill>
                  <a:schemeClr val="dk1"/>
                </a:solidFill>
              </a:rPr>
              <a:t>Dose response effect - as the level of extreme adversity increases, there is an increase in trauma symptoms which </a:t>
            </a:r>
            <a:r>
              <a:rPr lang="en" sz="5600">
                <a:solidFill>
                  <a:schemeClr val="dk1"/>
                </a:solidFill>
              </a:rPr>
              <a:t>affect</a:t>
            </a:r>
            <a:r>
              <a:rPr lang="en" sz="5600">
                <a:solidFill>
                  <a:schemeClr val="dk1"/>
                </a:solidFill>
              </a:rPr>
              <a:t> development.</a:t>
            </a:r>
            <a:endParaRPr sz="56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5600">
                <a:solidFill>
                  <a:schemeClr val="dk1"/>
                </a:solidFill>
              </a:rPr>
              <a:t>Developmental theory - children who aren’t protected during the disaster by caregivers may be more vulnerable (children whose homes with affected directly or whose parents job security was affected directly)</a:t>
            </a:r>
            <a:endParaRPr sz="56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5600">
                <a:solidFill>
                  <a:schemeClr val="dk1"/>
                </a:solidFill>
              </a:rPr>
              <a:t>Extreme stress can undermine brain development and cognitive skills such as memory and executive function. </a:t>
            </a:r>
            <a:endParaRPr sz="56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5600">
                <a:solidFill>
                  <a:schemeClr val="dk1"/>
                </a:solidFill>
              </a:rPr>
              <a:t>Since pretrauma brain </a:t>
            </a:r>
            <a:r>
              <a:rPr lang="en" sz="5600">
                <a:solidFill>
                  <a:schemeClr val="dk1"/>
                </a:solidFill>
              </a:rPr>
              <a:t>function</a:t>
            </a:r>
            <a:r>
              <a:rPr lang="en" sz="5600">
                <a:solidFill>
                  <a:schemeClr val="dk1"/>
                </a:solidFill>
              </a:rPr>
              <a:t> is often unknown, it’s hard to distinguish smaller changes in post trauma brain </a:t>
            </a:r>
            <a:r>
              <a:rPr lang="en" sz="5600">
                <a:solidFill>
                  <a:schemeClr val="dk1"/>
                </a:solidFill>
              </a:rPr>
              <a:t>functioning</a:t>
            </a:r>
            <a:r>
              <a:rPr lang="en" sz="5600">
                <a:solidFill>
                  <a:schemeClr val="dk1"/>
                </a:solidFill>
              </a:rPr>
              <a:t>. </a:t>
            </a:r>
            <a:endParaRPr sz="56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5600">
                <a:solidFill>
                  <a:schemeClr val="dk1"/>
                </a:solidFill>
              </a:rPr>
              <a:t>Learning problems in school, poor grades</a:t>
            </a:r>
            <a:endParaRPr sz="56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5600">
                <a:solidFill>
                  <a:schemeClr val="dk1"/>
                </a:solidFill>
              </a:rPr>
              <a:t>Behavioral issues in school, leading to disciplinary action</a:t>
            </a:r>
            <a:endParaRPr sz="56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5600">
                <a:solidFill>
                  <a:schemeClr val="dk1"/>
                </a:solidFill>
              </a:rPr>
              <a:t>Somatic presentation</a:t>
            </a:r>
            <a:endParaRPr sz="56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5600">
                <a:solidFill>
                  <a:schemeClr val="dk1"/>
                </a:solidFill>
              </a:rPr>
              <a:t>Long term health issues like heart disease and diabetes</a:t>
            </a:r>
            <a:endParaRPr sz="56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5600">
                <a:solidFill>
                  <a:schemeClr val="dk1"/>
                </a:solidFill>
              </a:rPr>
              <a:t>Increased risk of involvement in the juvenile justice system</a:t>
            </a:r>
            <a:endParaRPr sz="5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4628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4628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920"/>
              <a:t>Risk Factors for Children &amp; Adolescents Using Ecobiodevelopmental Model - Mimi and Sam</a:t>
            </a:r>
            <a:endParaRPr sz="1920"/>
          </a:p>
        </p:txBody>
      </p:sp>
      <p:sp>
        <p:nvSpPr>
          <p:cNvPr id="106" name="Google Shape;106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Historical trauma (low-income areas destroyed by natural disasters will not be prioritized in rebuild)</a:t>
            </a: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Lack of funding for infrastructure</a:t>
            </a: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Power grid reliance</a:t>
            </a: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Lack of connection to community and/or culture</a:t>
            </a: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Children </a:t>
            </a:r>
            <a:r>
              <a:rPr lang="en">
                <a:solidFill>
                  <a:schemeClr val="dk1"/>
                </a:solidFill>
              </a:rPr>
              <a:t>experiencing</a:t>
            </a:r>
            <a:r>
              <a:rPr lang="en">
                <a:solidFill>
                  <a:schemeClr val="dk1"/>
                </a:solidFill>
              </a:rPr>
              <a:t> natural disaster during key developmental period may then have development stunted</a:t>
            </a: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Child’s perspective would change from traumatic event​</a:t>
            </a: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Mother nature is unpredictable​ and other natural disasters may occur</a:t>
            </a: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The impact of a tornado on a child is different from child to child</a:t>
            </a: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Educate children from the human perspective how to protect themselves due to tornado disaster​</a:t>
            </a: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>
                <a:solidFill>
                  <a:schemeClr val="dk1"/>
                </a:solidFill>
              </a:rPr>
              <a:t>Educate children not to expose themselves to social media that trigger the fear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