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79" r:id="rId6"/>
    <p:sldId id="280" r:id="rId7"/>
    <p:sldId id="281" r:id="rId8"/>
    <p:sldId id="282" r:id="rId9"/>
    <p:sldId id="283" r:id="rId10"/>
    <p:sldId id="260" r:id="rId11"/>
    <p:sldId id="261" r:id="rId12"/>
    <p:sldId id="262" r:id="rId13"/>
    <p:sldId id="263" r:id="rId14"/>
    <p:sldId id="264" r:id="rId15"/>
    <p:sldId id="265" r:id="rId16"/>
    <p:sldId id="266" r:id="rId17"/>
    <p:sldId id="267" r:id="rId18"/>
    <p:sldId id="273" r:id="rId19"/>
    <p:sldId id="272" r:id="rId20"/>
    <p:sldId id="271" r:id="rId21"/>
    <p:sldId id="274" r:id="rId22"/>
    <p:sldId id="275" r:id="rId23"/>
    <p:sldId id="276" r:id="rId24"/>
    <p:sldId id="277" r:id="rId25"/>
    <p:sldId id="278" r:id="rId26"/>
    <p:sldId id="268" r:id="rId27"/>
    <p:sldId id="269"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484C5F-58C8-5563-4F8D-610494A0B75D}" v="99" dt="2024-06-12T13:22:37.8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p:scale>
          <a:sx n="66" d="100"/>
          <a:sy n="66" d="100"/>
        </p:scale>
        <p:origin x="696"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B8136-4330-4480-80D9-0F6FD970617C}"/>
              </a:ext>
            </a:extLst>
          </p:cNvPr>
          <p:cNvSpPr>
            <a:spLocks noGrp="1"/>
          </p:cNvSpPr>
          <p:nvPr>
            <p:ph type="ctrTitle"/>
          </p:nvPr>
        </p:nvSpPr>
        <p:spPr>
          <a:xfrm>
            <a:off x="576072" y="1124712"/>
            <a:ext cx="11036808" cy="3172968"/>
          </a:xfrm>
        </p:spPr>
        <p:txBody>
          <a:bodyPr anchor="b">
            <a:normAutofit/>
          </a:bodyPr>
          <a:lstStyle>
            <a:lvl1pPr algn="l">
              <a:defRPr sz="8000"/>
            </a:lvl1pPr>
          </a:lstStyle>
          <a:p>
            <a:r>
              <a:rPr lang="en-US" dirty="0"/>
              <a:t>Click to edit Master title style</a:t>
            </a:r>
          </a:p>
        </p:txBody>
      </p:sp>
      <p:sp>
        <p:nvSpPr>
          <p:cNvPr id="3" name="Subtitle 2">
            <a:extLst>
              <a:ext uri="{FF2B5EF4-FFF2-40B4-BE49-F238E27FC236}">
                <a16:creationId xmlns:a16="http://schemas.microsoft.com/office/drawing/2014/main" id="{566E5739-DD96-45FB-B609-3E3447A52FED}"/>
              </a:ext>
            </a:extLst>
          </p:cNvPr>
          <p:cNvSpPr>
            <a:spLocks noGrp="1"/>
          </p:cNvSpPr>
          <p:nvPr>
            <p:ph type="subTitle" idx="1"/>
          </p:nvPr>
        </p:nvSpPr>
        <p:spPr>
          <a:xfrm>
            <a:off x="576072" y="4727448"/>
            <a:ext cx="11036808" cy="1481328"/>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1B9FF558-51F9-42A2-9944-DBE23DA8B224}"/>
              </a:ext>
            </a:extLst>
          </p:cNvPr>
          <p:cNvSpPr>
            <a:spLocks noGrp="1"/>
          </p:cNvSpPr>
          <p:nvPr>
            <p:ph type="dt" sz="half" idx="10"/>
          </p:nvPr>
        </p:nvSpPr>
        <p:spPr>
          <a:xfrm>
            <a:off x="576072" y="6356350"/>
            <a:ext cx="2743200" cy="365125"/>
          </a:xfrm>
        </p:spPr>
        <p:txBody>
          <a:bodyPr/>
          <a:lstStyle/>
          <a:p>
            <a:fld id="{02AC24A9-CCB6-4F8D-B8DB-C2F3692CFA5A}" type="datetimeFigureOut">
              <a:rPr lang="en-US" smtClean="0"/>
              <a:t>6/21/2024</a:t>
            </a:fld>
            <a:endParaRPr lang="en-US" dirty="0"/>
          </a:p>
        </p:txBody>
      </p:sp>
      <p:sp>
        <p:nvSpPr>
          <p:cNvPr id="5" name="Footer Placeholder 4">
            <a:extLst>
              <a:ext uri="{FF2B5EF4-FFF2-40B4-BE49-F238E27FC236}">
                <a16:creationId xmlns:a16="http://schemas.microsoft.com/office/drawing/2014/main" id="{8B8C0E86-A7F7-4BDC-A637-254E5252DED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3D10ADE-E9DA-4E57-BF57-1CCB65219839}"/>
              </a:ext>
            </a:extLst>
          </p:cNvPr>
          <p:cNvSpPr>
            <a:spLocks noGrp="1"/>
          </p:cNvSpPr>
          <p:nvPr>
            <p:ph type="sldNum" sz="quarter" idx="12"/>
          </p:nvPr>
        </p:nvSpPr>
        <p:spPr>
          <a:xfrm>
            <a:off x="8869680" y="6356350"/>
            <a:ext cx="2743200" cy="365125"/>
          </a:xfrm>
        </p:spPr>
        <p:txBody>
          <a:bodyPr/>
          <a:lstStyle/>
          <a:p>
            <a:fld id="{B2DC25EE-239B-4C5F-AAD1-255A7D5F1EE2}" type="slidenum">
              <a:rPr lang="en-US" smtClean="0"/>
              <a:t>‹#›</a:t>
            </a:fld>
            <a:endParaRPr lang="en-US" dirty="0"/>
          </a:p>
        </p:txBody>
      </p:sp>
      <p:sp>
        <p:nvSpPr>
          <p:cNvPr id="8" name="Rectangle 7">
            <a:extLst>
              <a:ext uri="{FF2B5EF4-FFF2-40B4-BE49-F238E27FC236}">
                <a16:creationId xmlns:a16="http://schemas.microsoft.com/office/drawing/2014/main" id="{8D06CE56-3881-4ADA-8CEF-D18B02C242A3}"/>
              </a:ext>
            </a:extLst>
          </p:cNvPr>
          <p:cNvSpPr/>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79F3C543-62EC-4433-9C93-A2CD8764E9B4}"/>
              </a:ext>
            </a:extLst>
          </p:cNvPr>
          <p:cNvSpPr/>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49698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32C18-E430-4EC7-BD7C-99D86D012231}"/>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8FC5012F-7119-4D94-9717-3862E1C938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ED9A4A-D287-4207-9037-70DB007A1707}"/>
              </a:ext>
            </a:extLst>
          </p:cNvPr>
          <p:cNvSpPr>
            <a:spLocks noGrp="1"/>
          </p:cNvSpPr>
          <p:nvPr>
            <p:ph type="dt" sz="half" idx="10"/>
          </p:nvPr>
        </p:nvSpPr>
        <p:spPr/>
        <p:txBody>
          <a:bodyPr/>
          <a:lstStyle/>
          <a:p>
            <a:fld id="{02AC24A9-CCB6-4F8D-B8DB-C2F3692CFA5A}" type="datetimeFigureOut">
              <a:rPr lang="en-US" smtClean="0"/>
              <a:t>6/21/2024</a:t>
            </a:fld>
            <a:endParaRPr lang="en-US"/>
          </a:p>
        </p:txBody>
      </p:sp>
      <p:sp>
        <p:nvSpPr>
          <p:cNvPr id="5" name="Footer Placeholder 4">
            <a:extLst>
              <a:ext uri="{FF2B5EF4-FFF2-40B4-BE49-F238E27FC236}">
                <a16:creationId xmlns:a16="http://schemas.microsoft.com/office/drawing/2014/main" id="{61ECFCAC-80DB-43BB-B3F1-AC22BACEE3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679730-3487-4D94-A0DC-C21684963AB3}"/>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4074379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3C89D-929E-4CD1-BCCC-72A14C0335D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ED450EA-A577-4B76-A12F-650BEB20FD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D2603B-9ACE-4FA9-805B-9B91EB63DF7D}"/>
              </a:ext>
            </a:extLst>
          </p:cNvPr>
          <p:cNvSpPr>
            <a:spLocks noGrp="1"/>
          </p:cNvSpPr>
          <p:nvPr>
            <p:ph type="dt" sz="half" idx="10"/>
          </p:nvPr>
        </p:nvSpPr>
        <p:spPr/>
        <p:txBody>
          <a:bodyPr/>
          <a:lstStyle/>
          <a:p>
            <a:fld id="{02AC24A9-CCB6-4F8D-B8DB-C2F3692CFA5A}" type="datetimeFigureOut">
              <a:rPr lang="en-US" smtClean="0"/>
              <a:t>6/21/2024</a:t>
            </a:fld>
            <a:endParaRPr lang="en-US"/>
          </a:p>
        </p:txBody>
      </p:sp>
      <p:sp>
        <p:nvSpPr>
          <p:cNvPr id="5" name="Footer Placeholder 4">
            <a:extLst>
              <a:ext uri="{FF2B5EF4-FFF2-40B4-BE49-F238E27FC236}">
                <a16:creationId xmlns:a16="http://schemas.microsoft.com/office/drawing/2014/main" id="{7ECE18AC-D6A9-4A61-885D-68E2B684A4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197AE4-AA47-4E14-8FFE-171FAE47F49E}"/>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880290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D6FBB9D-1CAA-4D05-AB33-BABDFE17B843}"/>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Rectangle 9">
            <a:extLst>
              <a:ext uri="{FF2B5EF4-FFF2-40B4-BE49-F238E27FC236}">
                <a16:creationId xmlns:a16="http://schemas.microsoft.com/office/drawing/2014/main" id="{04727B71-B4B6-4823-80A1-68C40B475118}"/>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9A6DB05-9FB5-4B07-8675-74C23D4FD89D}"/>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1115568" y="2478024"/>
            <a:ext cx="10168128"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D7DED67-27EC-4D43-A21C-093C1DB0481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6/21/2024</a:t>
            </a:fld>
            <a:endParaRPr lang="en-US"/>
          </a:p>
        </p:txBody>
      </p:sp>
      <p:sp>
        <p:nvSpPr>
          <p:cNvPr id="5" name="Footer Placeholder 4">
            <a:extLst>
              <a:ext uri="{FF2B5EF4-FFF2-40B4-BE49-F238E27FC236}">
                <a16:creationId xmlns:a16="http://schemas.microsoft.com/office/drawing/2014/main" id="{36747CE3-4890-4BC1-94DB-5D49D02C99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3C5AD3-D79A-4D46-B25B-822FE0252511}"/>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775483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AEDC5C-2E87-49C6-AB07-A95E5F39ED8E}"/>
              </a:ext>
            </a:extLst>
          </p:cNvPr>
          <p:cNvSpPr/>
          <p:nvPr/>
        </p:nvSpPr>
        <p:spPr>
          <a:xfrm>
            <a:off x="558210" y="4981421"/>
            <a:ext cx="11134956" cy="822960"/>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57D88DE-E462-4C8A-BF99-609390DFB781}"/>
              </a:ext>
            </a:extLst>
          </p:cNvPr>
          <p:cNvSpPr/>
          <p:nvPr/>
        </p:nvSpPr>
        <p:spPr>
          <a:xfrm>
            <a:off x="498834" y="5118581"/>
            <a:ext cx="146304"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E44900-E8BF-4B12-8BCB-41076E2B68C7}"/>
              </a:ext>
            </a:extLst>
          </p:cNvPr>
          <p:cNvSpPr>
            <a:spLocks noGrp="1"/>
          </p:cNvSpPr>
          <p:nvPr>
            <p:ph type="title"/>
          </p:nvPr>
        </p:nvSpPr>
        <p:spPr>
          <a:xfrm>
            <a:off x="557784" y="640080"/>
            <a:ext cx="10890504" cy="4114800"/>
          </a:xfrm>
        </p:spPr>
        <p:txBody>
          <a:bodyPr anchor="b">
            <a:normAutofit/>
          </a:bodyPr>
          <a:lstStyle>
            <a:lvl1pPr>
              <a:defRPr sz="6600"/>
            </a:lvl1pPr>
          </a:lstStyle>
          <a:p>
            <a:r>
              <a:rPr lang="en-US" dirty="0"/>
              <a:t>Click to edit Master title style</a:t>
            </a:r>
          </a:p>
        </p:txBody>
      </p:sp>
      <p:sp>
        <p:nvSpPr>
          <p:cNvPr id="3" name="Text Placeholder 2">
            <a:extLst>
              <a:ext uri="{FF2B5EF4-FFF2-40B4-BE49-F238E27FC236}">
                <a16:creationId xmlns:a16="http://schemas.microsoft.com/office/drawing/2014/main" id="{917741F9-B00F-4463-A257-6B66DABD9B4E}"/>
              </a:ext>
            </a:extLst>
          </p:cNvPr>
          <p:cNvSpPr>
            <a:spLocks noGrp="1"/>
          </p:cNvSpPr>
          <p:nvPr>
            <p:ph type="body" idx="1"/>
          </p:nvPr>
        </p:nvSpPr>
        <p:spPr>
          <a:xfrm>
            <a:off x="841248" y="5102352"/>
            <a:ext cx="10607040" cy="585216"/>
          </a:xfrm>
        </p:spPr>
        <p:txBody>
          <a:bodyPr anchor="ct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D48BFA7D-4401-4285-802B-1579165F0D6D}"/>
              </a:ext>
            </a:extLst>
          </p:cNvPr>
          <p:cNvSpPr>
            <a:spLocks noGrp="1"/>
          </p:cNvSpPr>
          <p:nvPr>
            <p:ph type="dt" sz="half" idx="10"/>
          </p:nvPr>
        </p:nvSpPr>
        <p:spPr/>
        <p:txBody>
          <a:bodyPr/>
          <a:lstStyle/>
          <a:p>
            <a:fld id="{02AC24A9-CCB6-4F8D-B8DB-C2F3692CFA5A}" type="datetimeFigureOut">
              <a:rPr lang="en-US" smtClean="0"/>
              <a:t>6/21/2024</a:t>
            </a:fld>
            <a:endParaRPr lang="en-US"/>
          </a:p>
        </p:txBody>
      </p:sp>
      <p:sp>
        <p:nvSpPr>
          <p:cNvPr id="5" name="Footer Placeholder 4">
            <a:extLst>
              <a:ext uri="{FF2B5EF4-FFF2-40B4-BE49-F238E27FC236}">
                <a16:creationId xmlns:a16="http://schemas.microsoft.com/office/drawing/2014/main" id="{49A909C5-AA19-4195-8376-9002D5DF46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AC3F32-46E0-47C8-8565-5969A475FDB0}"/>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466004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76262E-36A0-40C6-ADE6-90CD9FB9B9EA}"/>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Rectangle 10">
            <a:extLst>
              <a:ext uri="{FF2B5EF4-FFF2-40B4-BE49-F238E27FC236}">
                <a16:creationId xmlns:a16="http://schemas.microsoft.com/office/drawing/2014/main" id="{42677A9B-4D1D-4D80-912C-24570140A650}"/>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3DC8C98-510F-48C9-82B2-9E4F760A68DF}"/>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7A078AE-0BC3-48F9-87EC-2DB0CCE7E2AE}"/>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92A20DF-0829-4336-B59F-FF9D7AA9D8B6}"/>
              </a:ext>
            </a:extLst>
          </p:cNvPr>
          <p:cNvSpPr>
            <a:spLocks noGrp="1"/>
          </p:cNvSpPr>
          <p:nvPr>
            <p:ph sz="half" idx="1"/>
          </p:nvPr>
        </p:nvSpPr>
        <p:spPr>
          <a:xfrm>
            <a:off x="1115568"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935D01C-CF67-4DF6-B96C-FFC9D5BF847B}"/>
              </a:ext>
            </a:extLst>
          </p:cNvPr>
          <p:cNvSpPr>
            <a:spLocks noGrp="1"/>
          </p:cNvSpPr>
          <p:nvPr>
            <p:ph sz="half" idx="2"/>
          </p:nvPr>
        </p:nvSpPr>
        <p:spPr>
          <a:xfrm>
            <a:off x="6345936"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29BBD797-6031-4F82-8726-EAB757027FF5}"/>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6/21/2024</a:t>
            </a:fld>
            <a:endParaRPr lang="en-US"/>
          </a:p>
        </p:txBody>
      </p:sp>
      <p:sp>
        <p:nvSpPr>
          <p:cNvPr id="6" name="Footer Placeholder 5">
            <a:extLst>
              <a:ext uri="{FF2B5EF4-FFF2-40B4-BE49-F238E27FC236}">
                <a16:creationId xmlns:a16="http://schemas.microsoft.com/office/drawing/2014/main" id="{76B3F71C-B897-4909-A75E-8716AD49C1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78BC14-5BB1-405F-A6F3-C07230F085C8}"/>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449415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B671BDE-E45C-41A1-9B98-4A607D703855}"/>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299500CE-917A-4D03-A7DF-71D8EBBC1537}"/>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3D0D377-28B0-417D-886B-9483AF064975}"/>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F8F91F8-0767-40B5-A3AA-72931FC192EA}"/>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Text Placeholder 2">
            <a:extLst>
              <a:ext uri="{FF2B5EF4-FFF2-40B4-BE49-F238E27FC236}">
                <a16:creationId xmlns:a16="http://schemas.microsoft.com/office/drawing/2014/main" id="{AAAE0554-8BEE-4BF6-9519-51B8475D35E1}"/>
              </a:ext>
            </a:extLst>
          </p:cNvPr>
          <p:cNvSpPr>
            <a:spLocks noGrp="1"/>
          </p:cNvSpPr>
          <p:nvPr>
            <p:ph type="body" idx="1"/>
          </p:nvPr>
        </p:nvSpPr>
        <p:spPr>
          <a:xfrm>
            <a:off x="1115568"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FD4A358D-C930-48E0-B372-06A826B74C47}"/>
              </a:ext>
            </a:extLst>
          </p:cNvPr>
          <p:cNvSpPr>
            <a:spLocks noGrp="1"/>
          </p:cNvSpPr>
          <p:nvPr>
            <p:ph sz="half" idx="2"/>
          </p:nvPr>
        </p:nvSpPr>
        <p:spPr>
          <a:xfrm>
            <a:off x="1115568" y="3203688"/>
            <a:ext cx="4937760" cy="2968512"/>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3B6615E-4966-4150-83B6-C47591B36383}"/>
              </a:ext>
            </a:extLst>
          </p:cNvPr>
          <p:cNvSpPr>
            <a:spLocks noGrp="1"/>
          </p:cNvSpPr>
          <p:nvPr>
            <p:ph type="body" sz="quarter" idx="3"/>
          </p:nvPr>
        </p:nvSpPr>
        <p:spPr>
          <a:xfrm>
            <a:off x="6345936"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D409F6B-C17B-4B4F-9F35-5068BDC4E2FD}"/>
              </a:ext>
            </a:extLst>
          </p:cNvPr>
          <p:cNvSpPr>
            <a:spLocks noGrp="1"/>
          </p:cNvSpPr>
          <p:nvPr>
            <p:ph sz="quarter" idx="4"/>
          </p:nvPr>
        </p:nvSpPr>
        <p:spPr>
          <a:xfrm>
            <a:off x="6345936" y="3203687"/>
            <a:ext cx="4937760" cy="2968511"/>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C8BC356D-052B-4A9B-8B2F-6665FD325AB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6/21/2024</a:t>
            </a:fld>
            <a:endParaRPr lang="en-US"/>
          </a:p>
        </p:txBody>
      </p:sp>
      <p:sp>
        <p:nvSpPr>
          <p:cNvPr id="8" name="Footer Placeholder 7">
            <a:extLst>
              <a:ext uri="{FF2B5EF4-FFF2-40B4-BE49-F238E27FC236}">
                <a16:creationId xmlns:a16="http://schemas.microsoft.com/office/drawing/2014/main" id="{69C5E5FA-26A9-467C-93E3-8476142D1D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79E50C-1E40-4B48-871B-E392428D20A3}"/>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194180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C0689C4-0DB3-408B-A956-40326B4AE4C4}"/>
              </a:ext>
            </a:extLst>
          </p:cNvPr>
          <p:cNvSpPr/>
          <p:nvPr/>
        </p:nvSpPr>
        <p:spPr>
          <a:xfrm>
            <a:off x="665853" y="1533525"/>
            <a:ext cx="10917063"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56E1D10E-1C30-41BF-8C3B-C460C9B5597B}"/>
              </a:ext>
            </a:extLst>
          </p:cNvPr>
          <p:cNvSpPr/>
          <p:nvPr/>
        </p:nvSpPr>
        <p:spPr>
          <a:xfrm>
            <a:off x="609084" y="2971798"/>
            <a:ext cx="128016"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79454F2-0EE5-4888-AF4C-82F825E6226E}"/>
              </a:ext>
            </a:extLst>
          </p:cNvPr>
          <p:cNvSpPr>
            <a:spLocks noGrp="1"/>
          </p:cNvSpPr>
          <p:nvPr>
            <p:ph type="title"/>
          </p:nvPr>
        </p:nvSpPr>
        <p:spPr>
          <a:xfrm>
            <a:off x="1078992" y="1938528"/>
            <a:ext cx="10177272" cy="2990088"/>
          </a:xfrm>
        </p:spPr>
        <p:txBody>
          <a:bodyPr>
            <a:normAutofit/>
          </a:bodyPr>
          <a:lstStyle>
            <a:lvl1pPr>
              <a:defRPr sz="5400"/>
            </a:lvl1pPr>
          </a:lstStyle>
          <a:p>
            <a:r>
              <a:rPr lang="en-US" dirty="0"/>
              <a:t>Click to edit Master title style</a:t>
            </a:r>
          </a:p>
        </p:txBody>
      </p:sp>
      <p:sp>
        <p:nvSpPr>
          <p:cNvPr id="3" name="Date Placeholder 2">
            <a:extLst>
              <a:ext uri="{FF2B5EF4-FFF2-40B4-BE49-F238E27FC236}">
                <a16:creationId xmlns:a16="http://schemas.microsoft.com/office/drawing/2014/main" id="{67C91241-A315-4643-91E5-CF2C25CC903A}"/>
              </a:ext>
            </a:extLst>
          </p:cNvPr>
          <p:cNvSpPr>
            <a:spLocks noGrp="1"/>
          </p:cNvSpPr>
          <p:nvPr>
            <p:ph type="dt" sz="half" idx="10"/>
          </p:nvPr>
        </p:nvSpPr>
        <p:spPr/>
        <p:txBody>
          <a:bodyPr/>
          <a:lstStyle/>
          <a:p>
            <a:fld id="{02AC24A9-CCB6-4F8D-B8DB-C2F3692CFA5A}" type="datetimeFigureOut">
              <a:rPr lang="en-US" smtClean="0"/>
              <a:t>6/21/2024</a:t>
            </a:fld>
            <a:endParaRPr lang="en-US"/>
          </a:p>
        </p:txBody>
      </p:sp>
      <p:sp>
        <p:nvSpPr>
          <p:cNvPr id="4" name="Footer Placeholder 3">
            <a:extLst>
              <a:ext uri="{FF2B5EF4-FFF2-40B4-BE49-F238E27FC236}">
                <a16:creationId xmlns:a16="http://schemas.microsoft.com/office/drawing/2014/main" id="{22706D86-5479-487D-94C8-76093D84F3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739411-CED6-43D4-868D-A65C4161A72B}"/>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614131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C447E0-1D4D-4EF2-B81B-4B2400EE3EDB}"/>
              </a:ext>
            </a:extLst>
          </p:cNvPr>
          <p:cNvSpPr>
            <a:spLocks noGrp="1"/>
          </p:cNvSpPr>
          <p:nvPr>
            <p:ph type="dt" sz="half" idx="10"/>
          </p:nvPr>
        </p:nvSpPr>
        <p:spPr/>
        <p:txBody>
          <a:bodyPr/>
          <a:lstStyle/>
          <a:p>
            <a:fld id="{02AC24A9-CCB6-4F8D-B8DB-C2F3692CFA5A}" type="datetimeFigureOut">
              <a:rPr lang="en-US" smtClean="0"/>
              <a:t>6/21/2024</a:t>
            </a:fld>
            <a:endParaRPr lang="en-US"/>
          </a:p>
        </p:txBody>
      </p:sp>
      <p:sp>
        <p:nvSpPr>
          <p:cNvPr id="3" name="Footer Placeholder 2">
            <a:extLst>
              <a:ext uri="{FF2B5EF4-FFF2-40B4-BE49-F238E27FC236}">
                <a16:creationId xmlns:a16="http://schemas.microsoft.com/office/drawing/2014/main" id="{C9984CA0-2A78-4600-9F3D-19B09E790F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440955-B18E-49D3-AE7B-B331200E34C5}"/>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6367441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FA417FE-CD1A-486F-A4AC-E4000A2FB18E}"/>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1318F0F5-812B-472C-9408-B80F2553F5E0}"/>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7F7751B-CD8F-4F5B-A903-1DCE5D1E8306}"/>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Content Placeholder 2">
            <a:extLst>
              <a:ext uri="{FF2B5EF4-FFF2-40B4-BE49-F238E27FC236}">
                <a16:creationId xmlns:a16="http://schemas.microsoft.com/office/drawing/2014/main" id="{EFA55C8A-A0BB-441D-976F-EB56D4382DB6}"/>
              </a:ext>
            </a:extLst>
          </p:cNvPr>
          <p:cNvSpPr>
            <a:spLocks noGrp="1"/>
          </p:cNvSpPr>
          <p:nvPr>
            <p:ph idx="1"/>
          </p:nvPr>
        </p:nvSpPr>
        <p:spPr>
          <a:xfrm>
            <a:off x="4965192" y="1709928"/>
            <a:ext cx="6729984" cy="4096512"/>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37DE6A51-A2E5-4BFA-B571-9FDFE1BBFB44}"/>
              </a:ext>
            </a:extLst>
          </p:cNvPr>
          <p:cNvSpPr>
            <a:spLocks noGrp="1"/>
          </p:cNvSpPr>
          <p:nvPr>
            <p:ph type="body" sz="half" idx="2"/>
          </p:nvPr>
        </p:nvSpPr>
        <p:spPr>
          <a:xfrm>
            <a:off x="868680" y="3429000"/>
            <a:ext cx="3099816" cy="206654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3D92778A-DD4C-4651-9C53-8B0C44CD8805}"/>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6/21/2024</a:t>
            </a:fld>
            <a:endParaRPr lang="en-US" dirty="0"/>
          </a:p>
        </p:txBody>
      </p:sp>
      <p:sp>
        <p:nvSpPr>
          <p:cNvPr id="6" name="Footer Placeholder 5">
            <a:extLst>
              <a:ext uri="{FF2B5EF4-FFF2-40B4-BE49-F238E27FC236}">
                <a16:creationId xmlns:a16="http://schemas.microsoft.com/office/drawing/2014/main" id="{9D6C7F66-2DFA-4146-BE1A-CE2890FE45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85D185-B1B6-4D62-81BE-BE82C80ACA6C}"/>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727190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8B77B5-211C-456E-B79F-306CC3619347}"/>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B63C338-194D-4F23-ABEC-60A7EA96F302}"/>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0C04DCC-0E3E-4F05-9FAC-9FA6CA4B2BAE}"/>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Picture Placeholder 2">
            <a:extLst>
              <a:ext uri="{FF2B5EF4-FFF2-40B4-BE49-F238E27FC236}">
                <a16:creationId xmlns:a16="http://schemas.microsoft.com/office/drawing/2014/main" id="{EBA29649-B19F-499E-8E9A-3577EAC8F031}"/>
              </a:ext>
            </a:extLst>
          </p:cNvPr>
          <p:cNvSpPr>
            <a:spLocks noGrp="1"/>
          </p:cNvSpPr>
          <p:nvPr>
            <p:ph type="pic" idx="1"/>
          </p:nvPr>
        </p:nvSpPr>
        <p:spPr>
          <a:xfrm>
            <a:off x="4965192" y="1161288"/>
            <a:ext cx="6729984" cy="4645152"/>
          </a:xfrm>
        </p:spPr>
        <p:txBody>
          <a:bodyPr>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1BC9EF2E-A8CD-41A1-B11A-0D8842797A98}"/>
              </a:ext>
            </a:extLst>
          </p:cNvPr>
          <p:cNvSpPr>
            <a:spLocks noGrp="1"/>
          </p:cNvSpPr>
          <p:nvPr>
            <p:ph type="body" sz="half" idx="2"/>
          </p:nvPr>
        </p:nvSpPr>
        <p:spPr>
          <a:xfrm>
            <a:off x="868680" y="3438144"/>
            <a:ext cx="3099816" cy="20574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44257B5-0DE0-401F-9171-E8687A97DBA7}"/>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6/21/2024</a:t>
            </a:fld>
            <a:endParaRPr lang="en-US"/>
          </a:p>
        </p:txBody>
      </p:sp>
      <p:sp>
        <p:nvSpPr>
          <p:cNvPr id="6" name="Footer Placeholder 5">
            <a:extLst>
              <a:ext uri="{FF2B5EF4-FFF2-40B4-BE49-F238E27FC236}">
                <a16:creationId xmlns:a16="http://schemas.microsoft.com/office/drawing/2014/main" id="{788CD9AD-D667-4FD4-AA34-428AA0BCD0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770FB6-F273-4BA6-8B97-9835AC537871}"/>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0753136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25BDE-35A4-4AAD-960B-C1415864AD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459C78-0CC4-4552-93DD-49B4194D00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6744A3C-9C54-46A6-B3EF-5B36362423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AC24A9-CCB6-4F8D-B8DB-C2F3692CFA5A}" type="datetimeFigureOut">
              <a:rPr lang="en-US" smtClean="0"/>
              <a:t>6/21/2024</a:t>
            </a:fld>
            <a:endParaRPr lang="en-US"/>
          </a:p>
        </p:txBody>
      </p:sp>
      <p:sp>
        <p:nvSpPr>
          <p:cNvPr id="5" name="Footer Placeholder 4">
            <a:extLst>
              <a:ext uri="{FF2B5EF4-FFF2-40B4-BE49-F238E27FC236}">
                <a16:creationId xmlns:a16="http://schemas.microsoft.com/office/drawing/2014/main" id="{07D5A696-7B4B-4181-A961-7D66556D50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3038CB5-8F4A-401D-A3A9-B27DC15B7A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C25EE-239B-4C5F-AAD1-255A7D5F1EE2}" type="slidenum">
              <a:rPr lang="en-US" smtClean="0"/>
              <a:t>‹#›</a:t>
            </a:fld>
            <a:endParaRPr lang="en-US"/>
          </a:p>
        </p:txBody>
      </p:sp>
    </p:spTree>
    <p:extLst>
      <p:ext uri="{BB962C8B-B14F-4D97-AF65-F5344CB8AC3E}">
        <p14:creationId xmlns:p14="http://schemas.microsoft.com/office/powerpoint/2010/main" val="2116482258"/>
      </p:ext>
    </p:extLst>
  </p:cSld>
  <p:clrMap bg1="lt1" tx1="dk1" bg2="lt2" tx2="dk2" accent1="accent1" accent2="accent2" accent3="accent3" accent4="accent4" accent5="accent5" accent6="accent6" hlink="hlink" folHlink="folHlink"/>
  <p:sldLayoutIdLst>
    <p:sldLayoutId id="2147483683" r:id="rId1"/>
    <p:sldLayoutId id="2147483682" r:id="rId2"/>
    <p:sldLayoutId id="2147483681" r:id="rId3"/>
    <p:sldLayoutId id="2147483680" r:id="rId4"/>
    <p:sldLayoutId id="2147483679" r:id="rId5"/>
    <p:sldLayoutId id="2147483678" r:id="rId6"/>
    <p:sldLayoutId id="2147483677" r:id="rId7"/>
    <p:sldLayoutId id="2147483676" r:id="rId8"/>
    <p:sldLayoutId id="2147483675" r:id="rId9"/>
    <p:sldLayoutId id="2147483674" r:id="rId10"/>
    <p:sldLayoutId id="2147483673" r:id="rId11"/>
  </p:sldLayoutIdLst>
  <p:txStyles>
    <p:title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hyperlink" Target="https://doi.org/10.1111/phn.13183" TargetMode="External"/><Relationship Id="rId2" Type="http://schemas.openxmlformats.org/officeDocument/2006/relationships/hyperlink" Target="https://doi.org/10.1037/0033-295X.101.4.568"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www.phila.gov/departments/office-of-criminal-justice/" TargetMode="External"/><Relationship Id="rId2" Type="http://schemas.openxmlformats.org/officeDocument/2006/relationships/hyperlink" Target="https://www.phila.gov/departments/office-of-policy-and-strategic-initiatives-for-criminal-justice-and-public-safety/" TargetMode="External"/><Relationship Id="rId1" Type="http://schemas.openxmlformats.org/officeDocument/2006/relationships/slideLayout" Target="../slideLayouts/slideLayout2.xml"/><Relationship Id="rId4" Type="http://schemas.openxmlformats.org/officeDocument/2006/relationships/hyperlink" Target="https://www.phila.gov/documents/the-philadelphia-roadmap-to-safer-communitie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4">
            <a:extLst>
              <a:ext uri="{FF2B5EF4-FFF2-40B4-BE49-F238E27FC236}">
                <a16:creationId xmlns:a16="http://schemas.microsoft.com/office/drawing/2014/main" id="{7E8C5D14-1FE5-4E78-901B-86EB53F6B5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99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a:extLst>
              <a:ext uri="{FF2B5EF4-FFF2-40B4-BE49-F238E27FC236}">
                <a16:creationId xmlns:a16="http://schemas.microsoft.com/office/drawing/2014/main" id="{1EFD404E-14B6-4461-B0DA-EA0E08E999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ircular jigsaw puzzle">
            <a:extLst>
              <a:ext uri="{FF2B5EF4-FFF2-40B4-BE49-F238E27FC236}">
                <a16:creationId xmlns:a16="http://schemas.microsoft.com/office/drawing/2014/main" id="{E64FDEB9-6EFF-877D-BD6B-CC1EA9507638}"/>
              </a:ext>
            </a:extLst>
          </p:cNvPr>
          <p:cNvPicPr>
            <a:picLocks noChangeAspect="1"/>
          </p:cNvPicPr>
          <p:nvPr/>
        </p:nvPicPr>
        <p:blipFill rotWithShape="1">
          <a:blip r:embed="rId2">
            <a:alphaModFix amt="60000"/>
          </a:blip>
          <a:srcRect t="2739" r="-2" b="12864"/>
          <a:stretch/>
        </p:blipFill>
        <p:spPr>
          <a:xfrm>
            <a:off x="20" y="10"/>
            <a:ext cx="12191980" cy="6857990"/>
          </a:xfrm>
          <a:prstGeom prst="rect">
            <a:avLst/>
          </a:prstGeom>
        </p:spPr>
      </p:pic>
      <p:sp>
        <p:nvSpPr>
          <p:cNvPr id="2" name="Title 1"/>
          <p:cNvSpPr>
            <a:spLocks noGrp="1"/>
          </p:cNvSpPr>
          <p:nvPr>
            <p:ph type="ctrTitle"/>
          </p:nvPr>
        </p:nvSpPr>
        <p:spPr>
          <a:xfrm>
            <a:off x="838200" y="723013"/>
            <a:ext cx="10515600" cy="2878407"/>
          </a:xfrm>
        </p:spPr>
        <p:txBody>
          <a:bodyPr>
            <a:normAutofit fontScale="90000"/>
          </a:bodyPr>
          <a:lstStyle/>
          <a:p>
            <a:pPr algn="ctr"/>
            <a:r>
              <a:rPr lang="en-US" dirty="0">
                <a:solidFill>
                  <a:srgbClr val="FFFFFF"/>
                </a:solidFill>
              </a:rPr>
              <a:t>Group Presentation ACE Concept(s) &amp; Gun Violence Among Youth</a:t>
            </a:r>
            <a:endParaRPr lang="en-US" dirty="0"/>
          </a:p>
        </p:txBody>
      </p:sp>
      <p:sp>
        <p:nvSpPr>
          <p:cNvPr id="13" name="Rectangle 12">
            <a:extLst>
              <a:ext uri="{FF2B5EF4-FFF2-40B4-BE49-F238E27FC236}">
                <a16:creationId xmlns:a16="http://schemas.microsoft.com/office/drawing/2014/main" id="{284A8429-F65A-490D-96E4-1158D3E8A0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199" y="4193001"/>
            <a:ext cx="10515599" cy="822960"/>
          </a:xfrm>
          <a:prstGeom prst="rect">
            <a:avLst/>
          </a:prstGeom>
          <a:solidFill>
            <a:schemeClr val="bg1">
              <a:alpha val="95000"/>
            </a:schemeClr>
          </a:solidFill>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 name="Subtitle 2"/>
          <p:cNvSpPr>
            <a:spLocks noGrp="1"/>
          </p:cNvSpPr>
          <p:nvPr>
            <p:ph type="subTitle" idx="1"/>
          </p:nvPr>
        </p:nvSpPr>
        <p:spPr>
          <a:xfrm>
            <a:off x="1220089" y="3424315"/>
            <a:ext cx="9751823" cy="1862195"/>
          </a:xfrm>
        </p:spPr>
        <p:txBody>
          <a:bodyPr anchor="ctr">
            <a:normAutofit/>
          </a:bodyPr>
          <a:lstStyle/>
          <a:p>
            <a:pPr algn="ctr"/>
            <a:endParaRPr lang="en-US" sz="2000" dirty="0">
              <a:latin typeface="Times"/>
              <a:cs typeface="Times"/>
            </a:endParaRPr>
          </a:p>
          <a:p>
            <a:pPr algn="ctr"/>
            <a:r>
              <a:rPr lang="en-US" sz="2000" dirty="0">
                <a:latin typeface="Times"/>
                <a:cs typeface="Times"/>
              </a:rPr>
              <a:t>Trauma Inf SW w/Child &amp; Adol - bmc.SOWK.B586-D.001.4W1.S24</a:t>
            </a:r>
            <a:endParaRPr lang="en-US" dirty="0"/>
          </a:p>
          <a:p>
            <a:pPr algn="ctr"/>
            <a:r>
              <a:rPr lang="en-US" sz="2000" dirty="0">
                <a:latin typeface="Times"/>
                <a:cs typeface="Times"/>
              </a:rPr>
              <a:t>Summer 2024</a:t>
            </a:r>
          </a:p>
        </p:txBody>
      </p:sp>
      <p:sp>
        <p:nvSpPr>
          <p:cNvPr id="15" name="Rectangle 14">
            <a:extLst>
              <a:ext uri="{FF2B5EF4-FFF2-40B4-BE49-F238E27FC236}">
                <a16:creationId xmlns:a16="http://schemas.microsoft.com/office/drawing/2014/main" id="{0F022291-A82B-4D23-A1E0-5F9BD68466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041136" y="4650963"/>
            <a:ext cx="109728"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758D3-160C-FE17-03FB-B30423D3E830}"/>
              </a:ext>
            </a:extLst>
          </p:cNvPr>
          <p:cNvSpPr>
            <a:spLocks noGrp="1"/>
          </p:cNvSpPr>
          <p:nvPr>
            <p:ph type="title"/>
          </p:nvPr>
        </p:nvSpPr>
        <p:spPr/>
        <p:txBody>
          <a:bodyPr/>
          <a:lstStyle/>
          <a:p>
            <a:r>
              <a:rPr lang="en-US" dirty="0"/>
              <a:t>ACE Concept 10 &amp; 11 (INTEGRATION)</a:t>
            </a:r>
          </a:p>
        </p:txBody>
      </p:sp>
      <p:sp>
        <p:nvSpPr>
          <p:cNvPr id="3" name="Content Placeholder 2">
            <a:extLst>
              <a:ext uri="{FF2B5EF4-FFF2-40B4-BE49-F238E27FC236}">
                <a16:creationId xmlns:a16="http://schemas.microsoft.com/office/drawing/2014/main" id="{312DCDC8-9502-D2B9-89E7-219FDD856A08}"/>
              </a:ext>
            </a:extLst>
          </p:cNvPr>
          <p:cNvSpPr>
            <a:spLocks noGrp="1"/>
          </p:cNvSpPr>
          <p:nvPr>
            <p:ph idx="1"/>
          </p:nvPr>
        </p:nvSpPr>
        <p:spPr>
          <a:xfrm>
            <a:off x="1115568" y="2132968"/>
            <a:ext cx="10168128" cy="4039232"/>
          </a:xfrm>
        </p:spPr>
        <p:txBody>
          <a:bodyPr vert="horz" lIns="91440" tIns="45720" rIns="91440" bIns="45720" rtlCol="0" anchor="t">
            <a:noAutofit/>
          </a:bodyPr>
          <a:lstStyle/>
          <a:p>
            <a:r>
              <a:rPr lang="en-US" sz="3600" dirty="0">
                <a:latin typeface="Times New Roman"/>
                <a:ea typeface="+mn-lt"/>
                <a:cs typeface="+mn-lt"/>
              </a:rPr>
              <a:t>10. Culture is closely interwoven with traumatic experiences, responses, and recovery.</a:t>
            </a:r>
          </a:p>
          <a:p>
            <a:endParaRPr lang="en-US" sz="3600" dirty="0">
              <a:latin typeface="Times New Roman"/>
              <a:ea typeface="+mn-lt"/>
              <a:cs typeface="+mn-lt"/>
            </a:endParaRPr>
          </a:p>
          <a:p>
            <a:r>
              <a:rPr lang="en-US" sz="3600" b="1" u="sng" dirty="0">
                <a:latin typeface="Times New Roman"/>
                <a:ea typeface="+mn-lt"/>
                <a:cs typeface="+mn-lt"/>
              </a:rPr>
              <a:t>11. Challenges to the social contact, including legal and ethical issues, affect trauma response/recovery</a:t>
            </a:r>
            <a:endParaRPr lang="en-US" sz="3600" dirty="0">
              <a:latin typeface="Times New Roman"/>
              <a:ea typeface="+mn-lt"/>
              <a:cs typeface="+mn-lt"/>
            </a:endParaRPr>
          </a:p>
          <a:p>
            <a:endParaRPr lang="en-US" sz="1200" dirty="0">
              <a:ea typeface="+mn-lt"/>
              <a:cs typeface="+mn-lt"/>
            </a:endParaRPr>
          </a:p>
          <a:p>
            <a:endParaRPr lang="en-US" dirty="0"/>
          </a:p>
        </p:txBody>
      </p:sp>
    </p:spTree>
    <p:extLst>
      <p:ext uri="{BB962C8B-B14F-4D97-AF65-F5344CB8AC3E}">
        <p14:creationId xmlns:p14="http://schemas.microsoft.com/office/powerpoint/2010/main" val="9839984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E1E8B-6AEE-BFF5-D7D3-3EC2EC4B07F0}"/>
              </a:ext>
            </a:extLst>
          </p:cNvPr>
          <p:cNvSpPr>
            <a:spLocks noGrp="1"/>
          </p:cNvSpPr>
          <p:nvPr>
            <p:ph type="title"/>
          </p:nvPr>
        </p:nvSpPr>
        <p:spPr/>
        <p:txBody>
          <a:bodyPr>
            <a:normAutofit fontScale="90000"/>
          </a:bodyPr>
          <a:lstStyle/>
          <a:p>
            <a:r>
              <a:rPr lang="en-US" sz="3200" b="0" dirty="0">
                <a:latin typeface="Aptos Display"/>
                <a:ea typeface="+mj-lt"/>
                <a:cs typeface="+mj-lt"/>
              </a:rPr>
              <a:t>The Philadelphia Roadmap to Safer Communities, (PRSC)</a:t>
            </a:r>
            <a:br>
              <a:rPr lang="en-US" sz="3200" b="0" dirty="0">
                <a:latin typeface="Aptos Display"/>
                <a:ea typeface="+mj-lt"/>
                <a:cs typeface="+mj-lt"/>
              </a:rPr>
            </a:br>
            <a:br>
              <a:rPr lang="en-US" sz="3200" b="0" dirty="0">
                <a:latin typeface="Aptos Display"/>
                <a:ea typeface="+mj-lt"/>
                <a:cs typeface="+mj-lt"/>
              </a:rPr>
            </a:br>
            <a:r>
              <a:rPr lang="en-US" sz="1800" b="0" i="1" dirty="0">
                <a:ea typeface="+mj-lt"/>
                <a:cs typeface="+mj-lt"/>
              </a:rPr>
              <a:t>- by: The Office of Policy and Strategic Initiatives for Criminal Justice and Public Safety</a:t>
            </a:r>
          </a:p>
        </p:txBody>
      </p:sp>
      <p:sp>
        <p:nvSpPr>
          <p:cNvPr id="3" name="Content Placeholder 2">
            <a:extLst>
              <a:ext uri="{FF2B5EF4-FFF2-40B4-BE49-F238E27FC236}">
                <a16:creationId xmlns:a16="http://schemas.microsoft.com/office/drawing/2014/main" id="{97C25C23-7C8E-AD30-4FB3-19C22E5276CE}"/>
              </a:ext>
            </a:extLst>
          </p:cNvPr>
          <p:cNvSpPr>
            <a:spLocks noGrp="1"/>
          </p:cNvSpPr>
          <p:nvPr>
            <p:ph idx="1"/>
          </p:nvPr>
        </p:nvSpPr>
        <p:spPr>
          <a:xfrm>
            <a:off x="1115568" y="2075458"/>
            <a:ext cx="10168128" cy="4096742"/>
          </a:xfrm>
        </p:spPr>
        <p:txBody>
          <a:bodyPr vert="horz" lIns="91440" tIns="45720" rIns="91440" bIns="45720" rtlCol="0" anchor="t">
            <a:noAutofit/>
          </a:bodyPr>
          <a:lstStyle/>
          <a:p>
            <a:r>
              <a:rPr lang="en-US" dirty="0">
                <a:latin typeface="Verdana"/>
                <a:ea typeface="Verdana"/>
              </a:rPr>
              <a:t>This initiative participates in coordinating prevention and intervention strategies to reduce shootings and gun-related homicide by focusing on 4 goals:</a:t>
            </a:r>
          </a:p>
          <a:p>
            <a:endParaRPr lang="en-US" dirty="0">
              <a:ea typeface="+mn-lt"/>
              <a:cs typeface="+mn-lt"/>
            </a:endParaRPr>
          </a:p>
          <a:p>
            <a:r>
              <a:rPr lang="en-US" b="1" dirty="0">
                <a:ea typeface="+mn-lt"/>
                <a:cs typeface="+mn-lt"/>
              </a:rPr>
              <a:t>Connected &amp; Thriving Young People</a:t>
            </a:r>
            <a:r>
              <a:rPr lang="en-US" dirty="0">
                <a:ea typeface="+mn-lt"/>
                <a:cs typeface="+mn-lt"/>
              </a:rPr>
              <a:t> </a:t>
            </a:r>
          </a:p>
          <a:p>
            <a:r>
              <a:rPr lang="en-US" dirty="0">
                <a:ea typeface="+mn-lt"/>
                <a:cs typeface="+mn-lt"/>
              </a:rPr>
              <a:t>Coordinated City Services </a:t>
            </a:r>
          </a:p>
          <a:p>
            <a:r>
              <a:rPr lang="en-US" b="1" dirty="0">
                <a:ea typeface="+mn-lt"/>
                <a:cs typeface="+mn-lt"/>
              </a:rPr>
              <a:t>Strong Community Engagement </a:t>
            </a:r>
          </a:p>
          <a:p>
            <a:r>
              <a:rPr lang="en-US" dirty="0">
                <a:ea typeface="+mn-lt"/>
                <a:cs typeface="+mn-lt"/>
              </a:rPr>
              <a:t>Safe and Healthy Neighborhoods</a:t>
            </a:r>
          </a:p>
          <a:p>
            <a:endParaRPr lang="en-US" sz="1200" dirty="0">
              <a:ea typeface="+mn-lt"/>
              <a:cs typeface="+mn-lt"/>
            </a:endParaRPr>
          </a:p>
          <a:p>
            <a:endParaRPr lang="en-US" dirty="0"/>
          </a:p>
        </p:txBody>
      </p:sp>
    </p:spTree>
    <p:extLst>
      <p:ext uri="{BB962C8B-B14F-4D97-AF65-F5344CB8AC3E}">
        <p14:creationId xmlns:p14="http://schemas.microsoft.com/office/powerpoint/2010/main" val="12504312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43D68-5318-1544-388B-6B22291B1AA5}"/>
              </a:ext>
            </a:extLst>
          </p:cNvPr>
          <p:cNvSpPr>
            <a:spLocks noGrp="1"/>
          </p:cNvSpPr>
          <p:nvPr>
            <p:ph type="title"/>
          </p:nvPr>
        </p:nvSpPr>
        <p:spPr/>
        <p:txBody>
          <a:bodyPr/>
          <a:lstStyle/>
          <a:p>
            <a:r>
              <a:rPr lang="en-US" dirty="0"/>
              <a:t>PRSC Reports....</a:t>
            </a:r>
          </a:p>
        </p:txBody>
      </p:sp>
      <p:sp>
        <p:nvSpPr>
          <p:cNvPr id="3" name="Content Placeholder 2">
            <a:extLst>
              <a:ext uri="{FF2B5EF4-FFF2-40B4-BE49-F238E27FC236}">
                <a16:creationId xmlns:a16="http://schemas.microsoft.com/office/drawing/2014/main" id="{6E07458E-9E90-D784-0810-8054A641468A}"/>
              </a:ext>
            </a:extLst>
          </p:cNvPr>
          <p:cNvSpPr>
            <a:spLocks noGrp="1"/>
          </p:cNvSpPr>
          <p:nvPr>
            <p:ph idx="1"/>
          </p:nvPr>
        </p:nvSpPr>
        <p:spPr>
          <a:xfrm>
            <a:off x="1115568" y="1874175"/>
            <a:ext cx="10168128" cy="4298025"/>
          </a:xfrm>
        </p:spPr>
        <p:txBody>
          <a:bodyPr vert="horz" lIns="91440" tIns="45720" rIns="91440" bIns="45720" rtlCol="0" anchor="t">
            <a:noAutofit/>
          </a:bodyPr>
          <a:lstStyle/>
          <a:p>
            <a:pPr marL="0" indent="0">
              <a:buNone/>
            </a:pPr>
            <a:endParaRPr lang="en-US" sz="1800" dirty="0">
              <a:ea typeface="+mn-lt"/>
              <a:cs typeface="+mn-lt"/>
            </a:endParaRPr>
          </a:p>
          <a:p>
            <a:r>
              <a:rPr lang="en-US" sz="1800" dirty="0">
                <a:latin typeface="Verdana"/>
                <a:ea typeface="Verdana"/>
              </a:rPr>
              <a:t>“In 2020, Philadelphia lost 447 people to gun violence – the most gun related homicides in 30 years”. </a:t>
            </a:r>
          </a:p>
          <a:p>
            <a:r>
              <a:rPr lang="en-US" sz="1800" dirty="0">
                <a:latin typeface="Verdana"/>
                <a:ea typeface="Verdana"/>
              </a:rPr>
              <a:t>With 125 people killed and 546 nonfatal shootings since the start of the year, 2021 is starting with the number of gun related deaths still rising.</a:t>
            </a:r>
          </a:p>
          <a:p>
            <a:r>
              <a:rPr lang="en-US" sz="1800" dirty="0">
                <a:latin typeface="Verdana"/>
                <a:ea typeface="Verdana"/>
              </a:rPr>
              <a:t>Structural racism and inequality are at the root of gun violence. </a:t>
            </a:r>
          </a:p>
          <a:p>
            <a:r>
              <a:rPr lang="en-US" sz="1800" dirty="0">
                <a:latin typeface="Verdana"/>
                <a:ea typeface="Verdana"/>
              </a:rPr>
              <a:t>Here I can see why some youth may feel disenfranchised by this system of inequality and how unemployment, poverty, and a lack of resources can lead to be driving causes of violence within inner city communities.</a:t>
            </a:r>
          </a:p>
          <a:p>
            <a:r>
              <a:rPr lang="en-US" sz="1800" dirty="0">
                <a:latin typeface="Verdana"/>
                <a:ea typeface="Verdana"/>
              </a:rPr>
              <a:t>I feel that youth struggling with these systematic implications are in a “mode of survival.”</a:t>
            </a:r>
          </a:p>
          <a:p>
            <a:endParaRPr lang="en-US" dirty="0"/>
          </a:p>
        </p:txBody>
      </p:sp>
    </p:spTree>
    <p:extLst>
      <p:ext uri="{BB962C8B-B14F-4D97-AF65-F5344CB8AC3E}">
        <p14:creationId xmlns:p14="http://schemas.microsoft.com/office/powerpoint/2010/main" val="1234278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FBC74-050D-09E8-3150-31BC2B29E0B7}"/>
              </a:ext>
            </a:extLst>
          </p:cNvPr>
          <p:cNvSpPr>
            <a:spLocks noGrp="1"/>
          </p:cNvSpPr>
          <p:nvPr>
            <p:ph type="title"/>
          </p:nvPr>
        </p:nvSpPr>
        <p:spPr/>
        <p:txBody>
          <a:bodyPr/>
          <a:lstStyle/>
          <a:p>
            <a:r>
              <a:rPr lang="en-US" dirty="0"/>
              <a:t>PRSC CONT'D...</a:t>
            </a:r>
          </a:p>
        </p:txBody>
      </p:sp>
      <p:sp>
        <p:nvSpPr>
          <p:cNvPr id="3" name="Content Placeholder 2">
            <a:extLst>
              <a:ext uri="{FF2B5EF4-FFF2-40B4-BE49-F238E27FC236}">
                <a16:creationId xmlns:a16="http://schemas.microsoft.com/office/drawing/2014/main" id="{A23486BA-B22B-374A-2A5D-B29042478223}"/>
              </a:ext>
            </a:extLst>
          </p:cNvPr>
          <p:cNvSpPr>
            <a:spLocks noGrp="1"/>
          </p:cNvSpPr>
          <p:nvPr>
            <p:ph idx="1"/>
          </p:nvPr>
        </p:nvSpPr>
        <p:spPr>
          <a:xfrm>
            <a:off x="281682" y="1730402"/>
            <a:ext cx="11002014" cy="4441798"/>
          </a:xfrm>
        </p:spPr>
        <p:txBody>
          <a:bodyPr vert="horz" lIns="91440" tIns="45720" rIns="91440" bIns="45720" rtlCol="0" anchor="t">
            <a:noAutofit/>
          </a:bodyPr>
          <a:lstStyle/>
          <a:p>
            <a:r>
              <a:rPr lang="en-US" sz="1800" dirty="0">
                <a:ea typeface="+mn-lt"/>
                <a:cs typeface="+mn-lt"/>
              </a:rPr>
              <a:t>The PRSC find that in addition to targeted interventions, we must continue to harness the City’s large-scale investments in education and health and stay committed to reducing unnecessary and disproportionate contact with the justice system and incarceration for Black and Brown Philadelphians to address the root causes of gun violence. </a:t>
            </a:r>
          </a:p>
          <a:p>
            <a:endParaRPr lang="en-US" sz="1800" dirty="0">
              <a:ea typeface="+mn-lt"/>
              <a:cs typeface="+mn-lt"/>
            </a:endParaRPr>
          </a:p>
          <a:p>
            <a:pPr>
              <a:buFont typeface="Arial"/>
              <a:buChar char="•"/>
            </a:pPr>
            <a:r>
              <a:rPr lang="en-US" sz="1800" dirty="0">
                <a:latin typeface="Verdana"/>
                <a:ea typeface="Verdana"/>
                <a:cs typeface="+mn-lt"/>
              </a:rPr>
              <a:t>PRSC says this how to prevent further violence.</a:t>
            </a:r>
          </a:p>
          <a:p>
            <a:pPr>
              <a:buFont typeface="Arial"/>
              <a:buChar char="•"/>
            </a:pPr>
            <a:r>
              <a:rPr lang="en-US" sz="1800" dirty="0">
                <a:latin typeface="Verdana"/>
                <a:ea typeface="Verdana"/>
                <a:cs typeface="+mn-lt"/>
              </a:rPr>
              <a:t>Here, I would tie in the concept number 11 from the ACE list that says, </a:t>
            </a:r>
            <a:r>
              <a:rPr lang="en-US" sz="1800" b="1" u="sng" dirty="0">
                <a:latin typeface="Verdana"/>
                <a:ea typeface="Verdana"/>
                <a:cs typeface="+mn-lt"/>
              </a:rPr>
              <a:t>Challenges to the social contact, including legal and ethical issues, affect trauma response/recovery.</a:t>
            </a:r>
            <a:endParaRPr lang="en-US" sz="1800" dirty="0">
              <a:latin typeface="Verdana"/>
              <a:ea typeface="Verdana"/>
              <a:cs typeface="+mn-lt"/>
            </a:endParaRPr>
          </a:p>
          <a:p>
            <a:pPr>
              <a:buFont typeface="Arial"/>
              <a:buChar char="•"/>
            </a:pPr>
            <a:r>
              <a:rPr lang="en-US" sz="1800" b="1" u="sng" dirty="0">
                <a:latin typeface="Verdana"/>
                <a:ea typeface="Verdana"/>
                <a:cs typeface="+mn-lt"/>
              </a:rPr>
              <a:t>Here, juvenile minority Black and Brown youth have a sense of familiarity by the challenges they face together by not having adequate education and health, which in turn brings to light the underlying causes of gun violence. </a:t>
            </a:r>
            <a:endParaRPr lang="en-US" sz="1800" dirty="0">
              <a:latin typeface="Verdana"/>
              <a:ea typeface="Verdana"/>
              <a:cs typeface="+mn-lt"/>
            </a:endParaRPr>
          </a:p>
          <a:p>
            <a:pPr marL="0" indent="0">
              <a:buNone/>
            </a:pPr>
            <a:endParaRPr lang="en-US" sz="1200" dirty="0">
              <a:ea typeface="+mn-lt"/>
              <a:cs typeface="+mn-lt"/>
            </a:endParaRPr>
          </a:p>
        </p:txBody>
      </p:sp>
    </p:spTree>
    <p:extLst>
      <p:ext uri="{BB962C8B-B14F-4D97-AF65-F5344CB8AC3E}">
        <p14:creationId xmlns:p14="http://schemas.microsoft.com/office/powerpoint/2010/main" val="20837434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BA834-BC37-6A61-753B-EF5E157FFE08}"/>
              </a:ext>
            </a:extLst>
          </p:cNvPr>
          <p:cNvSpPr>
            <a:spLocks noGrp="1"/>
          </p:cNvSpPr>
          <p:nvPr>
            <p:ph type="title"/>
          </p:nvPr>
        </p:nvSpPr>
        <p:spPr/>
        <p:txBody>
          <a:bodyPr/>
          <a:lstStyle/>
          <a:p>
            <a:r>
              <a:rPr lang="en-US" dirty="0"/>
              <a:t>ACE Concept 10 + 11 = Integration</a:t>
            </a:r>
          </a:p>
        </p:txBody>
      </p:sp>
      <p:sp>
        <p:nvSpPr>
          <p:cNvPr id="3" name="Content Placeholder 2">
            <a:extLst>
              <a:ext uri="{FF2B5EF4-FFF2-40B4-BE49-F238E27FC236}">
                <a16:creationId xmlns:a16="http://schemas.microsoft.com/office/drawing/2014/main" id="{8DBEA438-AD6B-583F-A4F4-FD766BBFF46C}"/>
              </a:ext>
            </a:extLst>
          </p:cNvPr>
          <p:cNvSpPr>
            <a:spLocks noGrp="1"/>
          </p:cNvSpPr>
          <p:nvPr>
            <p:ph idx="1"/>
          </p:nvPr>
        </p:nvSpPr>
        <p:spPr>
          <a:xfrm>
            <a:off x="1115568" y="2176100"/>
            <a:ext cx="10168128" cy="3996100"/>
          </a:xfrm>
        </p:spPr>
        <p:txBody>
          <a:bodyPr vert="horz" lIns="91440" tIns="45720" rIns="91440" bIns="45720" rtlCol="0" anchor="t">
            <a:noAutofit/>
          </a:bodyPr>
          <a:lstStyle/>
          <a:p>
            <a:r>
              <a:rPr lang="en-US" sz="2800" b="1" u="sng" dirty="0">
                <a:latin typeface="Verdana"/>
                <a:ea typeface="Verdana"/>
              </a:rPr>
              <a:t>You can also tie in ACE’S number 10 core concept on </a:t>
            </a:r>
            <a:r>
              <a:rPr lang="en-US" sz="2800" dirty="0">
                <a:latin typeface="Verdana"/>
                <a:ea typeface="Verdana"/>
              </a:rPr>
              <a:t>Culture being closely interwoven with traumatic experiences, responses, and recovery.</a:t>
            </a:r>
          </a:p>
          <a:p>
            <a:r>
              <a:rPr lang="en-US" sz="2800" dirty="0">
                <a:latin typeface="Verdana"/>
                <a:ea typeface="Verdana"/>
              </a:rPr>
              <a:t>Youth being tied together with their similar struggles impacts their daily lives and interactions with each other.</a:t>
            </a:r>
            <a:r>
              <a:rPr lang="en-US" sz="3600" dirty="0">
                <a:latin typeface="Verdana"/>
                <a:ea typeface="Verdana"/>
              </a:rPr>
              <a:t> </a:t>
            </a:r>
          </a:p>
          <a:p>
            <a:endParaRPr lang="en-US" dirty="0"/>
          </a:p>
        </p:txBody>
      </p:sp>
    </p:spTree>
    <p:extLst>
      <p:ext uri="{BB962C8B-B14F-4D97-AF65-F5344CB8AC3E}">
        <p14:creationId xmlns:p14="http://schemas.microsoft.com/office/powerpoint/2010/main" val="17008490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403B6-9259-60F3-DEB1-AFAE5056AC30}"/>
              </a:ext>
            </a:extLst>
          </p:cNvPr>
          <p:cNvSpPr>
            <a:spLocks noGrp="1"/>
          </p:cNvSpPr>
          <p:nvPr>
            <p:ph type="title"/>
          </p:nvPr>
        </p:nvSpPr>
        <p:spPr>
          <a:xfrm>
            <a:off x="1115568" y="-1334793"/>
            <a:ext cx="10168128" cy="4759536"/>
          </a:xfrm>
        </p:spPr>
        <p:txBody>
          <a:bodyPr>
            <a:normAutofit/>
          </a:bodyPr>
          <a:lstStyle/>
          <a:p>
            <a:r>
              <a:rPr lang="en-US" dirty="0"/>
              <a:t>ACE Concept 12 </a:t>
            </a:r>
            <a:br>
              <a:rPr lang="en-US" dirty="0"/>
            </a:br>
            <a:r>
              <a:rPr lang="en-US" dirty="0"/>
              <a:t>                  (EXPANDING WHAT WORKS)</a:t>
            </a:r>
          </a:p>
        </p:txBody>
      </p:sp>
      <p:sp>
        <p:nvSpPr>
          <p:cNvPr id="3" name="Content Placeholder 2">
            <a:extLst>
              <a:ext uri="{FF2B5EF4-FFF2-40B4-BE49-F238E27FC236}">
                <a16:creationId xmlns:a16="http://schemas.microsoft.com/office/drawing/2014/main" id="{06900DE6-7B8D-1FC8-1347-D655D774F432}"/>
              </a:ext>
            </a:extLst>
          </p:cNvPr>
          <p:cNvSpPr>
            <a:spLocks noGrp="1"/>
          </p:cNvSpPr>
          <p:nvPr>
            <p:ph idx="1"/>
          </p:nvPr>
        </p:nvSpPr>
        <p:spPr/>
        <p:txBody>
          <a:bodyPr vert="horz" lIns="91440" tIns="45720" rIns="91440" bIns="45720" rtlCol="0" anchor="t">
            <a:normAutofit/>
          </a:bodyPr>
          <a:lstStyle/>
          <a:p>
            <a:endParaRPr lang="en-US" sz="1200" dirty="0">
              <a:latin typeface="Verdana"/>
              <a:ea typeface="Verdana"/>
            </a:endParaRPr>
          </a:p>
          <a:p>
            <a:endParaRPr lang="en-US" dirty="0"/>
          </a:p>
        </p:txBody>
      </p:sp>
      <p:sp>
        <p:nvSpPr>
          <p:cNvPr id="4" name="TextBox 3">
            <a:extLst>
              <a:ext uri="{FF2B5EF4-FFF2-40B4-BE49-F238E27FC236}">
                <a16:creationId xmlns:a16="http://schemas.microsoft.com/office/drawing/2014/main" id="{3838513A-44DA-57CD-8E5B-1E4E6E782EA7}"/>
              </a:ext>
            </a:extLst>
          </p:cNvPr>
          <p:cNvSpPr txBox="1"/>
          <p:nvPr/>
        </p:nvSpPr>
        <p:spPr>
          <a:xfrm>
            <a:off x="684363" y="2481532"/>
            <a:ext cx="10607614" cy="38472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28600" indent="-228600">
              <a:buFont typeface="Symbol"/>
              <a:buChar char="•"/>
            </a:pPr>
            <a:r>
              <a:rPr lang="en-US" sz="2000" dirty="0">
                <a:latin typeface="Aptos"/>
              </a:rPr>
              <a:t>The Philadelphia Police Department’s </a:t>
            </a:r>
            <a:r>
              <a:rPr lang="en-US" sz="2000" b="1" dirty="0">
                <a:latin typeface="Aptos"/>
              </a:rPr>
              <a:t>Operation Pinpoint</a:t>
            </a:r>
            <a:r>
              <a:rPr lang="en-US" sz="2000" dirty="0">
                <a:latin typeface="Aptos"/>
              </a:rPr>
              <a:t> identifies a small number of blocks in an area that have become violence hotspots and uses data and intelligence to adjust its law enforcement approach in that area, such as the frequency of foot patrols, location of cameras, and partnerships with community leaders. </a:t>
            </a:r>
          </a:p>
          <a:p>
            <a:pPr marL="228600" indent="-228600">
              <a:buFont typeface="Symbol"/>
              <a:buChar char="•"/>
            </a:pPr>
            <a:endParaRPr lang="en-US" sz="2000" dirty="0">
              <a:latin typeface="Aptos"/>
            </a:endParaRPr>
          </a:p>
          <a:p>
            <a:pPr marL="228600" indent="-228600">
              <a:buFont typeface="Symbol"/>
              <a:buChar char="•"/>
            </a:pPr>
            <a:endParaRPr lang="en-US" sz="2000" dirty="0">
              <a:latin typeface="Aptos"/>
            </a:endParaRPr>
          </a:p>
          <a:p>
            <a:pPr marL="228600" indent="-228600">
              <a:buFont typeface="Symbol"/>
              <a:buChar char="•"/>
            </a:pPr>
            <a:r>
              <a:rPr lang="en-US" sz="2000" dirty="0">
                <a:latin typeface="Aptos"/>
              </a:rPr>
              <a:t>In </a:t>
            </a:r>
            <a:r>
              <a:rPr lang="en-US" sz="2000" b="1" dirty="0">
                <a:latin typeface="Aptos"/>
              </a:rPr>
              <a:t>Group Violence Intervention</a:t>
            </a:r>
            <a:r>
              <a:rPr lang="en-US" sz="2000" dirty="0">
                <a:latin typeface="Aptos"/>
              </a:rPr>
              <a:t>, the small percentage of individuals who are connected to the groups driving gun violence are directly engaged.  </a:t>
            </a:r>
          </a:p>
          <a:p>
            <a:endParaRPr lang="en-US" sz="2000" dirty="0">
              <a:latin typeface="Aptos"/>
            </a:endParaRPr>
          </a:p>
          <a:p>
            <a:pPr>
              <a:buFont typeface="Arial"/>
              <a:buChar char="•"/>
            </a:pPr>
            <a:r>
              <a:rPr lang="en-US" sz="2000" b="1" u="sng" dirty="0">
                <a:latin typeface="Neue Haas Grotesk Text Pro"/>
              </a:rPr>
              <a:t>Concept 12</a:t>
            </a:r>
            <a:r>
              <a:rPr lang="en-US" sz="2000" b="1" u="sng" dirty="0">
                <a:ea typeface="+mn-lt"/>
                <a:cs typeface="+mn-lt"/>
              </a:rPr>
              <a:t>. Working with trauma-exposed children can evoke distress in providers that make it more difficult for them to provide good care. </a:t>
            </a:r>
            <a:endParaRPr lang="en-US"/>
          </a:p>
          <a:p>
            <a:pPr>
              <a:buFont typeface="Arial"/>
              <a:buChar char="•"/>
            </a:pPr>
            <a:endParaRPr lang="en-US" sz="1200" dirty="0">
              <a:ea typeface="+mn-lt"/>
              <a:cs typeface="+mn-lt"/>
            </a:endParaRPr>
          </a:p>
          <a:p>
            <a:pPr marL="228600" indent="-228600">
              <a:buFont typeface="Symbol"/>
              <a:buChar char="•"/>
            </a:pPr>
            <a:endParaRPr lang="en-US" sz="1200" dirty="0">
              <a:latin typeface="Aptos"/>
            </a:endParaRPr>
          </a:p>
        </p:txBody>
      </p:sp>
    </p:spTree>
    <p:extLst>
      <p:ext uri="{BB962C8B-B14F-4D97-AF65-F5344CB8AC3E}">
        <p14:creationId xmlns:p14="http://schemas.microsoft.com/office/powerpoint/2010/main" val="17138374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2495A-CCB3-DE6E-D952-440E7E90ECAC}"/>
              </a:ext>
            </a:extLst>
          </p:cNvPr>
          <p:cNvSpPr>
            <a:spLocks noGrp="1"/>
          </p:cNvSpPr>
          <p:nvPr>
            <p:ph type="title"/>
          </p:nvPr>
        </p:nvSpPr>
        <p:spPr/>
        <p:txBody>
          <a:bodyPr/>
          <a:lstStyle/>
          <a:p>
            <a:r>
              <a:rPr lang="en-US" dirty="0"/>
              <a:t>EXPANDING WHAT WORKS CONT'D</a:t>
            </a:r>
          </a:p>
        </p:txBody>
      </p:sp>
      <p:sp>
        <p:nvSpPr>
          <p:cNvPr id="3" name="Content Placeholder 2">
            <a:extLst>
              <a:ext uri="{FF2B5EF4-FFF2-40B4-BE49-F238E27FC236}">
                <a16:creationId xmlns:a16="http://schemas.microsoft.com/office/drawing/2014/main" id="{04B023A7-A3A5-061F-94AE-923F1B87F543}"/>
              </a:ext>
            </a:extLst>
          </p:cNvPr>
          <p:cNvSpPr>
            <a:spLocks noGrp="1"/>
          </p:cNvSpPr>
          <p:nvPr>
            <p:ph idx="1"/>
          </p:nvPr>
        </p:nvSpPr>
        <p:spPr>
          <a:xfrm>
            <a:off x="1115568" y="2176100"/>
            <a:ext cx="10168128" cy="4413043"/>
          </a:xfrm>
        </p:spPr>
        <p:txBody>
          <a:bodyPr vert="horz" lIns="91440" tIns="45720" rIns="91440" bIns="45720" rtlCol="0" anchor="t">
            <a:noAutofit/>
          </a:bodyPr>
          <a:lstStyle/>
          <a:p>
            <a:r>
              <a:rPr lang="en-US" dirty="0">
                <a:latin typeface="Verdana"/>
                <a:ea typeface="Verdana"/>
              </a:rPr>
              <a:t>Traditionally individuals are called into a large group meeting and told a simple message: </a:t>
            </a:r>
          </a:p>
          <a:p>
            <a:r>
              <a:rPr lang="en-US" dirty="0">
                <a:latin typeface="Verdana"/>
                <a:ea typeface="Verdana"/>
              </a:rPr>
              <a:t>The violence must STOP.</a:t>
            </a:r>
          </a:p>
          <a:p>
            <a:r>
              <a:rPr lang="en-US" dirty="0">
                <a:latin typeface="Verdana"/>
                <a:ea typeface="Verdana"/>
              </a:rPr>
              <a:t>If it continues, every legal tool available will be used to ensure they face swift and certain consequences. Individuals are simultaneously connected to social services, employment, and community support to assist them in changing their lives. </a:t>
            </a:r>
          </a:p>
          <a:p>
            <a:r>
              <a:rPr lang="en-US" dirty="0">
                <a:latin typeface="Verdana"/>
                <a:ea typeface="Verdana"/>
              </a:rPr>
              <a:t>This message is delivered by a team composed of a gun violence victim’s family, law enforcement, and a social worker.</a:t>
            </a:r>
          </a:p>
          <a:p>
            <a:endParaRPr lang="en-US" dirty="0"/>
          </a:p>
        </p:txBody>
      </p:sp>
    </p:spTree>
    <p:extLst>
      <p:ext uri="{BB962C8B-B14F-4D97-AF65-F5344CB8AC3E}">
        <p14:creationId xmlns:p14="http://schemas.microsoft.com/office/powerpoint/2010/main" val="15001172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0AD2B-5FD6-8120-6EA9-80DEB2423025}"/>
              </a:ext>
            </a:extLst>
          </p:cNvPr>
          <p:cNvSpPr>
            <a:spLocks noGrp="1"/>
          </p:cNvSpPr>
          <p:nvPr>
            <p:ph type="title"/>
          </p:nvPr>
        </p:nvSpPr>
        <p:spPr/>
        <p:txBody>
          <a:bodyPr/>
          <a:lstStyle/>
          <a:p>
            <a:r>
              <a:rPr lang="en-US" dirty="0"/>
              <a:t>PRSC &amp; CONCEPT 12 Connection </a:t>
            </a:r>
          </a:p>
        </p:txBody>
      </p:sp>
      <p:sp>
        <p:nvSpPr>
          <p:cNvPr id="3" name="Content Placeholder 2">
            <a:extLst>
              <a:ext uri="{FF2B5EF4-FFF2-40B4-BE49-F238E27FC236}">
                <a16:creationId xmlns:a16="http://schemas.microsoft.com/office/drawing/2014/main" id="{E34BB6FA-AC8C-44FD-1BC9-195E171F69C4}"/>
              </a:ext>
            </a:extLst>
          </p:cNvPr>
          <p:cNvSpPr>
            <a:spLocks noGrp="1"/>
          </p:cNvSpPr>
          <p:nvPr>
            <p:ph idx="1"/>
          </p:nvPr>
        </p:nvSpPr>
        <p:spPr/>
        <p:txBody>
          <a:bodyPr vert="horz" lIns="91440" tIns="45720" rIns="91440" bIns="45720" rtlCol="0" anchor="t">
            <a:normAutofit/>
          </a:bodyPr>
          <a:lstStyle/>
          <a:p>
            <a:r>
              <a:rPr lang="en-US" sz="2000" dirty="0">
                <a:latin typeface="Verdana"/>
                <a:ea typeface="Verdana"/>
              </a:rPr>
              <a:t>Here, I would also </a:t>
            </a:r>
            <a:r>
              <a:rPr lang="en-US" sz="2000" dirty="0" err="1">
                <a:latin typeface="Verdana"/>
                <a:ea typeface="Verdana"/>
              </a:rPr>
              <a:t>tiee</a:t>
            </a:r>
            <a:r>
              <a:rPr lang="en-US" sz="2000" dirty="0">
                <a:latin typeface="Verdana"/>
                <a:ea typeface="Verdana"/>
              </a:rPr>
              <a:t> in the ACE’s number 12 core concept that </a:t>
            </a:r>
            <a:r>
              <a:rPr lang="en-US" sz="2000" b="1" u="sng" dirty="0">
                <a:latin typeface="Verdana"/>
                <a:ea typeface="Verdana"/>
              </a:rPr>
              <a:t>working with trauma-exposed children can evoke distress in providers that make it more difficult for them to provide good care.</a:t>
            </a:r>
            <a:endParaRPr lang="en-US" sz="2000" dirty="0">
              <a:latin typeface="Verdana"/>
              <a:ea typeface="Verdana"/>
            </a:endParaRPr>
          </a:p>
          <a:p>
            <a:r>
              <a:rPr lang="en-US" sz="2000" dirty="0">
                <a:latin typeface="Verdana"/>
                <a:ea typeface="Verdana"/>
              </a:rPr>
              <a:t>Having programs such as Group Violence Intervention creates a space to have those uncomfortable conversations, work on strategies to build together, and I believe can evoke change.</a:t>
            </a:r>
            <a:r>
              <a:rPr lang="en-US" sz="1200" dirty="0">
                <a:latin typeface="Verdana"/>
                <a:ea typeface="Verdana"/>
              </a:rPr>
              <a:t> </a:t>
            </a:r>
          </a:p>
          <a:p>
            <a:endParaRPr lang="en-US" dirty="0"/>
          </a:p>
        </p:txBody>
      </p:sp>
    </p:spTree>
    <p:extLst>
      <p:ext uri="{BB962C8B-B14F-4D97-AF65-F5344CB8AC3E}">
        <p14:creationId xmlns:p14="http://schemas.microsoft.com/office/powerpoint/2010/main" val="15306190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FA4C949-2D6C-4560-37E3-6CC60553979B}"/>
              </a:ext>
            </a:extLst>
          </p:cNvPr>
          <p:cNvSpPr txBox="1"/>
          <p:nvPr/>
        </p:nvSpPr>
        <p:spPr>
          <a:xfrm>
            <a:off x="789709" y="914400"/>
            <a:ext cx="10571018" cy="5410199"/>
          </a:xfrm>
          <a:prstGeom prst="rect">
            <a:avLst/>
          </a:prstGeom>
          <a:noFill/>
        </p:spPr>
        <p:txBody>
          <a:bodyPr wrap="square">
            <a:spAutoFit/>
          </a:bodyPr>
          <a:lstStyle/>
          <a:p>
            <a:endParaRPr lang="en-US" sz="2400" b="0" kern="100" dirty="0">
              <a:effectLst/>
              <a:latin typeface="Bell MT" panose="02020503060305020303" pitchFamily="18" charset="0"/>
              <a:ea typeface="Aptos" panose="020B0004020202020204" pitchFamily="34" charset="0"/>
              <a:cs typeface="Arial" panose="020B0604020202020204" pitchFamily="34" charset="0"/>
            </a:endParaRPr>
          </a:p>
          <a:p>
            <a:r>
              <a:rPr lang="en-US" sz="3200" b="1" i="1" kern="100" dirty="0">
                <a:solidFill>
                  <a:schemeClr val="accent6">
                    <a:lumMod val="75000"/>
                  </a:schemeClr>
                </a:solidFill>
                <a:effectLst/>
                <a:latin typeface="Bell MT" panose="02020503060305020303" pitchFamily="18" charset="0"/>
                <a:ea typeface="Aptos" panose="020B0004020202020204" pitchFamily="34" charset="0"/>
                <a:cs typeface="Arial" panose="020B0604020202020204" pitchFamily="34" charset="0"/>
              </a:rPr>
              <a:t>Risk factors for children and adolescents utilizing the Ecobiodevelopmental Framework</a:t>
            </a:r>
            <a:br>
              <a:rPr lang="en-US" sz="2400" b="0" kern="100" dirty="0">
                <a:effectLst/>
                <a:latin typeface="Bell MT" panose="02020503060305020303" pitchFamily="18" charset="0"/>
                <a:ea typeface="Aptos" panose="020B0004020202020204" pitchFamily="34" charset="0"/>
                <a:cs typeface="Arial" panose="020B0604020202020204" pitchFamily="34" charset="0"/>
              </a:rPr>
            </a:br>
            <a:r>
              <a:rPr lang="en-US" sz="2400" b="0" kern="100" dirty="0">
                <a:effectLst/>
                <a:latin typeface="Bell MT" panose="02020503060305020303" pitchFamily="18" charset="0"/>
                <a:ea typeface="Aptos" panose="020B0004020202020204" pitchFamily="34" charset="0"/>
                <a:cs typeface="Arial" panose="020B0604020202020204" pitchFamily="34" charset="0"/>
              </a:rPr>
              <a:t> </a:t>
            </a:r>
          </a:p>
          <a:p>
            <a:pPr>
              <a:lnSpc>
                <a:spcPct val="200000"/>
              </a:lnSpc>
            </a:pPr>
            <a:r>
              <a:rPr lang="en-US" sz="2400" b="0" kern="100" dirty="0">
                <a:effectLst/>
                <a:latin typeface="Bell MT" panose="02020503060305020303" pitchFamily="18" charset="0"/>
                <a:ea typeface="Aptos" panose="020B0004020202020204" pitchFamily="34" charset="0"/>
                <a:cs typeface="Arial" panose="020B0604020202020204" pitchFamily="34" charset="0"/>
              </a:rPr>
              <a:t>The Ecobiodevelopmental framework helps us understand that risk factors can negatively impact a child’s development. Risk factors for youth exist when there is not a consistent, supportive adult relationship. This leads to increased risk for negative health and developmental outcomes related to learning, behavior and growth (Fitzpatrick, M. et.al. (2023).</a:t>
            </a:r>
            <a:endParaRPr lang="en-US" sz="2400" dirty="0"/>
          </a:p>
        </p:txBody>
      </p:sp>
    </p:spTree>
    <p:extLst>
      <p:ext uri="{BB962C8B-B14F-4D97-AF65-F5344CB8AC3E}">
        <p14:creationId xmlns:p14="http://schemas.microsoft.com/office/powerpoint/2010/main" val="16806209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509BC83-87A3-3CA3-A2BC-2C05B37363A9}"/>
              </a:ext>
            </a:extLst>
          </p:cNvPr>
          <p:cNvSpPr txBox="1"/>
          <p:nvPr/>
        </p:nvSpPr>
        <p:spPr>
          <a:xfrm>
            <a:off x="623453" y="90057"/>
            <a:ext cx="10543309" cy="6767943"/>
          </a:xfrm>
          <a:prstGeom prst="rect">
            <a:avLst/>
          </a:prstGeom>
          <a:noFill/>
        </p:spPr>
        <p:txBody>
          <a:bodyPr wrap="square">
            <a:spAutoFit/>
          </a:bodyPr>
          <a:lstStyle/>
          <a:p>
            <a:pPr>
              <a:lnSpc>
                <a:spcPct val="200000"/>
              </a:lnSpc>
            </a:pPr>
            <a:r>
              <a:rPr lang="en-US" sz="2800" b="1" dirty="0">
                <a:solidFill>
                  <a:schemeClr val="accent6">
                    <a:lumMod val="75000"/>
                  </a:schemeClr>
                </a:solidFill>
                <a:latin typeface="Bell MT" panose="02020503060305020303" pitchFamily="18" charset="0"/>
              </a:rPr>
              <a:t>Poverty and Socioeconomic Disproportionalities</a:t>
            </a:r>
            <a:r>
              <a:rPr lang="en-US" sz="2800" dirty="0">
                <a:latin typeface="Bell MT" panose="02020503060305020303" pitchFamily="18" charset="0"/>
              </a:rPr>
              <a:t>:  </a:t>
            </a:r>
            <a:r>
              <a:rPr lang="en-US" sz="2400" dirty="0">
                <a:latin typeface="Bell MT" panose="02020503060305020303" pitchFamily="18" charset="0"/>
              </a:rPr>
              <a:t>is associated with substandard housing, hunger, homelessness, inadequate childcare, unsafe neighborhoods, and under-resourced schools. According to the US Census 35.5% of Blacks, 40.7% of Hispanics and 29.1% of American and Native American children lived in poverty in 2018 (apa.org). Hunger leads to deficits in cognitive, social and emotional development. Research shows that students reporting homelessness have higher rates of being sexually and physically victimized and bullied. They experienced greater odds of suicidality, substance abuse, alcohol abuse, risky sexual behavior, and poor grades (apa.org).</a:t>
            </a:r>
          </a:p>
        </p:txBody>
      </p:sp>
    </p:spTree>
    <p:extLst>
      <p:ext uri="{BB962C8B-B14F-4D97-AF65-F5344CB8AC3E}">
        <p14:creationId xmlns:p14="http://schemas.microsoft.com/office/powerpoint/2010/main" val="3702663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3D1CC-DA07-EA04-A9BC-165FC1320820}"/>
              </a:ext>
            </a:extLst>
          </p:cNvPr>
          <p:cNvSpPr>
            <a:spLocks noGrp="1"/>
          </p:cNvSpPr>
          <p:nvPr>
            <p:ph type="title"/>
          </p:nvPr>
        </p:nvSpPr>
        <p:spPr/>
        <p:txBody>
          <a:bodyPr/>
          <a:lstStyle/>
          <a:p>
            <a:r>
              <a:rPr lang="en-US" dirty="0"/>
              <a:t>ACE Concept 9</a:t>
            </a:r>
          </a:p>
        </p:txBody>
      </p:sp>
      <p:sp>
        <p:nvSpPr>
          <p:cNvPr id="3" name="Content Placeholder 2">
            <a:extLst>
              <a:ext uri="{FF2B5EF4-FFF2-40B4-BE49-F238E27FC236}">
                <a16:creationId xmlns:a16="http://schemas.microsoft.com/office/drawing/2014/main" id="{649E2A3B-EA44-9B3B-2172-A27F9EE4A8B5}"/>
              </a:ext>
            </a:extLst>
          </p:cNvPr>
          <p:cNvSpPr>
            <a:spLocks noGrp="1"/>
          </p:cNvSpPr>
          <p:nvPr>
            <p:ph idx="1"/>
          </p:nvPr>
        </p:nvSpPr>
        <p:spPr>
          <a:xfrm>
            <a:off x="1115568" y="2190478"/>
            <a:ext cx="10168128" cy="3981722"/>
          </a:xfrm>
        </p:spPr>
        <p:txBody>
          <a:bodyPr vert="horz" lIns="91440" tIns="45720" rIns="91440" bIns="45720" rtlCol="0" anchor="t">
            <a:noAutofit/>
          </a:bodyPr>
          <a:lstStyle/>
          <a:p>
            <a:pPr>
              <a:buFont typeface="Calibri"/>
              <a:buChar char="-"/>
            </a:pPr>
            <a:r>
              <a:rPr lang="en-US" sz="2000" dirty="0">
                <a:latin typeface="Verdana"/>
                <a:ea typeface="Verdana"/>
              </a:rPr>
              <a:t>With the ACE’S Concept 9, you find </a:t>
            </a:r>
            <a:r>
              <a:rPr lang="en-US" sz="2000" b="1" dirty="0">
                <a:latin typeface="Verdana"/>
                <a:ea typeface="Verdana"/>
              </a:rPr>
              <a:t>the developmental neurobiology underlies children's reactions to traumatic experiences.</a:t>
            </a:r>
            <a:endParaRPr lang="en-US"/>
          </a:p>
          <a:p>
            <a:pPr>
              <a:buFont typeface="Calibri"/>
              <a:buChar char="-"/>
            </a:pPr>
            <a:r>
              <a:rPr lang="en-US" sz="2000" dirty="0">
                <a:latin typeface="Times New Roman"/>
                <a:cs typeface="Times New Roman"/>
              </a:rPr>
              <a:t>It is important for practitioners to understand the brain functioning of adolescents because the brain is complex with its various parts and functioning.</a:t>
            </a:r>
          </a:p>
          <a:p>
            <a:pPr>
              <a:buFont typeface="Calibri"/>
              <a:buChar char="-"/>
            </a:pPr>
            <a:r>
              <a:rPr lang="en-US" sz="2000" dirty="0">
                <a:latin typeface="Times New Roman"/>
                <a:cs typeface="Times New Roman"/>
              </a:rPr>
              <a:t>Adolescents' brains are equated with growing in this stage of development, especially socially. </a:t>
            </a:r>
          </a:p>
          <a:p>
            <a:pPr>
              <a:buFont typeface="Calibri"/>
              <a:buChar char="-"/>
            </a:pPr>
            <a:r>
              <a:rPr lang="en-US" sz="2000" b="1" dirty="0">
                <a:latin typeface="Times New Roman"/>
                <a:cs typeface="Times New Roman"/>
              </a:rPr>
              <a:t>The first step in understanding brain functioning with adolescents is to understand how they respond to stressors.</a:t>
            </a:r>
            <a:endParaRPr lang="en-US" sz="2000" b="1"/>
          </a:p>
          <a:p>
            <a:pPr>
              <a:buFont typeface="Calibri"/>
              <a:buChar char="-"/>
            </a:pPr>
            <a:r>
              <a:rPr lang="en-US" sz="2000" dirty="0">
                <a:latin typeface="Times New Roman"/>
                <a:cs typeface="Times New Roman"/>
              </a:rPr>
              <a:t>Bruce et. al (2013) found that stress is the result of real or perceived threats to an individual's physical or psychological viability.</a:t>
            </a:r>
          </a:p>
          <a:p>
            <a:pPr marL="0" indent="0">
              <a:buNone/>
            </a:pPr>
            <a:endParaRPr lang="en-US" sz="2000" dirty="0"/>
          </a:p>
        </p:txBody>
      </p:sp>
    </p:spTree>
    <p:extLst>
      <p:ext uri="{BB962C8B-B14F-4D97-AF65-F5344CB8AC3E}">
        <p14:creationId xmlns:p14="http://schemas.microsoft.com/office/powerpoint/2010/main" val="23376165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63970A8-58BA-EF3B-01C3-209EDB7ED23D}"/>
              </a:ext>
            </a:extLst>
          </p:cNvPr>
          <p:cNvSpPr txBox="1"/>
          <p:nvPr/>
        </p:nvSpPr>
        <p:spPr>
          <a:xfrm>
            <a:off x="482931" y="376051"/>
            <a:ext cx="10307781" cy="6971076"/>
          </a:xfrm>
          <a:prstGeom prst="rect">
            <a:avLst/>
          </a:prstGeom>
          <a:noFill/>
        </p:spPr>
        <p:txBody>
          <a:bodyPr wrap="square">
            <a:spAutoFit/>
          </a:bodyPr>
          <a:lstStyle/>
          <a:p>
            <a:pPr marL="0" marR="0" indent="0">
              <a:lnSpc>
                <a:spcPct val="200000"/>
              </a:lnSpc>
              <a:spcBef>
                <a:spcPts val="0"/>
              </a:spcBef>
              <a:spcAft>
                <a:spcPts val="800"/>
              </a:spcAft>
              <a:buNone/>
            </a:pPr>
            <a:r>
              <a:rPr lang="en-US" sz="2800" b="1" kern="100" dirty="0">
                <a:solidFill>
                  <a:schemeClr val="accent6">
                    <a:lumMod val="75000"/>
                  </a:schemeClr>
                </a:solidFill>
                <a:effectLst/>
                <a:latin typeface="Bell MT" panose="02020503060305020303" pitchFamily="18" charset="0"/>
                <a:ea typeface="Aptos" panose="020B0004020202020204" pitchFamily="34" charset="0"/>
                <a:cs typeface="Arial" panose="020B0604020202020204" pitchFamily="34" charset="0"/>
              </a:rPr>
              <a:t>Epigenetic factors</a:t>
            </a:r>
            <a:r>
              <a:rPr lang="en-US" sz="2000" kern="100" dirty="0">
                <a:solidFill>
                  <a:schemeClr val="accent6">
                    <a:lumMod val="75000"/>
                  </a:schemeClr>
                </a:solidFill>
                <a:effectLst/>
                <a:latin typeface="Bell MT" panose="02020503060305020303" pitchFamily="18" charset="0"/>
                <a:ea typeface="Aptos" panose="020B0004020202020204" pitchFamily="34" charset="0"/>
                <a:cs typeface="Arial" panose="020B0604020202020204" pitchFamily="34" charset="0"/>
              </a:rPr>
              <a:t>: </a:t>
            </a:r>
            <a:r>
              <a:rPr lang="en-US" sz="2000" kern="100" dirty="0">
                <a:effectLst/>
                <a:latin typeface="Bell MT" panose="02020503060305020303" pitchFamily="18" charset="0"/>
                <a:ea typeface="Aptos" panose="020B0004020202020204" pitchFamily="34" charset="0"/>
                <a:cs typeface="Arial" panose="020B0604020202020204" pitchFamily="34" charset="0"/>
              </a:rPr>
              <a:t>Behavior, nutrition, and exposure to toxins and pollutants are lifestyle factors associated with epigenetic modifications. Nutrition is a key environmental exposure that impacts our health from gestation to death. Poor nutrition alters the body’s genes and makes the person susceptible to cardiovascular issues, hypertension, heart disease, diabetes, and obesity. (Tiffin.C.2018).</a:t>
            </a:r>
          </a:p>
          <a:p>
            <a:pPr marL="0" marR="0">
              <a:lnSpc>
                <a:spcPct val="200000"/>
              </a:lnSpc>
              <a:spcBef>
                <a:spcPts val="0"/>
              </a:spcBef>
              <a:spcAft>
                <a:spcPts val="800"/>
              </a:spcAft>
            </a:pPr>
            <a:r>
              <a:rPr lang="en-US" sz="2000" kern="100" dirty="0">
                <a:effectLst/>
                <a:latin typeface="Bell MT" panose="02020503060305020303" pitchFamily="18" charset="0"/>
                <a:ea typeface="Aptos" panose="020B0004020202020204" pitchFamily="34" charset="0"/>
                <a:cs typeface="Arial" panose="020B0604020202020204" pitchFamily="34" charset="0"/>
              </a:rPr>
              <a:t>Environmental pollutants include exposure to metals, air pollution, pesticides, and other (EDCs) endocrine-disrupting chemicals (Tiffin.C.2018). EDCs are environmental chemicals that interfere with hormone signaling pathways. These have an adverse effect on the development of reproductive organs, effects on neuronal differentiation, and an increase in risks for cancers (Tiffin.C.2018). Maternal drug and alcohol use also has long term effects on a person.</a:t>
            </a:r>
          </a:p>
          <a:p>
            <a:pPr marL="0" marR="0">
              <a:lnSpc>
                <a:spcPct val="115000"/>
              </a:lnSpc>
              <a:spcBef>
                <a:spcPts val="0"/>
              </a:spcBef>
              <a:spcAft>
                <a:spcPts val="800"/>
              </a:spcAft>
            </a:pPr>
            <a:endParaRPr lang="en-US" sz="1600" kern="100" dirty="0">
              <a:effectLst/>
              <a:latin typeface="Bell MT" panose="02020503060305020303" pitchFamily="18"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33167691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151B764-8CE3-55A8-289E-469E880B8FA8}"/>
              </a:ext>
            </a:extLst>
          </p:cNvPr>
          <p:cNvSpPr txBox="1"/>
          <p:nvPr/>
        </p:nvSpPr>
        <p:spPr>
          <a:xfrm>
            <a:off x="964540" y="950917"/>
            <a:ext cx="9805059" cy="5026954"/>
          </a:xfrm>
          <a:prstGeom prst="rect">
            <a:avLst/>
          </a:prstGeom>
          <a:noFill/>
        </p:spPr>
        <p:txBody>
          <a:bodyPr wrap="square">
            <a:spAutoFit/>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800" b="1" i="0" u="none" strike="noStrike" kern="100" cap="none" spc="0" normalizeH="0" baseline="0" noProof="0" dirty="0">
                <a:ln>
                  <a:noFill/>
                </a:ln>
                <a:solidFill>
                  <a:schemeClr val="accent6">
                    <a:lumMod val="75000"/>
                  </a:schemeClr>
                </a:solidFill>
                <a:effectLst/>
                <a:uLnTx/>
                <a:uFillTx/>
                <a:latin typeface="Bell MT" panose="02020503060305020303" pitchFamily="18" charset="0"/>
                <a:ea typeface="Aptos" panose="020B0004020202020204" pitchFamily="34" charset="0"/>
                <a:cs typeface="Arial" panose="020B0604020202020204" pitchFamily="34" charset="0"/>
              </a:rPr>
              <a:t>Violence and trauma</a:t>
            </a:r>
            <a:r>
              <a:rPr kumimoji="0" lang="en-US" sz="2400" b="0" i="0" u="none" strike="noStrike" kern="100" cap="none" spc="0" normalizeH="0" baseline="0" noProof="0" dirty="0">
                <a:ln>
                  <a:noFill/>
                </a:ln>
                <a:solidFill>
                  <a:srgbClr val="000000"/>
                </a:solidFill>
                <a:effectLst/>
                <a:uLnTx/>
                <a:uFillTx/>
                <a:latin typeface="Bell MT" panose="02020503060305020303" pitchFamily="18" charset="0"/>
                <a:ea typeface="Aptos" panose="020B0004020202020204" pitchFamily="34" charset="0"/>
                <a:cs typeface="Arial" panose="020B0604020202020204" pitchFamily="34" charset="0"/>
              </a:rPr>
              <a:t>:</a:t>
            </a:r>
          </a:p>
          <a:p>
            <a:pPr marL="0" marR="0" lvl="0" indent="0" algn="l" defTabSz="914400" rtl="0" eaLnBrk="1" fontAlgn="auto" latinLnBrk="0" hangingPunct="1">
              <a:lnSpc>
                <a:spcPct val="200000"/>
              </a:lnSpc>
              <a:spcBef>
                <a:spcPts val="0"/>
              </a:spcBef>
              <a:spcAft>
                <a:spcPts val="800"/>
              </a:spcAft>
              <a:buClrTx/>
              <a:buSzTx/>
              <a:buFontTx/>
              <a:buNone/>
              <a:tabLst/>
              <a:defRPr/>
            </a:pPr>
            <a:r>
              <a:rPr kumimoji="0" lang="en-US" sz="2400" b="0" i="0" u="none" strike="noStrike" kern="100" cap="none" spc="0" normalizeH="0" baseline="0" noProof="0" dirty="0">
                <a:ln>
                  <a:noFill/>
                </a:ln>
                <a:solidFill>
                  <a:srgbClr val="000000"/>
                </a:solidFill>
                <a:effectLst/>
                <a:uLnTx/>
                <a:uFillTx/>
                <a:latin typeface="Bell MT" panose="02020503060305020303" pitchFamily="18" charset="0"/>
                <a:ea typeface="Aptos" panose="020B0004020202020204" pitchFamily="34" charset="0"/>
                <a:cs typeface="Arial" panose="020B0604020202020204" pitchFamily="34" charset="0"/>
              </a:rPr>
              <a:t>Children exposed to violence may learn to resolve conflicts in a violent manner. Long-term exposure to violence increases the risk for behavioral and psychological problems, academic failure, drug and alcohol use and criminal acts which often leads to adult criminality. This perpetuates a cycle of violence that can continue through to future generations (HealthyChildren.org). </a:t>
            </a:r>
          </a:p>
        </p:txBody>
      </p:sp>
    </p:spTree>
    <p:extLst>
      <p:ext uri="{BB962C8B-B14F-4D97-AF65-F5344CB8AC3E}">
        <p14:creationId xmlns:p14="http://schemas.microsoft.com/office/powerpoint/2010/main" val="16171081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9224011-B85C-DCDD-9BCC-F16721FD12B3}"/>
              </a:ext>
            </a:extLst>
          </p:cNvPr>
          <p:cNvSpPr txBox="1"/>
          <p:nvPr/>
        </p:nvSpPr>
        <p:spPr>
          <a:xfrm>
            <a:off x="914400" y="964857"/>
            <a:ext cx="10014857" cy="5273623"/>
          </a:xfrm>
          <a:prstGeom prst="rect">
            <a:avLst/>
          </a:prstGeom>
          <a:noFill/>
        </p:spPr>
        <p:txBody>
          <a:bodyPr wrap="square">
            <a:spAutoFit/>
          </a:bodyPr>
          <a:lstStyle/>
          <a:p>
            <a:pPr marL="0" marR="0">
              <a:lnSpc>
                <a:spcPct val="115000"/>
              </a:lnSpc>
              <a:spcBef>
                <a:spcPts val="0"/>
              </a:spcBef>
              <a:spcAft>
                <a:spcPts val="800"/>
              </a:spcAft>
            </a:pPr>
            <a:r>
              <a:rPr lang="en-US" sz="2400" b="1" kern="100" dirty="0">
                <a:solidFill>
                  <a:schemeClr val="accent6">
                    <a:lumMod val="75000"/>
                  </a:schemeClr>
                </a:solidFill>
                <a:effectLst/>
                <a:latin typeface="Bell MT" panose="02020503060305020303" pitchFamily="18" charset="0"/>
                <a:ea typeface="Aptos" panose="020B0004020202020204" pitchFamily="34" charset="0"/>
                <a:cs typeface="Arial" panose="020B0604020202020204" pitchFamily="34" charset="0"/>
              </a:rPr>
              <a:t>Protective factors for children and adolescents utilizing the Ecobiodevelopmental Framework</a:t>
            </a:r>
            <a:endParaRPr lang="en-US" sz="2400" kern="100" dirty="0">
              <a:solidFill>
                <a:schemeClr val="accent6">
                  <a:lumMod val="75000"/>
                </a:schemeClr>
              </a:solidFill>
              <a:effectLst/>
              <a:latin typeface="Bell MT" panose="02020503060305020303" pitchFamily="18" charset="0"/>
              <a:ea typeface="Aptos" panose="020B0004020202020204" pitchFamily="34" charset="0"/>
              <a:cs typeface="Arial" panose="020B0604020202020204" pitchFamily="34" charset="0"/>
            </a:endParaRPr>
          </a:p>
          <a:p>
            <a:pPr marL="0" marR="0">
              <a:lnSpc>
                <a:spcPct val="200000"/>
              </a:lnSpc>
              <a:spcBef>
                <a:spcPts val="0"/>
              </a:spcBef>
              <a:spcAft>
                <a:spcPts val="800"/>
              </a:spcAft>
            </a:pPr>
            <a:r>
              <a:rPr lang="en-US" sz="2000" kern="100" dirty="0">
                <a:effectLst/>
                <a:latin typeface="Bell MT" panose="02020503060305020303" pitchFamily="18" charset="0"/>
                <a:ea typeface="Aptos" panose="020B0004020202020204" pitchFamily="34" charset="0"/>
                <a:cs typeface="Arial" panose="020B0604020202020204" pitchFamily="34" charset="0"/>
              </a:rPr>
              <a:t>The Ecobiodevelopmental framework credits healthy childhood development as a result of genetic and environmental factors. The social environment in which a child develops has a lasting impact on health outcomes and developmental trajectories for the individual and generations to come. A caring and in tuned caregiver helps relieve stresses caused by the environment by teaching the youth coping skills. A caregiver who is not responsive and in tune to youth opens the child to adverse experiences that may provoke toxic stress that overtime delays the child’s  development (Fitzpatrick, M.et.al. (2023).</a:t>
            </a:r>
          </a:p>
        </p:txBody>
      </p:sp>
    </p:spTree>
    <p:extLst>
      <p:ext uri="{BB962C8B-B14F-4D97-AF65-F5344CB8AC3E}">
        <p14:creationId xmlns:p14="http://schemas.microsoft.com/office/powerpoint/2010/main" val="3032241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4546896-E7BF-8557-3347-65ED302E6312}"/>
              </a:ext>
            </a:extLst>
          </p:cNvPr>
          <p:cNvSpPr txBox="1"/>
          <p:nvPr/>
        </p:nvSpPr>
        <p:spPr>
          <a:xfrm>
            <a:off x="435429" y="566057"/>
            <a:ext cx="9143999" cy="5232843"/>
          </a:xfrm>
          <a:prstGeom prst="rect">
            <a:avLst/>
          </a:prstGeom>
          <a:noFill/>
        </p:spPr>
        <p:txBody>
          <a:bodyPr wrap="square">
            <a:spAutoFit/>
          </a:bodyPr>
          <a:lstStyle/>
          <a:p>
            <a:pPr marL="457200" marR="0">
              <a:lnSpc>
                <a:spcPct val="115000"/>
              </a:lnSpc>
              <a:spcBef>
                <a:spcPts val="0"/>
              </a:spcBef>
              <a:spcAft>
                <a:spcPts val="800"/>
              </a:spcAft>
            </a:pPr>
            <a:endParaRPr lang="en-US" sz="2800" b="1" kern="100" dirty="0">
              <a:solidFill>
                <a:schemeClr val="accent6">
                  <a:lumMod val="75000"/>
                </a:schemeClr>
              </a:solidFill>
              <a:effectLst/>
              <a:latin typeface="Bell MT" panose="02020503060305020303" pitchFamily="18" charset="0"/>
              <a:ea typeface="Aptos" panose="020B0004020202020204" pitchFamily="34" charset="0"/>
              <a:cs typeface="Arial" panose="020B0604020202020204" pitchFamily="34" charset="0"/>
            </a:endParaRPr>
          </a:p>
          <a:p>
            <a:pPr marL="457200" marR="0">
              <a:lnSpc>
                <a:spcPct val="115000"/>
              </a:lnSpc>
              <a:spcBef>
                <a:spcPts val="0"/>
              </a:spcBef>
              <a:spcAft>
                <a:spcPts val="800"/>
              </a:spcAft>
            </a:pPr>
            <a:r>
              <a:rPr lang="en-US" sz="2800" b="1" i="1" kern="100" dirty="0">
                <a:solidFill>
                  <a:schemeClr val="accent6">
                    <a:lumMod val="75000"/>
                  </a:schemeClr>
                </a:solidFill>
                <a:effectLst/>
                <a:latin typeface="Bell MT" panose="02020503060305020303" pitchFamily="18" charset="0"/>
                <a:ea typeface="Aptos" panose="020B0004020202020204" pitchFamily="34" charset="0"/>
                <a:cs typeface="Arial" panose="020B0604020202020204" pitchFamily="34" charset="0"/>
              </a:rPr>
              <a:t>Social Connections</a:t>
            </a:r>
            <a:r>
              <a:rPr lang="en-US" sz="2800" i="1" kern="100" dirty="0">
                <a:effectLst/>
                <a:latin typeface="Bell MT" panose="02020503060305020303" pitchFamily="18" charset="0"/>
                <a:ea typeface="Aptos" panose="020B0004020202020204" pitchFamily="34" charset="0"/>
                <a:cs typeface="Arial" panose="020B0604020202020204" pitchFamily="34" charset="0"/>
              </a:rPr>
              <a:t>:</a:t>
            </a:r>
            <a:r>
              <a:rPr lang="en-US" sz="2800" kern="100" dirty="0">
                <a:effectLst/>
                <a:latin typeface="Bell MT" panose="02020503060305020303" pitchFamily="18" charset="0"/>
                <a:ea typeface="Aptos" panose="020B0004020202020204" pitchFamily="34" charset="0"/>
                <a:cs typeface="Arial" panose="020B0604020202020204" pitchFamily="34" charset="0"/>
              </a:rPr>
              <a:t> </a:t>
            </a:r>
          </a:p>
          <a:p>
            <a:pPr marL="457200" marR="0">
              <a:lnSpc>
                <a:spcPct val="115000"/>
              </a:lnSpc>
              <a:spcBef>
                <a:spcPts val="0"/>
              </a:spcBef>
              <a:spcAft>
                <a:spcPts val="800"/>
              </a:spcAft>
            </a:pPr>
            <a:r>
              <a:rPr lang="en-US" sz="2800" kern="100" dirty="0">
                <a:effectLst/>
                <a:latin typeface="Bell MT" panose="02020503060305020303" pitchFamily="18" charset="0"/>
                <a:ea typeface="Aptos" panose="020B0004020202020204" pitchFamily="34" charset="0"/>
                <a:cs typeface="Arial" panose="020B0604020202020204" pitchFamily="34" charset="0"/>
              </a:rPr>
              <a:t>Having connections outside of family reduces risk factors. Connections are any positive supports for the youth.  Connections can be peers, sports, employment, religion, arts, or mentoring.  Youth need to be an environment free from violence and bullying. An environment that has ample greenspaces and recreational centers that are well-lit, clean and inviting. There should exist community resources.</a:t>
            </a:r>
          </a:p>
        </p:txBody>
      </p:sp>
    </p:spTree>
    <p:extLst>
      <p:ext uri="{BB962C8B-B14F-4D97-AF65-F5344CB8AC3E}">
        <p14:creationId xmlns:p14="http://schemas.microsoft.com/office/powerpoint/2010/main" val="12629760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BE9F197-3F94-00CD-99E4-6EFF6BDB8D77}"/>
              </a:ext>
            </a:extLst>
          </p:cNvPr>
          <p:cNvSpPr txBox="1"/>
          <p:nvPr/>
        </p:nvSpPr>
        <p:spPr>
          <a:xfrm>
            <a:off x="1335315" y="365513"/>
            <a:ext cx="10058400" cy="5765617"/>
          </a:xfrm>
          <a:prstGeom prst="rect">
            <a:avLst/>
          </a:prstGeom>
          <a:noFill/>
        </p:spPr>
        <p:txBody>
          <a:bodyPr wrap="square">
            <a:spAutoFit/>
          </a:bodyPr>
          <a:lstStyle/>
          <a:p>
            <a:pPr marL="457200" marR="0">
              <a:lnSpc>
                <a:spcPct val="115000"/>
              </a:lnSpc>
              <a:spcBef>
                <a:spcPts val="0"/>
              </a:spcBef>
              <a:spcAft>
                <a:spcPts val="800"/>
              </a:spcAft>
            </a:pPr>
            <a:r>
              <a:rPr lang="en-US" sz="2800" kern="100" dirty="0">
                <a:effectLst/>
                <a:latin typeface="Bell MT" panose="02020503060305020303" pitchFamily="18" charset="0"/>
                <a:ea typeface="Aptos" panose="020B0004020202020204" pitchFamily="34" charset="0"/>
                <a:cs typeface="Arial" panose="020B0604020202020204" pitchFamily="34" charset="0"/>
              </a:rPr>
              <a:t> </a:t>
            </a:r>
            <a:r>
              <a:rPr lang="en-US" sz="2800" b="1" i="1" kern="100" dirty="0">
                <a:solidFill>
                  <a:schemeClr val="accent6">
                    <a:lumMod val="75000"/>
                  </a:schemeClr>
                </a:solidFill>
                <a:effectLst/>
                <a:latin typeface="Bell MT" panose="02020503060305020303" pitchFamily="18" charset="0"/>
                <a:ea typeface="Aptos" panose="020B0004020202020204" pitchFamily="34" charset="0"/>
                <a:cs typeface="Arial" panose="020B0604020202020204" pitchFamily="34" charset="0"/>
              </a:rPr>
              <a:t>Concrete Supports</a:t>
            </a:r>
            <a:r>
              <a:rPr lang="en-US" sz="1800" i="1" kern="100" dirty="0">
                <a:solidFill>
                  <a:schemeClr val="accent6">
                    <a:lumMod val="75000"/>
                  </a:schemeClr>
                </a:solidFill>
                <a:effectLst/>
                <a:latin typeface="Aptos" panose="020B0004020202020204" pitchFamily="34" charset="0"/>
                <a:ea typeface="Aptos" panose="020B0004020202020204" pitchFamily="34" charset="0"/>
                <a:cs typeface="Arial" panose="020B0604020202020204" pitchFamily="34" charset="0"/>
              </a:rPr>
              <a:t>:  </a:t>
            </a:r>
          </a:p>
          <a:p>
            <a:pPr marL="457200" marR="0">
              <a:lnSpc>
                <a:spcPct val="200000"/>
              </a:lnSpc>
              <a:spcBef>
                <a:spcPts val="0"/>
              </a:spcBef>
              <a:spcAft>
                <a:spcPts val="800"/>
              </a:spcAft>
            </a:pPr>
            <a:r>
              <a:rPr lang="en-US" sz="2400" kern="100" dirty="0">
                <a:effectLst/>
                <a:latin typeface="Bell MT" panose="02020503060305020303" pitchFamily="18" charset="0"/>
                <a:ea typeface="Aptos" panose="020B0004020202020204" pitchFamily="34" charset="0"/>
                <a:cs typeface="Arial" panose="020B0604020202020204" pitchFamily="34" charset="0"/>
              </a:rPr>
              <a:t>The most important element of the social environment is the child’s relationship with their primary caregiver (Bronfenbrenner, U. &amp; Ceci, S.1994). Having a stable household where they can rely on adults to be present and available. A household where there exist no food scarcities or lack of resources. Where they are served healthy meals and a variety of healthy foods. A home with structure and clear expectations for behavior and values</a:t>
            </a:r>
            <a:r>
              <a:rPr lang="en-US" sz="2000" kern="100" dirty="0">
                <a:effectLst/>
                <a:latin typeface="Bell MT" panose="02020503060305020303" pitchFamily="18" charset="0"/>
                <a:ea typeface="Aptos" panose="020B0004020202020204" pitchFamily="34" charset="0"/>
                <a:cs typeface="Arial" panose="020B0604020202020204" pitchFamily="34" charset="0"/>
              </a:rPr>
              <a:t>. </a:t>
            </a:r>
          </a:p>
        </p:txBody>
      </p:sp>
    </p:spTree>
    <p:extLst>
      <p:ext uri="{BB962C8B-B14F-4D97-AF65-F5344CB8AC3E}">
        <p14:creationId xmlns:p14="http://schemas.microsoft.com/office/powerpoint/2010/main" val="14834431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7246F2B-ABA5-C455-5FA9-60C3C4EC94B6}"/>
              </a:ext>
            </a:extLst>
          </p:cNvPr>
          <p:cNvSpPr txBox="1"/>
          <p:nvPr/>
        </p:nvSpPr>
        <p:spPr>
          <a:xfrm>
            <a:off x="914399" y="1339651"/>
            <a:ext cx="9782629" cy="3915880"/>
          </a:xfrm>
          <a:prstGeom prst="rect">
            <a:avLst/>
          </a:prstGeom>
          <a:noFill/>
        </p:spPr>
        <p:txBody>
          <a:bodyPr wrap="square">
            <a:spAutoFit/>
          </a:bodyPr>
          <a:lstStyle/>
          <a:p>
            <a:pPr marL="457200" marR="0">
              <a:lnSpc>
                <a:spcPct val="200000"/>
              </a:lnSpc>
              <a:spcBef>
                <a:spcPts val="0"/>
              </a:spcBef>
              <a:spcAft>
                <a:spcPts val="800"/>
              </a:spcAft>
            </a:pPr>
            <a:r>
              <a:rPr lang="en-US" sz="2800" b="1" kern="100" dirty="0">
                <a:solidFill>
                  <a:schemeClr val="accent6">
                    <a:lumMod val="75000"/>
                  </a:schemeClr>
                </a:solidFill>
                <a:effectLst/>
                <a:latin typeface="Bell MT" panose="02020503060305020303" pitchFamily="18" charset="0"/>
                <a:ea typeface="Aptos" panose="020B0004020202020204" pitchFamily="34" charset="0"/>
                <a:cs typeface="Arial" panose="020B0604020202020204" pitchFamily="34" charset="0"/>
              </a:rPr>
              <a:t>Nurturing Relationships</a:t>
            </a:r>
            <a:r>
              <a:rPr lang="en-US" sz="2400" kern="100" dirty="0">
                <a:solidFill>
                  <a:schemeClr val="accent6">
                    <a:lumMod val="75000"/>
                  </a:schemeClr>
                </a:solidFill>
                <a:effectLst/>
                <a:latin typeface="Bell MT" panose="02020503060305020303" pitchFamily="18" charset="0"/>
                <a:ea typeface="Aptos" panose="020B0004020202020204" pitchFamily="34" charset="0"/>
                <a:cs typeface="Arial" panose="020B0604020202020204" pitchFamily="34" charset="0"/>
              </a:rPr>
              <a:t>:</a:t>
            </a:r>
          </a:p>
          <a:p>
            <a:pPr marL="457200" marR="0">
              <a:lnSpc>
                <a:spcPct val="200000"/>
              </a:lnSpc>
              <a:spcBef>
                <a:spcPts val="0"/>
              </a:spcBef>
              <a:spcAft>
                <a:spcPts val="800"/>
              </a:spcAft>
            </a:pPr>
            <a:r>
              <a:rPr lang="en-US" sz="2400" kern="100" dirty="0">
                <a:effectLst/>
                <a:latin typeface="Bell MT" panose="02020503060305020303" pitchFamily="18" charset="0"/>
                <a:ea typeface="Aptos" panose="020B0004020202020204" pitchFamily="34" charset="0"/>
                <a:cs typeface="Arial" panose="020B0604020202020204" pitchFamily="34" charset="0"/>
              </a:rPr>
              <a:t>Where the youth have supportive relationships and rules and limits that are monitored by a caring adult. A nurturing caregiver can buffer against physiological disruptions and promote a protective relationship. A household where praise, redirection and comfort are present.</a:t>
            </a:r>
          </a:p>
        </p:txBody>
      </p:sp>
    </p:spTree>
    <p:extLst>
      <p:ext uri="{BB962C8B-B14F-4D97-AF65-F5344CB8AC3E}">
        <p14:creationId xmlns:p14="http://schemas.microsoft.com/office/powerpoint/2010/main" val="15868035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2C419-0CE4-3E8A-2E6D-8D58D2659E32}"/>
              </a:ext>
            </a:extLst>
          </p:cNvPr>
          <p:cNvSpPr>
            <a:spLocks noGrp="1"/>
          </p:cNvSpPr>
          <p:nvPr>
            <p:ph type="title"/>
          </p:nvPr>
        </p:nvSpPr>
        <p:spPr>
          <a:xfrm>
            <a:off x="1011936" y="33383"/>
            <a:ext cx="10168128" cy="481874"/>
          </a:xfrm>
        </p:spPr>
        <p:txBody>
          <a:bodyPr>
            <a:normAutofit fontScale="90000"/>
          </a:bodyPr>
          <a:lstStyle/>
          <a:p>
            <a:r>
              <a:rPr lang="en-US" sz="3600" dirty="0"/>
              <a:t>References</a:t>
            </a:r>
          </a:p>
        </p:txBody>
      </p:sp>
      <p:sp>
        <p:nvSpPr>
          <p:cNvPr id="3" name="Content Placeholder 2">
            <a:extLst>
              <a:ext uri="{FF2B5EF4-FFF2-40B4-BE49-F238E27FC236}">
                <a16:creationId xmlns:a16="http://schemas.microsoft.com/office/drawing/2014/main" id="{405ED618-3057-DFDE-B1DB-618198FC91D6}"/>
              </a:ext>
            </a:extLst>
          </p:cNvPr>
          <p:cNvSpPr>
            <a:spLocks noGrp="1"/>
          </p:cNvSpPr>
          <p:nvPr>
            <p:ph idx="1"/>
          </p:nvPr>
        </p:nvSpPr>
        <p:spPr>
          <a:xfrm>
            <a:off x="1011936" y="515257"/>
            <a:ext cx="10168128" cy="6309360"/>
          </a:xfrm>
        </p:spPr>
        <p:txBody>
          <a:bodyPr vert="horz" lIns="91440" tIns="45720" rIns="91440" bIns="45720" rtlCol="0" anchor="t">
            <a:noAutofit/>
          </a:bodyPr>
          <a:lstStyle/>
          <a:p>
            <a:r>
              <a:rPr lang="en-US" sz="1800" dirty="0">
                <a:solidFill>
                  <a:srgbClr val="303030"/>
                </a:solidFill>
                <a:latin typeface="Times New Roman"/>
                <a:ea typeface="+mn-lt"/>
                <a:cs typeface="Times New Roman"/>
              </a:rPr>
              <a:t>APA, 2024. Mental health effects of poverty, hunger, and homelessness on children and teens. Effects of poverty, hunger and homelessness on children and youth (apa.org)</a:t>
            </a:r>
          </a:p>
          <a:p>
            <a:r>
              <a:rPr lang="en-US" sz="1800" dirty="0">
                <a:solidFill>
                  <a:srgbClr val="303030"/>
                </a:solidFill>
                <a:latin typeface="Times New Roman"/>
                <a:ea typeface="+mn-lt"/>
                <a:cs typeface="Times New Roman"/>
              </a:rPr>
              <a:t>Birkbeck C, </a:t>
            </a:r>
            <a:r>
              <a:rPr lang="en-US" sz="1800" dirty="0" err="1">
                <a:solidFill>
                  <a:srgbClr val="303030"/>
                </a:solidFill>
                <a:latin typeface="Times New Roman"/>
                <a:ea typeface="+mn-lt"/>
                <a:cs typeface="Times New Roman"/>
              </a:rPr>
              <a:t>LaFree</a:t>
            </a:r>
            <a:r>
              <a:rPr lang="en-US" sz="1800" dirty="0">
                <a:solidFill>
                  <a:srgbClr val="303030"/>
                </a:solidFill>
                <a:latin typeface="Times New Roman"/>
                <a:ea typeface="+mn-lt"/>
                <a:cs typeface="Times New Roman"/>
              </a:rPr>
              <a:t> G. The situational analysis of crime and deviance. </a:t>
            </a:r>
            <a:r>
              <a:rPr lang="en-US" sz="1800" i="1" dirty="0">
                <a:solidFill>
                  <a:srgbClr val="303030"/>
                </a:solidFill>
                <a:latin typeface="Times New Roman"/>
                <a:ea typeface="+mn-lt"/>
                <a:cs typeface="Times New Roman"/>
              </a:rPr>
              <a:t>Annual Review of Sociology. </a:t>
            </a:r>
            <a:r>
              <a:rPr lang="en-US" sz="1800" dirty="0">
                <a:solidFill>
                  <a:srgbClr val="303030"/>
                </a:solidFill>
                <a:latin typeface="Times New Roman"/>
                <a:ea typeface="+mn-lt"/>
                <a:cs typeface="Times New Roman"/>
              </a:rPr>
              <a:t>1993;19:113–137.</a:t>
            </a:r>
          </a:p>
          <a:p>
            <a:r>
              <a:rPr lang="en-US" sz="1800" dirty="0">
                <a:solidFill>
                  <a:srgbClr val="303030"/>
                </a:solidFill>
                <a:latin typeface="Times New Roman"/>
                <a:ea typeface="+mn-lt"/>
                <a:cs typeface="Times New Roman"/>
              </a:rPr>
              <a:t>Bronfenbrenner, U., &amp; Ceci, S. J. (1994). Nature-nurture reconceptualized in developmental perspective: A bioecological model. Psychological Review, 101(4), 568–586. </a:t>
            </a:r>
            <a:r>
              <a:rPr lang="en-US" sz="1800" dirty="0">
                <a:solidFill>
                  <a:srgbClr val="303030"/>
                </a:solidFill>
                <a:latin typeface="Times New Roman"/>
                <a:ea typeface="+mn-lt"/>
                <a:cs typeface="Times New Roman"/>
                <a:hlinkClick r:id="rId2"/>
              </a:rPr>
              <a:t>https://doi.org/10.1037/0033-295X.101.4.568</a:t>
            </a:r>
            <a:endParaRPr lang="en-US" sz="1800" dirty="0">
              <a:solidFill>
                <a:srgbClr val="303030"/>
              </a:solidFill>
              <a:latin typeface="Times New Roman"/>
              <a:ea typeface="+mn-lt"/>
              <a:cs typeface="Times New Roman"/>
            </a:endParaRPr>
          </a:p>
          <a:p>
            <a:r>
              <a:rPr lang="en-US" sz="1800" dirty="0">
                <a:solidFill>
                  <a:srgbClr val="212121"/>
                </a:solidFill>
                <a:latin typeface="Times New Roman"/>
                <a:ea typeface="+mn-lt"/>
                <a:cs typeface="Times New Roman"/>
              </a:rPr>
              <a:t>Bruce J, Gunnar MR, Pears KC, Fisher PA (2013). Early adverse care, stress neurobiology, and prevention science: lessons learned. Prev Sci. 2013 Jun;14(3):247-56. </a:t>
            </a:r>
            <a:r>
              <a:rPr lang="en-US" sz="1800" dirty="0" err="1">
                <a:solidFill>
                  <a:srgbClr val="212121"/>
                </a:solidFill>
                <a:latin typeface="Times New Roman"/>
                <a:ea typeface="+mn-lt"/>
                <a:cs typeface="Times New Roman"/>
              </a:rPr>
              <a:t>doi</a:t>
            </a:r>
            <a:r>
              <a:rPr lang="en-US" sz="1800" dirty="0">
                <a:solidFill>
                  <a:srgbClr val="212121"/>
                </a:solidFill>
                <a:latin typeface="Times New Roman"/>
                <a:ea typeface="+mn-lt"/>
                <a:cs typeface="Times New Roman"/>
              </a:rPr>
              <a:t>: 10.1007/s11121-012-0354-6. PMID: 23420476; PMCID: PMC3633628.</a:t>
            </a:r>
          </a:p>
          <a:p>
            <a:r>
              <a:rPr lang="en-US" sz="1800" dirty="0">
                <a:solidFill>
                  <a:srgbClr val="212121"/>
                </a:solidFill>
                <a:latin typeface="Times New Roman"/>
                <a:ea typeface="+mn-lt"/>
                <a:cs typeface="Times New Roman"/>
              </a:rPr>
              <a:t>Dong B, Branas CC, Richmond TS, Morrison CN, Wiebe DJ. Youth's Daily Activities and Situational Triggers of Gunshot Assault in Urban Environments. J </a:t>
            </a:r>
            <a:r>
              <a:rPr lang="en-US" sz="1800" dirty="0" err="1">
                <a:solidFill>
                  <a:srgbClr val="212121"/>
                </a:solidFill>
                <a:latin typeface="Times New Roman"/>
                <a:ea typeface="+mn-lt"/>
                <a:cs typeface="Times New Roman"/>
              </a:rPr>
              <a:t>Adolesc</a:t>
            </a:r>
            <a:r>
              <a:rPr lang="en-US" sz="1800" dirty="0">
                <a:solidFill>
                  <a:srgbClr val="212121"/>
                </a:solidFill>
                <a:latin typeface="Times New Roman"/>
                <a:ea typeface="+mn-lt"/>
                <a:cs typeface="Times New Roman"/>
              </a:rPr>
              <a:t> Health. 2017 Dec;61(6):779-785. </a:t>
            </a:r>
            <a:r>
              <a:rPr lang="en-US" sz="1800" dirty="0" err="1">
                <a:solidFill>
                  <a:srgbClr val="212121"/>
                </a:solidFill>
                <a:latin typeface="Times New Roman"/>
                <a:ea typeface="+mn-lt"/>
                <a:cs typeface="Times New Roman"/>
              </a:rPr>
              <a:t>doi</a:t>
            </a:r>
            <a:r>
              <a:rPr lang="en-US" sz="1800" dirty="0">
                <a:solidFill>
                  <a:srgbClr val="212121"/>
                </a:solidFill>
                <a:latin typeface="Times New Roman"/>
                <a:ea typeface="+mn-lt"/>
                <a:cs typeface="Times New Roman"/>
              </a:rPr>
              <a:t>: 10.1016/j.jadohealth.2017.06.018. </a:t>
            </a:r>
            <a:r>
              <a:rPr lang="en-US" sz="1800" dirty="0" err="1">
                <a:solidFill>
                  <a:srgbClr val="212121"/>
                </a:solidFill>
                <a:latin typeface="Times New Roman"/>
                <a:ea typeface="+mn-lt"/>
                <a:cs typeface="Times New Roman"/>
              </a:rPr>
              <a:t>Epub</a:t>
            </a:r>
            <a:r>
              <a:rPr lang="en-US" sz="1800" dirty="0">
                <a:solidFill>
                  <a:srgbClr val="212121"/>
                </a:solidFill>
                <a:latin typeface="Times New Roman"/>
                <a:ea typeface="+mn-lt"/>
                <a:cs typeface="Times New Roman"/>
              </a:rPr>
              <a:t> 2017 Sep 22. PMID: 28947347; PMCID: PMC5701826.</a:t>
            </a:r>
          </a:p>
          <a:p>
            <a:r>
              <a:rPr lang="en-US" sz="1800" dirty="0">
                <a:solidFill>
                  <a:srgbClr val="212121"/>
                </a:solidFill>
                <a:latin typeface="Times New Roman"/>
                <a:ea typeface="+mn-lt"/>
                <a:cs typeface="Times New Roman"/>
              </a:rPr>
              <a:t>Fitzpatrick, M., Ford, J. L., &amp; </a:t>
            </a:r>
            <a:r>
              <a:rPr lang="en-US" sz="1800" dirty="0" err="1">
                <a:solidFill>
                  <a:srgbClr val="212121"/>
                </a:solidFill>
                <a:latin typeface="Times New Roman"/>
                <a:ea typeface="+mn-lt"/>
                <a:cs typeface="Times New Roman"/>
              </a:rPr>
              <a:t>Slesnick</a:t>
            </a:r>
            <a:r>
              <a:rPr lang="en-US" sz="1800" dirty="0">
                <a:solidFill>
                  <a:srgbClr val="212121"/>
                </a:solidFill>
                <a:latin typeface="Times New Roman"/>
                <a:ea typeface="+mn-lt"/>
                <a:cs typeface="Times New Roman"/>
              </a:rPr>
              <a:t>, N. (2023). Application of the </a:t>
            </a:r>
            <a:r>
              <a:rPr lang="en-US" sz="1800" dirty="0" err="1">
                <a:solidFill>
                  <a:srgbClr val="212121"/>
                </a:solidFill>
                <a:latin typeface="Times New Roman"/>
                <a:ea typeface="+mn-lt"/>
                <a:cs typeface="Times New Roman"/>
              </a:rPr>
              <a:t>ecobiodevelopmental</a:t>
            </a:r>
            <a:r>
              <a:rPr lang="en-US" sz="1800" dirty="0">
                <a:solidFill>
                  <a:srgbClr val="212121"/>
                </a:solidFill>
                <a:latin typeface="Times New Roman"/>
                <a:ea typeface="+mn-lt"/>
                <a:cs typeface="Times New Roman"/>
              </a:rPr>
              <a:t> model for research among youth experiencing homelessness. Public health nursing (Boston, Mass.), 40(4), 543–549. </a:t>
            </a:r>
            <a:r>
              <a:rPr lang="en-US" sz="1800" dirty="0">
                <a:solidFill>
                  <a:srgbClr val="212121"/>
                </a:solidFill>
                <a:latin typeface="Times New Roman"/>
                <a:ea typeface="+mn-lt"/>
                <a:cs typeface="Times New Roman"/>
                <a:hlinkClick r:id="rId3"/>
              </a:rPr>
              <a:t>https://doi.org/10.1111/phn.13183</a:t>
            </a:r>
            <a:endParaRPr lang="en-US" sz="1800" dirty="0">
              <a:solidFill>
                <a:srgbClr val="212121"/>
              </a:solidFill>
              <a:latin typeface="Times New Roman"/>
              <a:ea typeface="+mn-lt"/>
              <a:cs typeface="Times New Roman"/>
            </a:endParaRPr>
          </a:p>
          <a:p>
            <a:r>
              <a:rPr lang="en-US" sz="1800" dirty="0">
                <a:solidFill>
                  <a:srgbClr val="000000"/>
                </a:solidFill>
                <a:latin typeface="Times New Roman"/>
                <a:ea typeface="Verdana"/>
                <a:cs typeface="Times New Roman"/>
              </a:rPr>
              <a:t>Griffin, L. 2023, (2024, 05/30). </a:t>
            </a:r>
            <a:r>
              <a:rPr lang="en-US" sz="1800" i="1" dirty="0">
                <a:solidFill>
                  <a:srgbClr val="000000"/>
                </a:solidFill>
                <a:latin typeface="Times New Roman"/>
                <a:ea typeface="Verdana"/>
                <a:cs typeface="Times New Roman"/>
              </a:rPr>
              <a:t>Trauma Informed Social Work With Children And Adolescents. </a:t>
            </a:r>
            <a:r>
              <a:rPr lang="en-US" sz="1800" dirty="0">
                <a:solidFill>
                  <a:srgbClr val="000000"/>
                </a:solidFill>
                <a:latin typeface="Times New Roman"/>
                <a:ea typeface="Verdana"/>
                <a:cs typeface="Times New Roman"/>
              </a:rPr>
              <a:t>[Power Point Slides, 8,14] Bryn Mawr College Graduate School of Social Work and Social Research.</a:t>
            </a:r>
          </a:p>
          <a:p>
            <a:endParaRPr lang="en-US" sz="1600" dirty="0">
              <a:solidFill>
                <a:srgbClr val="444444"/>
              </a:solidFill>
              <a:latin typeface="Verdana"/>
              <a:ea typeface="Verdana"/>
            </a:endParaRPr>
          </a:p>
        </p:txBody>
      </p:sp>
    </p:spTree>
    <p:extLst>
      <p:ext uri="{BB962C8B-B14F-4D97-AF65-F5344CB8AC3E}">
        <p14:creationId xmlns:p14="http://schemas.microsoft.com/office/powerpoint/2010/main" val="9387336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016D7-B085-68EE-979E-95059248C02F}"/>
              </a:ext>
            </a:extLst>
          </p:cNvPr>
          <p:cNvSpPr>
            <a:spLocks noGrp="1"/>
          </p:cNvSpPr>
          <p:nvPr>
            <p:ph type="title"/>
          </p:nvPr>
        </p:nvSpPr>
        <p:spPr>
          <a:xfrm>
            <a:off x="1115568" y="548640"/>
            <a:ext cx="10168128" cy="597989"/>
          </a:xfrm>
        </p:spPr>
        <p:txBody>
          <a:bodyPr>
            <a:normAutofit/>
          </a:bodyPr>
          <a:lstStyle/>
          <a:p>
            <a:r>
              <a:rPr lang="en-US" sz="3200" dirty="0"/>
              <a:t>References CONT'D</a:t>
            </a:r>
          </a:p>
        </p:txBody>
      </p:sp>
      <p:sp>
        <p:nvSpPr>
          <p:cNvPr id="3" name="Content Placeholder 2">
            <a:extLst>
              <a:ext uri="{FF2B5EF4-FFF2-40B4-BE49-F238E27FC236}">
                <a16:creationId xmlns:a16="http://schemas.microsoft.com/office/drawing/2014/main" id="{C7959143-F572-8B99-FCB6-7E0B2F68EAF2}"/>
              </a:ext>
            </a:extLst>
          </p:cNvPr>
          <p:cNvSpPr>
            <a:spLocks noGrp="1"/>
          </p:cNvSpPr>
          <p:nvPr>
            <p:ph idx="1"/>
          </p:nvPr>
        </p:nvSpPr>
        <p:spPr>
          <a:xfrm>
            <a:off x="1115568" y="2090057"/>
            <a:ext cx="10168128" cy="4445000"/>
          </a:xfrm>
        </p:spPr>
        <p:txBody>
          <a:bodyPr vert="horz" lIns="91440" tIns="45720" rIns="91440" bIns="45720" rtlCol="0" anchor="t">
            <a:normAutofit/>
          </a:bodyPr>
          <a:lstStyle/>
          <a:p>
            <a:r>
              <a:rPr lang="en-US" sz="1600" dirty="0">
                <a:solidFill>
                  <a:srgbClr val="212121"/>
                </a:solidFill>
                <a:latin typeface="Arial"/>
                <a:cs typeface="Arial"/>
              </a:rPr>
              <a:t>HealthyChildren,2021 Childhood Exposure to Violence - HealthyChildren.org</a:t>
            </a:r>
          </a:p>
          <a:p>
            <a:r>
              <a:rPr lang="en-US" sz="1600" dirty="0">
                <a:solidFill>
                  <a:srgbClr val="212121"/>
                </a:solidFill>
                <a:latin typeface="Arial"/>
                <a:cs typeface="Arial"/>
              </a:rPr>
              <a:t>Pervin LA. Definitions, measurements, and classifications of stimuli, situations, and environments. </a:t>
            </a:r>
            <a:r>
              <a:rPr lang="en-US" sz="1600" i="1" dirty="0">
                <a:solidFill>
                  <a:srgbClr val="212121"/>
                </a:solidFill>
                <a:latin typeface="Arial"/>
                <a:cs typeface="Arial"/>
              </a:rPr>
              <a:t>Human Ecology. </a:t>
            </a:r>
            <a:r>
              <a:rPr lang="en-US" sz="1600" dirty="0">
                <a:solidFill>
                  <a:srgbClr val="212121"/>
                </a:solidFill>
                <a:latin typeface="Arial"/>
                <a:cs typeface="Arial"/>
              </a:rPr>
              <a:t>1978;6(1):71–105.</a:t>
            </a:r>
            <a:endParaRPr lang="en-US" sz="1600" dirty="0">
              <a:latin typeface="Arial"/>
              <a:cs typeface="Arial"/>
            </a:endParaRPr>
          </a:p>
          <a:p>
            <a:r>
              <a:rPr lang="en-US" sz="1600" dirty="0">
                <a:solidFill>
                  <a:srgbClr val="000000"/>
                </a:solidFill>
                <a:latin typeface="Times"/>
                <a:cs typeface="Times"/>
              </a:rPr>
              <a:t>Redford, J., &amp; </a:t>
            </a:r>
            <a:r>
              <a:rPr lang="en-US" sz="1600" dirty="0" err="1">
                <a:solidFill>
                  <a:srgbClr val="000000"/>
                </a:solidFill>
                <a:latin typeface="Times"/>
                <a:cs typeface="Times"/>
              </a:rPr>
              <a:t>Pritzer</a:t>
            </a:r>
            <a:r>
              <a:rPr lang="en-US" sz="1600" dirty="0">
                <a:solidFill>
                  <a:srgbClr val="000000"/>
                </a:solidFill>
                <a:latin typeface="Times"/>
                <a:cs typeface="Times"/>
              </a:rPr>
              <a:t>, K. (2016). Paper tigers. Passion River. </a:t>
            </a:r>
            <a:endParaRPr lang="en-US" sz="1600" dirty="0">
              <a:solidFill>
                <a:srgbClr val="212121"/>
              </a:solidFill>
              <a:latin typeface="Arial"/>
              <a:cs typeface="Arial"/>
            </a:endParaRPr>
          </a:p>
          <a:p>
            <a:r>
              <a:rPr lang="en-US" sz="1600" dirty="0">
                <a:latin typeface="Arial"/>
                <a:cs typeface="Arial"/>
              </a:rPr>
              <a:t>The Philadelphia Roadmap to Safer Communities, (PRSC). </a:t>
            </a:r>
            <a:r>
              <a:rPr lang="en-US" sz="1600" dirty="0">
                <a:latin typeface="Verdana"/>
                <a:ea typeface="Verdana"/>
              </a:rPr>
              <a:t>Brought to you by: The Office of Policy and Strategic Initiatives for Criminal Justice and Public Safety </a:t>
            </a:r>
            <a:r>
              <a:rPr lang="en-US" sz="1600" dirty="0">
                <a:latin typeface="Arial"/>
                <a:cs typeface="Arial"/>
                <a:hlinkClick r:id="rId2"/>
              </a:rPr>
              <a:t>https://www.phila.gov/departments/office-of-policy-and-strategic-initiatives-for-criminal-justice-and-public-safety/</a:t>
            </a:r>
            <a:endParaRPr lang="en-US" sz="1600" dirty="0">
              <a:latin typeface="Arial"/>
              <a:cs typeface="Arial"/>
            </a:endParaRPr>
          </a:p>
          <a:p>
            <a:r>
              <a:rPr lang="en-US" sz="1600" dirty="0">
                <a:latin typeface="Arial"/>
                <a:cs typeface="Arial"/>
              </a:rPr>
              <a:t>Tiffin. Celine 2018. The Impact of Nutrition and Environmental Epigenetics on Human Health and Disease - PMC (nih.gov)</a:t>
            </a:r>
          </a:p>
          <a:p>
            <a:r>
              <a:rPr lang="en-US" sz="1600" dirty="0">
                <a:solidFill>
                  <a:srgbClr val="444444"/>
                </a:solidFill>
                <a:latin typeface="Arial"/>
                <a:cs typeface="Arial"/>
              </a:rPr>
              <a:t>*********This content was last updated on December 21, 2023, by </a:t>
            </a:r>
            <a:r>
              <a:rPr lang="en-US" sz="1600" dirty="0">
                <a:latin typeface="Arial"/>
                <a:cs typeface="Arial"/>
                <a:hlinkClick r:id="rId2"/>
              </a:rPr>
              <a:t>Office of Policy and Strategic Initiatives for Criminal Justice and Public Safety</a:t>
            </a:r>
            <a:r>
              <a:rPr lang="en-US" sz="1600" dirty="0">
                <a:solidFill>
                  <a:srgbClr val="444444"/>
                </a:solidFill>
                <a:latin typeface="Arial"/>
                <a:cs typeface="Arial"/>
              </a:rPr>
              <a:t>, </a:t>
            </a:r>
            <a:r>
              <a:rPr lang="en-US" sz="1600" dirty="0">
                <a:latin typeface="Arial"/>
                <a:cs typeface="Arial"/>
                <a:hlinkClick r:id="rId3"/>
              </a:rPr>
              <a:t>Office of Criminal Justice</a:t>
            </a:r>
            <a:r>
              <a:rPr lang="en-US" sz="1600" dirty="0">
                <a:solidFill>
                  <a:srgbClr val="444444"/>
                </a:solidFill>
                <a:latin typeface="Arial"/>
                <a:cs typeface="Arial"/>
              </a:rPr>
              <a:t>.***********</a:t>
            </a:r>
            <a:endParaRPr lang="en-US" sz="1600" dirty="0">
              <a:latin typeface="Arial"/>
              <a:cs typeface="Arial"/>
            </a:endParaRPr>
          </a:p>
          <a:p>
            <a:r>
              <a:rPr lang="en-US" sz="1600" dirty="0">
                <a:latin typeface="Verdana"/>
                <a:ea typeface="Verdana"/>
                <a:hlinkClick r:id="rId4"/>
              </a:rPr>
              <a:t>https://www.phila.gov/documents/the-philadelphia-roadmap-to-safer-communities/</a:t>
            </a:r>
            <a:endParaRPr lang="en-US" sz="1600" dirty="0">
              <a:latin typeface="Verdana"/>
              <a:ea typeface="Verdana"/>
            </a:endParaRPr>
          </a:p>
          <a:p>
            <a:endParaRPr lang="en-US" sz="1000" dirty="0">
              <a:latin typeface="Verdana"/>
              <a:ea typeface="Verdana"/>
            </a:endParaRPr>
          </a:p>
          <a:p>
            <a:endParaRPr lang="en-US" dirty="0"/>
          </a:p>
        </p:txBody>
      </p:sp>
    </p:spTree>
    <p:extLst>
      <p:ext uri="{BB962C8B-B14F-4D97-AF65-F5344CB8AC3E}">
        <p14:creationId xmlns:p14="http://schemas.microsoft.com/office/powerpoint/2010/main" val="3625034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281DD-0C06-258F-3A3E-14F976C88311}"/>
              </a:ext>
            </a:extLst>
          </p:cNvPr>
          <p:cNvSpPr>
            <a:spLocks noGrp="1"/>
          </p:cNvSpPr>
          <p:nvPr>
            <p:ph type="title"/>
          </p:nvPr>
        </p:nvSpPr>
        <p:spPr/>
        <p:txBody>
          <a:bodyPr/>
          <a:lstStyle/>
          <a:p>
            <a:r>
              <a:rPr lang="en-US" dirty="0"/>
              <a:t>ACE Concept 9 CONT'D</a:t>
            </a:r>
          </a:p>
        </p:txBody>
      </p:sp>
      <p:sp>
        <p:nvSpPr>
          <p:cNvPr id="3" name="Content Placeholder 2">
            <a:extLst>
              <a:ext uri="{FF2B5EF4-FFF2-40B4-BE49-F238E27FC236}">
                <a16:creationId xmlns:a16="http://schemas.microsoft.com/office/drawing/2014/main" id="{ABA82EEB-46D9-B843-755F-61667F69AE1B}"/>
              </a:ext>
            </a:extLst>
          </p:cNvPr>
          <p:cNvSpPr>
            <a:spLocks noGrp="1"/>
          </p:cNvSpPr>
          <p:nvPr>
            <p:ph idx="1"/>
          </p:nvPr>
        </p:nvSpPr>
        <p:spPr>
          <a:xfrm>
            <a:off x="1115568" y="2075458"/>
            <a:ext cx="10168128" cy="4758100"/>
          </a:xfrm>
        </p:spPr>
        <p:txBody>
          <a:bodyPr vert="horz" lIns="91440" tIns="45720" rIns="91440" bIns="45720" rtlCol="0" anchor="t">
            <a:noAutofit/>
          </a:bodyPr>
          <a:lstStyle/>
          <a:p>
            <a:r>
              <a:rPr lang="en-US" sz="2800" dirty="0">
                <a:latin typeface="Times New Roman"/>
                <a:cs typeface="Times New Roman"/>
              </a:rPr>
              <a:t>In listening prior to Nadine Burke Harris in Ted-Talk podcast, she said that the CDC found in the mid 90s folks who were challenged with high exposure to trauma, were at a greater risk for developing heart disease, lung cancer, and have a 20-year difference in life expectancy.</a:t>
            </a:r>
          </a:p>
          <a:p>
            <a:r>
              <a:rPr lang="en-US" sz="2800" dirty="0">
                <a:latin typeface="Times New Roman"/>
                <a:cs typeface="Times New Roman"/>
              </a:rPr>
              <a:t> In slide 14 in class session 4, I also learned that toxic stress like abuse and neglect weakens the architecture of the brain, which can lead to lifelong problems in learning, behavior, physical, and mental health (See Power Point Slides/References).</a:t>
            </a:r>
          </a:p>
          <a:p>
            <a:endParaRPr lang="en-US" dirty="0"/>
          </a:p>
        </p:txBody>
      </p:sp>
    </p:spTree>
    <p:extLst>
      <p:ext uri="{BB962C8B-B14F-4D97-AF65-F5344CB8AC3E}">
        <p14:creationId xmlns:p14="http://schemas.microsoft.com/office/powerpoint/2010/main" val="2071741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0D348-E7B9-F0FD-FCFA-ABC96E55CA41}"/>
              </a:ext>
            </a:extLst>
          </p:cNvPr>
          <p:cNvSpPr>
            <a:spLocks noGrp="1"/>
          </p:cNvSpPr>
          <p:nvPr>
            <p:ph type="title"/>
          </p:nvPr>
        </p:nvSpPr>
        <p:spPr/>
        <p:txBody>
          <a:bodyPr/>
          <a:lstStyle/>
          <a:p>
            <a:r>
              <a:rPr lang="en-US" dirty="0"/>
              <a:t>ACE Concept 9 Limitations</a:t>
            </a:r>
          </a:p>
        </p:txBody>
      </p:sp>
      <p:sp>
        <p:nvSpPr>
          <p:cNvPr id="3" name="Content Placeholder 2">
            <a:extLst>
              <a:ext uri="{FF2B5EF4-FFF2-40B4-BE49-F238E27FC236}">
                <a16:creationId xmlns:a16="http://schemas.microsoft.com/office/drawing/2014/main" id="{DED0A8CE-298C-7A26-2565-7441E89B1463}"/>
              </a:ext>
            </a:extLst>
          </p:cNvPr>
          <p:cNvSpPr>
            <a:spLocks noGrp="1"/>
          </p:cNvSpPr>
          <p:nvPr>
            <p:ph idx="1"/>
          </p:nvPr>
        </p:nvSpPr>
        <p:spPr/>
        <p:txBody>
          <a:bodyPr vert="horz" lIns="91440" tIns="45720" rIns="91440" bIns="45720" rtlCol="0" anchor="t">
            <a:normAutofit fontScale="92500"/>
          </a:bodyPr>
          <a:lstStyle/>
          <a:p>
            <a:r>
              <a:rPr lang="en-US" sz="3600" dirty="0">
                <a:latin typeface="Times New Roman"/>
                <a:cs typeface="Times New Roman"/>
              </a:rPr>
              <a:t>Limitations exist for healthcare providers as doctors are not trained in how to adequately address and treat trauma. </a:t>
            </a:r>
          </a:p>
          <a:p>
            <a:r>
              <a:rPr lang="en-US" sz="3600" dirty="0">
                <a:latin typeface="Times New Roman"/>
                <a:cs typeface="Times New Roman"/>
              </a:rPr>
              <a:t>Moreover, childhood trauma is pervasive and even harder for children to deal with over a lifespan, especially if their parents have mental health challenges.</a:t>
            </a:r>
          </a:p>
          <a:p>
            <a:endParaRPr lang="en-US" sz="1200" dirty="0">
              <a:latin typeface="Times New Roman"/>
              <a:cs typeface="Times New Roman"/>
            </a:endParaRPr>
          </a:p>
          <a:p>
            <a:endParaRPr lang="en-US" dirty="0"/>
          </a:p>
        </p:txBody>
      </p:sp>
    </p:spTree>
    <p:extLst>
      <p:ext uri="{BB962C8B-B14F-4D97-AF65-F5344CB8AC3E}">
        <p14:creationId xmlns:p14="http://schemas.microsoft.com/office/powerpoint/2010/main" val="3153972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05CBB-437C-BA6C-1C5A-A620C3529D42}"/>
              </a:ext>
            </a:extLst>
          </p:cNvPr>
          <p:cNvSpPr>
            <a:spLocks noGrp="1"/>
          </p:cNvSpPr>
          <p:nvPr>
            <p:ph type="title"/>
          </p:nvPr>
        </p:nvSpPr>
        <p:spPr/>
        <p:txBody>
          <a:bodyPr/>
          <a:lstStyle/>
          <a:p>
            <a:r>
              <a:rPr lang="en-US" b="0" dirty="0"/>
              <a:t>Paper Tigers</a:t>
            </a:r>
            <a:r>
              <a:rPr lang="en-US" dirty="0"/>
              <a:t> Film Alternatives</a:t>
            </a:r>
          </a:p>
        </p:txBody>
      </p:sp>
      <p:sp>
        <p:nvSpPr>
          <p:cNvPr id="3" name="Content Placeholder 2">
            <a:extLst>
              <a:ext uri="{FF2B5EF4-FFF2-40B4-BE49-F238E27FC236}">
                <a16:creationId xmlns:a16="http://schemas.microsoft.com/office/drawing/2014/main" id="{502682A0-A2D3-A8F0-E8AD-B08F71B32A37}"/>
              </a:ext>
            </a:extLst>
          </p:cNvPr>
          <p:cNvSpPr>
            <a:spLocks noGrp="1"/>
          </p:cNvSpPr>
          <p:nvPr>
            <p:ph idx="1"/>
          </p:nvPr>
        </p:nvSpPr>
        <p:spPr/>
        <p:txBody>
          <a:bodyPr vert="horz" lIns="91440" tIns="45720" rIns="91440" bIns="45720" rtlCol="0" anchor="t">
            <a:normAutofit/>
          </a:bodyPr>
          <a:lstStyle/>
          <a:p>
            <a:r>
              <a:rPr lang="en-US" dirty="0">
                <a:latin typeface="Times"/>
                <a:cs typeface="Times"/>
              </a:rPr>
              <a:t>The film </a:t>
            </a:r>
            <a:r>
              <a:rPr lang="en-US" b="1" dirty="0">
                <a:latin typeface="Times"/>
                <a:cs typeface="Times"/>
              </a:rPr>
              <a:t>Paper Tigers</a:t>
            </a:r>
            <a:r>
              <a:rPr lang="en-US" dirty="0">
                <a:latin typeface="Times"/>
                <a:cs typeface="Times"/>
              </a:rPr>
              <a:t> also made pivotal changes within their community. </a:t>
            </a:r>
            <a:endParaRPr lang="en-US" dirty="0">
              <a:latin typeface="Neue Haas Grotesk Text Pro"/>
              <a:cs typeface="Times"/>
            </a:endParaRPr>
          </a:p>
          <a:p>
            <a:r>
              <a:rPr lang="en-US" dirty="0">
                <a:latin typeface="Times"/>
                <a:cs typeface="Times"/>
              </a:rPr>
              <a:t>Lincoln was the first school in Eastern Washington state to open a free health clinic for its students. The Health Center’s mission was to provide primary care, mental health, and substance abuse counseling to students in need. </a:t>
            </a:r>
            <a:endParaRPr lang="en-US">
              <a:latin typeface="Neue Haas Grotesk Text Pro"/>
              <a:cs typeface="Times"/>
            </a:endParaRPr>
          </a:p>
          <a:p>
            <a:r>
              <a:rPr lang="en-US" dirty="0">
                <a:latin typeface="Times"/>
                <a:cs typeface="Times"/>
              </a:rPr>
              <a:t>The Intervention Specialist (IS), Ms. Bouchey reported that some of the students at Lincoln went without seeing a Primary Care Physician, (PCP) since they were in kindergarten.</a:t>
            </a:r>
          </a:p>
          <a:p>
            <a:r>
              <a:rPr lang="en-US" dirty="0">
                <a:latin typeface="Times"/>
                <a:cs typeface="Times"/>
              </a:rPr>
              <a:t>(See References Page)</a:t>
            </a:r>
          </a:p>
        </p:txBody>
      </p:sp>
    </p:spTree>
    <p:extLst>
      <p:ext uri="{BB962C8B-B14F-4D97-AF65-F5344CB8AC3E}">
        <p14:creationId xmlns:p14="http://schemas.microsoft.com/office/powerpoint/2010/main" val="2781365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DED12-1C1A-DDCA-563A-5D5BCCDE97EA}"/>
              </a:ext>
            </a:extLst>
          </p:cNvPr>
          <p:cNvSpPr>
            <a:spLocks noGrp="1"/>
          </p:cNvSpPr>
          <p:nvPr>
            <p:ph type="title"/>
          </p:nvPr>
        </p:nvSpPr>
        <p:spPr/>
        <p:txBody>
          <a:bodyPr>
            <a:normAutofit fontScale="90000"/>
          </a:bodyPr>
          <a:lstStyle/>
          <a:p>
            <a:r>
              <a:rPr lang="en-US" dirty="0"/>
              <a:t>Paper Tigers &amp; Health Care CONT'D Part I</a:t>
            </a:r>
          </a:p>
        </p:txBody>
      </p:sp>
      <p:sp>
        <p:nvSpPr>
          <p:cNvPr id="3" name="Content Placeholder 2">
            <a:extLst>
              <a:ext uri="{FF2B5EF4-FFF2-40B4-BE49-F238E27FC236}">
                <a16:creationId xmlns:a16="http://schemas.microsoft.com/office/drawing/2014/main" id="{D3BEC880-7298-D4B4-1CDA-9C7375A4AA2C}"/>
              </a:ext>
            </a:extLst>
          </p:cNvPr>
          <p:cNvSpPr>
            <a:spLocks noGrp="1"/>
          </p:cNvSpPr>
          <p:nvPr>
            <p:ph idx="1"/>
          </p:nvPr>
        </p:nvSpPr>
        <p:spPr/>
        <p:txBody>
          <a:bodyPr vert="horz" lIns="91440" tIns="45720" rIns="91440" bIns="45720" rtlCol="0" anchor="t">
            <a:normAutofit lnSpcReduction="10000"/>
          </a:bodyPr>
          <a:lstStyle/>
          <a:p>
            <a:r>
              <a:rPr lang="en-US" dirty="0">
                <a:latin typeface="Times"/>
                <a:cs typeface="Times"/>
              </a:rPr>
              <a:t>Here, I was reminded of the impact that poverty plays on trauma and adverse childhood experience and how it's imperative for social workers to work with students and parents in developing intervention strategies to overcome oppression. </a:t>
            </a:r>
            <a:endParaRPr lang="en-US" dirty="0">
              <a:latin typeface="Neue Haas Grotesk Text Pro"/>
              <a:cs typeface="Times"/>
            </a:endParaRPr>
          </a:p>
          <a:p>
            <a:r>
              <a:rPr lang="en-US" dirty="0">
                <a:latin typeface="Times"/>
                <a:cs typeface="Times"/>
              </a:rPr>
              <a:t>Dr. Allison Kirby, was the co-founder of Lincoln’s Health Center and made an appearance in the film taking care of students and checking in with students on family history of trauma, including asking a female student during a session in the film how is she doing and is anything bothering her?</a:t>
            </a:r>
          </a:p>
          <a:p>
            <a:r>
              <a:rPr lang="en-US" dirty="0">
                <a:latin typeface="Times"/>
                <a:cs typeface="Times"/>
              </a:rPr>
              <a:t>(See References Page)</a:t>
            </a:r>
          </a:p>
        </p:txBody>
      </p:sp>
    </p:spTree>
    <p:extLst>
      <p:ext uri="{BB962C8B-B14F-4D97-AF65-F5344CB8AC3E}">
        <p14:creationId xmlns:p14="http://schemas.microsoft.com/office/powerpoint/2010/main" val="3110687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D9922-287B-CED0-A7A3-98B17995F92A}"/>
              </a:ext>
            </a:extLst>
          </p:cNvPr>
          <p:cNvSpPr>
            <a:spLocks noGrp="1"/>
          </p:cNvSpPr>
          <p:nvPr>
            <p:ph type="title"/>
          </p:nvPr>
        </p:nvSpPr>
        <p:spPr/>
        <p:txBody>
          <a:bodyPr/>
          <a:lstStyle/>
          <a:p>
            <a:r>
              <a:rPr lang="en-US" sz="3600" b="1" baseline="0" dirty="0">
                <a:latin typeface="Neue Haas Grotesk Text Pro"/>
              </a:rPr>
              <a:t>Paper Tigers &amp; Health Care CONT'D Part </a:t>
            </a:r>
            <a:r>
              <a:rPr lang="en-US" sz="3600" dirty="0">
                <a:latin typeface="Neue Haas Grotesk Text Pro"/>
              </a:rPr>
              <a:t>II</a:t>
            </a:r>
            <a:endParaRPr lang="en-US" sz="3600" dirty="0"/>
          </a:p>
        </p:txBody>
      </p:sp>
      <p:sp>
        <p:nvSpPr>
          <p:cNvPr id="3" name="Content Placeholder 2">
            <a:extLst>
              <a:ext uri="{FF2B5EF4-FFF2-40B4-BE49-F238E27FC236}">
                <a16:creationId xmlns:a16="http://schemas.microsoft.com/office/drawing/2014/main" id="{5D3446BE-9BD7-2FC0-1145-40DC873596F7}"/>
              </a:ext>
            </a:extLst>
          </p:cNvPr>
          <p:cNvSpPr>
            <a:spLocks noGrp="1"/>
          </p:cNvSpPr>
          <p:nvPr>
            <p:ph idx="1"/>
          </p:nvPr>
        </p:nvSpPr>
        <p:spPr/>
        <p:txBody>
          <a:bodyPr vert="horz" lIns="91440" tIns="45720" rIns="91440" bIns="45720" rtlCol="0" anchor="t">
            <a:normAutofit/>
          </a:bodyPr>
          <a:lstStyle/>
          <a:p>
            <a:r>
              <a:rPr lang="en-US" dirty="0">
                <a:latin typeface="Times"/>
                <a:cs typeface="Times"/>
              </a:rPr>
              <a:t>I was reminded how important it is to ask open-ended questions and to allow clients to have a sense of safety and security by allowing them to have a space to be heard and express themselves freely. </a:t>
            </a:r>
            <a:endParaRPr lang="en-US" dirty="0">
              <a:latin typeface="Neue Haas Grotesk Text Pro"/>
              <a:cs typeface="Times"/>
            </a:endParaRPr>
          </a:p>
          <a:p>
            <a:r>
              <a:rPr lang="en-US" dirty="0">
                <a:latin typeface="Times"/>
                <a:cs typeface="Times"/>
              </a:rPr>
              <a:t>Dr. Kirby also provided a non-judgmental space (imperative for social workers and helpers), having student sharing intimate interpersonal relationship issues. </a:t>
            </a:r>
            <a:endParaRPr lang="en-US" dirty="0">
              <a:latin typeface="Neue Haas Grotesk Text Pro"/>
              <a:cs typeface="Times"/>
            </a:endParaRPr>
          </a:p>
          <a:p>
            <a:r>
              <a:rPr lang="en-US" dirty="0">
                <a:latin typeface="Times"/>
                <a:cs typeface="Times"/>
              </a:rPr>
              <a:t>Dr. Kirby also talked about the importance of self-worth, and how a lot of the female students at this school struggled in this personal regard.</a:t>
            </a:r>
          </a:p>
          <a:p>
            <a:r>
              <a:rPr lang="en-US" dirty="0">
                <a:latin typeface="Times"/>
                <a:cs typeface="Times"/>
              </a:rPr>
              <a:t>(See References Page)</a:t>
            </a:r>
          </a:p>
        </p:txBody>
      </p:sp>
    </p:spTree>
    <p:extLst>
      <p:ext uri="{BB962C8B-B14F-4D97-AF65-F5344CB8AC3E}">
        <p14:creationId xmlns:p14="http://schemas.microsoft.com/office/powerpoint/2010/main" val="554314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042773-967A-2BEF-F3C2-55E9078E5400}"/>
              </a:ext>
            </a:extLst>
          </p:cNvPr>
          <p:cNvSpPr>
            <a:spLocks noGrp="1"/>
          </p:cNvSpPr>
          <p:nvPr>
            <p:ph type="title"/>
          </p:nvPr>
        </p:nvSpPr>
        <p:spPr/>
        <p:txBody>
          <a:bodyPr/>
          <a:lstStyle/>
          <a:p>
            <a:r>
              <a:rPr lang="en-US" dirty="0"/>
              <a:t>Paper Tigers Statistics </a:t>
            </a:r>
          </a:p>
        </p:txBody>
      </p:sp>
      <p:sp>
        <p:nvSpPr>
          <p:cNvPr id="3" name="Content Placeholder 2">
            <a:extLst>
              <a:ext uri="{FF2B5EF4-FFF2-40B4-BE49-F238E27FC236}">
                <a16:creationId xmlns:a16="http://schemas.microsoft.com/office/drawing/2014/main" id="{1A48CA88-3C4D-D2AE-476A-D6D992CC00B0}"/>
              </a:ext>
            </a:extLst>
          </p:cNvPr>
          <p:cNvSpPr>
            <a:spLocks noGrp="1"/>
          </p:cNvSpPr>
          <p:nvPr>
            <p:ph idx="1"/>
          </p:nvPr>
        </p:nvSpPr>
        <p:spPr/>
        <p:txBody>
          <a:bodyPr vert="horz" lIns="91440" tIns="45720" rIns="91440" bIns="45720" rtlCol="0" anchor="t">
            <a:normAutofit/>
          </a:bodyPr>
          <a:lstStyle/>
          <a:p>
            <a:r>
              <a:rPr lang="en-US" sz="1800" dirty="0">
                <a:latin typeface="Times New Roman"/>
                <a:cs typeface="Times New Roman"/>
              </a:rPr>
              <a:t>Also, in the film credits, it was mentioned by the end of documentary that since implementing its trauma-sensitive approach in 20101, Lincoln Alternative High School has seen 60% fewer office referrals, 75% fewer fights, 90% fewer suspensions, and a 55% increase in math assessment scores (</a:t>
            </a:r>
            <a:r>
              <a:rPr lang="en-US" sz="1800" i="1" dirty="0">
                <a:latin typeface="Times New Roman"/>
                <a:cs typeface="Times New Roman"/>
              </a:rPr>
              <a:t>Courtesy of Redford, J., &amp; </a:t>
            </a:r>
            <a:r>
              <a:rPr lang="en-US" sz="1800" i="1" dirty="0" err="1">
                <a:latin typeface="Times New Roman"/>
                <a:cs typeface="Times New Roman"/>
              </a:rPr>
              <a:t>Pritzer</a:t>
            </a:r>
            <a:r>
              <a:rPr lang="en-US" sz="1800" i="1" dirty="0">
                <a:latin typeface="Times New Roman"/>
                <a:cs typeface="Times New Roman"/>
              </a:rPr>
              <a:t>, K. (2016). Paper tigers. Passion River</a:t>
            </a:r>
            <a:r>
              <a:rPr lang="en-US" sz="1800" dirty="0">
                <a:latin typeface="Times New Roman"/>
                <a:cs typeface="Times New Roman"/>
              </a:rPr>
              <a:t>). </a:t>
            </a:r>
            <a:endParaRPr lang="en-US" sz="1800" dirty="0">
              <a:latin typeface="Neue Haas Grotesk Text Pro"/>
              <a:cs typeface="Times New Roman"/>
            </a:endParaRPr>
          </a:p>
          <a:p>
            <a:r>
              <a:rPr lang="en-US" sz="1800" dirty="0">
                <a:latin typeface="Times New Roman"/>
                <a:cs typeface="Times New Roman"/>
              </a:rPr>
              <a:t>It was also refreshing to see the students graduating by the end of the documentary and even for some college, including Steven graduating with aspirations to become a teacher. </a:t>
            </a:r>
            <a:endParaRPr lang="en-US" sz="1800">
              <a:latin typeface="Neue Haas Grotesk Text Pro"/>
              <a:cs typeface="Times New Roman"/>
            </a:endParaRPr>
          </a:p>
          <a:p>
            <a:r>
              <a:rPr lang="en-US" sz="1800" dirty="0">
                <a:latin typeface="Times New Roman"/>
                <a:cs typeface="Times New Roman"/>
              </a:rPr>
              <a:t>Here, I felt so encouraged on how the power of resilience transcends with secure-attachment theory and how caregivers being consistent with child aids in their self-regulation over time and even within the lifespan of adolescent development.</a:t>
            </a:r>
          </a:p>
          <a:p>
            <a:r>
              <a:rPr lang="en-US" sz="1800" dirty="0">
                <a:latin typeface="Times New Roman"/>
                <a:cs typeface="Times New Roman"/>
              </a:rPr>
              <a:t>(See References Page)</a:t>
            </a:r>
          </a:p>
        </p:txBody>
      </p:sp>
    </p:spTree>
    <p:extLst>
      <p:ext uri="{BB962C8B-B14F-4D97-AF65-F5344CB8AC3E}">
        <p14:creationId xmlns:p14="http://schemas.microsoft.com/office/powerpoint/2010/main" val="4112503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96377-3AA7-17A6-370D-FF1EBB583F24}"/>
              </a:ext>
            </a:extLst>
          </p:cNvPr>
          <p:cNvSpPr>
            <a:spLocks noGrp="1"/>
          </p:cNvSpPr>
          <p:nvPr>
            <p:ph type="title"/>
          </p:nvPr>
        </p:nvSpPr>
        <p:spPr/>
        <p:txBody>
          <a:bodyPr/>
          <a:lstStyle/>
          <a:p>
            <a:r>
              <a:rPr lang="en-US" dirty="0"/>
              <a:t>Paper Tigers Thoughts/Reflection...</a:t>
            </a:r>
          </a:p>
        </p:txBody>
      </p:sp>
      <p:sp>
        <p:nvSpPr>
          <p:cNvPr id="3" name="Content Placeholder 2">
            <a:extLst>
              <a:ext uri="{FF2B5EF4-FFF2-40B4-BE49-F238E27FC236}">
                <a16:creationId xmlns:a16="http://schemas.microsoft.com/office/drawing/2014/main" id="{130AB322-CE1E-ACBC-7176-EF070A835D05}"/>
              </a:ext>
            </a:extLst>
          </p:cNvPr>
          <p:cNvSpPr>
            <a:spLocks noGrp="1"/>
          </p:cNvSpPr>
          <p:nvPr>
            <p:ph idx="1"/>
          </p:nvPr>
        </p:nvSpPr>
        <p:spPr/>
        <p:txBody>
          <a:bodyPr vert="horz" lIns="91440" tIns="45720" rIns="91440" bIns="45720" rtlCol="0" anchor="t">
            <a:noAutofit/>
          </a:bodyPr>
          <a:lstStyle/>
          <a:p>
            <a:r>
              <a:rPr lang="en-US" dirty="0">
                <a:latin typeface="Times New Roman"/>
                <a:cs typeface="Times New Roman"/>
              </a:rPr>
              <a:t>The documentary film </a:t>
            </a:r>
            <a:r>
              <a:rPr lang="en-US" i="1" dirty="0">
                <a:latin typeface="Times New Roman"/>
                <a:cs typeface="Times New Roman"/>
              </a:rPr>
              <a:t>Paper Tigers</a:t>
            </a:r>
            <a:r>
              <a:rPr lang="en-US" dirty="0">
                <a:latin typeface="Times New Roman"/>
                <a:cs typeface="Times New Roman"/>
              </a:rPr>
              <a:t> reminded me of the importance for social workers to take a trauma-sensitive approach to provide clients with building upon protective factors, including strengthening child and parent relationships and to also to build upon analyzing and implementing intervention strategies to help clients build upon their self-worth as client self-wroth is dependent upon how the client feels that they can change by being open to recognizing their trauma by beginning to talk about it in various capacities, including positive self-talk, dialectical behavioral health therapy, (DBT), talk-therapy, and cognitive behavioral therapy (CBT).</a:t>
            </a:r>
          </a:p>
        </p:txBody>
      </p:sp>
    </p:spTree>
    <p:extLst>
      <p:ext uri="{BB962C8B-B14F-4D97-AF65-F5344CB8AC3E}">
        <p14:creationId xmlns:p14="http://schemas.microsoft.com/office/powerpoint/2010/main" val="2909352361"/>
      </p:ext>
    </p:extLst>
  </p:cSld>
  <p:clrMapOvr>
    <a:masterClrMapping/>
  </p:clrMapOvr>
</p:sld>
</file>

<file path=ppt/theme/theme1.xml><?xml version="1.0" encoding="utf-8"?>
<a:theme xmlns:a="http://schemas.openxmlformats.org/drawingml/2006/main" name="AccentBoxVTI">
  <a:themeElements>
    <a:clrScheme name="AnalogousFromDarkSeedLeftStep">
      <a:dk1>
        <a:srgbClr val="000000"/>
      </a:dk1>
      <a:lt1>
        <a:srgbClr val="FFFFFF"/>
      </a:lt1>
      <a:dk2>
        <a:srgbClr val="1C2831"/>
      </a:dk2>
      <a:lt2>
        <a:srgbClr val="F1F3F0"/>
      </a:lt2>
      <a:accent1>
        <a:srgbClr val="A03BD5"/>
      </a:accent1>
      <a:accent2>
        <a:srgbClr val="5A38C7"/>
      </a:accent2>
      <a:accent3>
        <a:srgbClr val="3B57D5"/>
      </a:accent3>
      <a:accent4>
        <a:srgbClr val="2985C3"/>
      </a:accent4>
      <a:accent5>
        <a:srgbClr val="34BDBC"/>
      </a:accent5>
      <a:accent6>
        <a:srgbClr val="29C381"/>
      </a:accent6>
      <a:hlink>
        <a:srgbClr val="3897A8"/>
      </a:hlink>
      <a:folHlink>
        <a:srgbClr val="7F7F7F"/>
      </a:folHlink>
    </a:clrScheme>
    <a:fontScheme name="Avenir">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centBoxVTI" id="{9F778A78-DC9A-453A-A82D-A75CAD503E15}" vid="{EA961113-7CC4-4569-8A6A-7BC2C1E2F401}"/>
    </a:ext>
  </a:extLst>
</a:theme>
</file>

<file path=docProps/app.xml><?xml version="1.0" encoding="utf-8"?>
<Properties xmlns="http://schemas.openxmlformats.org/officeDocument/2006/extended-properties" xmlns:vt="http://schemas.openxmlformats.org/officeDocument/2006/docPropsVTypes">
  <Template>office theme</Template>
  <TotalTime>49</TotalTime>
  <Words>2133</Words>
  <Application>Microsoft Office PowerPoint</Application>
  <PresentationFormat>Widescreen</PresentationFormat>
  <Paragraphs>90</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AccentBoxVTI</vt:lpstr>
      <vt:lpstr>Group Presentation ACE Concept(s) &amp; Gun Violence Among Youth</vt:lpstr>
      <vt:lpstr>ACE Concept 9</vt:lpstr>
      <vt:lpstr>ACE Concept 9 CONT'D</vt:lpstr>
      <vt:lpstr>ACE Concept 9 Limitations</vt:lpstr>
      <vt:lpstr>Paper Tigers Film Alternatives</vt:lpstr>
      <vt:lpstr>Paper Tigers &amp; Health Care CONT'D Part I</vt:lpstr>
      <vt:lpstr>Paper Tigers &amp; Health Care CONT'D Part II</vt:lpstr>
      <vt:lpstr>Paper Tigers Statistics </vt:lpstr>
      <vt:lpstr>Paper Tigers Thoughts/Reflection...</vt:lpstr>
      <vt:lpstr>ACE Concept 10 &amp; 11 (INTEGRATION)</vt:lpstr>
      <vt:lpstr>The Philadelphia Roadmap to Safer Communities, (PRSC)  - by: The Office of Policy and Strategic Initiatives for Criminal Justice and Public Safety</vt:lpstr>
      <vt:lpstr>PRSC Reports....</vt:lpstr>
      <vt:lpstr>PRSC CONT'D...</vt:lpstr>
      <vt:lpstr>ACE Concept 10 + 11 = Integration</vt:lpstr>
      <vt:lpstr>ACE Concept 12                    (EXPANDING WHAT WORKS)</vt:lpstr>
      <vt:lpstr>EXPANDING WHAT WORKS CONT'D</vt:lpstr>
      <vt:lpstr>PRSC &amp; CONCEPT 12 Connection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References</vt:lpstr>
      <vt:lpstr>References CONT'D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Nicole Williams-Horton</cp:lastModifiedBy>
  <cp:revision>298</cp:revision>
  <dcterms:created xsi:type="dcterms:W3CDTF">2024-06-01T17:18:41Z</dcterms:created>
  <dcterms:modified xsi:type="dcterms:W3CDTF">2024-06-21T11:28:32Z</dcterms:modified>
</cp:coreProperties>
</file>