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ec3503f68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ec3503f68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e0f26d8905_7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e0f26d8905_7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e0f26d8905_1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e0f26d8905_1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ec3503f68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ec3503f6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ecf1bee5e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ecf1bee5e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ec3503f68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ec3503f68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ec3503f68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ec3503f68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ecf1bee5e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ecf1bee5e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ecf1bee5e2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ecf1bee5e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80"/>
              <a:t>Reproductive (In)Justice:</a:t>
            </a:r>
            <a:endParaRPr sz="368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80"/>
              <a:t>Poor Healthcare for Incarcerated Pregnant Women</a:t>
            </a:r>
            <a:endParaRPr sz="368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26300" y="19888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SOWK B586: Final Presentation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Sam Phillips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9500" y="3005475"/>
            <a:ext cx="1905000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type="title"/>
          </p:nvPr>
        </p:nvSpPr>
        <p:spPr>
          <a:xfrm>
            <a:off x="311700" y="2158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121" name="Google Shape;121;p22"/>
          <p:cNvSpPr txBox="1"/>
          <p:nvPr>
            <p:ph idx="1" type="body"/>
          </p:nvPr>
        </p:nvSpPr>
        <p:spPr>
          <a:xfrm>
            <a:off x="311700" y="912175"/>
            <a:ext cx="8520600" cy="41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</a:rPr>
              <a:t>Federal judge says he will hold Philly’s prison system in contempt of court over its understaffing crisis. </a:t>
            </a:r>
            <a:r>
              <a:rPr i="1" lang="en" sz="2100">
                <a:solidFill>
                  <a:schemeClr val="dk1"/>
                </a:solidFill>
              </a:rPr>
              <a:t>Abolitionist Law Center.</a:t>
            </a:r>
            <a:r>
              <a:rPr lang="en" sz="2100">
                <a:solidFill>
                  <a:schemeClr val="dk1"/>
                </a:solidFill>
              </a:rPr>
              <a:t> (2024, July 12). https://abolitionistlawcenter.org/2024/07/11/federal-judge-says-he-will-hold-phillys-prison-system-in-contempt-of-court-over-its-understaffing-crisis/ 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</a:rPr>
              <a:t>Griffin, L. (2024a). </a:t>
            </a:r>
            <a:r>
              <a:rPr i="1" lang="en" sz="2100">
                <a:solidFill>
                  <a:schemeClr val="dk1"/>
                </a:solidFill>
              </a:rPr>
              <a:t>Session 3. </a:t>
            </a:r>
            <a:r>
              <a:rPr lang="en" sz="2100">
                <a:solidFill>
                  <a:schemeClr val="dk1"/>
                </a:solidFill>
              </a:rPr>
              <a:t>[PowerPoint slides]. Moodle@Bryn Mawr College.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</a:rPr>
              <a:t>Griffin, L. (2024b). </a:t>
            </a:r>
            <a:r>
              <a:rPr i="1" lang="en" sz="2100">
                <a:solidFill>
                  <a:schemeClr val="dk1"/>
                </a:solidFill>
              </a:rPr>
              <a:t>Session 5. </a:t>
            </a:r>
            <a:r>
              <a:rPr lang="en" sz="2100">
                <a:solidFill>
                  <a:schemeClr val="dk1"/>
                </a:solidFill>
              </a:rPr>
              <a:t>[PowerPoint slides]. Moodle@Bryn Mawr College.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</a:rPr>
              <a:t>Hemphill, M. (Host). (2023, July 21). Pregnancy in prison and jail (No. 2) [Audio podcast episode]. In </a:t>
            </a:r>
            <a:r>
              <a:rPr i="1" lang="en" sz="2100">
                <a:solidFill>
                  <a:schemeClr val="dk1"/>
                </a:solidFill>
              </a:rPr>
              <a:t>Reproductive Injustice. </a:t>
            </a:r>
            <a:r>
              <a:rPr lang="en" sz="2100">
                <a:solidFill>
                  <a:schemeClr val="dk1"/>
                </a:solidFill>
              </a:rPr>
              <a:t>Meredith Hemphill. https://podcasts.apple.com/us/podcast/episode-2-pregnancy-in-prison-and-jail/id1698753145?i=1000621923348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</a:rPr>
              <a:t>Knittel, A., Ti, A., Schear, S., &amp; Comfort, M. (2017). Evidence-based recommendations to improve reproductive healthcare for incarcerated women.</a:t>
            </a:r>
            <a:r>
              <a:rPr i="1" lang="en" sz="2100">
                <a:solidFill>
                  <a:schemeClr val="dk1"/>
                </a:solidFill>
              </a:rPr>
              <a:t> International Journal of Prisoner Health, 13</a:t>
            </a:r>
            <a:r>
              <a:rPr lang="en" sz="2100">
                <a:solidFill>
                  <a:schemeClr val="dk1"/>
                </a:solidFill>
              </a:rPr>
              <a:t>(3), 200-206. doi:https://doi.org/10.1108/IJPH-07-2016-0031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</a:rPr>
              <a:t>NASW Code of Ethics: Ethical Standards. (n.d.). Retrieved from https://www.socialworkers.org/About/Ethics/Code-of-Ethics/Code-of-Ethics-English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</a:rPr>
              <a:t>Shlafer, R.J., Hardeman, R.R.,  &amp; Carlson, E.A.. Reproductive Justice for Incarcerated Mothers and Advocacy for Their Infants and Young Children. </a:t>
            </a:r>
            <a:r>
              <a:rPr i="1" lang="en" sz="2100">
                <a:solidFill>
                  <a:schemeClr val="dk1"/>
                </a:solidFill>
              </a:rPr>
              <a:t>Infant mental health journal</a:t>
            </a:r>
            <a:r>
              <a:rPr lang="en" sz="2100">
                <a:solidFill>
                  <a:schemeClr val="dk1"/>
                </a:solidFill>
              </a:rPr>
              <a:t> 40.5 (2019): 725–741. DOI: 10.1002/imhj.21810.</a:t>
            </a:r>
            <a:endParaRPr i="1"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</a:rPr>
              <a:t>Sufrin, C., Kolbi-Molinas, A., &amp; Roth, R. (2015). Reproductive Justice, Health Disparities And Incarcerated Women in the United States. </a:t>
            </a:r>
            <a:r>
              <a:rPr i="1" lang="en" sz="2100">
                <a:solidFill>
                  <a:schemeClr val="dk1"/>
                </a:solidFill>
              </a:rPr>
              <a:t>Perspectives on Sexual and Reproductive Health</a:t>
            </a:r>
            <a:r>
              <a:rPr lang="en" sz="2100">
                <a:solidFill>
                  <a:schemeClr val="dk1"/>
                </a:solidFill>
              </a:rPr>
              <a:t>, </a:t>
            </a:r>
            <a:r>
              <a:rPr i="1" lang="en" sz="2100">
                <a:solidFill>
                  <a:schemeClr val="dk1"/>
                </a:solidFill>
              </a:rPr>
              <a:t>47</a:t>
            </a:r>
            <a:r>
              <a:rPr lang="en" sz="2100">
                <a:solidFill>
                  <a:schemeClr val="dk1"/>
                </a:solidFill>
              </a:rPr>
              <a:t>(4), 213–219. https://www.jstor.org/stable/48576280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Trends of Incarcerated Pregnant &amp; Parenting Women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Background of the Problem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Relevant</a:t>
            </a:r>
            <a:r>
              <a:rPr lang="en">
                <a:solidFill>
                  <a:schemeClr val="dk1"/>
                </a:solidFill>
              </a:rPr>
              <a:t> Reproductive Justice Tenants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Access to Abortion Procedures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Access to Pre &amp; Postnatal Care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Relevant Social Worker Ethics, Values, &amp; Principles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Social Work Interventions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248075"/>
            <a:ext cx="8520600" cy="9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Trends of Incarcerated Pregnant &amp; </a:t>
            </a:r>
            <a:r>
              <a:rPr lang="en"/>
              <a:t>Parenting</a:t>
            </a:r>
            <a:r>
              <a:rPr lang="en"/>
              <a:t> Women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083500"/>
            <a:ext cx="8370900" cy="366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Between the late 1980s and 2010s, the number of women incarcerated increased by 700 percent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Over half of all women in state and federal custody are pregnant or parenting 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Around 84 percent of incarcerated women have had an unplanned pregnancy, compared to around 50 percent of women in the general population 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Black, Hispanic, and Indigenous women have some of the highest rates of poor birth outcomes, and are overrepresented in the incarcerated population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Approximately 55 percent of incarcerated women have had an abortion compared to around 33 percent of women in the general population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133725" y="4350725"/>
            <a:ext cx="7560300" cy="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References: </a:t>
            </a:r>
            <a:r>
              <a:rPr lang="en">
                <a:solidFill>
                  <a:schemeClr val="dk1"/>
                </a:solidFill>
              </a:rPr>
              <a:t>Shlafer, Hardeman, &amp; Carlson, 2019; Sufrin, Kolbi-Molinas, &amp; Roth, 2015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1728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 of the Problem: Lack of Reproductive Care for Incarcerated Women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096700"/>
            <a:ext cx="6384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i="1" lang="en">
                <a:solidFill>
                  <a:schemeClr val="dk1"/>
                </a:solidFill>
              </a:rPr>
              <a:t>Estelle v. Gamble </a:t>
            </a:r>
            <a:r>
              <a:rPr lang="en">
                <a:solidFill>
                  <a:schemeClr val="dk1"/>
                </a:solidFill>
              </a:rPr>
              <a:t>(1976)--when serious medical needs of incarcerated persons are not addressed, violation of 8th Amendment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Medical evaluation completed upon admission to correctional facility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No national standards for medical care in prisons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Shackling women for appointments and when giving birth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Philadelphia jails currently held in contempt by Federal Judge for failure to adequately staff and provide </a:t>
            </a:r>
            <a:r>
              <a:rPr lang="en">
                <a:solidFill>
                  <a:schemeClr val="dk1"/>
                </a:solidFill>
              </a:rPr>
              <a:t>adequate medical care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200575" y="4513100"/>
            <a:ext cx="615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References: </a:t>
            </a:r>
            <a:r>
              <a:rPr i="1" lang="en">
                <a:solidFill>
                  <a:schemeClr val="dk1"/>
                </a:solidFill>
              </a:rPr>
              <a:t>Federal judge says</a:t>
            </a:r>
            <a:r>
              <a:rPr lang="en">
                <a:solidFill>
                  <a:schemeClr val="dk1"/>
                </a:solidFill>
              </a:rPr>
              <a:t>, 2024; Sufrin, Kolbi-Molinas, &amp; Roth, 2015</a:t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10048" y="1811610"/>
            <a:ext cx="1590825" cy="1986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Relevant Reproductive Justice Tenants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Tenant 1: The Right to Not Have a Child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Access to abortion procedures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Tenant 2: The Right to Have a Child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Access to pre and postnatal care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200575" y="4412800"/>
            <a:ext cx="454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References: Griffin, 2024a; Griffin, 2024b</a:t>
            </a: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0188" y="1390288"/>
            <a:ext cx="2181225" cy="210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201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Access to Abortion Procedures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885288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Women may have to pay for the procedure up front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Without standardized rules about abortion, up to the facility and state it is in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Most prisons are in rural areas, far removed from clinics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Transportation reliant on correctional facility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Aftercare essentially non-existent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200575" y="4412800"/>
            <a:ext cx="6838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References: Hemphill, M., 2023; </a:t>
            </a:r>
            <a:r>
              <a:rPr lang="en">
                <a:solidFill>
                  <a:schemeClr val="dk1"/>
                </a:solidFill>
              </a:rPr>
              <a:t>Sufrin, C., Kolbi-Molinas, A., &amp; Roth, R., 2015</a:t>
            </a:r>
            <a:endParaRPr/>
          </a:p>
        </p:txBody>
      </p:sp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9413" y="2231088"/>
            <a:ext cx="2276475" cy="200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273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Access to Pre &amp; Postnatal Care</a:t>
            </a:r>
            <a:endParaRPr/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923225"/>
            <a:ext cx="4564500" cy="34164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Poor nutritional value in food in correctional facility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Doula support in few facilities, but not all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Follow-up visits difficult to schedule, similar to </a:t>
            </a:r>
            <a:r>
              <a:rPr lang="en">
                <a:solidFill>
                  <a:schemeClr val="dk1"/>
                </a:solidFill>
              </a:rPr>
              <a:t>abortion</a:t>
            </a:r>
            <a:r>
              <a:rPr lang="en">
                <a:solidFill>
                  <a:schemeClr val="dk1"/>
                </a:solidFill>
              </a:rPr>
              <a:t> access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Discomfort in clothing and sleeping arrangements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Lack of parenting classes or education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Isolating process, even if both parents and family want to be involved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0" name="Google Shape;100;p19"/>
          <p:cNvSpPr txBox="1"/>
          <p:nvPr/>
        </p:nvSpPr>
        <p:spPr>
          <a:xfrm>
            <a:off x="200575" y="4568875"/>
            <a:ext cx="8832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References: Hemphill, M., 2023; Knittle, Schear, &amp; Comfort, 2017; Sufrin, C., Kolbi-Molinas, A., &amp; Roth, R., 2015</a:t>
            </a:r>
            <a:endParaRPr/>
          </a:p>
        </p:txBody>
      </p:sp>
      <p:pic>
        <p:nvPicPr>
          <p:cNvPr id="101" name="Google Shape;10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77975" y="845800"/>
            <a:ext cx="4054900" cy="269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2014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Relevant Social Worker Ethics, Values, &amp; Principles </a:t>
            </a:r>
            <a:endParaRPr sz="25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Interruption of Services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Social Welfare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Dignity and Worth of the Person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Importance of Human Relationships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8" name="Google Shape;108;p20"/>
          <p:cNvSpPr txBox="1"/>
          <p:nvPr/>
        </p:nvSpPr>
        <p:spPr>
          <a:xfrm>
            <a:off x="200575" y="4412800"/>
            <a:ext cx="497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Reference: </a:t>
            </a:r>
            <a:r>
              <a:rPr lang="en">
                <a:solidFill>
                  <a:schemeClr val="dk1"/>
                </a:solidFill>
              </a:rPr>
              <a:t>NASW Code of Ethics: Ethical Standards, n.d.</a:t>
            </a:r>
            <a:endParaRPr/>
          </a:p>
        </p:txBody>
      </p:sp>
      <p:pic>
        <p:nvPicPr>
          <p:cNvPr id="109" name="Google Shape;10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64138" y="1152463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Social Work Interventions</a:t>
            </a:r>
            <a:endParaRPr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Clinical: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Help form support groups for incarcerated pregnant and parenting women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Offer parenting classes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Create support plan for connection to relevant services pre and post birth</a:t>
            </a:r>
            <a:endParaRPr>
              <a:solidFill>
                <a:schemeClr val="dk1"/>
              </a:solidFill>
            </a:endParaRPr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>
                <a:solidFill>
                  <a:schemeClr val="dk1"/>
                </a:solidFill>
              </a:rPr>
              <a:t>Social contacts, therapy, visitation goals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Macro: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Advocate for mandatory prenatal care in correctional facilities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Form community organization that supplies funds for medical care to incarcerated women if cost is a barrier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Educate local healthcare providers on the experiences of pregnant and parenting incarcerated women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Organize rideshare programs for family and other supports to visit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