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Lato" panose="020F0502020204030203" pitchFamily="34" charset="0"/>
      <p:regular r:id="rId21"/>
      <p:bold r:id="rId22"/>
      <p:italic r:id="rId23"/>
      <p:boldItalic r:id="rId24"/>
    </p:embeddedFont>
    <p:embeddedFont>
      <p:font typeface="Playfair Display" panose="00000500000000000000" pitchFamily="2"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2893695-CF2B-4DAA-96F8-61248B5AE247}">
  <a:tblStyle styleId="{A2893695-CF2B-4DAA-96F8-61248B5AE24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66"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8f9b4b1461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8f9b4b1461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EDS society website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8f9b4b1461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28f9b4b1461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8f9b4b1461_0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28f9b4b1461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Karthikiyen</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8f9b4b1461_0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8f9b4b1461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Karthikeyan</a:t>
            </a:r>
            <a:endParaRPr/>
          </a:p>
          <a:p>
            <a:pPr marL="0" lvl="0" indent="0" algn="l" rtl="0">
              <a:spcBef>
                <a:spcPts val="0"/>
              </a:spcBef>
              <a:spcAft>
                <a:spcPts val="0"/>
              </a:spcAft>
              <a:buNone/>
            </a:pPr>
            <a:r>
              <a:rPr lang="en"/>
              <a:t>Global Learning Conference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8f9b4b1461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28f9b4b1461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ed61ea103a_0_2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2ed61ea103a_0_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NASW Code of Ethics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ed61ea103a_0_2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2ed61ea103a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Goering</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ed61ea103a_0_2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2ed61ea103a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ed61ea103a_0_2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2ed61ea103a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ed43b87660_0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ed43b87660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28f9b4b1461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28f9b4b1461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8f9b4b1461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28f9b4b1461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Mutcherson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8f9b4b1461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8f9b4b1461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Jarman, chapter 8.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ed43b87660_0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ed43b87660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Signore, et al.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8f9b4b1461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28f9b4b1461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Signore, et al.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8f9b4b1461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28f9b4b146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Signore, et al. </a:t>
            </a:r>
            <a:endParaRPr/>
          </a:p>
          <a:p>
            <a:pPr marL="0" lvl="0" indent="0" algn="l" rtl="0">
              <a:spcBef>
                <a:spcPts val="0"/>
              </a:spcBef>
              <a:spcAft>
                <a:spcPts val="0"/>
              </a:spcAft>
              <a:buNone/>
            </a:pPr>
            <a:r>
              <a:rPr lang="en"/>
              <a:t>Mutcherson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8f9b4b1461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28f9b4b1461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586721" y="0"/>
            <a:ext cx="7970700" cy="66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586721" y="5076900"/>
            <a:ext cx="7970700" cy="66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 name="Google Shape;12;p2"/>
          <p:cNvCxnSpPr/>
          <p:nvPr/>
        </p:nvCxnSpPr>
        <p:spPr>
          <a:xfrm>
            <a:off x="733219" y="2235351"/>
            <a:ext cx="385200" cy="0"/>
          </a:xfrm>
          <a:prstGeom prst="straightConnector1">
            <a:avLst/>
          </a:prstGeom>
          <a:noFill/>
          <a:ln w="28575" cap="flat" cmpd="sng">
            <a:solidFill>
              <a:schemeClr val="dk1"/>
            </a:solidFill>
            <a:prstDash val="solid"/>
            <a:round/>
            <a:headEnd type="none" w="sm" len="sm"/>
            <a:tailEnd type="none" w="sm" len="sm"/>
          </a:ln>
        </p:spPr>
      </p:cxnSp>
      <p:sp>
        <p:nvSpPr>
          <p:cNvPr id="13" name="Google Shape;13;p2"/>
          <p:cNvSpPr txBox="1">
            <a:spLocks noGrp="1"/>
          </p:cNvSpPr>
          <p:nvPr>
            <p:ph type="ctrTitle"/>
          </p:nvPr>
        </p:nvSpPr>
        <p:spPr>
          <a:xfrm>
            <a:off x="630600" y="136800"/>
            <a:ext cx="7893000" cy="1853700"/>
          </a:xfrm>
          <a:prstGeom prst="rect">
            <a:avLst/>
          </a:prstGeom>
        </p:spPr>
        <p:txBody>
          <a:bodyPr spcFirstLastPara="1" wrap="square" lIns="91425" tIns="91425" rIns="91425" bIns="91425" anchor="b" anchorCtr="0">
            <a:normAutofit/>
          </a:bodyPr>
          <a:lstStyle>
            <a:lvl1pPr lvl="0">
              <a:spcBef>
                <a:spcPts val="100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4" name="Google Shape;14;p2"/>
          <p:cNvSpPr txBox="1">
            <a:spLocks noGrp="1"/>
          </p:cNvSpPr>
          <p:nvPr>
            <p:ph type="subTitle" idx="1"/>
          </p:nvPr>
        </p:nvSpPr>
        <p:spPr>
          <a:xfrm>
            <a:off x="630600" y="3228375"/>
            <a:ext cx="7893000" cy="1274100"/>
          </a:xfrm>
          <a:prstGeom prst="rect">
            <a:avLst/>
          </a:prstGeom>
        </p:spPr>
        <p:txBody>
          <a:bodyPr spcFirstLastPara="1" wrap="square" lIns="91425" tIns="91425" rIns="91425" bIns="91425" anchor="b" anchorCtr="0">
            <a:normAutofit/>
          </a:bodyPr>
          <a:lstStyle>
            <a:lvl1pPr lvl="0">
              <a:lnSpc>
                <a:spcPct val="100000"/>
              </a:lnSpc>
              <a:spcBef>
                <a:spcPts val="1000"/>
              </a:spcBef>
              <a:spcAft>
                <a:spcPts val="0"/>
              </a:spcAft>
              <a:buClr>
                <a:schemeClr val="accent6"/>
              </a:buClr>
              <a:buSzPts val="2400"/>
              <a:buNone/>
              <a:defRPr sz="2400">
                <a:solidFill>
                  <a:schemeClr val="accent6"/>
                </a:solidFill>
              </a:defRPr>
            </a:lvl1pPr>
            <a:lvl2pPr lvl="1">
              <a:lnSpc>
                <a:spcPct val="100000"/>
              </a:lnSpc>
              <a:spcBef>
                <a:spcPts val="0"/>
              </a:spcBef>
              <a:spcAft>
                <a:spcPts val="0"/>
              </a:spcAft>
              <a:buClr>
                <a:schemeClr val="accent6"/>
              </a:buClr>
              <a:buSzPts val="2400"/>
              <a:buNone/>
              <a:defRPr sz="2400">
                <a:solidFill>
                  <a:schemeClr val="accent6"/>
                </a:solidFill>
              </a:defRPr>
            </a:lvl2pPr>
            <a:lvl3pPr lvl="2">
              <a:lnSpc>
                <a:spcPct val="100000"/>
              </a:lnSpc>
              <a:spcBef>
                <a:spcPts val="0"/>
              </a:spcBef>
              <a:spcAft>
                <a:spcPts val="0"/>
              </a:spcAft>
              <a:buClr>
                <a:schemeClr val="accent6"/>
              </a:buClr>
              <a:buSzPts val="2400"/>
              <a:buNone/>
              <a:defRPr sz="2400">
                <a:solidFill>
                  <a:schemeClr val="accent6"/>
                </a:solidFill>
              </a:defRPr>
            </a:lvl3pPr>
            <a:lvl4pPr lvl="3">
              <a:lnSpc>
                <a:spcPct val="100000"/>
              </a:lnSpc>
              <a:spcBef>
                <a:spcPts val="0"/>
              </a:spcBef>
              <a:spcAft>
                <a:spcPts val="0"/>
              </a:spcAft>
              <a:buClr>
                <a:schemeClr val="accent6"/>
              </a:buClr>
              <a:buSzPts val="2400"/>
              <a:buNone/>
              <a:defRPr sz="2400">
                <a:solidFill>
                  <a:schemeClr val="accent6"/>
                </a:solidFill>
              </a:defRPr>
            </a:lvl4pPr>
            <a:lvl5pPr lvl="4">
              <a:lnSpc>
                <a:spcPct val="100000"/>
              </a:lnSpc>
              <a:spcBef>
                <a:spcPts val="0"/>
              </a:spcBef>
              <a:spcAft>
                <a:spcPts val="0"/>
              </a:spcAft>
              <a:buClr>
                <a:schemeClr val="accent6"/>
              </a:buClr>
              <a:buSzPts val="2400"/>
              <a:buNone/>
              <a:defRPr sz="2400">
                <a:solidFill>
                  <a:schemeClr val="accent6"/>
                </a:solidFill>
              </a:defRPr>
            </a:lvl5pPr>
            <a:lvl6pPr lvl="5">
              <a:lnSpc>
                <a:spcPct val="100000"/>
              </a:lnSpc>
              <a:spcBef>
                <a:spcPts val="0"/>
              </a:spcBef>
              <a:spcAft>
                <a:spcPts val="0"/>
              </a:spcAft>
              <a:buClr>
                <a:schemeClr val="accent6"/>
              </a:buClr>
              <a:buSzPts val="2400"/>
              <a:buNone/>
              <a:defRPr sz="2400">
                <a:solidFill>
                  <a:schemeClr val="accent6"/>
                </a:solidFill>
              </a:defRPr>
            </a:lvl6pPr>
            <a:lvl7pPr lvl="6">
              <a:lnSpc>
                <a:spcPct val="100000"/>
              </a:lnSpc>
              <a:spcBef>
                <a:spcPts val="0"/>
              </a:spcBef>
              <a:spcAft>
                <a:spcPts val="0"/>
              </a:spcAft>
              <a:buClr>
                <a:schemeClr val="accent6"/>
              </a:buClr>
              <a:buSzPts val="2400"/>
              <a:buNone/>
              <a:defRPr sz="2400">
                <a:solidFill>
                  <a:schemeClr val="accent6"/>
                </a:solidFill>
              </a:defRPr>
            </a:lvl7pPr>
            <a:lvl8pPr lvl="7">
              <a:lnSpc>
                <a:spcPct val="100000"/>
              </a:lnSpc>
              <a:spcBef>
                <a:spcPts val="0"/>
              </a:spcBef>
              <a:spcAft>
                <a:spcPts val="0"/>
              </a:spcAft>
              <a:buClr>
                <a:schemeClr val="accent6"/>
              </a:buClr>
              <a:buSzPts val="2400"/>
              <a:buNone/>
              <a:defRPr sz="2400">
                <a:solidFill>
                  <a:schemeClr val="accent6"/>
                </a:solidFill>
              </a:defRPr>
            </a:lvl8pPr>
            <a:lvl9pPr lvl="8">
              <a:lnSpc>
                <a:spcPct val="100000"/>
              </a:lnSpc>
              <a:spcBef>
                <a:spcPts val="0"/>
              </a:spcBef>
              <a:spcAft>
                <a:spcPts val="0"/>
              </a:spcAft>
              <a:buClr>
                <a:schemeClr val="accent6"/>
              </a:buClr>
              <a:buSzPts val="2400"/>
              <a:buNone/>
              <a:defRPr sz="2400">
                <a:solidFill>
                  <a:schemeClr val="accent6"/>
                </a:solidFill>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6"/>
        <p:cNvGrpSpPr/>
        <p:nvPr/>
      </p:nvGrpSpPr>
      <p:grpSpPr>
        <a:xfrm>
          <a:off x="0" y="0"/>
          <a:ext cx="0" cy="0"/>
          <a:chOff x="0" y="0"/>
          <a:chExt cx="0" cy="0"/>
        </a:xfrm>
      </p:grpSpPr>
      <p:sp>
        <p:nvSpPr>
          <p:cNvPr id="57" name="Google Shape;57;p11"/>
          <p:cNvSpPr/>
          <p:nvPr/>
        </p:nvSpPr>
        <p:spPr>
          <a:xfrm>
            <a:off x="586721" y="0"/>
            <a:ext cx="7970700" cy="66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1"/>
          <p:cNvSpPr/>
          <p:nvPr/>
        </p:nvSpPr>
        <p:spPr>
          <a:xfrm>
            <a:off x="586721" y="5076900"/>
            <a:ext cx="7970700" cy="66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1"/>
          <p:cNvSpPr txBox="1">
            <a:spLocks noGrp="1"/>
          </p:cNvSpPr>
          <p:nvPr>
            <p:ph type="title" hasCustomPrompt="1"/>
          </p:nvPr>
        </p:nvSpPr>
        <p:spPr>
          <a:xfrm>
            <a:off x="586725" y="1353788"/>
            <a:ext cx="79707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6"/>
              </a:buClr>
              <a:buSzPts val="10800"/>
              <a:buNone/>
              <a:defRPr sz="10800">
                <a:solidFill>
                  <a:schemeClr val="accent6"/>
                </a:solidFill>
              </a:defRPr>
            </a:lvl1pPr>
            <a:lvl2pPr lvl="1" algn="ctr">
              <a:spcBef>
                <a:spcPts val="0"/>
              </a:spcBef>
              <a:spcAft>
                <a:spcPts val="0"/>
              </a:spcAft>
              <a:buClr>
                <a:schemeClr val="accent6"/>
              </a:buClr>
              <a:buSzPts val="10800"/>
              <a:buNone/>
              <a:defRPr sz="10800">
                <a:solidFill>
                  <a:schemeClr val="accent6"/>
                </a:solidFill>
              </a:defRPr>
            </a:lvl2pPr>
            <a:lvl3pPr lvl="2" algn="ctr">
              <a:spcBef>
                <a:spcPts val="0"/>
              </a:spcBef>
              <a:spcAft>
                <a:spcPts val="0"/>
              </a:spcAft>
              <a:buClr>
                <a:schemeClr val="accent6"/>
              </a:buClr>
              <a:buSzPts val="10800"/>
              <a:buNone/>
              <a:defRPr sz="10800">
                <a:solidFill>
                  <a:schemeClr val="accent6"/>
                </a:solidFill>
              </a:defRPr>
            </a:lvl3pPr>
            <a:lvl4pPr lvl="3" algn="ctr">
              <a:spcBef>
                <a:spcPts val="0"/>
              </a:spcBef>
              <a:spcAft>
                <a:spcPts val="0"/>
              </a:spcAft>
              <a:buClr>
                <a:schemeClr val="accent6"/>
              </a:buClr>
              <a:buSzPts val="10800"/>
              <a:buNone/>
              <a:defRPr sz="10800">
                <a:solidFill>
                  <a:schemeClr val="accent6"/>
                </a:solidFill>
              </a:defRPr>
            </a:lvl4pPr>
            <a:lvl5pPr lvl="4" algn="ctr">
              <a:spcBef>
                <a:spcPts val="0"/>
              </a:spcBef>
              <a:spcAft>
                <a:spcPts val="0"/>
              </a:spcAft>
              <a:buClr>
                <a:schemeClr val="accent6"/>
              </a:buClr>
              <a:buSzPts val="10800"/>
              <a:buNone/>
              <a:defRPr sz="10800">
                <a:solidFill>
                  <a:schemeClr val="accent6"/>
                </a:solidFill>
              </a:defRPr>
            </a:lvl5pPr>
            <a:lvl6pPr lvl="5" algn="ctr">
              <a:spcBef>
                <a:spcPts val="0"/>
              </a:spcBef>
              <a:spcAft>
                <a:spcPts val="0"/>
              </a:spcAft>
              <a:buClr>
                <a:schemeClr val="accent6"/>
              </a:buClr>
              <a:buSzPts val="10800"/>
              <a:buNone/>
              <a:defRPr sz="10800">
                <a:solidFill>
                  <a:schemeClr val="accent6"/>
                </a:solidFill>
              </a:defRPr>
            </a:lvl6pPr>
            <a:lvl7pPr lvl="6" algn="ctr">
              <a:spcBef>
                <a:spcPts val="0"/>
              </a:spcBef>
              <a:spcAft>
                <a:spcPts val="0"/>
              </a:spcAft>
              <a:buClr>
                <a:schemeClr val="accent6"/>
              </a:buClr>
              <a:buSzPts val="10800"/>
              <a:buNone/>
              <a:defRPr sz="10800">
                <a:solidFill>
                  <a:schemeClr val="accent6"/>
                </a:solidFill>
              </a:defRPr>
            </a:lvl7pPr>
            <a:lvl8pPr lvl="7" algn="ctr">
              <a:spcBef>
                <a:spcPts val="0"/>
              </a:spcBef>
              <a:spcAft>
                <a:spcPts val="0"/>
              </a:spcAft>
              <a:buClr>
                <a:schemeClr val="accent6"/>
              </a:buClr>
              <a:buSzPts val="10800"/>
              <a:buNone/>
              <a:defRPr sz="10800">
                <a:solidFill>
                  <a:schemeClr val="accent6"/>
                </a:solidFill>
              </a:defRPr>
            </a:lvl8pPr>
            <a:lvl9pPr lvl="8" algn="ctr">
              <a:spcBef>
                <a:spcPts val="0"/>
              </a:spcBef>
              <a:spcAft>
                <a:spcPts val="0"/>
              </a:spcAft>
              <a:buClr>
                <a:schemeClr val="accent6"/>
              </a:buClr>
              <a:buSzPts val="10800"/>
              <a:buNone/>
              <a:defRPr sz="10800">
                <a:solidFill>
                  <a:schemeClr val="accent6"/>
                </a:solidFill>
              </a:defRPr>
            </a:lvl9pPr>
          </a:lstStyle>
          <a:p>
            <a:r>
              <a:t>xx%</a:t>
            </a:r>
          </a:p>
        </p:txBody>
      </p:sp>
      <p:sp>
        <p:nvSpPr>
          <p:cNvPr id="60" name="Google Shape;60;p11"/>
          <p:cNvSpPr txBox="1">
            <a:spLocks noGrp="1"/>
          </p:cNvSpPr>
          <p:nvPr>
            <p:ph type="body" idx="1"/>
          </p:nvPr>
        </p:nvSpPr>
        <p:spPr>
          <a:xfrm>
            <a:off x="586725" y="2968388"/>
            <a:ext cx="79707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61" name="Google Shape;61;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
        <p:nvSpPr>
          <p:cNvPr id="63" name="Google Shape;63;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sp>
        <p:nvSpPr>
          <p:cNvPr id="17" name="Google Shape;17;p3"/>
          <p:cNvSpPr/>
          <p:nvPr/>
        </p:nvSpPr>
        <p:spPr>
          <a:xfrm>
            <a:off x="586721" y="5076900"/>
            <a:ext cx="7970700" cy="66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a:off x="586721" y="0"/>
            <a:ext cx="7970700" cy="66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txBox="1">
            <a:spLocks noGrp="1"/>
          </p:cNvSpPr>
          <p:nvPr>
            <p:ph type="title"/>
          </p:nvPr>
        </p:nvSpPr>
        <p:spPr>
          <a:xfrm>
            <a:off x="509550" y="1921350"/>
            <a:ext cx="8124900" cy="1300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0" name="Google Shape;2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sp>
        <p:nvSpPr>
          <p:cNvPr id="22" name="Google Shape;22;p4"/>
          <p:cNvSpPr/>
          <p:nvPr/>
        </p:nvSpPr>
        <p:spPr>
          <a:xfrm>
            <a:off x="-125" y="5045700"/>
            <a:ext cx="9144000" cy="978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 name="Google Shape;23;p4"/>
          <p:cNvCxnSpPr/>
          <p:nvPr/>
        </p:nvCxnSpPr>
        <p:spPr>
          <a:xfrm>
            <a:off x="419425" y="1154195"/>
            <a:ext cx="385200" cy="0"/>
          </a:xfrm>
          <a:prstGeom prst="straightConnector1">
            <a:avLst/>
          </a:prstGeom>
          <a:noFill/>
          <a:ln w="28575" cap="flat" cmpd="sng">
            <a:solidFill>
              <a:schemeClr val="dk1"/>
            </a:solidFill>
            <a:prstDash val="solid"/>
            <a:round/>
            <a:headEnd type="none" w="sm" len="sm"/>
            <a:tailEnd type="none" w="sm" len="sm"/>
          </a:ln>
        </p:spPr>
      </p:cxnSp>
      <p:sp>
        <p:nvSpPr>
          <p:cNvPr id="24" name="Google Shape;24;p4"/>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5" name="Google Shape;25;p4"/>
          <p:cNvSpPr txBox="1">
            <a:spLocks noGrp="1"/>
          </p:cNvSpPr>
          <p:nvPr>
            <p:ph type="body" idx="1"/>
          </p:nvPr>
        </p:nvSpPr>
        <p:spPr>
          <a:xfrm>
            <a:off x="311700" y="1417800"/>
            <a:ext cx="8520600" cy="31509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6" name="Google Shape;26;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7"/>
        <p:cNvGrpSpPr/>
        <p:nvPr/>
      </p:nvGrpSpPr>
      <p:grpSpPr>
        <a:xfrm>
          <a:off x="0" y="0"/>
          <a:ext cx="0" cy="0"/>
          <a:chOff x="0" y="0"/>
          <a:chExt cx="0" cy="0"/>
        </a:xfrm>
      </p:grpSpPr>
      <p:cxnSp>
        <p:nvCxnSpPr>
          <p:cNvPr id="28" name="Google Shape;28;p5"/>
          <p:cNvCxnSpPr/>
          <p:nvPr/>
        </p:nvCxnSpPr>
        <p:spPr>
          <a:xfrm>
            <a:off x="419425" y="1154195"/>
            <a:ext cx="385200" cy="0"/>
          </a:xfrm>
          <a:prstGeom prst="straightConnector1">
            <a:avLst/>
          </a:prstGeom>
          <a:noFill/>
          <a:ln w="28575" cap="flat" cmpd="sng">
            <a:solidFill>
              <a:schemeClr val="dk1"/>
            </a:solidFill>
            <a:prstDash val="solid"/>
            <a:round/>
            <a:headEnd type="none" w="sm" len="sm"/>
            <a:tailEnd type="none" w="sm" len="sm"/>
          </a:ln>
        </p:spPr>
      </p:cxnSp>
      <p:sp>
        <p:nvSpPr>
          <p:cNvPr id="29" name="Google Shape;29;p5"/>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Google Shape;30;p5"/>
          <p:cNvSpPr txBox="1">
            <a:spLocks noGrp="1"/>
          </p:cNvSpPr>
          <p:nvPr>
            <p:ph type="body" idx="1"/>
          </p:nvPr>
        </p:nvSpPr>
        <p:spPr>
          <a:xfrm>
            <a:off x="311700" y="1417950"/>
            <a:ext cx="3999900" cy="3150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5"/>
          <p:cNvSpPr txBox="1">
            <a:spLocks noGrp="1"/>
          </p:cNvSpPr>
          <p:nvPr>
            <p:ph type="body" idx="2"/>
          </p:nvPr>
        </p:nvSpPr>
        <p:spPr>
          <a:xfrm>
            <a:off x="4832400" y="1417950"/>
            <a:ext cx="3999900" cy="3150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2" name="Google Shape;32;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cxnSp>
        <p:nvCxnSpPr>
          <p:cNvPr id="37" name="Google Shape;37;p7"/>
          <p:cNvCxnSpPr/>
          <p:nvPr/>
        </p:nvCxnSpPr>
        <p:spPr>
          <a:xfrm>
            <a:off x="411044" y="1417772"/>
            <a:ext cx="385200" cy="0"/>
          </a:xfrm>
          <a:prstGeom prst="straightConnector1">
            <a:avLst/>
          </a:prstGeom>
          <a:noFill/>
          <a:ln w="28575" cap="flat" cmpd="sng">
            <a:solidFill>
              <a:schemeClr val="dk1"/>
            </a:solidFill>
            <a:prstDash val="solid"/>
            <a:round/>
            <a:headEnd type="none" w="sm" len="sm"/>
            <a:tailEnd type="none" w="sm" len="sm"/>
          </a:ln>
        </p:spPr>
      </p:cxnSp>
      <p:sp>
        <p:nvSpPr>
          <p:cNvPr id="38" name="Google Shape;38;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9" name="Google Shape;39;p7"/>
          <p:cNvSpPr txBox="1">
            <a:spLocks noGrp="1"/>
          </p:cNvSpPr>
          <p:nvPr>
            <p:ph type="body" idx="1"/>
          </p:nvPr>
        </p:nvSpPr>
        <p:spPr>
          <a:xfrm>
            <a:off x="311700" y="1640350"/>
            <a:ext cx="2808000" cy="29289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0" name="Google Shape;4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1"/>
        <p:cNvGrpSpPr/>
        <p:nvPr/>
      </p:nvGrpSpPr>
      <p:grpSpPr>
        <a:xfrm>
          <a:off x="0" y="0"/>
          <a:ext cx="0" cy="0"/>
          <a:chOff x="0" y="0"/>
          <a:chExt cx="0" cy="0"/>
        </a:xfrm>
      </p:grpSpPr>
      <p:sp>
        <p:nvSpPr>
          <p:cNvPr id="42" name="Google Shape;42;p8"/>
          <p:cNvSpPr/>
          <p:nvPr/>
        </p:nvSpPr>
        <p:spPr>
          <a:xfrm>
            <a:off x="586721" y="0"/>
            <a:ext cx="7970700" cy="66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8"/>
          <p:cNvSpPr/>
          <p:nvPr/>
        </p:nvSpPr>
        <p:spPr>
          <a:xfrm>
            <a:off x="586721" y="5076900"/>
            <a:ext cx="7970700" cy="66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45" name="Google Shape;4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6"/>
        <p:cNvGrpSpPr/>
        <p:nvPr/>
      </p:nvGrpSpPr>
      <p:grpSpPr>
        <a:xfrm>
          <a:off x="0" y="0"/>
          <a:ext cx="0" cy="0"/>
          <a:chOff x="0" y="0"/>
          <a:chExt cx="0" cy="0"/>
        </a:xfrm>
      </p:grpSpPr>
      <p:sp>
        <p:nvSpPr>
          <p:cNvPr id="47" name="Google Shape;47;p9"/>
          <p:cNvSpPr/>
          <p:nvPr/>
        </p:nvSpPr>
        <p:spPr>
          <a:xfrm>
            <a:off x="4572000" y="-10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8" name="Google Shape;48;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9" name="Google Shape;49;p9"/>
          <p:cNvSpPr txBox="1">
            <a:spLocks noGrp="1"/>
          </p:cNvSpPr>
          <p:nvPr>
            <p:ph type="title"/>
          </p:nvPr>
        </p:nvSpPr>
        <p:spPr>
          <a:xfrm>
            <a:off x="265500" y="1084625"/>
            <a:ext cx="4045200" cy="17070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0" name="Google Shape;50;p9"/>
          <p:cNvSpPr txBox="1">
            <a:spLocks noGrp="1"/>
          </p:cNvSpPr>
          <p:nvPr>
            <p:ph type="subTitle" idx="1"/>
          </p:nvPr>
        </p:nvSpPr>
        <p:spPr>
          <a:xfrm>
            <a:off x="265500" y="2845200"/>
            <a:ext cx="4045200" cy="14217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6"/>
              </a:buClr>
              <a:buSzPts val="2100"/>
              <a:buNone/>
              <a:defRPr sz="2100">
                <a:solidFill>
                  <a:schemeClr val="accent6"/>
                </a:solidFill>
              </a:defRPr>
            </a:lvl1pPr>
            <a:lvl2pPr lvl="1" algn="ctr">
              <a:lnSpc>
                <a:spcPct val="100000"/>
              </a:lnSpc>
              <a:spcBef>
                <a:spcPts val="0"/>
              </a:spcBef>
              <a:spcAft>
                <a:spcPts val="0"/>
              </a:spcAft>
              <a:buClr>
                <a:schemeClr val="accent6"/>
              </a:buClr>
              <a:buSzPts val="2100"/>
              <a:buNone/>
              <a:defRPr sz="2100">
                <a:solidFill>
                  <a:schemeClr val="accent6"/>
                </a:solidFill>
              </a:defRPr>
            </a:lvl2pPr>
            <a:lvl3pPr lvl="2" algn="ctr">
              <a:lnSpc>
                <a:spcPct val="100000"/>
              </a:lnSpc>
              <a:spcBef>
                <a:spcPts val="0"/>
              </a:spcBef>
              <a:spcAft>
                <a:spcPts val="0"/>
              </a:spcAft>
              <a:buClr>
                <a:schemeClr val="accent6"/>
              </a:buClr>
              <a:buSzPts val="2100"/>
              <a:buNone/>
              <a:defRPr sz="2100">
                <a:solidFill>
                  <a:schemeClr val="accent6"/>
                </a:solidFill>
              </a:defRPr>
            </a:lvl3pPr>
            <a:lvl4pPr lvl="3" algn="ctr">
              <a:lnSpc>
                <a:spcPct val="100000"/>
              </a:lnSpc>
              <a:spcBef>
                <a:spcPts val="0"/>
              </a:spcBef>
              <a:spcAft>
                <a:spcPts val="0"/>
              </a:spcAft>
              <a:buClr>
                <a:schemeClr val="accent6"/>
              </a:buClr>
              <a:buSzPts val="2100"/>
              <a:buNone/>
              <a:defRPr sz="2100">
                <a:solidFill>
                  <a:schemeClr val="accent6"/>
                </a:solidFill>
              </a:defRPr>
            </a:lvl4pPr>
            <a:lvl5pPr lvl="4" algn="ctr">
              <a:lnSpc>
                <a:spcPct val="100000"/>
              </a:lnSpc>
              <a:spcBef>
                <a:spcPts val="0"/>
              </a:spcBef>
              <a:spcAft>
                <a:spcPts val="0"/>
              </a:spcAft>
              <a:buClr>
                <a:schemeClr val="accent6"/>
              </a:buClr>
              <a:buSzPts val="2100"/>
              <a:buNone/>
              <a:defRPr sz="2100">
                <a:solidFill>
                  <a:schemeClr val="accent6"/>
                </a:solidFill>
              </a:defRPr>
            </a:lvl5pPr>
            <a:lvl6pPr lvl="5" algn="ctr">
              <a:lnSpc>
                <a:spcPct val="100000"/>
              </a:lnSpc>
              <a:spcBef>
                <a:spcPts val="0"/>
              </a:spcBef>
              <a:spcAft>
                <a:spcPts val="0"/>
              </a:spcAft>
              <a:buClr>
                <a:schemeClr val="accent6"/>
              </a:buClr>
              <a:buSzPts val="2100"/>
              <a:buNone/>
              <a:defRPr sz="2100">
                <a:solidFill>
                  <a:schemeClr val="accent6"/>
                </a:solidFill>
              </a:defRPr>
            </a:lvl6pPr>
            <a:lvl7pPr lvl="6" algn="ctr">
              <a:lnSpc>
                <a:spcPct val="100000"/>
              </a:lnSpc>
              <a:spcBef>
                <a:spcPts val="0"/>
              </a:spcBef>
              <a:spcAft>
                <a:spcPts val="0"/>
              </a:spcAft>
              <a:buClr>
                <a:schemeClr val="accent6"/>
              </a:buClr>
              <a:buSzPts val="2100"/>
              <a:buNone/>
              <a:defRPr sz="2100">
                <a:solidFill>
                  <a:schemeClr val="accent6"/>
                </a:solidFill>
              </a:defRPr>
            </a:lvl7pPr>
            <a:lvl8pPr lvl="7" algn="ctr">
              <a:lnSpc>
                <a:spcPct val="100000"/>
              </a:lnSpc>
              <a:spcBef>
                <a:spcPts val="0"/>
              </a:spcBef>
              <a:spcAft>
                <a:spcPts val="0"/>
              </a:spcAft>
              <a:buClr>
                <a:schemeClr val="accent6"/>
              </a:buClr>
              <a:buSzPts val="2100"/>
              <a:buNone/>
              <a:defRPr sz="2100">
                <a:solidFill>
                  <a:schemeClr val="accent6"/>
                </a:solidFill>
              </a:defRPr>
            </a:lvl8pPr>
            <a:lvl9pPr lvl="8" algn="ctr">
              <a:lnSpc>
                <a:spcPct val="100000"/>
              </a:lnSpc>
              <a:spcBef>
                <a:spcPts val="0"/>
              </a:spcBef>
              <a:spcAft>
                <a:spcPts val="0"/>
              </a:spcAft>
              <a:buClr>
                <a:schemeClr val="accent6"/>
              </a:buClr>
              <a:buSzPts val="2100"/>
              <a:buNone/>
              <a:defRPr sz="2100">
                <a:solidFill>
                  <a:schemeClr val="accent6"/>
                </a:solidFill>
              </a:defRPr>
            </a:lvl9pPr>
          </a:lstStyle>
          <a:p>
            <a:endParaRPr/>
          </a:p>
        </p:txBody>
      </p:sp>
      <p:sp>
        <p:nvSpPr>
          <p:cNvPr id="51" name="Google Shape;5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accent1"/>
              </a:buClr>
              <a:buSzPts val="1800"/>
              <a:buChar char="●"/>
              <a:defRPr>
                <a:solidFill>
                  <a:schemeClr val="accent1"/>
                </a:solidFill>
              </a:defRPr>
            </a:lvl1pPr>
            <a:lvl2pPr marL="914400" lvl="1" indent="-317500">
              <a:spcBef>
                <a:spcPts val="0"/>
              </a:spcBef>
              <a:spcAft>
                <a:spcPts val="0"/>
              </a:spcAft>
              <a:buClr>
                <a:schemeClr val="accent1"/>
              </a:buClr>
              <a:buSzPts val="1400"/>
              <a:buChar char="○"/>
              <a:defRPr>
                <a:solidFill>
                  <a:schemeClr val="accent1"/>
                </a:solidFill>
              </a:defRPr>
            </a:lvl2pPr>
            <a:lvl3pPr marL="1371600" lvl="2" indent="-317500">
              <a:spcBef>
                <a:spcPts val="0"/>
              </a:spcBef>
              <a:spcAft>
                <a:spcPts val="0"/>
              </a:spcAft>
              <a:buClr>
                <a:schemeClr val="accent1"/>
              </a:buClr>
              <a:buSzPts val="1400"/>
              <a:buChar char="■"/>
              <a:defRPr>
                <a:solidFill>
                  <a:schemeClr val="accent1"/>
                </a:solidFill>
              </a:defRPr>
            </a:lvl3pPr>
            <a:lvl4pPr marL="1828800" lvl="3" indent="-317500">
              <a:spcBef>
                <a:spcPts val="0"/>
              </a:spcBef>
              <a:spcAft>
                <a:spcPts val="0"/>
              </a:spcAft>
              <a:buClr>
                <a:schemeClr val="accent1"/>
              </a:buClr>
              <a:buSzPts val="1400"/>
              <a:buChar char="●"/>
              <a:defRPr>
                <a:solidFill>
                  <a:schemeClr val="accent1"/>
                </a:solidFill>
              </a:defRPr>
            </a:lvl4pPr>
            <a:lvl5pPr marL="2286000" lvl="4" indent="-317500">
              <a:spcBef>
                <a:spcPts val="0"/>
              </a:spcBef>
              <a:spcAft>
                <a:spcPts val="0"/>
              </a:spcAft>
              <a:buClr>
                <a:schemeClr val="accent1"/>
              </a:buClr>
              <a:buSzPts val="1400"/>
              <a:buChar char="○"/>
              <a:defRPr>
                <a:solidFill>
                  <a:schemeClr val="accent1"/>
                </a:solidFill>
              </a:defRPr>
            </a:lvl5pPr>
            <a:lvl6pPr marL="2743200" lvl="5" indent="-317500">
              <a:spcBef>
                <a:spcPts val="0"/>
              </a:spcBef>
              <a:spcAft>
                <a:spcPts val="0"/>
              </a:spcAft>
              <a:buClr>
                <a:schemeClr val="accent1"/>
              </a:buClr>
              <a:buSzPts val="1400"/>
              <a:buChar char="■"/>
              <a:defRPr>
                <a:solidFill>
                  <a:schemeClr val="accent1"/>
                </a:solidFill>
              </a:defRPr>
            </a:lvl6pPr>
            <a:lvl7pPr marL="3200400" lvl="6" indent="-317500">
              <a:spcBef>
                <a:spcPts val="0"/>
              </a:spcBef>
              <a:spcAft>
                <a:spcPts val="0"/>
              </a:spcAft>
              <a:buClr>
                <a:schemeClr val="accent1"/>
              </a:buClr>
              <a:buSzPts val="1400"/>
              <a:buChar char="●"/>
              <a:defRPr>
                <a:solidFill>
                  <a:schemeClr val="accent1"/>
                </a:solidFill>
              </a:defRPr>
            </a:lvl7pPr>
            <a:lvl8pPr marL="3657600" lvl="7" indent="-317500">
              <a:spcBef>
                <a:spcPts val="0"/>
              </a:spcBef>
              <a:spcAft>
                <a:spcPts val="0"/>
              </a:spcAft>
              <a:buClr>
                <a:schemeClr val="accent1"/>
              </a:buClr>
              <a:buSzPts val="1400"/>
              <a:buChar char="○"/>
              <a:defRPr>
                <a:solidFill>
                  <a:schemeClr val="accent1"/>
                </a:solidFill>
              </a:defRPr>
            </a:lvl8pPr>
            <a:lvl9pPr marL="4114800" lvl="8" indent="-317500">
              <a:spcBef>
                <a:spcPts val="0"/>
              </a:spcBef>
              <a:spcAft>
                <a:spcPts val="0"/>
              </a:spcAft>
              <a:buClr>
                <a:schemeClr val="accent1"/>
              </a:buClr>
              <a:buSzPts val="1400"/>
              <a:buChar char="■"/>
              <a:defRPr>
                <a:solidFill>
                  <a:schemeClr val="accent1"/>
                </a:solidFill>
              </a:defRPr>
            </a:lvl9pPr>
          </a:lstStyle>
          <a:p>
            <a:endParaRPr/>
          </a:p>
        </p:txBody>
      </p:sp>
      <p:sp>
        <p:nvSpPr>
          <p:cNvPr id="52" name="Google Shape;5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3"/>
        <p:cNvGrpSpPr/>
        <p:nvPr/>
      </p:nvGrpSpPr>
      <p:grpSpPr>
        <a:xfrm>
          <a:off x="0" y="0"/>
          <a:ext cx="0" cy="0"/>
          <a:chOff x="0" y="0"/>
          <a:chExt cx="0" cy="0"/>
        </a:xfrm>
      </p:grpSpPr>
      <p:sp>
        <p:nvSpPr>
          <p:cNvPr id="54" name="Google Shape;5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55" name="Google Shape;5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lue-go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72725"/>
            <a:ext cx="8520600" cy="6450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311700" y="1417800"/>
            <a:ext cx="8520600" cy="31509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marL="914400" lvl="1"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Lato"/>
                <a:ea typeface="Lato"/>
                <a:cs typeface="Lato"/>
                <a:sym typeface="Lato"/>
              </a:defRPr>
            </a:lvl1pPr>
            <a:lvl2pPr lvl="1" algn="r">
              <a:buNone/>
              <a:defRPr sz="1000">
                <a:solidFill>
                  <a:schemeClr val="dk1"/>
                </a:solidFill>
                <a:latin typeface="Lato"/>
                <a:ea typeface="Lato"/>
                <a:cs typeface="Lato"/>
                <a:sym typeface="Lato"/>
              </a:defRPr>
            </a:lvl2pPr>
            <a:lvl3pPr lvl="2" algn="r">
              <a:buNone/>
              <a:defRPr sz="1000">
                <a:solidFill>
                  <a:schemeClr val="dk1"/>
                </a:solidFill>
                <a:latin typeface="Lato"/>
                <a:ea typeface="Lato"/>
                <a:cs typeface="Lato"/>
                <a:sym typeface="Lato"/>
              </a:defRPr>
            </a:lvl3pPr>
            <a:lvl4pPr lvl="3" algn="r">
              <a:buNone/>
              <a:defRPr sz="1000">
                <a:solidFill>
                  <a:schemeClr val="dk1"/>
                </a:solidFill>
                <a:latin typeface="Lato"/>
                <a:ea typeface="Lato"/>
                <a:cs typeface="Lato"/>
                <a:sym typeface="Lato"/>
              </a:defRPr>
            </a:lvl4pPr>
            <a:lvl5pPr lvl="4" algn="r">
              <a:buNone/>
              <a:defRPr sz="1000">
                <a:solidFill>
                  <a:schemeClr val="dk1"/>
                </a:solidFill>
                <a:latin typeface="Lato"/>
                <a:ea typeface="Lato"/>
                <a:cs typeface="Lato"/>
                <a:sym typeface="Lato"/>
              </a:defRPr>
            </a:lvl5pPr>
            <a:lvl6pPr lvl="5" algn="r">
              <a:buNone/>
              <a:defRPr sz="1000">
                <a:solidFill>
                  <a:schemeClr val="dk1"/>
                </a:solidFill>
                <a:latin typeface="Lato"/>
                <a:ea typeface="Lato"/>
                <a:cs typeface="Lato"/>
                <a:sym typeface="Lato"/>
              </a:defRPr>
            </a:lvl6pPr>
            <a:lvl7pPr lvl="6" algn="r">
              <a:buNone/>
              <a:defRPr sz="1000">
                <a:solidFill>
                  <a:schemeClr val="dk1"/>
                </a:solidFill>
                <a:latin typeface="Lato"/>
                <a:ea typeface="Lato"/>
                <a:cs typeface="Lato"/>
                <a:sym typeface="Lato"/>
              </a:defRPr>
            </a:lvl7pPr>
            <a:lvl8pPr lvl="7" algn="r">
              <a:buNone/>
              <a:defRPr sz="1000">
                <a:solidFill>
                  <a:schemeClr val="dk1"/>
                </a:solidFill>
                <a:latin typeface="Lato"/>
                <a:ea typeface="Lato"/>
                <a:cs typeface="Lato"/>
                <a:sym typeface="Lato"/>
              </a:defRPr>
            </a:lvl8pPr>
            <a:lvl9pPr lvl="8" algn="r">
              <a:buNone/>
              <a:defRPr sz="1000">
                <a:solidFill>
                  <a:schemeClr val="dk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3"/>
          <p:cNvSpPr txBox="1">
            <a:spLocks noGrp="1"/>
          </p:cNvSpPr>
          <p:nvPr>
            <p:ph type="ctrTitle"/>
          </p:nvPr>
        </p:nvSpPr>
        <p:spPr>
          <a:xfrm>
            <a:off x="630600" y="440900"/>
            <a:ext cx="7893000" cy="1853700"/>
          </a:xfrm>
          <a:prstGeom prst="rect">
            <a:avLst/>
          </a:prstGeom>
        </p:spPr>
        <p:txBody>
          <a:bodyPr spcFirstLastPara="1" wrap="square" lIns="91425" tIns="91425" rIns="91425" bIns="91425" anchor="b" anchorCtr="0">
            <a:normAutofit/>
          </a:bodyPr>
          <a:lstStyle/>
          <a:p>
            <a:pPr marL="0" lvl="0" indent="0" algn="l" rtl="0">
              <a:spcBef>
                <a:spcPts val="1000"/>
              </a:spcBef>
              <a:spcAft>
                <a:spcPts val="0"/>
              </a:spcAft>
              <a:buNone/>
            </a:pPr>
            <a:r>
              <a:rPr lang="en"/>
              <a:t>Pregnancy and (my) Disability</a:t>
            </a:r>
            <a:endParaRPr/>
          </a:p>
        </p:txBody>
      </p:sp>
      <p:sp>
        <p:nvSpPr>
          <p:cNvPr id="69" name="Google Shape;69;p13"/>
          <p:cNvSpPr txBox="1">
            <a:spLocks noGrp="1"/>
          </p:cNvSpPr>
          <p:nvPr>
            <p:ph type="subTitle" idx="1"/>
          </p:nvPr>
        </p:nvSpPr>
        <p:spPr>
          <a:xfrm>
            <a:off x="630600" y="3228375"/>
            <a:ext cx="7893000" cy="1274100"/>
          </a:xfrm>
          <a:prstGeom prst="rect">
            <a:avLst/>
          </a:prstGeom>
        </p:spPr>
        <p:txBody>
          <a:bodyPr spcFirstLastPara="1" wrap="square" lIns="91425" tIns="91425" rIns="91425" bIns="91425" anchor="b" anchorCtr="0">
            <a:normAutofit/>
          </a:bodyPr>
          <a:lstStyle/>
          <a:p>
            <a:pPr marL="0" lvl="0" indent="0" algn="l" rtl="0">
              <a:spcBef>
                <a:spcPts val="1000"/>
              </a:spcBef>
              <a:spcAft>
                <a:spcPts val="0"/>
              </a:spcAft>
              <a:buNone/>
            </a:pPr>
            <a:r>
              <a:rPr lang="en"/>
              <a:t>Lex Farrah </a:t>
            </a:r>
            <a:endParaRPr/>
          </a:p>
        </p:txBody>
      </p:sp>
      <p:pic>
        <p:nvPicPr>
          <p:cNvPr id="70" name="Google Shape;70;p13"/>
          <p:cNvPicPr preferRelativeResize="0"/>
          <p:nvPr/>
        </p:nvPicPr>
        <p:blipFill>
          <a:blip r:embed="rId3">
            <a:alphaModFix/>
          </a:blip>
          <a:stretch>
            <a:fillRect/>
          </a:stretch>
        </p:blipFill>
        <p:spPr>
          <a:xfrm>
            <a:off x="4927851" y="2058889"/>
            <a:ext cx="2159351" cy="27256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2"/>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chemeClr val="accent6"/>
                </a:solidFill>
              </a:rPr>
              <a:t>What is EDS?</a:t>
            </a:r>
            <a:endParaRPr>
              <a:solidFill>
                <a:schemeClr val="accent6"/>
              </a:solidFill>
            </a:endParaRPr>
          </a:p>
        </p:txBody>
      </p:sp>
      <p:sp>
        <p:nvSpPr>
          <p:cNvPr id="127" name="Google Shape;127;p22"/>
          <p:cNvSpPr txBox="1">
            <a:spLocks noGrp="1"/>
          </p:cNvSpPr>
          <p:nvPr>
            <p:ph type="body" idx="1"/>
          </p:nvPr>
        </p:nvSpPr>
        <p:spPr>
          <a:xfrm>
            <a:off x="311700" y="1203225"/>
            <a:ext cx="8520600" cy="3570000"/>
          </a:xfrm>
          <a:prstGeom prst="rect">
            <a:avLst/>
          </a:prstGeom>
        </p:spPr>
        <p:txBody>
          <a:bodyPr spcFirstLastPara="1" wrap="square" lIns="91425" tIns="91425" rIns="91425" bIns="91425" anchor="t" anchorCtr="0">
            <a:normAutofit fontScale="92500" lnSpcReduction="20000"/>
          </a:bodyPr>
          <a:lstStyle/>
          <a:p>
            <a:pPr marL="457200" lvl="0" indent="-334327" algn="l" rtl="0">
              <a:spcBef>
                <a:spcPts val="0"/>
              </a:spcBef>
              <a:spcAft>
                <a:spcPts val="0"/>
              </a:spcAft>
              <a:buClr>
                <a:schemeClr val="accent6"/>
              </a:buClr>
              <a:buSzPct val="100000"/>
              <a:buChar char="●"/>
            </a:pPr>
            <a:r>
              <a:rPr lang="en">
                <a:solidFill>
                  <a:schemeClr val="accent6"/>
                </a:solidFill>
                <a:highlight>
                  <a:schemeClr val="lt1"/>
                </a:highlight>
              </a:rPr>
              <a:t>Heritable connective tissue disorder that causes </a:t>
            </a:r>
            <a:r>
              <a:rPr lang="en" b="1">
                <a:solidFill>
                  <a:schemeClr val="accent6"/>
                </a:solidFill>
                <a:highlight>
                  <a:schemeClr val="lt1"/>
                </a:highlight>
              </a:rPr>
              <a:t>generalized joint hypermobility, joint instability, tissue fragility, and chronic pai</a:t>
            </a:r>
            <a:r>
              <a:rPr lang="en">
                <a:solidFill>
                  <a:schemeClr val="accent6"/>
                </a:solidFill>
                <a:highlight>
                  <a:schemeClr val="lt1"/>
                </a:highlight>
              </a:rPr>
              <a:t>n.</a:t>
            </a:r>
            <a:endParaRPr>
              <a:solidFill>
                <a:schemeClr val="accent6"/>
              </a:solidFill>
              <a:highlight>
                <a:schemeClr val="lt1"/>
              </a:highlight>
            </a:endParaRPr>
          </a:p>
          <a:p>
            <a:pPr marL="457200" lvl="0" indent="-334327" algn="l" rtl="0">
              <a:spcBef>
                <a:spcPts val="0"/>
              </a:spcBef>
              <a:spcAft>
                <a:spcPts val="0"/>
              </a:spcAft>
              <a:buSzPct val="100000"/>
              <a:buChar char="●"/>
            </a:pPr>
            <a:r>
              <a:rPr lang="en">
                <a:highlight>
                  <a:schemeClr val="lt1"/>
                </a:highlight>
              </a:rPr>
              <a:t>There are 13 known types</a:t>
            </a:r>
            <a:endParaRPr>
              <a:highlight>
                <a:schemeClr val="lt1"/>
              </a:highlight>
            </a:endParaRPr>
          </a:p>
          <a:p>
            <a:pPr marL="457200" lvl="0" indent="-334327" algn="l" rtl="0">
              <a:spcBef>
                <a:spcPts val="0"/>
              </a:spcBef>
              <a:spcAft>
                <a:spcPts val="0"/>
              </a:spcAft>
              <a:buSzPct val="100000"/>
              <a:buChar char="●"/>
            </a:pPr>
            <a:r>
              <a:rPr lang="en">
                <a:highlight>
                  <a:schemeClr val="lt1"/>
                </a:highlight>
              </a:rPr>
              <a:t>Associated with a variety of other symptoms and related conditions that affect many different areas of the body:</a:t>
            </a:r>
            <a:endParaRPr>
              <a:highlight>
                <a:schemeClr val="lt1"/>
              </a:highlight>
            </a:endParaRPr>
          </a:p>
          <a:p>
            <a:pPr marL="914400" lvl="1" indent="-310832" algn="l" rtl="0">
              <a:spcBef>
                <a:spcPts val="0"/>
              </a:spcBef>
              <a:spcAft>
                <a:spcPts val="0"/>
              </a:spcAft>
              <a:buSzPct val="100000"/>
              <a:buChar char="○"/>
            </a:pPr>
            <a:r>
              <a:rPr lang="en">
                <a:highlight>
                  <a:schemeClr val="lt1"/>
                </a:highlight>
              </a:rPr>
              <a:t>Autonomic Dysfunction/Dysautonomia, POTS (Postural Orthostatic Tachycardia Syndrome), Cardiovascular issues, Prolapsed Mitral valve</a:t>
            </a:r>
            <a:endParaRPr>
              <a:highlight>
                <a:schemeClr val="lt1"/>
              </a:highlight>
            </a:endParaRPr>
          </a:p>
          <a:p>
            <a:pPr marL="914400" lvl="1" indent="-310832" algn="l" rtl="0">
              <a:spcBef>
                <a:spcPts val="0"/>
              </a:spcBef>
              <a:spcAft>
                <a:spcPts val="0"/>
              </a:spcAft>
              <a:buSzPct val="100000"/>
              <a:buChar char="○"/>
            </a:pPr>
            <a:r>
              <a:rPr lang="en">
                <a:highlight>
                  <a:schemeClr val="lt1"/>
                </a:highlight>
              </a:rPr>
              <a:t>MCAS (Mast Cell Activation Syndrome), Histamine and hormone imbalances</a:t>
            </a:r>
            <a:endParaRPr>
              <a:highlight>
                <a:schemeClr val="lt1"/>
              </a:highlight>
            </a:endParaRPr>
          </a:p>
          <a:p>
            <a:pPr marL="914400" lvl="1" indent="-310832" algn="l" rtl="0">
              <a:spcBef>
                <a:spcPts val="0"/>
              </a:spcBef>
              <a:spcAft>
                <a:spcPts val="0"/>
              </a:spcAft>
              <a:buSzPct val="100000"/>
              <a:buChar char="○"/>
            </a:pPr>
            <a:r>
              <a:rPr lang="en">
                <a:highlight>
                  <a:schemeClr val="lt1"/>
                </a:highlight>
              </a:rPr>
              <a:t>Musculoskeletal issues, Degenerative Disc Disease, Scoliosis</a:t>
            </a:r>
            <a:endParaRPr>
              <a:highlight>
                <a:schemeClr val="lt1"/>
              </a:highlight>
            </a:endParaRPr>
          </a:p>
          <a:p>
            <a:pPr marL="914400" lvl="1" indent="-310832" algn="l" rtl="0">
              <a:spcBef>
                <a:spcPts val="0"/>
              </a:spcBef>
              <a:spcAft>
                <a:spcPts val="0"/>
              </a:spcAft>
              <a:buSzPct val="100000"/>
              <a:buChar char="○"/>
            </a:pPr>
            <a:r>
              <a:rPr lang="en">
                <a:highlight>
                  <a:schemeClr val="lt1"/>
                </a:highlight>
              </a:rPr>
              <a:t>Gastrointestinal issues: GERD, Gastroparesis, IBS, IBDs</a:t>
            </a:r>
            <a:endParaRPr>
              <a:highlight>
                <a:schemeClr val="lt1"/>
              </a:highlight>
            </a:endParaRPr>
          </a:p>
          <a:p>
            <a:pPr marL="914400" lvl="1" indent="-310832" algn="l" rtl="0">
              <a:spcBef>
                <a:spcPts val="0"/>
              </a:spcBef>
              <a:spcAft>
                <a:spcPts val="0"/>
              </a:spcAft>
              <a:buSzPct val="100000"/>
              <a:buChar char="○"/>
            </a:pPr>
            <a:r>
              <a:rPr lang="en">
                <a:highlight>
                  <a:schemeClr val="lt1"/>
                </a:highlight>
              </a:rPr>
              <a:t>ME/CFS (Chronic Fatigue Syndrome), Autoimmune issues, Fibromyalgia, Complex Regional Pain Syndrome</a:t>
            </a:r>
            <a:endParaRPr>
              <a:highlight>
                <a:schemeClr val="lt1"/>
              </a:highlight>
            </a:endParaRPr>
          </a:p>
          <a:p>
            <a:pPr marL="457200" lvl="0" indent="-334327" algn="l" rtl="0">
              <a:spcBef>
                <a:spcPts val="0"/>
              </a:spcBef>
              <a:spcAft>
                <a:spcPts val="0"/>
              </a:spcAft>
              <a:buSzPct val="100000"/>
              <a:buChar char="●"/>
            </a:pPr>
            <a:r>
              <a:rPr lang="en">
                <a:highlight>
                  <a:schemeClr val="lt1"/>
                </a:highlight>
              </a:rPr>
              <a:t>Currently classified as a “rare disorder” and is thought to affect at least 1 in 3,100–5,000 people. </a:t>
            </a:r>
            <a:endParaRPr>
              <a:highlight>
                <a:schemeClr val="lt1"/>
              </a:highlight>
            </a:endParaRPr>
          </a:p>
          <a:p>
            <a:pPr marL="914400" lvl="1" indent="-310832" algn="l" rtl="0">
              <a:spcBef>
                <a:spcPts val="0"/>
              </a:spcBef>
              <a:spcAft>
                <a:spcPts val="0"/>
              </a:spcAft>
              <a:buSzPct val="100000"/>
              <a:buChar char="○"/>
            </a:pPr>
            <a:r>
              <a:rPr lang="en">
                <a:highlight>
                  <a:schemeClr val="lt1"/>
                </a:highlight>
              </a:rPr>
              <a:t>However, the true prevalence of hEDS is not known and may be underestimated</a:t>
            </a:r>
            <a:endParaRPr>
              <a:highlight>
                <a:schemeClr val="lt1"/>
              </a:highlight>
            </a:endParaRPr>
          </a:p>
          <a:p>
            <a:pPr marL="914400" lvl="1" indent="-310832" algn="l" rtl="0">
              <a:spcBef>
                <a:spcPts val="0"/>
              </a:spcBef>
              <a:spcAft>
                <a:spcPts val="0"/>
              </a:spcAft>
              <a:buSzPct val="100000"/>
              <a:buChar char="○"/>
            </a:pPr>
            <a:r>
              <a:rPr lang="en">
                <a:highlight>
                  <a:schemeClr val="lt1"/>
                </a:highlight>
              </a:rPr>
              <a:t>Takes, on average, 10 years to get diagnosis</a:t>
            </a:r>
            <a:endParaRPr>
              <a:highlight>
                <a:schemeClr val="lt1"/>
              </a:high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3"/>
          <p:cNvSpPr txBox="1">
            <a:spLocks noGrp="1"/>
          </p:cNvSpPr>
          <p:nvPr>
            <p:ph type="title"/>
          </p:nvPr>
        </p:nvSpPr>
        <p:spPr>
          <a:xfrm>
            <a:off x="509550" y="634675"/>
            <a:ext cx="8124900" cy="25875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t>“When you hear hoofbeats, think of horses - not zebras. In other words, most things are exactly what they seem, and the simplest answer is usually the right one.”</a:t>
            </a:r>
            <a:endParaRPr/>
          </a:p>
          <a:p>
            <a:pPr marL="0" lvl="0" indent="0" algn="ctr" rtl="0">
              <a:spcBef>
                <a:spcPts val="0"/>
              </a:spcBef>
              <a:spcAft>
                <a:spcPts val="0"/>
              </a:spcAft>
              <a:buNone/>
            </a:pPr>
            <a:endParaRPr/>
          </a:p>
          <a:p>
            <a:pPr marL="0" lvl="0" indent="0" algn="ctr" rtl="0">
              <a:spcBef>
                <a:spcPts val="0"/>
              </a:spcBef>
              <a:spcAft>
                <a:spcPts val="0"/>
              </a:spcAft>
              <a:buNone/>
            </a:pPr>
            <a:r>
              <a:rPr lang="en"/>
              <a:t>- Judy Melinek</a:t>
            </a:r>
            <a:endParaRPr/>
          </a:p>
        </p:txBody>
      </p:sp>
      <p:pic>
        <p:nvPicPr>
          <p:cNvPr id="133" name="Google Shape;133;p23"/>
          <p:cNvPicPr preferRelativeResize="0"/>
          <p:nvPr/>
        </p:nvPicPr>
        <p:blipFill>
          <a:blip r:embed="rId3">
            <a:alphaModFix/>
          </a:blip>
          <a:stretch>
            <a:fillRect/>
          </a:stretch>
        </p:blipFill>
        <p:spPr>
          <a:xfrm>
            <a:off x="152400" y="2728525"/>
            <a:ext cx="2658267" cy="1768950"/>
          </a:xfrm>
          <a:prstGeom prst="rect">
            <a:avLst/>
          </a:prstGeom>
          <a:noFill/>
          <a:ln>
            <a:noFill/>
          </a:ln>
        </p:spPr>
      </p:pic>
      <p:pic>
        <p:nvPicPr>
          <p:cNvPr id="134" name="Google Shape;134;p23"/>
          <p:cNvPicPr preferRelativeResize="0"/>
          <p:nvPr/>
        </p:nvPicPr>
        <p:blipFill>
          <a:blip r:embed="rId4">
            <a:alphaModFix/>
          </a:blip>
          <a:stretch>
            <a:fillRect/>
          </a:stretch>
        </p:blipFill>
        <p:spPr>
          <a:xfrm>
            <a:off x="6234600" y="2413075"/>
            <a:ext cx="2399850" cy="23998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4"/>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400">
                <a:solidFill>
                  <a:schemeClr val="accent6"/>
                </a:solidFill>
                <a:highlight>
                  <a:schemeClr val="lt1"/>
                </a:highlight>
              </a:rPr>
              <a:t>AD: autosomal dominant; AR: autosomal recessive; PPROM: preterm prelabour rupture of membranes; PPH: postpartum haemorrhage; PoTS: postural orthostatic tachycardia syndrome</a:t>
            </a:r>
            <a:endParaRPr sz="1400">
              <a:solidFill>
                <a:schemeClr val="accent6"/>
              </a:solidFill>
              <a:highlight>
                <a:schemeClr val="lt1"/>
              </a:highlight>
            </a:endParaRPr>
          </a:p>
        </p:txBody>
      </p:sp>
      <p:pic>
        <p:nvPicPr>
          <p:cNvPr id="140" name="Google Shape;140;p24"/>
          <p:cNvPicPr preferRelativeResize="0"/>
          <p:nvPr/>
        </p:nvPicPr>
        <p:blipFill>
          <a:blip r:embed="rId3">
            <a:alphaModFix/>
          </a:blip>
          <a:stretch>
            <a:fillRect/>
          </a:stretch>
        </p:blipFill>
        <p:spPr>
          <a:xfrm>
            <a:off x="152400" y="152400"/>
            <a:ext cx="8839199" cy="36674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5"/>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Important Considerations for Pregnancy</a:t>
            </a:r>
            <a:endParaRPr/>
          </a:p>
        </p:txBody>
      </p:sp>
      <p:sp>
        <p:nvSpPr>
          <p:cNvPr id="146" name="Google Shape;146;p25"/>
          <p:cNvSpPr txBox="1">
            <a:spLocks noGrp="1"/>
          </p:cNvSpPr>
          <p:nvPr>
            <p:ph type="body" idx="1"/>
          </p:nvPr>
        </p:nvSpPr>
        <p:spPr>
          <a:xfrm>
            <a:off x="311700" y="1084225"/>
            <a:ext cx="4831800" cy="3484500"/>
          </a:xfrm>
          <a:prstGeom prst="rect">
            <a:avLst/>
          </a:prstGeom>
        </p:spPr>
        <p:txBody>
          <a:bodyPr spcFirstLastPara="1" wrap="square" lIns="91425" tIns="91425" rIns="91425" bIns="91425" anchor="t" anchorCtr="0">
            <a:noAutofit/>
          </a:bodyPr>
          <a:lstStyle/>
          <a:p>
            <a:pPr marL="0" lvl="0" indent="0" algn="l" rtl="0">
              <a:lnSpc>
                <a:spcPct val="105000"/>
              </a:lnSpc>
              <a:spcBef>
                <a:spcPts val="0"/>
              </a:spcBef>
              <a:spcAft>
                <a:spcPts val="0"/>
              </a:spcAft>
              <a:buSzPts val="1018"/>
              <a:buNone/>
            </a:pPr>
            <a:r>
              <a:rPr lang="en" sz="1495">
                <a:solidFill>
                  <a:schemeClr val="accent6"/>
                </a:solidFill>
              </a:rPr>
              <a:t>The majority of pregnancies are uncomplicated, but definitely considered “high risk” </a:t>
            </a:r>
            <a:endParaRPr sz="1495">
              <a:solidFill>
                <a:schemeClr val="accent6"/>
              </a:solidFill>
            </a:endParaRPr>
          </a:p>
          <a:p>
            <a:pPr marL="0" lvl="0" indent="0" algn="l" rtl="0">
              <a:lnSpc>
                <a:spcPct val="105000"/>
              </a:lnSpc>
              <a:spcBef>
                <a:spcPts val="1200"/>
              </a:spcBef>
              <a:spcAft>
                <a:spcPts val="0"/>
              </a:spcAft>
              <a:buSzPts val="1018"/>
              <a:buNone/>
            </a:pPr>
            <a:r>
              <a:rPr lang="en" sz="1495">
                <a:solidFill>
                  <a:schemeClr val="accent6"/>
                </a:solidFill>
              </a:rPr>
              <a:t>Pregnancy and birthing complications can include:</a:t>
            </a:r>
            <a:endParaRPr sz="1495">
              <a:solidFill>
                <a:schemeClr val="accent6"/>
              </a:solidFill>
            </a:endParaRPr>
          </a:p>
          <a:p>
            <a:pPr marL="457200" lvl="0" indent="-323532" algn="l" rtl="0">
              <a:lnSpc>
                <a:spcPct val="105000"/>
              </a:lnSpc>
              <a:spcBef>
                <a:spcPts val="1200"/>
              </a:spcBef>
              <a:spcAft>
                <a:spcPts val="0"/>
              </a:spcAft>
              <a:buClr>
                <a:schemeClr val="accent6"/>
              </a:buClr>
              <a:buSzPts val="1495"/>
              <a:buChar char="●"/>
            </a:pPr>
            <a:r>
              <a:rPr lang="en" sz="1495">
                <a:solidFill>
                  <a:schemeClr val="accent6"/>
                </a:solidFill>
              </a:rPr>
              <a:t>Increased likelihood of endometriosis, PCOS, and infertility</a:t>
            </a:r>
            <a:endParaRPr sz="1495">
              <a:solidFill>
                <a:schemeClr val="accent6"/>
              </a:solidFill>
            </a:endParaRPr>
          </a:p>
          <a:p>
            <a:pPr marL="457200" lvl="0" indent="-323532" algn="l" rtl="0">
              <a:lnSpc>
                <a:spcPct val="105000"/>
              </a:lnSpc>
              <a:spcBef>
                <a:spcPts val="0"/>
              </a:spcBef>
              <a:spcAft>
                <a:spcPts val="0"/>
              </a:spcAft>
              <a:buClr>
                <a:schemeClr val="accent6"/>
              </a:buClr>
              <a:buSzPts val="1495"/>
              <a:buChar char="●"/>
            </a:pPr>
            <a:r>
              <a:rPr lang="en" sz="1495">
                <a:solidFill>
                  <a:schemeClr val="accent6"/>
                </a:solidFill>
              </a:rPr>
              <a:t>Increased incidences of misscarraige</a:t>
            </a:r>
            <a:endParaRPr sz="1495">
              <a:solidFill>
                <a:schemeClr val="accent6"/>
              </a:solidFill>
            </a:endParaRPr>
          </a:p>
          <a:p>
            <a:pPr marL="457200" lvl="0" indent="-323532" algn="l" rtl="0">
              <a:lnSpc>
                <a:spcPct val="105000"/>
              </a:lnSpc>
              <a:spcBef>
                <a:spcPts val="0"/>
              </a:spcBef>
              <a:spcAft>
                <a:spcPts val="0"/>
              </a:spcAft>
              <a:buClr>
                <a:schemeClr val="accent6"/>
              </a:buClr>
              <a:buSzPts val="1495"/>
              <a:buChar char="●"/>
            </a:pPr>
            <a:r>
              <a:rPr lang="en" sz="1495">
                <a:solidFill>
                  <a:schemeClr val="accent6"/>
                </a:solidFill>
              </a:rPr>
              <a:t>Increased likelihood of preterm labor, uterine ruptures, and arterial ruptures</a:t>
            </a:r>
            <a:endParaRPr sz="1495">
              <a:solidFill>
                <a:schemeClr val="accent6"/>
              </a:solidFill>
            </a:endParaRPr>
          </a:p>
          <a:p>
            <a:pPr marL="457200" lvl="0" indent="-323532" algn="l" rtl="0">
              <a:lnSpc>
                <a:spcPct val="105000"/>
              </a:lnSpc>
              <a:spcBef>
                <a:spcPts val="0"/>
              </a:spcBef>
              <a:spcAft>
                <a:spcPts val="0"/>
              </a:spcAft>
              <a:buClr>
                <a:schemeClr val="accent6"/>
              </a:buClr>
              <a:buSzPts val="1495"/>
              <a:buChar char="●"/>
            </a:pPr>
            <a:r>
              <a:rPr lang="en" sz="1495">
                <a:solidFill>
                  <a:schemeClr val="accent6"/>
                </a:solidFill>
              </a:rPr>
              <a:t>Resistance to local anaesthetics</a:t>
            </a:r>
            <a:endParaRPr sz="1495">
              <a:solidFill>
                <a:schemeClr val="accent6"/>
              </a:solidFill>
            </a:endParaRPr>
          </a:p>
          <a:p>
            <a:pPr marL="457200" lvl="0" indent="-323532" algn="l" rtl="0">
              <a:lnSpc>
                <a:spcPct val="105000"/>
              </a:lnSpc>
              <a:spcBef>
                <a:spcPts val="0"/>
              </a:spcBef>
              <a:spcAft>
                <a:spcPts val="0"/>
              </a:spcAft>
              <a:buClr>
                <a:schemeClr val="accent6"/>
              </a:buClr>
              <a:buSzPts val="1495"/>
              <a:buChar char="●"/>
            </a:pPr>
            <a:r>
              <a:rPr lang="en" sz="1495">
                <a:solidFill>
                  <a:schemeClr val="accent6"/>
                </a:solidFill>
              </a:rPr>
              <a:t>Lower neonatal birth weight</a:t>
            </a:r>
            <a:endParaRPr sz="1495">
              <a:solidFill>
                <a:schemeClr val="accent6"/>
              </a:solidFill>
            </a:endParaRPr>
          </a:p>
          <a:p>
            <a:pPr marL="457200" lvl="0" indent="-323532" algn="l" rtl="0">
              <a:lnSpc>
                <a:spcPct val="105000"/>
              </a:lnSpc>
              <a:spcBef>
                <a:spcPts val="0"/>
              </a:spcBef>
              <a:spcAft>
                <a:spcPts val="0"/>
              </a:spcAft>
              <a:buClr>
                <a:schemeClr val="accent6"/>
              </a:buClr>
              <a:buSzPts val="1495"/>
              <a:buChar char="●"/>
            </a:pPr>
            <a:r>
              <a:rPr lang="en" sz="1495">
                <a:solidFill>
                  <a:schemeClr val="accent6"/>
                </a:solidFill>
              </a:rPr>
              <a:t>Increased likelihood of pelvic girdle pain, pelvic floor complications, pelvic prolapse, postpartum hemorrhages, poor healing</a:t>
            </a:r>
            <a:endParaRPr sz="1495">
              <a:solidFill>
                <a:schemeClr val="accent6"/>
              </a:solidFill>
            </a:endParaRPr>
          </a:p>
          <a:p>
            <a:pPr marL="457200" lvl="0" indent="-323532" algn="l" rtl="0">
              <a:lnSpc>
                <a:spcPct val="105000"/>
              </a:lnSpc>
              <a:spcBef>
                <a:spcPts val="0"/>
              </a:spcBef>
              <a:spcAft>
                <a:spcPts val="0"/>
              </a:spcAft>
              <a:buClr>
                <a:schemeClr val="accent6"/>
              </a:buClr>
              <a:buSzPts val="1495"/>
              <a:buChar char="●"/>
            </a:pPr>
            <a:r>
              <a:rPr lang="en" sz="1495">
                <a:solidFill>
                  <a:schemeClr val="accent6"/>
                </a:solidFill>
              </a:rPr>
              <a:t>Worsened chronic pain</a:t>
            </a:r>
            <a:endParaRPr sz="1495">
              <a:solidFill>
                <a:schemeClr val="accent6"/>
              </a:solidFill>
            </a:endParaRPr>
          </a:p>
        </p:txBody>
      </p:sp>
      <p:sp>
        <p:nvSpPr>
          <p:cNvPr id="147" name="Google Shape;147;p25"/>
          <p:cNvSpPr txBox="1">
            <a:spLocks noGrp="1"/>
          </p:cNvSpPr>
          <p:nvPr>
            <p:ph type="body" idx="2"/>
          </p:nvPr>
        </p:nvSpPr>
        <p:spPr>
          <a:xfrm>
            <a:off x="5474050" y="1417950"/>
            <a:ext cx="3358200" cy="31509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1800"/>
              <a:t>Patients often struggle navigating the healthcare system and face:</a:t>
            </a:r>
            <a:endParaRPr sz="1800"/>
          </a:p>
          <a:p>
            <a:pPr marL="0" lvl="0" indent="0" algn="l" rtl="0">
              <a:spcBef>
                <a:spcPts val="1200"/>
              </a:spcBef>
              <a:spcAft>
                <a:spcPts val="0"/>
              </a:spcAft>
              <a:buNone/>
            </a:pPr>
            <a:r>
              <a:rPr lang="en" sz="1800"/>
              <a:t>Gaslighting and denial of belief of pain and symptoms</a:t>
            </a:r>
            <a:endParaRPr sz="1800"/>
          </a:p>
          <a:p>
            <a:pPr marL="0" lvl="0" indent="0" algn="l" rtl="0">
              <a:spcBef>
                <a:spcPts val="1200"/>
              </a:spcBef>
              <a:spcAft>
                <a:spcPts val="0"/>
              </a:spcAft>
              <a:buNone/>
            </a:pPr>
            <a:r>
              <a:rPr lang="en" sz="1800"/>
              <a:t>	“It’s all in your head”</a:t>
            </a:r>
            <a:endParaRPr sz="1800"/>
          </a:p>
          <a:p>
            <a:pPr marL="0" lvl="0" indent="0" algn="l" rtl="0">
              <a:spcBef>
                <a:spcPts val="1200"/>
              </a:spcBef>
              <a:spcAft>
                <a:spcPts val="0"/>
              </a:spcAft>
              <a:buNone/>
            </a:pPr>
            <a:r>
              <a:rPr lang="en" sz="1800"/>
              <a:t>Medical trauma </a:t>
            </a:r>
            <a:endParaRPr sz="1800"/>
          </a:p>
          <a:p>
            <a:pPr marL="0" lvl="0" indent="0" algn="l" rtl="0">
              <a:spcBef>
                <a:spcPts val="1200"/>
              </a:spcBef>
              <a:spcAft>
                <a:spcPts val="1200"/>
              </a:spcAft>
              <a:buNone/>
            </a:pPr>
            <a:r>
              <a:rPr lang="en" sz="1800" b="1">
                <a:solidFill>
                  <a:schemeClr val="accent4"/>
                </a:solidFill>
              </a:rPr>
              <a:t>Identity and Intersectionality</a:t>
            </a:r>
            <a:endParaRPr sz="1800" b="1">
              <a:solidFill>
                <a:schemeClr val="accent4"/>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6"/>
          <p:cNvSpPr txBox="1">
            <a:spLocks noGrp="1"/>
          </p:cNvSpPr>
          <p:nvPr>
            <p:ph type="title"/>
          </p:nvPr>
        </p:nvSpPr>
        <p:spPr>
          <a:xfrm>
            <a:off x="1123900" y="372725"/>
            <a:ext cx="7708500" cy="645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chemeClr val="accent6"/>
                </a:solidFill>
              </a:rPr>
              <a:t>Positionality within Reproductive Justice framework</a:t>
            </a:r>
            <a:endParaRPr>
              <a:solidFill>
                <a:schemeClr val="accent6"/>
              </a:solidFill>
            </a:endParaRPr>
          </a:p>
        </p:txBody>
      </p:sp>
      <p:sp>
        <p:nvSpPr>
          <p:cNvPr id="153" name="Google Shape;153;p26"/>
          <p:cNvSpPr txBox="1">
            <a:spLocks noGrp="1"/>
          </p:cNvSpPr>
          <p:nvPr>
            <p:ph type="body" idx="1"/>
          </p:nvPr>
        </p:nvSpPr>
        <p:spPr>
          <a:xfrm>
            <a:off x="311700" y="1417800"/>
            <a:ext cx="8520600" cy="31509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graphicFrame>
        <p:nvGraphicFramePr>
          <p:cNvPr id="154" name="Google Shape;154;p26"/>
          <p:cNvGraphicFramePr/>
          <p:nvPr/>
        </p:nvGraphicFramePr>
        <p:xfrm>
          <a:off x="311700" y="1417800"/>
          <a:ext cx="8520600" cy="3150900"/>
        </p:xfrm>
        <a:graphic>
          <a:graphicData uri="http://schemas.openxmlformats.org/drawingml/2006/table">
            <a:tbl>
              <a:tblPr>
                <a:noFill/>
                <a:tableStyleId>{A2893695-CF2B-4DAA-96F8-61248B5AE247}</a:tableStyleId>
              </a:tblPr>
              <a:tblGrid>
                <a:gridCol w="2840200">
                  <a:extLst>
                    <a:ext uri="{9D8B030D-6E8A-4147-A177-3AD203B41FA5}">
                      <a16:colId xmlns:a16="http://schemas.microsoft.com/office/drawing/2014/main" val="20000"/>
                    </a:ext>
                  </a:extLst>
                </a:gridCol>
                <a:gridCol w="2840200">
                  <a:extLst>
                    <a:ext uri="{9D8B030D-6E8A-4147-A177-3AD203B41FA5}">
                      <a16:colId xmlns:a16="http://schemas.microsoft.com/office/drawing/2014/main" val="20001"/>
                    </a:ext>
                  </a:extLst>
                </a:gridCol>
                <a:gridCol w="2840200">
                  <a:extLst>
                    <a:ext uri="{9D8B030D-6E8A-4147-A177-3AD203B41FA5}">
                      <a16:colId xmlns:a16="http://schemas.microsoft.com/office/drawing/2014/main" val="20002"/>
                    </a:ext>
                  </a:extLst>
                </a:gridCol>
              </a:tblGrid>
              <a:tr h="505675">
                <a:tc>
                  <a:txBody>
                    <a:bodyPr/>
                    <a:lstStyle/>
                    <a:p>
                      <a:pPr marL="0" lvl="0" indent="0" algn="ctr" rtl="0">
                        <a:spcBef>
                          <a:spcPts val="0"/>
                        </a:spcBef>
                        <a:spcAft>
                          <a:spcPts val="0"/>
                        </a:spcAft>
                        <a:buNone/>
                      </a:pPr>
                      <a:r>
                        <a:rPr lang="en" sz="1800">
                          <a:solidFill>
                            <a:schemeClr val="accent5"/>
                          </a:solidFill>
                          <a:latin typeface="Lato"/>
                          <a:ea typeface="Lato"/>
                          <a:cs typeface="Lato"/>
                          <a:sym typeface="Lato"/>
                        </a:rPr>
                        <a:t>1</a:t>
                      </a:r>
                      <a:endParaRPr sz="1800">
                        <a:solidFill>
                          <a:schemeClr val="accent5"/>
                        </a:solidFill>
                        <a:latin typeface="Lato"/>
                        <a:ea typeface="Lato"/>
                        <a:cs typeface="Lato"/>
                        <a:sym typeface="Lato"/>
                      </a:endParaRPr>
                    </a:p>
                  </a:txBody>
                  <a:tcPr marL="91425" marR="91425" marT="91425" marB="91425">
                    <a:lnB w="9525" cap="flat" cmpd="sng">
                      <a:solidFill>
                        <a:schemeClr val="dk2"/>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r>
                        <a:rPr lang="en" sz="1800">
                          <a:solidFill>
                            <a:schemeClr val="accent5"/>
                          </a:solidFill>
                          <a:latin typeface="Lato"/>
                          <a:ea typeface="Lato"/>
                          <a:cs typeface="Lato"/>
                          <a:sym typeface="Lato"/>
                        </a:rPr>
                        <a:t>2</a:t>
                      </a:r>
                      <a:endParaRPr sz="1800">
                        <a:solidFill>
                          <a:schemeClr val="accent5"/>
                        </a:solidFill>
                        <a:latin typeface="Lato"/>
                        <a:ea typeface="Lato"/>
                        <a:cs typeface="Lato"/>
                        <a:sym typeface="Lato"/>
                      </a:endParaRPr>
                    </a:p>
                  </a:txBody>
                  <a:tcPr marL="91425" marR="91425" marT="91425" marB="91425">
                    <a:lnB w="9525" cap="flat" cmpd="sng">
                      <a:solidFill>
                        <a:schemeClr val="dk2"/>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r>
                        <a:rPr lang="en" sz="1800">
                          <a:solidFill>
                            <a:schemeClr val="accent5"/>
                          </a:solidFill>
                          <a:latin typeface="Lato"/>
                          <a:ea typeface="Lato"/>
                          <a:cs typeface="Lato"/>
                          <a:sym typeface="Lato"/>
                        </a:rPr>
                        <a:t>3</a:t>
                      </a:r>
                      <a:endParaRPr sz="1800">
                        <a:solidFill>
                          <a:schemeClr val="accent5"/>
                        </a:solidFill>
                        <a:latin typeface="Lato"/>
                        <a:ea typeface="Lato"/>
                        <a:cs typeface="Lato"/>
                        <a:sym typeface="Lato"/>
                      </a:endParaRPr>
                    </a:p>
                  </a:txBody>
                  <a:tcPr marL="91425" marR="91425" marT="91425" marB="91425">
                    <a:lnB w="9525" cap="flat" cmpd="sng">
                      <a:solidFill>
                        <a:schemeClr val="dk2"/>
                      </a:solidFill>
                      <a:prstDash val="solid"/>
                      <a:round/>
                      <a:headEnd type="none" w="sm" len="sm"/>
                      <a:tailEnd type="none" w="sm" len="sm"/>
                    </a:lnB>
                    <a:solidFill>
                      <a:schemeClr val="dk2"/>
                    </a:solidFill>
                  </a:tcPr>
                </a:tc>
                <a:extLst>
                  <a:ext uri="{0D108BD9-81ED-4DB2-BD59-A6C34878D82A}">
                    <a16:rowId xmlns:a16="http://schemas.microsoft.com/office/drawing/2014/main" val="10000"/>
                  </a:ext>
                </a:extLst>
              </a:tr>
              <a:tr h="1050300">
                <a:tc>
                  <a:txBody>
                    <a:bodyPr/>
                    <a:lstStyle/>
                    <a:p>
                      <a:pPr marL="0" lvl="0" indent="0" algn="l" rtl="0">
                        <a:spcBef>
                          <a:spcPts val="0"/>
                        </a:spcBef>
                        <a:spcAft>
                          <a:spcPts val="0"/>
                        </a:spcAft>
                        <a:buNone/>
                      </a:pPr>
                      <a:r>
                        <a:rPr lang="en" sz="1800">
                          <a:solidFill>
                            <a:schemeClr val="accent5"/>
                          </a:solidFill>
                          <a:latin typeface="Lato"/>
                          <a:ea typeface="Lato"/>
                          <a:cs typeface="Lato"/>
                          <a:sym typeface="Lato"/>
                        </a:rPr>
                        <a:t>The right to not have a child</a:t>
                      </a:r>
                      <a:endParaRPr sz="1800">
                        <a:solidFill>
                          <a:schemeClr val="accent5"/>
                        </a:solidFill>
                        <a:latin typeface="Lato"/>
                        <a:ea typeface="Lato"/>
                        <a:cs typeface="Lato"/>
                        <a:sym typeface="Lato"/>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en" sz="1800">
                          <a:solidFill>
                            <a:schemeClr val="accent5"/>
                          </a:solidFill>
                          <a:latin typeface="Lato"/>
                          <a:ea typeface="Lato"/>
                          <a:cs typeface="Lato"/>
                          <a:sym typeface="Lato"/>
                        </a:rPr>
                        <a:t>The right to have a child</a:t>
                      </a:r>
                      <a:endParaRPr sz="1800">
                        <a:solidFill>
                          <a:schemeClr val="accent5"/>
                        </a:solidFill>
                        <a:latin typeface="Lato"/>
                        <a:ea typeface="Lato"/>
                        <a:cs typeface="Lato"/>
                        <a:sym typeface="Lato"/>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en" sz="1800">
                          <a:solidFill>
                            <a:schemeClr val="accent5"/>
                          </a:solidFill>
                          <a:latin typeface="Lato"/>
                          <a:ea typeface="Lato"/>
                          <a:cs typeface="Lato"/>
                          <a:sym typeface="Lato"/>
                        </a:rPr>
                        <a:t>The right to raise children in healthy and safe environment</a:t>
                      </a:r>
                      <a:endParaRPr sz="1800">
                        <a:solidFill>
                          <a:schemeClr val="accent5"/>
                        </a:solidFill>
                        <a:latin typeface="Lato"/>
                        <a:ea typeface="Lato"/>
                        <a:cs typeface="Lato"/>
                        <a:sym typeface="Lato"/>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1594925">
                <a:tc>
                  <a:txBody>
                    <a:bodyPr/>
                    <a:lstStyle/>
                    <a:p>
                      <a:pPr marL="0" lvl="0" indent="0" algn="l" rtl="0">
                        <a:spcBef>
                          <a:spcPts val="0"/>
                        </a:spcBef>
                        <a:spcAft>
                          <a:spcPts val="0"/>
                        </a:spcAft>
                        <a:buNone/>
                      </a:pPr>
                      <a:r>
                        <a:rPr lang="en" sz="1800">
                          <a:solidFill>
                            <a:schemeClr val="dk2"/>
                          </a:solidFill>
                          <a:highlight>
                            <a:schemeClr val="accent5"/>
                          </a:highlight>
                          <a:latin typeface="Lato"/>
                          <a:ea typeface="Lato"/>
                          <a:cs typeface="Lato"/>
                          <a:sym typeface="Lato"/>
                        </a:rPr>
                        <a:t>Choice of preserving one’s own health.</a:t>
                      </a:r>
                      <a:endParaRPr sz="1800">
                        <a:solidFill>
                          <a:schemeClr val="dk2"/>
                        </a:solidFill>
                        <a:highlight>
                          <a:schemeClr val="accent5"/>
                        </a:highlight>
                        <a:latin typeface="Lato"/>
                        <a:ea typeface="Lato"/>
                        <a:cs typeface="Lato"/>
                        <a:sym typeface="Lato"/>
                      </a:endParaRPr>
                    </a:p>
                    <a:p>
                      <a:pPr marL="0" lvl="0" indent="0" algn="l" rtl="0">
                        <a:spcBef>
                          <a:spcPts val="0"/>
                        </a:spcBef>
                        <a:spcAft>
                          <a:spcPts val="0"/>
                        </a:spcAft>
                        <a:buNone/>
                      </a:pPr>
                      <a:r>
                        <a:rPr lang="en" sz="1800">
                          <a:solidFill>
                            <a:schemeClr val="dk2"/>
                          </a:solidFill>
                          <a:highlight>
                            <a:schemeClr val="accent5"/>
                          </a:highlight>
                          <a:latin typeface="Lato"/>
                          <a:ea typeface="Lato"/>
                          <a:cs typeface="Lato"/>
                          <a:sym typeface="Lato"/>
                        </a:rPr>
                        <a:t>Choice of preventing potential life of pain for disabled child.</a:t>
                      </a:r>
                      <a:endParaRPr sz="1800">
                        <a:solidFill>
                          <a:schemeClr val="dk2"/>
                        </a:solidFill>
                        <a:highlight>
                          <a:schemeClr val="accent5"/>
                        </a:highlight>
                        <a:latin typeface="Lato"/>
                        <a:ea typeface="Lato"/>
                        <a:cs typeface="Lato"/>
                        <a:sym typeface="Lato"/>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accent5"/>
                    </a:solidFill>
                  </a:tcPr>
                </a:tc>
                <a:tc>
                  <a:txBody>
                    <a:bodyPr/>
                    <a:lstStyle/>
                    <a:p>
                      <a:pPr marL="0" lvl="0" indent="0" algn="l" rtl="0">
                        <a:spcBef>
                          <a:spcPts val="0"/>
                        </a:spcBef>
                        <a:spcAft>
                          <a:spcPts val="0"/>
                        </a:spcAft>
                        <a:buNone/>
                      </a:pPr>
                      <a:r>
                        <a:rPr lang="en" sz="1800">
                          <a:solidFill>
                            <a:schemeClr val="dk2"/>
                          </a:solidFill>
                          <a:highlight>
                            <a:schemeClr val="accent5"/>
                          </a:highlight>
                          <a:latin typeface="Lato"/>
                          <a:ea typeface="Lato"/>
                          <a:cs typeface="Lato"/>
                          <a:sym typeface="Lato"/>
                        </a:rPr>
                        <a:t>In spite of the  barriers and stigmas previously stated for people with disabilities. </a:t>
                      </a:r>
                      <a:endParaRPr sz="1800">
                        <a:solidFill>
                          <a:schemeClr val="dk2"/>
                        </a:solidFill>
                        <a:highlight>
                          <a:schemeClr val="accent5"/>
                        </a:highlight>
                        <a:latin typeface="Lato"/>
                        <a:ea typeface="Lato"/>
                        <a:cs typeface="Lato"/>
                        <a:sym typeface="Lato"/>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accent5"/>
                    </a:solidFill>
                  </a:tcPr>
                </a:tc>
                <a:tc>
                  <a:txBody>
                    <a:bodyPr/>
                    <a:lstStyle/>
                    <a:p>
                      <a:pPr marL="0" lvl="0" indent="0" algn="l" rtl="0">
                        <a:spcBef>
                          <a:spcPts val="0"/>
                        </a:spcBef>
                        <a:spcAft>
                          <a:spcPts val="0"/>
                        </a:spcAft>
                        <a:buNone/>
                      </a:pPr>
                      <a:r>
                        <a:rPr lang="en" sz="1800">
                          <a:solidFill>
                            <a:schemeClr val="dk2"/>
                          </a:solidFill>
                          <a:highlight>
                            <a:schemeClr val="accent5"/>
                          </a:highlight>
                          <a:latin typeface="Lato"/>
                          <a:ea typeface="Lato"/>
                          <a:cs typeface="Lato"/>
                          <a:sym typeface="Lato"/>
                        </a:rPr>
                        <a:t>Healthcare access issues.</a:t>
                      </a:r>
                      <a:endParaRPr sz="1800">
                        <a:solidFill>
                          <a:schemeClr val="dk2"/>
                        </a:solidFill>
                        <a:highlight>
                          <a:schemeClr val="accent5"/>
                        </a:highlight>
                        <a:latin typeface="Lato"/>
                        <a:ea typeface="Lato"/>
                        <a:cs typeface="Lato"/>
                        <a:sym typeface="Lato"/>
                      </a:endParaRPr>
                    </a:p>
                    <a:p>
                      <a:pPr marL="0" lvl="0" indent="0" algn="l" rtl="0">
                        <a:spcBef>
                          <a:spcPts val="0"/>
                        </a:spcBef>
                        <a:spcAft>
                          <a:spcPts val="0"/>
                        </a:spcAft>
                        <a:buNone/>
                      </a:pPr>
                      <a:endParaRPr sz="1800">
                        <a:solidFill>
                          <a:schemeClr val="dk2"/>
                        </a:solidFill>
                        <a:highlight>
                          <a:schemeClr val="accent5"/>
                        </a:highlight>
                        <a:latin typeface="Lato"/>
                        <a:ea typeface="Lato"/>
                        <a:cs typeface="Lato"/>
                        <a:sym typeface="Lato"/>
                      </a:endParaRPr>
                    </a:p>
                    <a:p>
                      <a:pPr marL="0" lvl="0" indent="0" algn="l" rtl="0">
                        <a:spcBef>
                          <a:spcPts val="0"/>
                        </a:spcBef>
                        <a:spcAft>
                          <a:spcPts val="0"/>
                        </a:spcAft>
                        <a:buNone/>
                      </a:pPr>
                      <a:r>
                        <a:rPr lang="en" sz="1800">
                          <a:solidFill>
                            <a:schemeClr val="dk2"/>
                          </a:solidFill>
                          <a:highlight>
                            <a:schemeClr val="accent5"/>
                          </a:highlight>
                          <a:latin typeface="Lato"/>
                          <a:ea typeface="Lato"/>
                          <a:cs typeface="Lato"/>
                          <a:sym typeface="Lato"/>
                        </a:rPr>
                        <a:t>Implications of having a child with a poorly understood illness. </a:t>
                      </a:r>
                      <a:endParaRPr sz="1800">
                        <a:solidFill>
                          <a:schemeClr val="dk2"/>
                        </a:solidFill>
                        <a:highlight>
                          <a:schemeClr val="accent5"/>
                        </a:highlight>
                        <a:latin typeface="Lato"/>
                        <a:ea typeface="Lato"/>
                        <a:cs typeface="Lato"/>
                        <a:sym typeface="Lato"/>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accent5"/>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7"/>
          <p:cNvSpPr txBox="1">
            <a:spLocks noGrp="1"/>
          </p:cNvSpPr>
          <p:nvPr>
            <p:ph type="title"/>
          </p:nvPr>
        </p:nvSpPr>
        <p:spPr>
          <a:xfrm>
            <a:off x="265500" y="1084625"/>
            <a:ext cx="4045200" cy="14871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Bioethical Considerations</a:t>
            </a:r>
            <a:endParaRPr/>
          </a:p>
        </p:txBody>
      </p:sp>
      <p:sp>
        <p:nvSpPr>
          <p:cNvPr id="160" name="Google Shape;160;p27"/>
          <p:cNvSpPr txBox="1">
            <a:spLocks noGrp="1"/>
          </p:cNvSpPr>
          <p:nvPr>
            <p:ph type="subTitle" idx="1"/>
          </p:nvPr>
        </p:nvSpPr>
        <p:spPr>
          <a:xfrm>
            <a:off x="265500" y="2571750"/>
            <a:ext cx="4045200" cy="1847700"/>
          </a:xfrm>
          <a:prstGeom prst="rect">
            <a:avLst/>
          </a:prstGeom>
        </p:spPr>
        <p:txBody>
          <a:bodyPr spcFirstLastPara="1" wrap="square" lIns="91425" tIns="91425" rIns="91425" bIns="91425" anchor="t" anchorCtr="0">
            <a:normAutofit fontScale="92500" lnSpcReduction="10000"/>
          </a:bodyPr>
          <a:lstStyle/>
          <a:p>
            <a:pPr marL="0" lvl="0" indent="0" algn="ctr" rtl="0">
              <a:spcBef>
                <a:spcPts val="0"/>
              </a:spcBef>
              <a:spcAft>
                <a:spcPts val="0"/>
              </a:spcAft>
              <a:buNone/>
            </a:pPr>
            <a:r>
              <a:rPr lang="en"/>
              <a:t>As a social worker, would you advise or dissuade your client from creating a child who will likely experience severe chronic pain?</a:t>
            </a:r>
            <a:endParaRPr/>
          </a:p>
          <a:p>
            <a:pPr marL="0" lvl="0" indent="0" algn="ctr" rtl="0">
              <a:spcBef>
                <a:spcPts val="0"/>
              </a:spcBef>
              <a:spcAft>
                <a:spcPts val="0"/>
              </a:spcAft>
              <a:buNone/>
            </a:pPr>
            <a:endParaRPr/>
          </a:p>
          <a:p>
            <a:pPr marL="0" lvl="0" indent="0" algn="ctr" rtl="0">
              <a:spcBef>
                <a:spcPts val="0"/>
              </a:spcBef>
              <a:spcAft>
                <a:spcPts val="0"/>
              </a:spcAft>
              <a:buNone/>
            </a:pPr>
            <a:r>
              <a:rPr lang="en"/>
              <a:t>What if it were you??</a:t>
            </a:r>
            <a:endParaRPr/>
          </a:p>
        </p:txBody>
      </p:sp>
      <p:sp>
        <p:nvSpPr>
          <p:cNvPr id="161" name="Google Shape;161;p27"/>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NASW Core Values in Code of Ethics:</a:t>
            </a:r>
            <a:endParaRPr/>
          </a:p>
          <a:p>
            <a:pPr marL="457200" lvl="0" indent="-342900" algn="l" rtl="0">
              <a:spcBef>
                <a:spcPts val="1200"/>
              </a:spcBef>
              <a:spcAft>
                <a:spcPts val="0"/>
              </a:spcAft>
              <a:buSzPts val="1800"/>
              <a:buChar char="●"/>
            </a:pPr>
            <a:r>
              <a:rPr lang="en"/>
              <a:t>Service</a:t>
            </a:r>
            <a:endParaRPr/>
          </a:p>
          <a:p>
            <a:pPr marL="457200" lvl="0" indent="-342900" algn="l" rtl="0">
              <a:spcBef>
                <a:spcPts val="0"/>
              </a:spcBef>
              <a:spcAft>
                <a:spcPts val="0"/>
              </a:spcAft>
              <a:buSzPts val="1800"/>
              <a:buChar char="●"/>
            </a:pPr>
            <a:r>
              <a:rPr lang="en"/>
              <a:t>Social Justice</a:t>
            </a:r>
            <a:endParaRPr/>
          </a:p>
          <a:p>
            <a:pPr marL="457200" lvl="0" indent="-342900" algn="l" rtl="0">
              <a:spcBef>
                <a:spcPts val="0"/>
              </a:spcBef>
              <a:spcAft>
                <a:spcPts val="0"/>
              </a:spcAft>
              <a:buSzPts val="1800"/>
              <a:buChar char="●"/>
            </a:pPr>
            <a:r>
              <a:rPr lang="en"/>
              <a:t>Dignity and Worth of the Person</a:t>
            </a:r>
            <a:endParaRPr/>
          </a:p>
          <a:p>
            <a:pPr marL="457200" lvl="0" indent="-342900" algn="l" rtl="0">
              <a:spcBef>
                <a:spcPts val="0"/>
              </a:spcBef>
              <a:spcAft>
                <a:spcPts val="0"/>
              </a:spcAft>
              <a:buSzPts val="1800"/>
              <a:buChar char="●"/>
            </a:pPr>
            <a:r>
              <a:rPr lang="en"/>
              <a:t>Importance of Human Relationships</a:t>
            </a:r>
            <a:endParaRPr/>
          </a:p>
          <a:p>
            <a:pPr marL="457200" lvl="0" indent="-342900" algn="l" rtl="0">
              <a:spcBef>
                <a:spcPts val="0"/>
              </a:spcBef>
              <a:spcAft>
                <a:spcPts val="0"/>
              </a:spcAft>
              <a:buSzPts val="1800"/>
              <a:buChar char="●"/>
            </a:pPr>
            <a:r>
              <a:rPr lang="en"/>
              <a:t>Integrity</a:t>
            </a:r>
            <a:endParaRPr/>
          </a:p>
          <a:p>
            <a:pPr marL="457200" lvl="0" indent="-342900" algn="l" rtl="0">
              <a:spcBef>
                <a:spcPts val="0"/>
              </a:spcBef>
              <a:spcAft>
                <a:spcPts val="0"/>
              </a:spcAft>
              <a:buSzPts val="1800"/>
              <a:buChar char="●"/>
            </a:pPr>
            <a:r>
              <a:rPr lang="en"/>
              <a:t>Competence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8"/>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We need a paradigm shift to the social model</a:t>
            </a:r>
            <a:endParaRPr/>
          </a:p>
        </p:txBody>
      </p:sp>
      <p:sp>
        <p:nvSpPr>
          <p:cNvPr id="167" name="Google Shape;167;p28"/>
          <p:cNvSpPr txBox="1">
            <a:spLocks noGrp="1"/>
          </p:cNvSpPr>
          <p:nvPr>
            <p:ph type="body" idx="1"/>
          </p:nvPr>
        </p:nvSpPr>
        <p:spPr>
          <a:xfrm>
            <a:off x="311700" y="1242900"/>
            <a:ext cx="2888100" cy="33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highlight>
                  <a:schemeClr val="lt1"/>
                </a:highlight>
              </a:rPr>
              <a:t>Medical model of disability:</a:t>
            </a:r>
            <a:endParaRPr sz="1800" b="1">
              <a:highlight>
                <a:schemeClr val="lt1"/>
              </a:highlight>
            </a:endParaRPr>
          </a:p>
          <a:p>
            <a:pPr marL="0" lvl="0" indent="0" algn="l" rtl="0">
              <a:spcBef>
                <a:spcPts val="1200"/>
              </a:spcBef>
              <a:spcAft>
                <a:spcPts val="1200"/>
              </a:spcAft>
              <a:buNone/>
            </a:pPr>
            <a:r>
              <a:rPr lang="en" sz="1800">
                <a:highlight>
                  <a:schemeClr val="lt1"/>
                </a:highlight>
              </a:rPr>
              <a:t>“a person’s functional limitations (impairments) are the root </a:t>
            </a:r>
            <a:r>
              <a:rPr lang="en" sz="1800" i="1">
                <a:highlight>
                  <a:schemeClr val="lt1"/>
                </a:highlight>
              </a:rPr>
              <a:t>cause</a:t>
            </a:r>
            <a:r>
              <a:rPr lang="en" sz="1800">
                <a:highlight>
                  <a:schemeClr val="lt1"/>
                </a:highlight>
              </a:rPr>
              <a:t> of any disadvantages experienced and these disadvantages can therefore only be rectified by treatment or cure” </a:t>
            </a:r>
            <a:endParaRPr sz="1800"/>
          </a:p>
        </p:txBody>
      </p:sp>
      <p:sp>
        <p:nvSpPr>
          <p:cNvPr id="168" name="Google Shape;168;p28"/>
          <p:cNvSpPr txBox="1">
            <a:spLocks noGrp="1"/>
          </p:cNvSpPr>
          <p:nvPr>
            <p:ph type="body" idx="2"/>
          </p:nvPr>
        </p:nvSpPr>
        <p:spPr>
          <a:xfrm>
            <a:off x="3318825" y="1017725"/>
            <a:ext cx="5513400" cy="3551100"/>
          </a:xfrm>
          <a:prstGeom prst="rect">
            <a:avLst/>
          </a:prstGeom>
          <a:solidFill>
            <a:schemeClr val="accent5"/>
          </a:solidFill>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dk2"/>
                </a:solidFill>
                <a:highlight>
                  <a:schemeClr val="accent5"/>
                </a:highlight>
              </a:rPr>
              <a:t>Social model of disability: </a:t>
            </a:r>
            <a:endParaRPr sz="1800" b="1">
              <a:solidFill>
                <a:schemeClr val="dk2"/>
              </a:solidFill>
              <a:highlight>
                <a:schemeClr val="accent5"/>
              </a:highlight>
            </a:endParaRPr>
          </a:p>
          <a:p>
            <a:pPr marL="0" lvl="0" indent="0" algn="l" rtl="0">
              <a:spcBef>
                <a:spcPts val="1200"/>
              </a:spcBef>
              <a:spcAft>
                <a:spcPts val="0"/>
              </a:spcAft>
              <a:buNone/>
            </a:pPr>
            <a:r>
              <a:rPr lang="en" sz="1800">
                <a:solidFill>
                  <a:schemeClr val="dk2"/>
                </a:solidFill>
                <a:highlight>
                  <a:schemeClr val="accent5"/>
                </a:highlight>
              </a:rPr>
              <a:t>Holds disability as an identity that is a morally neutral and normalized,</a:t>
            </a:r>
            <a:endParaRPr sz="1800">
              <a:solidFill>
                <a:schemeClr val="dk2"/>
              </a:solidFill>
              <a:highlight>
                <a:schemeClr val="accent5"/>
              </a:highlight>
            </a:endParaRPr>
          </a:p>
          <a:p>
            <a:pPr marL="0" lvl="0" indent="0" algn="l" rtl="0">
              <a:spcBef>
                <a:spcPts val="1200"/>
              </a:spcBef>
              <a:spcAft>
                <a:spcPts val="1200"/>
              </a:spcAft>
              <a:buNone/>
            </a:pPr>
            <a:r>
              <a:rPr lang="en" sz="1800">
                <a:solidFill>
                  <a:schemeClr val="dk2"/>
                </a:solidFill>
                <a:highlight>
                  <a:schemeClr val="accent5"/>
                </a:highlight>
              </a:rPr>
              <a:t>Where the inherent deficit or impairment is the “disadvantage or restriction of activity caused by a contemporary social organization which takes no or little account of people who have physical impairments and thus excludes them from participation in the mainstream of social activities.”</a:t>
            </a:r>
            <a:endParaRPr sz="1800">
              <a:solidFill>
                <a:schemeClr val="dk2"/>
              </a:solidFill>
              <a:highlight>
                <a:schemeClr val="accent5"/>
              </a:high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9"/>
          <p:cNvSpPr txBox="1">
            <a:spLocks noGrp="1"/>
          </p:cNvSpPr>
          <p:nvPr>
            <p:ph type="title"/>
          </p:nvPr>
        </p:nvSpPr>
        <p:spPr>
          <a:xfrm>
            <a:off x="490250" y="526350"/>
            <a:ext cx="7760400" cy="4090800"/>
          </a:xfrm>
          <a:prstGeom prst="rect">
            <a:avLst/>
          </a:prstGeom>
        </p:spPr>
        <p:txBody>
          <a:bodyPr spcFirstLastPara="1" wrap="square" lIns="91425" tIns="91425" rIns="91425" bIns="91425" anchor="ctr" anchorCtr="0">
            <a:normAutofit fontScale="90000"/>
          </a:bodyPr>
          <a:lstStyle/>
          <a:p>
            <a:pPr marL="457200" lvl="0" indent="-436879" algn="l" rtl="0">
              <a:spcBef>
                <a:spcPts val="0"/>
              </a:spcBef>
              <a:spcAft>
                <a:spcPts val="0"/>
              </a:spcAft>
              <a:buSzPct val="100000"/>
              <a:buChar char="●"/>
            </a:pPr>
            <a:r>
              <a:rPr lang="en" sz="3644">
                <a:solidFill>
                  <a:schemeClr val="accent6"/>
                </a:solidFill>
              </a:rPr>
              <a:t>Social change</a:t>
            </a:r>
            <a:r>
              <a:rPr lang="en" sz="3644"/>
              <a:t>, not the amelioration of people with disabilities (or their ailments), is what </a:t>
            </a:r>
            <a:r>
              <a:rPr lang="en" sz="3644">
                <a:solidFill>
                  <a:schemeClr val="accent6"/>
                </a:solidFill>
              </a:rPr>
              <a:t>will ultimately eliminate the suffering of disabled people, and allow for true repro justice. </a:t>
            </a:r>
            <a:endParaRPr sz="3644"/>
          </a:p>
          <a:p>
            <a:pPr marL="457200" lvl="0" indent="-468630" algn="l" rtl="0">
              <a:spcBef>
                <a:spcPts val="0"/>
              </a:spcBef>
              <a:spcAft>
                <a:spcPts val="0"/>
              </a:spcAft>
              <a:buSzPct val="115244"/>
              <a:buChar char="●"/>
            </a:pPr>
            <a:r>
              <a:rPr lang="en" sz="3644"/>
              <a:t>The only “right” choice is what is right for each individual.</a:t>
            </a:r>
            <a:r>
              <a:rPr lang="en"/>
              <a:t>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0"/>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chemeClr val="accent6"/>
                </a:solidFill>
              </a:rPr>
              <a:t>References:</a:t>
            </a:r>
            <a:endParaRPr>
              <a:solidFill>
                <a:schemeClr val="accent6"/>
              </a:solidFill>
            </a:endParaRPr>
          </a:p>
        </p:txBody>
      </p:sp>
      <p:sp>
        <p:nvSpPr>
          <p:cNvPr id="179" name="Google Shape;179;p30"/>
          <p:cNvSpPr txBox="1">
            <a:spLocks noGrp="1"/>
          </p:cNvSpPr>
          <p:nvPr>
            <p:ph type="body" idx="1"/>
          </p:nvPr>
        </p:nvSpPr>
        <p:spPr>
          <a:xfrm>
            <a:off x="311700" y="1163575"/>
            <a:ext cx="8520600" cy="3405000"/>
          </a:xfrm>
          <a:prstGeom prst="rect">
            <a:avLst/>
          </a:prstGeom>
        </p:spPr>
        <p:txBody>
          <a:bodyPr spcFirstLastPara="1" wrap="square" lIns="91425" tIns="91425" rIns="91425" bIns="91425" anchor="t" anchorCtr="0">
            <a:noAutofit/>
          </a:bodyPr>
          <a:lstStyle/>
          <a:p>
            <a:pPr marL="0" lvl="0" indent="0" algn="l" rtl="0">
              <a:lnSpc>
                <a:spcPct val="95000"/>
              </a:lnSpc>
              <a:spcBef>
                <a:spcPts val="1200"/>
              </a:spcBef>
              <a:spcAft>
                <a:spcPts val="0"/>
              </a:spcAft>
              <a:buSzPts val="852"/>
              <a:buNone/>
            </a:pPr>
            <a:r>
              <a:rPr lang="en" sz="1230" i="1">
                <a:highlight>
                  <a:schemeClr val="lt1"/>
                </a:highlight>
              </a:rPr>
              <a:t>About. NASW, National Association of Social Workers. (2024).   https://www.socialworkers.org/About/Ethics/Code-of-Ethics/Code-of-Ethics-English </a:t>
            </a:r>
            <a:endParaRPr sz="1230" i="1">
              <a:highlight>
                <a:schemeClr val="lt1"/>
              </a:highlight>
            </a:endParaRPr>
          </a:p>
          <a:p>
            <a:pPr marL="0" lvl="0" indent="0" algn="l" rtl="0">
              <a:lnSpc>
                <a:spcPct val="95000"/>
              </a:lnSpc>
              <a:spcBef>
                <a:spcPts val="1200"/>
              </a:spcBef>
              <a:spcAft>
                <a:spcPts val="0"/>
              </a:spcAft>
              <a:buSzPts val="852"/>
              <a:buNone/>
            </a:pPr>
            <a:r>
              <a:rPr lang="en" sz="1230" i="1">
                <a:highlight>
                  <a:schemeClr val="lt1"/>
                </a:highlight>
              </a:rPr>
              <a:t>Goering S. (2015). Rethinking disability: the social model of disability and chronic disease. Current reviews in musculoskeletal medicine, 8(2), 134–138. https://doi.org/10.1007/s12178-015-9273-z</a:t>
            </a:r>
            <a:endParaRPr sz="1230" i="1">
              <a:highlight>
                <a:schemeClr val="lt1"/>
              </a:highlight>
            </a:endParaRPr>
          </a:p>
          <a:p>
            <a:pPr marL="0" lvl="0" indent="0" algn="l" rtl="0">
              <a:lnSpc>
                <a:spcPct val="95000"/>
              </a:lnSpc>
              <a:spcBef>
                <a:spcPts val="1200"/>
              </a:spcBef>
              <a:spcAft>
                <a:spcPts val="0"/>
              </a:spcAft>
              <a:buSzPts val="852"/>
              <a:buNone/>
            </a:pPr>
            <a:r>
              <a:rPr lang="en" sz="1230" i="1">
                <a:highlight>
                  <a:schemeClr val="lt1"/>
                </a:highlight>
              </a:rPr>
              <a:t>Hypermobile Ehlers Danlos Syndrome</a:t>
            </a:r>
            <a:r>
              <a:rPr lang="en" sz="1230">
                <a:highlight>
                  <a:schemeClr val="lt1"/>
                </a:highlight>
              </a:rPr>
              <a:t>. The Ehlers Danlos Society. (2024). https://www.ehlers-danlos.com/heds-body-system/ </a:t>
            </a:r>
            <a:endParaRPr sz="1230">
              <a:highlight>
                <a:schemeClr val="lt1"/>
              </a:highlight>
            </a:endParaRPr>
          </a:p>
          <a:p>
            <a:pPr marL="0" lvl="0" indent="0" algn="l" rtl="0">
              <a:lnSpc>
                <a:spcPct val="95000"/>
              </a:lnSpc>
              <a:spcBef>
                <a:spcPts val="1200"/>
              </a:spcBef>
              <a:spcAft>
                <a:spcPts val="0"/>
              </a:spcAft>
              <a:buSzPts val="852"/>
              <a:buNone/>
            </a:pPr>
            <a:r>
              <a:rPr lang="en" sz="1230">
                <a:highlight>
                  <a:schemeClr val="lt1"/>
                </a:highlight>
              </a:rPr>
              <a:t>Jarman, M. (2020). Disability rights through reproductive justice. Chapter 8. Eugenic legacies in the abortion wars. </a:t>
            </a:r>
            <a:r>
              <a:rPr lang="en" sz="1230" i="1">
                <a:highlight>
                  <a:schemeClr val="lt1"/>
                </a:highlight>
              </a:rPr>
              <a:t>The Routledge Handbook of Disability and Sexuality</a:t>
            </a:r>
            <a:r>
              <a:rPr lang="en" sz="1230">
                <a:highlight>
                  <a:schemeClr val="lt1"/>
                </a:highlight>
              </a:rPr>
              <a:t>.  </a:t>
            </a:r>
            <a:endParaRPr sz="1230">
              <a:highlight>
                <a:schemeClr val="lt1"/>
              </a:highlight>
            </a:endParaRPr>
          </a:p>
          <a:p>
            <a:pPr marL="0" lvl="0" indent="0" algn="l" rtl="0">
              <a:lnSpc>
                <a:spcPct val="95000"/>
              </a:lnSpc>
              <a:spcBef>
                <a:spcPts val="1200"/>
              </a:spcBef>
              <a:spcAft>
                <a:spcPts val="0"/>
              </a:spcAft>
              <a:buSzPts val="852"/>
              <a:buNone/>
            </a:pPr>
            <a:r>
              <a:rPr lang="en" sz="1230">
                <a:highlight>
                  <a:schemeClr val="lt1"/>
                </a:highlight>
              </a:rPr>
              <a:t>Karthikeyan, A., &amp; Venkat-Raman, N. (2018). Hypermobile Ehlers-Danlos syndrome and pregnancy. </a:t>
            </a:r>
            <a:r>
              <a:rPr lang="en" sz="1230" i="1">
                <a:highlight>
                  <a:schemeClr val="lt1"/>
                </a:highlight>
              </a:rPr>
              <a:t>Obstetric medicine</a:t>
            </a:r>
            <a:r>
              <a:rPr lang="en" sz="1230">
                <a:highlight>
                  <a:schemeClr val="lt1"/>
                </a:highlight>
              </a:rPr>
              <a:t>, </a:t>
            </a:r>
            <a:r>
              <a:rPr lang="en" sz="1230" i="1">
                <a:highlight>
                  <a:schemeClr val="lt1"/>
                </a:highlight>
              </a:rPr>
              <a:t>11</a:t>
            </a:r>
            <a:r>
              <a:rPr lang="en" sz="1230">
                <a:highlight>
                  <a:schemeClr val="lt1"/>
                </a:highlight>
              </a:rPr>
              <a:t>(3), 104–109. https://doi.org/10.1177/1753495X18754577</a:t>
            </a:r>
            <a:endParaRPr sz="1230">
              <a:highlight>
                <a:schemeClr val="lt1"/>
              </a:highlight>
            </a:endParaRPr>
          </a:p>
          <a:p>
            <a:pPr marL="0" lvl="0" indent="0" algn="l" rtl="0">
              <a:lnSpc>
                <a:spcPct val="95000"/>
              </a:lnSpc>
              <a:spcBef>
                <a:spcPts val="1200"/>
              </a:spcBef>
              <a:spcAft>
                <a:spcPts val="0"/>
              </a:spcAft>
              <a:buSzPts val="852"/>
              <a:buNone/>
            </a:pPr>
            <a:r>
              <a:rPr lang="en" sz="1230">
                <a:highlight>
                  <a:schemeClr val="lt1"/>
                </a:highlight>
              </a:rPr>
              <a:t>Mutcherson, K. (2017). Disability, procreation, and justice in the United States. </a:t>
            </a:r>
            <a:r>
              <a:rPr lang="en" sz="1230" i="1">
                <a:highlight>
                  <a:schemeClr val="lt1"/>
                </a:highlight>
              </a:rPr>
              <a:t>Laws</a:t>
            </a:r>
            <a:r>
              <a:rPr lang="en" sz="1230">
                <a:highlight>
                  <a:schemeClr val="lt1"/>
                </a:highlight>
              </a:rPr>
              <a:t>, </a:t>
            </a:r>
            <a:r>
              <a:rPr lang="en" sz="1230" i="1">
                <a:highlight>
                  <a:schemeClr val="lt1"/>
                </a:highlight>
              </a:rPr>
              <a:t>6</a:t>
            </a:r>
            <a:r>
              <a:rPr lang="en" sz="1230">
                <a:highlight>
                  <a:schemeClr val="lt1"/>
                </a:highlight>
              </a:rPr>
              <a:t>(4), 27.</a:t>
            </a:r>
            <a:endParaRPr sz="1230">
              <a:highlight>
                <a:schemeClr val="lt1"/>
              </a:highlight>
            </a:endParaRPr>
          </a:p>
          <a:p>
            <a:pPr marL="0" lvl="0" indent="0" algn="l" rtl="0">
              <a:lnSpc>
                <a:spcPct val="95000"/>
              </a:lnSpc>
              <a:spcBef>
                <a:spcPts val="1200"/>
              </a:spcBef>
              <a:spcAft>
                <a:spcPts val="0"/>
              </a:spcAft>
              <a:buSzPts val="852"/>
              <a:buNone/>
            </a:pPr>
            <a:r>
              <a:rPr lang="en" sz="1230">
                <a:highlight>
                  <a:schemeClr val="lt1"/>
                </a:highlight>
              </a:rPr>
              <a:t>Nelville, C. (2024). </a:t>
            </a:r>
            <a:r>
              <a:rPr lang="en" sz="1230" i="1">
                <a:highlight>
                  <a:schemeClr val="lt1"/>
                </a:highlight>
              </a:rPr>
              <a:t>The Hips are the Center of the Universe. </a:t>
            </a:r>
            <a:r>
              <a:rPr lang="en" sz="1230">
                <a:highlight>
                  <a:schemeClr val="lt1"/>
                </a:highlight>
              </a:rPr>
              <a:t>Global Learning Conference 2024: EDS &amp; HSD From Head to Toe. Philadelphia, PA; The Ehlers Danlos Society. </a:t>
            </a:r>
            <a:endParaRPr sz="1230">
              <a:highlight>
                <a:schemeClr val="lt1"/>
              </a:highlight>
            </a:endParaRPr>
          </a:p>
          <a:p>
            <a:pPr marL="0" lvl="0" indent="0" algn="l" rtl="0">
              <a:lnSpc>
                <a:spcPct val="95000"/>
              </a:lnSpc>
              <a:spcBef>
                <a:spcPts val="1200"/>
              </a:spcBef>
              <a:spcAft>
                <a:spcPts val="1200"/>
              </a:spcAft>
              <a:buSzPts val="852"/>
              <a:buNone/>
            </a:pPr>
            <a:r>
              <a:rPr lang="en" sz="1230">
                <a:highlight>
                  <a:schemeClr val="lt1"/>
                </a:highlight>
              </a:rPr>
              <a:t>Signore, C., Davis, M., Tingen, C. M., &amp; Cernich, A. N. (2021). The intersection of disability and pregnancy: risks for maternal morbidity and mortality. </a:t>
            </a:r>
            <a:r>
              <a:rPr lang="en" sz="1230" i="1">
                <a:highlight>
                  <a:schemeClr val="lt1"/>
                </a:highlight>
              </a:rPr>
              <a:t>Journal of Women's Health</a:t>
            </a:r>
            <a:r>
              <a:rPr lang="en" sz="1230">
                <a:highlight>
                  <a:schemeClr val="lt1"/>
                </a:highlight>
              </a:rPr>
              <a:t>, </a:t>
            </a:r>
            <a:r>
              <a:rPr lang="en" sz="1230" i="1">
                <a:highlight>
                  <a:schemeClr val="lt1"/>
                </a:highlight>
              </a:rPr>
              <a:t>30</a:t>
            </a:r>
            <a:r>
              <a:rPr lang="en" sz="1230">
                <a:highlight>
                  <a:schemeClr val="lt1"/>
                </a:highlight>
              </a:rPr>
              <a:t>(2), 147-153.</a:t>
            </a:r>
            <a:endParaRPr sz="1695">
              <a:highlight>
                <a:schemeClr val="lt1"/>
              </a:high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4"/>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chemeClr val="accent6"/>
                </a:solidFill>
              </a:rPr>
              <a:t>Overview</a:t>
            </a:r>
            <a:endParaRPr>
              <a:solidFill>
                <a:schemeClr val="accent6"/>
              </a:solidFill>
            </a:endParaRPr>
          </a:p>
        </p:txBody>
      </p:sp>
      <p:sp>
        <p:nvSpPr>
          <p:cNvPr id="76" name="Google Shape;76;p14"/>
          <p:cNvSpPr txBox="1">
            <a:spLocks noGrp="1"/>
          </p:cNvSpPr>
          <p:nvPr>
            <p:ph type="body" idx="1"/>
          </p:nvPr>
        </p:nvSpPr>
        <p:spPr>
          <a:xfrm>
            <a:off x="311700" y="1417800"/>
            <a:ext cx="8520600" cy="3150900"/>
          </a:xfrm>
          <a:prstGeom prst="rect">
            <a:avLst/>
          </a:prstGeom>
        </p:spPr>
        <p:txBody>
          <a:bodyPr spcFirstLastPara="1" wrap="square" lIns="91425" tIns="91425" rIns="91425" bIns="91425" anchor="t" anchorCtr="0">
            <a:normAutofit lnSpcReduction="10000"/>
          </a:bodyPr>
          <a:lstStyle/>
          <a:p>
            <a:pPr marL="457200" lvl="0" indent="-355600" algn="l" rtl="0">
              <a:spcBef>
                <a:spcPts val="0"/>
              </a:spcBef>
              <a:spcAft>
                <a:spcPts val="0"/>
              </a:spcAft>
              <a:buSzPts val="2000"/>
              <a:buChar char="❏"/>
            </a:pPr>
            <a:r>
              <a:rPr lang="en" sz="2000"/>
              <a:t>The history of pregnancy in people with disabilities and its ties to Eugenics</a:t>
            </a:r>
            <a:endParaRPr sz="2000"/>
          </a:p>
          <a:p>
            <a:pPr marL="457200" lvl="0" indent="-355600" algn="l" rtl="0">
              <a:spcBef>
                <a:spcPts val="0"/>
              </a:spcBef>
              <a:spcAft>
                <a:spcPts val="0"/>
              </a:spcAft>
              <a:buSzPts val="2000"/>
              <a:buChar char="❏"/>
            </a:pPr>
            <a:r>
              <a:rPr lang="en" sz="2000"/>
              <a:t>Statistics regarding Disability and Pregnancy</a:t>
            </a:r>
            <a:endParaRPr sz="2000"/>
          </a:p>
          <a:p>
            <a:pPr marL="457200" lvl="0" indent="-355600" algn="l" rtl="0">
              <a:spcBef>
                <a:spcPts val="0"/>
              </a:spcBef>
              <a:spcAft>
                <a:spcPts val="0"/>
              </a:spcAft>
              <a:buSzPts val="2000"/>
              <a:buChar char="❏"/>
            </a:pPr>
            <a:r>
              <a:rPr lang="en" sz="2000"/>
              <a:t>Spotlight on Ehlers Danlos Syndrome and Hypermobility Spectrum Disorders, and specific complications in pregnancy</a:t>
            </a:r>
            <a:endParaRPr sz="2000"/>
          </a:p>
          <a:p>
            <a:pPr marL="457200" lvl="0" indent="-355600" algn="l" rtl="0">
              <a:spcBef>
                <a:spcPts val="0"/>
              </a:spcBef>
              <a:spcAft>
                <a:spcPts val="0"/>
              </a:spcAft>
              <a:buSzPts val="2000"/>
              <a:buChar char="❏"/>
            </a:pPr>
            <a:r>
              <a:rPr lang="en" sz="2000"/>
              <a:t>Pregnant “Zebras” positionality within Reproductive Justice Framework</a:t>
            </a:r>
            <a:endParaRPr sz="2000"/>
          </a:p>
          <a:p>
            <a:pPr marL="457200" lvl="0" indent="-355600" algn="l" rtl="0">
              <a:spcBef>
                <a:spcPts val="0"/>
              </a:spcBef>
              <a:spcAft>
                <a:spcPts val="0"/>
              </a:spcAft>
              <a:buSzPts val="2000"/>
              <a:buChar char="❏"/>
            </a:pPr>
            <a:r>
              <a:rPr lang="en" sz="2000"/>
              <a:t>Discussion of ethics regarding the creation of new disabled human lives</a:t>
            </a:r>
            <a:endParaRPr sz="2000"/>
          </a:p>
          <a:p>
            <a:pPr marL="457200" lvl="0" indent="-355600" algn="l" rtl="0">
              <a:spcBef>
                <a:spcPts val="0"/>
              </a:spcBef>
              <a:spcAft>
                <a:spcPts val="0"/>
              </a:spcAft>
              <a:buSzPts val="2000"/>
              <a:buChar char="❏"/>
            </a:pPr>
            <a:r>
              <a:rPr lang="en" sz="2000"/>
              <a:t>How social workers can help promote a social model of disability </a:t>
            </a:r>
            <a:endParaRPr sz="2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5"/>
          <p:cNvSpPr txBox="1">
            <a:spLocks noGrp="1"/>
          </p:cNvSpPr>
          <p:nvPr>
            <p:ph type="title"/>
          </p:nvPr>
        </p:nvSpPr>
        <p:spPr>
          <a:xfrm>
            <a:off x="509550" y="1921350"/>
            <a:ext cx="8124900" cy="1300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t>Why does everything that has to do with reproductive justice always go back to the concept of </a:t>
            </a:r>
            <a:r>
              <a:rPr lang="en">
                <a:solidFill>
                  <a:schemeClr val="accent6"/>
                </a:solidFill>
              </a:rPr>
              <a:t>eugenics</a:t>
            </a:r>
            <a:r>
              <a:rPr lang="en"/>
              <a: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6"/>
          <p:cNvSpPr txBox="1">
            <a:spLocks noGrp="1"/>
          </p:cNvSpPr>
          <p:nvPr>
            <p:ph type="title"/>
          </p:nvPr>
        </p:nvSpPr>
        <p:spPr>
          <a:xfrm>
            <a:off x="912350" y="372725"/>
            <a:ext cx="7920000" cy="989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chemeClr val="accent6"/>
                </a:solidFill>
              </a:rPr>
              <a:t>The Ugly Historical Context of Preventing Child Rearing within Disabled Population</a:t>
            </a:r>
            <a:endParaRPr>
              <a:solidFill>
                <a:schemeClr val="accent6"/>
              </a:solidFill>
            </a:endParaRPr>
          </a:p>
        </p:txBody>
      </p:sp>
      <p:sp>
        <p:nvSpPr>
          <p:cNvPr id="87" name="Google Shape;87;p16"/>
          <p:cNvSpPr txBox="1">
            <a:spLocks noGrp="1"/>
          </p:cNvSpPr>
          <p:nvPr>
            <p:ph type="body" idx="1"/>
          </p:nvPr>
        </p:nvSpPr>
        <p:spPr>
          <a:xfrm>
            <a:off x="1322225" y="1417800"/>
            <a:ext cx="7510200" cy="31509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None/>
            </a:pPr>
            <a:r>
              <a:rPr lang="en" sz="1700"/>
              <a:t>People with disabilities historically have been subject to poor treatment, abuse, neglect, and forced sterilization </a:t>
            </a:r>
            <a:endParaRPr sz="1700"/>
          </a:p>
          <a:p>
            <a:pPr marL="457200" lvl="0" indent="-336550" algn="l" rtl="0">
              <a:lnSpc>
                <a:spcPct val="95000"/>
              </a:lnSpc>
              <a:spcBef>
                <a:spcPts val="1200"/>
              </a:spcBef>
              <a:spcAft>
                <a:spcPts val="0"/>
              </a:spcAft>
              <a:buSzPts val="1700"/>
              <a:buChar char="●"/>
            </a:pPr>
            <a:r>
              <a:rPr lang="en" sz="1700"/>
              <a:t>Classic case from 1927:  Buck v Bell… that has never been overturned:</a:t>
            </a:r>
            <a:endParaRPr sz="1700"/>
          </a:p>
          <a:p>
            <a:pPr marL="914400" lvl="1" indent="-336550" algn="l" rtl="0">
              <a:lnSpc>
                <a:spcPct val="95000"/>
              </a:lnSpc>
              <a:spcBef>
                <a:spcPts val="0"/>
              </a:spcBef>
              <a:spcAft>
                <a:spcPts val="0"/>
              </a:spcAft>
              <a:buClr>
                <a:schemeClr val="accent6"/>
              </a:buClr>
              <a:buSzPts val="1700"/>
              <a:buChar char="○"/>
            </a:pPr>
            <a:r>
              <a:rPr lang="en" sz="1700">
                <a:solidFill>
                  <a:schemeClr val="accent6"/>
                </a:solidFill>
              </a:rPr>
              <a:t>Carrie Buck was molested by a family member and impregnated.</a:t>
            </a:r>
            <a:endParaRPr sz="1700">
              <a:solidFill>
                <a:schemeClr val="accent6"/>
              </a:solidFill>
            </a:endParaRPr>
          </a:p>
          <a:p>
            <a:pPr marL="914400" lvl="1" indent="-336550" algn="l" rtl="0">
              <a:lnSpc>
                <a:spcPct val="95000"/>
              </a:lnSpc>
              <a:spcBef>
                <a:spcPts val="0"/>
              </a:spcBef>
              <a:spcAft>
                <a:spcPts val="0"/>
              </a:spcAft>
              <a:buClr>
                <a:schemeClr val="accent6"/>
              </a:buClr>
              <a:buSzPts val="1700"/>
              <a:buChar char="○"/>
            </a:pPr>
            <a:r>
              <a:rPr lang="en" sz="1700">
                <a:solidFill>
                  <a:schemeClr val="accent6"/>
                </a:solidFill>
              </a:rPr>
              <a:t>Family responded by having her committed to the Virginia State Colony for Epileptics and the Feebleminded.</a:t>
            </a:r>
            <a:endParaRPr sz="1700">
              <a:solidFill>
                <a:schemeClr val="accent6"/>
              </a:solidFill>
            </a:endParaRPr>
          </a:p>
          <a:p>
            <a:pPr marL="1371600" lvl="2" indent="-336550" algn="l" rtl="0">
              <a:lnSpc>
                <a:spcPct val="95000"/>
              </a:lnSpc>
              <a:spcBef>
                <a:spcPts val="0"/>
              </a:spcBef>
              <a:spcAft>
                <a:spcPts val="0"/>
              </a:spcAft>
              <a:buSzPts val="1700"/>
              <a:buChar char="■"/>
            </a:pPr>
            <a:r>
              <a:rPr lang="en" sz="1700"/>
              <a:t>The same institution her mother resided in.</a:t>
            </a:r>
            <a:endParaRPr sz="1700"/>
          </a:p>
          <a:p>
            <a:pPr marL="914400" lvl="1" indent="-336550" algn="l" rtl="0">
              <a:lnSpc>
                <a:spcPct val="95000"/>
              </a:lnSpc>
              <a:spcBef>
                <a:spcPts val="0"/>
              </a:spcBef>
              <a:spcAft>
                <a:spcPts val="0"/>
              </a:spcAft>
              <a:buClr>
                <a:schemeClr val="accent6"/>
              </a:buClr>
              <a:buSzPts val="1700"/>
              <a:buChar char="○"/>
            </a:pPr>
            <a:r>
              <a:rPr lang="en" sz="1700">
                <a:solidFill>
                  <a:schemeClr val="accent6"/>
                </a:solidFill>
              </a:rPr>
              <a:t>After the birth, she was given a legal forced sterilization, as she was deemed “</a:t>
            </a:r>
            <a:r>
              <a:rPr lang="en" sz="1700" b="1">
                <a:solidFill>
                  <a:schemeClr val="accent6"/>
                </a:solidFill>
              </a:rPr>
              <a:t>mentally defective</a:t>
            </a:r>
            <a:r>
              <a:rPr lang="en" sz="1700">
                <a:solidFill>
                  <a:schemeClr val="accent6"/>
                </a:solidFill>
              </a:rPr>
              <a:t>” as Judge said “</a:t>
            </a:r>
            <a:r>
              <a:rPr lang="en" sz="1700" i="1">
                <a:solidFill>
                  <a:schemeClr val="accent6"/>
                </a:solidFill>
              </a:rPr>
              <a:t>three generations of imbeciles is enough”</a:t>
            </a:r>
            <a:endParaRPr sz="1700" i="1">
              <a:solidFill>
                <a:schemeClr val="accent6"/>
              </a:solidFill>
            </a:endParaRPr>
          </a:p>
          <a:p>
            <a:pPr marL="1371600" lvl="2" indent="-336550" algn="l" rtl="0">
              <a:lnSpc>
                <a:spcPct val="95000"/>
              </a:lnSpc>
              <a:spcBef>
                <a:spcPts val="0"/>
              </a:spcBef>
              <a:spcAft>
                <a:spcPts val="0"/>
              </a:spcAft>
              <a:buSzPts val="1700"/>
              <a:buChar char="■"/>
            </a:pPr>
            <a:r>
              <a:rPr lang="en" sz="1700"/>
              <a:t>Historical records reveal that none of these individuals truly had intellectual disabilities. </a:t>
            </a:r>
            <a:endParaRPr sz="1700"/>
          </a:p>
        </p:txBody>
      </p:sp>
      <p:pic>
        <p:nvPicPr>
          <p:cNvPr id="88" name="Google Shape;88;p16"/>
          <p:cNvPicPr preferRelativeResize="0"/>
          <p:nvPr/>
        </p:nvPicPr>
        <p:blipFill rotWithShape="1">
          <a:blip r:embed="rId3">
            <a:alphaModFix/>
          </a:blip>
          <a:srcRect t="-6430" b="6430"/>
          <a:stretch/>
        </p:blipFill>
        <p:spPr>
          <a:xfrm>
            <a:off x="132249" y="2419650"/>
            <a:ext cx="1775100" cy="23668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859450" y="372725"/>
            <a:ext cx="7972800" cy="645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chemeClr val="accent6"/>
                </a:solidFill>
              </a:rPr>
              <a:t>Eugenics still happens today,  but in more covert ways</a:t>
            </a:r>
            <a:endParaRPr>
              <a:solidFill>
                <a:schemeClr val="accent6"/>
              </a:solidFill>
            </a:endParaRPr>
          </a:p>
        </p:txBody>
      </p:sp>
      <p:sp>
        <p:nvSpPr>
          <p:cNvPr id="94" name="Google Shape;94;p17"/>
          <p:cNvSpPr txBox="1">
            <a:spLocks noGrp="1"/>
          </p:cNvSpPr>
          <p:nvPr>
            <p:ph type="body" idx="1"/>
          </p:nvPr>
        </p:nvSpPr>
        <p:spPr>
          <a:xfrm>
            <a:off x="311700" y="1417800"/>
            <a:ext cx="8520600" cy="31509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SzPts val="2000"/>
              <a:buChar char="●"/>
            </a:pPr>
            <a:r>
              <a:rPr lang="en" sz="2000"/>
              <a:t>Mainstream abortion rights cite disability (in either the parent or fetus) as a crucial rationale for allowing legal abortion access. </a:t>
            </a:r>
            <a:endParaRPr sz="2000"/>
          </a:p>
          <a:p>
            <a:pPr marL="914400" lvl="1" indent="-330200" algn="l" rtl="0">
              <a:spcBef>
                <a:spcPts val="0"/>
              </a:spcBef>
              <a:spcAft>
                <a:spcPts val="0"/>
              </a:spcAft>
              <a:buSzPts val="1600"/>
              <a:buChar char="○"/>
            </a:pPr>
            <a:r>
              <a:rPr lang="en" sz="1600"/>
              <a:t>Feminist disability scholars coin this as “</a:t>
            </a:r>
            <a:r>
              <a:rPr lang="en" sz="1600" b="1">
                <a:solidFill>
                  <a:schemeClr val="accent6"/>
                </a:solidFill>
              </a:rPr>
              <a:t>neo-eugenic</a:t>
            </a:r>
            <a:r>
              <a:rPr lang="en" sz="1600"/>
              <a:t>” - termination of a pregnancy upon prenatal screening demonstrating disability, as it </a:t>
            </a:r>
            <a:r>
              <a:rPr lang="en" sz="1600">
                <a:solidFill>
                  <a:schemeClr val="accent6"/>
                </a:solidFill>
              </a:rPr>
              <a:t>implies a life with a disability is not worth living</a:t>
            </a:r>
            <a:endParaRPr sz="1600">
              <a:solidFill>
                <a:schemeClr val="accent6"/>
              </a:solidFill>
            </a:endParaRPr>
          </a:p>
          <a:p>
            <a:pPr marL="1371600" lvl="2" indent="-330200" algn="l" rtl="0">
              <a:spcBef>
                <a:spcPts val="0"/>
              </a:spcBef>
              <a:spcAft>
                <a:spcPts val="0"/>
              </a:spcAft>
              <a:buSzPts val="1600"/>
              <a:buChar char="■"/>
            </a:pPr>
            <a:r>
              <a:rPr lang="en" sz="1600"/>
              <a:t>Often seen in cases of prenatal Down Syndrome</a:t>
            </a:r>
            <a:endParaRPr sz="1600"/>
          </a:p>
          <a:p>
            <a:pPr marL="914400" lvl="1" indent="-330200" algn="l" rtl="0">
              <a:spcBef>
                <a:spcPts val="0"/>
              </a:spcBef>
              <a:spcAft>
                <a:spcPts val="0"/>
              </a:spcAft>
              <a:buSzPts val="1600"/>
              <a:buChar char="○"/>
            </a:pPr>
            <a:r>
              <a:rPr lang="en" sz="1600"/>
              <a:t>Marsha Saxton argues that healthcare professionals that encourage people to “test then terminate” have too narrow of a view of disability - that the </a:t>
            </a:r>
            <a:r>
              <a:rPr lang="en" sz="1600">
                <a:solidFill>
                  <a:schemeClr val="accent6"/>
                </a:solidFill>
              </a:rPr>
              <a:t>disability itself is not inherently the source of suffering, without acknowledging </a:t>
            </a:r>
            <a:r>
              <a:rPr lang="en" sz="1600" b="1">
                <a:solidFill>
                  <a:schemeClr val="accent6"/>
                </a:solidFill>
              </a:rPr>
              <a:t>ableism and other social factors that contribute to said suffering</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8"/>
          <p:cNvSpPr txBox="1">
            <a:spLocks noGrp="1"/>
          </p:cNvSpPr>
          <p:nvPr>
            <p:ph type="title"/>
          </p:nvPr>
        </p:nvSpPr>
        <p:spPr>
          <a:xfrm>
            <a:off x="311700" y="555600"/>
            <a:ext cx="8362200" cy="755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solidFill>
                  <a:schemeClr val="accent6"/>
                </a:solidFill>
              </a:rPr>
              <a:t>Statistics regarding Disability prevalence in our society</a:t>
            </a:r>
            <a:endParaRPr>
              <a:solidFill>
                <a:schemeClr val="accent6"/>
              </a:solidFill>
            </a:endParaRPr>
          </a:p>
        </p:txBody>
      </p:sp>
      <p:sp>
        <p:nvSpPr>
          <p:cNvPr id="100" name="Google Shape;100;p18"/>
          <p:cNvSpPr txBox="1">
            <a:spLocks noGrp="1"/>
          </p:cNvSpPr>
          <p:nvPr>
            <p:ph type="body" idx="1"/>
          </p:nvPr>
        </p:nvSpPr>
        <p:spPr>
          <a:xfrm>
            <a:off x="311700" y="1574225"/>
            <a:ext cx="5394000" cy="29289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sz="1800"/>
              <a:t>It is estimated that 1 in 4 women in the US live with a disability.</a:t>
            </a:r>
            <a:endParaRPr sz="1800"/>
          </a:p>
          <a:p>
            <a:pPr marL="457200" lvl="0" indent="-342900" algn="l" rtl="0">
              <a:spcBef>
                <a:spcPts val="0"/>
              </a:spcBef>
              <a:spcAft>
                <a:spcPts val="0"/>
              </a:spcAft>
              <a:buSzPts val="1800"/>
              <a:buChar char="●"/>
            </a:pPr>
            <a:r>
              <a:rPr lang="en" sz="1800"/>
              <a:t>~12% of childbearing age/ability individuals live with some type of a disability.</a:t>
            </a:r>
            <a:endParaRPr sz="1800"/>
          </a:p>
          <a:p>
            <a:pPr marL="457200" lvl="0" indent="-342900" algn="l" rtl="0">
              <a:spcBef>
                <a:spcPts val="0"/>
              </a:spcBef>
              <a:spcAft>
                <a:spcPts val="0"/>
              </a:spcAft>
              <a:buSzPts val="1800"/>
              <a:buChar char="●"/>
            </a:pPr>
            <a:r>
              <a:rPr lang="en" sz="1800"/>
              <a:t>People with disabilities experience higher rates risks for adverse outcomes related to pregnancy, delivery, and access to appropriate postpartum care.</a:t>
            </a:r>
            <a:endParaRPr sz="1800"/>
          </a:p>
        </p:txBody>
      </p:sp>
      <p:pic>
        <p:nvPicPr>
          <p:cNvPr id="101" name="Google Shape;101;p18"/>
          <p:cNvPicPr preferRelativeResize="0"/>
          <p:nvPr/>
        </p:nvPicPr>
        <p:blipFill>
          <a:blip r:embed="rId3">
            <a:alphaModFix/>
          </a:blip>
          <a:stretch>
            <a:fillRect/>
          </a:stretch>
        </p:blipFill>
        <p:spPr>
          <a:xfrm>
            <a:off x="5705700" y="1865100"/>
            <a:ext cx="3350275" cy="18845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9"/>
          <p:cNvSpPr txBox="1">
            <a:spLocks noGrp="1"/>
          </p:cNvSpPr>
          <p:nvPr>
            <p:ph type="title"/>
          </p:nvPr>
        </p:nvSpPr>
        <p:spPr>
          <a:xfrm>
            <a:off x="265500" y="1084625"/>
            <a:ext cx="4045200" cy="1707000"/>
          </a:xfrm>
          <a:prstGeom prst="rect">
            <a:avLst/>
          </a:prstGeom>
        </p:spPr>
        <p:txBody>
          <a:bodyPr spcFirstLastPara="1" wrap="square" lIns="91425" tIns="91425" rIns="91425" bIns="91425" anchor="b" anchorCtr="0">
            <a:normAutofit/>
          </a:bodyPr>
          <a:lstStyle/>
          <a:p>
            <a:pPr marL="0" lvl="0" indent="0" algn="l" rtl="0">
              <a:lnSpc>
                <a:spcPct val="115000"/>
              </a:lnSpc>
              <a:spcBef>
                <a:spcPts val="0"/>
              </a:spcBef>
              <a:spcAft>
                <a:spcPts val="1200"/>
              </a:spcAft>
              <a:buNone/>
            </a:pPr>
            <a:r>
              <a:rPr lang="en" sz="1800" b="0">
                <a:latin typeface="Lato"/>
                <a:ea typeface="Lato"/>
                <a:cs typeface="Lato"/>
                <a:sym typeface="Lato"/>
              </a:rPr>
              <a:t>Despite the size of the disability population, historically the sexual and reproductive health needs of this population have largely been ignored.</a:t>
            </a:r>
            <a:endParaRPr/>
          </a:p>
        </p:txBody>
      </p:sp>
      <p:sp>
        <p:nvSpPr>
          <p:cNvPr id="107" name="Google Shape;107;p19"/>
          <p:cNvSpPr txBox="1">
            <a:spLocks noGrp="1"/>
          </p:cNvSpPr>
          <p:nvPr>
            <p:ph type="subTitle" idx="1"/>
          </p:nvPr>
        </p:nvSpPr>
        <p:spPr>
          <a:xfrm>
            <a:off x="265500" y="2845200"/>
            <a:ext cx="4045200" cy="1421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The concept of sexuality is people with disabilities is stigmatized. </a:t>
            </a:r>
            <a:endParaRPr/>
          </a:p>
        </p:txBody>
      </p:sp>
      <p:sp>
        <p:nvSpPr>
          <p:cNvPr id="108" name="Google Shape;108;p1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highlight>
                  <a:schemeClr val="accent4"/>
                </a:highlight>
              </a:rPr>
              <a:t>Disabled AFAB who desire pregnancy - 61% of people</a:t>
            </a:r>
            <a:endParaRPr>
              <a:highlight>
                <a:schemeClr val="accent4"/>
              </a:highlight>
            </a:endParaRPr>
          </a:p>
          <a:p>
            <a:pPr marL="0" lvl="0" indent="0" algn="l" rtl="0">
              <a:spcBef>
                <a:spcPts val="1200"/>
              </a:spcBef>
              <a:spcAft>
                <a:spcPts val="0"/>
              </a:spcAft>
              <a:buNone/>
            </a:pPr>
            <a:r>
              <a:rPr lang="en">
                <a:highlight>
                  <a:schemeClr val="accent4"/>
                </a:highlight>
              </a:rPr>
              <a:t>Able-bodied AFAB who desire pregnancy - 60% of people</a:t>
            </a:r>
            <a:endParaRPr>
              <a:highlight>
                <a:schemeClr val="accent4"/>
              </a:highlight>
            </a:endParaRPr>
          </a:p>
          <a:p>
            <a:pPr marL="0" lvl="0" indent="0" algn="l" rtl="0">
              <a:spcBef>
                <a:spcPts val="1200"/>
              </a:spcBef>
              <a:spcAft>
                <a:spcPts val="0"/>
              </a:spcAft>
              <a:buNone/>
            </a:pPr>
            <a:r>
              <a:rPr lang="en">
                <a:highlight>
                  <a:schemeClr val="accent5"/>
                </a:highlight>
              </a:rPr>
              <a:t>Disabled AFAB who intend to conceive  in future- 43% of people</a:t>
            </a:r>
            <a:endParaRPr>
              <a:highlight>
                <a:schemeClr val="accent5"/>
              </a:highlight>
            </a:endParaRPr>
          </a:p>
          <a:p>
            <a:pPr marL="0" lvl="0" indent="0" algn="l" rtl="0">
              <a:spcBef>
                <a:spcPts val="1200"/>
              </a:spcBef>
              <a:spcAft>
                <a:spcPts val="0"/>
              </a:spcAft>
              <a:buNone/>
            </a:pPr>
            <a:r>
              <a:rPr lang="en">
                <a:highlight>
                  <a:schemeClr val="accent5"/>
                </a:highlight>
              </a:rPr>
              <a:t>Able-bodied AFAB who intend to conceive in future - 50% of people</a:t>
            </a:r>
            <a:endParaRPr>
              <a:highlight>
                <a:schemeClr val="accent5"/>
              </a:highlight>
            </a:endParaRPr>
          </a:p>
          <a:p>
            <a:pPr marL="0" lvl="0" indent="0" algn="l" rtl="0">
              <a:spcBef>
                <a:spcPts val="1200"/>
              </a:spcBef>
              <a:spcAft>
                <a:spcPts val="12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0"/>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chemeClr val="accent6"/>
                </a:solidFill>
              </a:rPr>
              <a:t>Barriers Pregnant Disabled Parents Encounter</a:t>
            </a:r>
            <a:endParaRPr>
              <a:solidFill>
                <a:schemeClr val="accent6"/>
              </a:solidFill>
            </a:endParaRPr>
          </a:p>
        </p:txBody>
      </p:sp>
      <p:sp>
        <p:nvSpPr>
          <p:cNvPr id="114" name="Google Shape;114;p20"/>
          <p:cNvSpPr txBox="1">
            <a:spLocks noGrp="1"/>
          </p:cNvSpPr>
          <p:nvPr>
            <p:ph type="body" idx="1"/>
          </p:nvPr>
        </p:nvSpPr>
        <p:spPr>
          <a:xfrm>
            <a:off x="311700" y="1417950"/>
            <a:ext cx="3999900" cy="3150900"/>
          </a:xfrm>
          <a:prstGeom prst="rect">
            <a:avLst/>
          </a:prstGeom>
        </p:spPr>
        <p:txBody>
          <a:bodyPr spcFirstLastPara="1" wrap="square" lIns="91425" tIns="91425" rIns="91425" bIns="91425" anchor="t" anchorCtr="0">
            <a:noAutofit/>
          </a:bodyPr>
          <a:lstStyle/>
          <a:p>
            <a:pPr marL="0" lvl="0" indent="0" algn="l" rtl="0">
              <a:lnSpc>
                <a:spcPct val="105000"/>
              </a:lnSpc>
              <a:spcBef>
                <a:spcPts val="0"/>
              </a:spcBef>
              <a:spcAft>
                <a:spcPts val="0"/>
              </a:spcAft>
              <a:buNone/>
            </a:pPr>
            <a:r>
              <a:rPr lang="en" sz="2000"/>
              <a:t>Many folks encounter negative experiences and discrimination from providers who doubt their ability to become pregnant, carry the baby to term, deliver safely, and/or adequately care for the newborn.</a:t>
            </a:r>
            <a:endParaRPr sz="2000"/>
          </a:p>
          <a:p>
            <a:pPr marL="0" lvl="0" indent="0" algn="l" rtl="0">
              <a:lnSpc>
                <a:spcPct val="105000"/>
              </a:lnSpc>
              <a:spcBef>
                <a:spcPts val="1200"/>
              </a:spcBef>
              <a:spcAft>
                <a:spcPts val="0"/>
              </a:spcAft>
              <a:buNone/>
            </a:pPr>
            <a:r>
              <a:rPr lang="en" sz="2000"/>
              <a:t>From healthcare providers and the public at large. </a:t>
            </a:r>
            <a:endParaRPr sz="2000"/>
          </a:p>
          <a:p>
            <a:pPr marL="0" lvl="0" indent="0" algn="l" rtl="0">
              <a:lnSpc>
                <a:spcPct val="105000"/>
              </a:lnSpc>
              <a:spcBef>
                <a:spcPts val="1200"/>
              </a:spcBef>
              <a:spcAft>
                <a:spcPts val="1200"/>
              </a:spcAft>
              <a:buNone/>
            </a:pPr>
            <a:endParaRPr sz="1800"/>
          </a:p>
        </p:txBody>
      </p:sp>
      <p:sp>
        <p:nvSpPr>
          <p:cNvPr id="115" name="Google Shape;115;p20"/>
          <p:cNvSpPr txBox="1">
            <a:spLocks noGrp="1"/>
          </p:cNvSpPr>
          <p:nvPr>
            <p:ph type="body" idx="2"/>
          </p:nvPr>
        </p:nvSpPr>
        <p:spPr>
          <a:xfrm>
            <a:off x="4832400" y="1017725"/>
            <a:ext cx="3999900" cy="3551100"/>
          </a:xfrm>
          <a:prstGeom prst="rect">
            <a:avLst/>
          </a:prstGeom>
        </p:spPr>
        <p:txBody>
          <a:bodyPr spcFirstLastPara="1" wrap="square" lIns="91425" tIns="91425" rIns="91425" bIns="91425" anchor="t" anchorCtr="0">
            <a:noAutofit/>
          </a:bodyPr>
          <a:lstStyle/>
          <a:p>
            <a:pPr marL="0" lvl="0" indent="0" algn="l" rtl="0">
              <a:lnSpc>
                <a:spcPct val="105000"/>
              </a:lnSpc>
              <a:spcBef>
                <a:spcPts val="0"/>
              </a:spcBef>
              <a:spcAft>
                <a:spcPts val="0"/>
              </a:spcAft>
              <a:buSzPts val="1018"/>
              <a:buNone/>
            </a:pPr>
            <a:r>
              <a:rPr lang="en" sz="1765"/>
              <a:t>Behavioral health consequences:</a:t>
            </a:r>
            <a:endParaRPr sz="1765"/>
          </a:p>
          <a:p>
            <a:pPr marL="457200" lvl="0" indent="-340677" algn="l" rtl="0">
              <a:lnSpc>
                <a:spcPct val="105000"/>
              </a:lnSpc>
              <a:spcBef>
                <a:spcPts val="1200"/>
              </a:spcBef>
              <a:spcAft>
                <a:spcPts val="0"/>
              </a:spcAft>
              <a:buClr>
                <a:schemeClr val="accent6"/>
              </a:buClr>
              <a:buSzPts val="1765"/>
              <a:buChar char="●"/>
            </a:pPr>
            <a:r>
              <a:rPr lang="en" sz="1765">
                <a:solidFill>
                  <a:schemeClr val="accent6"/>
                </a:solidFill>
              </a:rPr>
              <a:t>Increased maternal stress (and the subsequently associated pregnancy health risks)</a:t>
            </a:r>
            <a:endParaRPr sz="1765">
              <a:solidFill>
                <a:schemeClr val="accent6"/>
              </a:solidFill>
            </a:endParaRPr>
          </a:p>
          <a:p>
            <a:pPr marL="457200" lvl="0" indent="-340677" algn="l" rtl="0">
              <a:lnSpc>
                <a:spcPct val="105000"/>
              </a:lnSpc>
              <a:spcBef>
                <a:spcPts val="0"/>
              </a:spcBef>
              <a:spcAft>
                <a:spcPts val="0"/>
              </a:spcAft>
              <a:buClr>
                <a:schemeClr val="accent6"/>
              </a:buClr>
              <a:buSzPts val="1765"/>
              <a:buChar char="●"/>
            </a:pPr>
            <a:r>
              <a:rPr lang="en" sz="1765">
                <a:solidFill>
                  <a:schemeClr val="accent6"/>
                </a:solidFill>
              </a:rPr>
              <a:t>Hesitancy to seek care, decreased help-seeking behaviors</a:t>
            </a:r>
            <a:endParaRPr sz="1765">
              <a:solidFill>
                <a:schemeClr val="accent6"/>
              </a:solidFill>
            </a:endParaRPr>
          </a:p>
          <a:p>
            <a:pPr marL="457200" lvl="0" indent="-340677" algn="l" rtl="0">
              <a:lnSpc>
                <a:spcPct val="105000"/>
              </a:lnSpc>
              <a:spcBef>
                <a:spcPts val="0"/>
              </a:spcBef>
              <a:spcAft>
                <a:spcPts val="0"/>
              </a:spcAft>
              <a:buClr>
                <a:schemeClr val="accent6"/>
              </a:buClr>
              <a:buSzPts val="1765"/>
              <a:buChar char="●"/>
            </a:pPr>
            <a:r>
              <a:rPr lang="en" sz="1765">
                <a:solidFill>
                  <a:schemeClr val="accent6"/>
                </a:solidFill>
              </a:rPr>
              <a:t>Inadequate social supports and caretaker support</a:t>
            </a:r>
            <a:endParaRPr sz="1765">
              <a:solidFill>
                <a:schemeClr val="accent6"/>
              </a:solidFill>
            </a:endParaRPr>
          </a:p>
          <a:p>
            <a:pPr marL="457200" lvl="0" indent="-340677" algn="l" rtl="0">
              <a:lnSpc>
                <a:spcPct val="105000"/>
              </a:lnSpc>
              <a:spcBef>
                <a:spcPts val="0"/>
              </a:spcBef>
              <a:spcAft>
                <a:spcPts val="0"/>
              </a:spcAft>
              <a:buClr>
                <a:schemeClr val="accent6"/>
              </a:buClr>
              <a:buSzPts val="1765"/>
              <a:buChar char="●"/>
            </a:pPr>
            <a:r>
              <a:rPr lang="en" sz="1765">
                <a:solidFill>
                  <a:schemeClr val="accent6"/>
                </a:solidFill>
              </a:rPr>
              <a:t>Social determinants of health and risk factors for poor pregnancy outcomes are more prevalent in the disability community as a whole</a:t>
            </a:r>
            <a:endParaRPr sz="1765">
              <a:solidFill>
                <a:schemeClr val="accent6"/>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1"/>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solidFill>
                  <a:schemeClr val="accent6"/>
                </a:solidFill>
              </a:rPr>
              <a:t>Spotlight on Ehlers Danlos Syndrome and Hypermobility Spectrum Disorders</a:t>
            </a:r>
            <a:endParaRPr>
              <a:solidFill>
                <a:schemeClr val="accent6"/>
              </a:solidFill>
            </a:endParaRPr>
          </a:p>
        </p:txBody>
      </p:sp>
      <p:pic>
        <p:nvPicPr>
          <p:cNvPr id="121" name="Google Shape;121;p21"/>
          <p:cNvPicPr preferRelativeResize="0"/>
          <p:nvPr/>
        </p:nvPicPr>
        <p:blipFill>
          <a:blip r:embed="rId3">
            <a:alphaModFix/>
          </a:blip>
          <a:stretch>
            <a:fillRect/>
          </a:stretch>
        </p:blipFill>
        <p:spPr>
          <a:xfrm>
            <a:off x="6486125" y="1530250"/>
            <a:ext cx="2083000" cy="2083000"/>
          </a:xfrm>
          <a:prstGeom prst="rect">
            <a:avLst/>
          </a:prstGeom>
          <a:noFill/>
          <a:ln>
            <a:noFill/>
          </a:ln>
        </p:spPr>
      </p:pic>
    </p:spTree>
  </p:cSld>
  <p:clrMapOvr>
    <a:masterClrMapping/>
  </p:clrMapOvr>
</p:sld>
</file>

<file path=ppt/theme/theme1.xml><?xml version="1.0" encoding="utf-8"?>
<a:theme xmlns:a="http://schemas.openxmlformats.org/drawingml/2006/main" name="Blue &amp; Gold">
  <a:themeElements>
    <a:clrScheme name="Blue &amp; Gold">
      <a:dk1>
        <a:srgbClr val="FFFFFF"/>
      </a:dk1>
      <a:lt1>
        <a:srgbClr val="01AFD1"/>
      </a:lt1>
      <a:dk2>
        <a:srgbClr val="1E2D31"/>
      </a:dk2>
      <a:lt2>
        <a:srgbClr val="BFC7CA"/>
      </a:lt2>
      <a:accent1>
        <a:srgbClr val="006F85"/>
      </a:accent1>
      <a:accent2>
        <a:srgbClr val="AF4345"/>
      </a:accent2>
      <a:accent3>
        <a:srgbClr val="47D06A"/>
      </a:accent3>
      <a:accent4>
        <a:srgbClr val="F58F8F"/>
      </a:accent4>
      <a:accent5>
        <a:srgbClr val="F6CD4C"/>
      </a:accent5>
      <a:accent6>
        <a:srgbClr val="F8E71C"/>
      </a:accent6>
      <a:hlink>
        <a:srgbClr val="F6CD4C"/>
      </a:hlink>
      <a:folHlink>
        <a:srgbClr val="F6CD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1506</Words>
  <Application>Microsoft Office PowerPoint</Application>
  <PresentationFormat>On-screen Show (16:9)</PresentationFormat>
  <Paragraphs>126</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Playfair Display</vt:lpstr>
      <vt:lpstr>Lato</vt:lpstr>
      <vt:lpstr>Blue &amp; Gold</vt:lpstr>
      <vt:lpstr>Pregnancy and (my) Disability</vt:lpstr>
      <vt:lpstr>Overview</vt:lpstr>
      <vt:lpstr>Why does everything that has to do with reproductive justice always go back to the concept of eugenics?!</vt:lpstr>
      <vt:lpstr>The Ugly Historical Context of Preventing Child Rearing within Disabled Population</vt:lpstr>
      <vt:lpstr>Eugenics still happens today,  but in more covert ways</vt:lpstr>
      <vt:lpstr>Statistics regarding Disability prevalence in our society</vt:lpstr>
      <vt:lpstr>Despite the size of the disability population, historically the sexual and reproductive health needs of this population have largely been ignored.</vt:lpstr>
      <vt:lpstr>Barriers Pregnant Disabled Parents Encounter</vt:lpstr>
      <vt:lpstr>Spotlight on Ehlers Danlos Syndrome and Hypermobility Spectrum Disorders</vt:lpstr>
      <vt:lpstr>What is EDS?</vt:lpstr>
      <vt:lpstr>“When you hear hoofbeats, think of horses - not zebras. In other words, most things are exactly what they seem, and the simplest answer is usually the right one.”  - Judy Melinek</vt:lpstr>
      <vt:lpstr>PowerPoint Presentation</vt:lpstr>
      <vt:lpstr>Important Considerations for Pregnancy</vt:lpstr>
      <vt:lpstr>Positionality within Reproductive Justice framework</vt:lpstr>
      <vt:lpstr>Bioethical Considerations</vt:lpstr>
      <vt:lpstr>We need a paradigm shift to the social model</vt:lpstr>
      <vt:lpstr>Social change, not the amelioration of people with disabilities (or their ailments), is what will ultimately eliminate the suffering of disabled people, and allow for true repro justice.  The only “right” choice is what is right for each individual.  </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Alexa Farrah</cp:lastModifiedBy>
  <cp:revision>1</cp:revision>
  <dcterms:modified xsi:type="dcterms:W3CDTF">2024-07-21T17:22:51Z</dcterms:modified>
</cp:coreProperties>
</file>