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sldIdLst>
    <p:sldId id="256" r:id="rId5"/>
    <p:sldId id="302" r:id="rId6"/>
    <p:sldId id="303" r:id="rId7"/>
    <p:sldId id="326" r:id="rId8"/>
    <p:sldId id="325" r:id="rId9"/>
    <p:sldId id="280" r:id="rId10"/>
    <p:sldId id="314" r:id="rId11"/>
    <p:sldId id="316" r:id="rId12"/>
    <p:sldId id="318" r:id="rId13"/>
    <p:sldId id="319" r:id="rId14"/>
    <p:sldId id="317" r:id="rId15"/>
    <p:sldId id="310" r:id="rId16"/>
    <p:sldId id="320" r:id="rId17"/>
    <p:sldId id="300" r:id="rId18"/>
    <p:sldId id="321" r:id="rId19"/>
    <p:sldId id="301" r:id="rId20"/>
    <p:sldId id="313" r:id="rId21"/>
    <p:sldId id="315" r:id="rId22"/>
    <p:sldId id="324" r:id="rId23"/>
    <p:sldId id="305" r:id="rId24"/>
    <p:sldId id="323"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96" userDrawn="1">
          <p15:clr>
            <a:srgbClr val="A4A3A4"/>
          </p15:clr>
        </p15:guide>
        <p15:guide id="2" pos="384" userDrawn="1">
          <p15:clr>
            <a:srgbClr val="A4A3A4"/>
          </p15:clr>
        </p15:guide>
        <p15:guide id="3" orient="horz" pos="528" userDrawn="1">
          <p15:clr>
            <a:srgbClr val="A4A3A4"/>
          </p15:clr>
        </p15:guide>
        <p15:guide id="4" orient="horz" pos="3552" userDrawn="1">
          <p15:clr>
            <a:srgbClr val="A4A3A4"/>
          </p15:clr>
        </p15:guide>
        <p15:guide id="5" orient="horz" pos="768" userDrawn="1">
          <p15:clr>
            <a:srgbClr val="A4A3A4"/>
          </p15:clr>
        </p15:guide>
        <p15:guide id="7" pos="4032" userDrawn="1">
          <p15:clr>
            <a:srgbClr val="A4A3A4"/>
          </p15:clr>
        </p15:guide>
        <p15:guide id="9" pos="3648" userDrawn="1">
          <p15:clr>
            <a:srgbClr val="A4A3A4"/>
          </p15:clr>
        </p15:guide>
        <p15:guide id="10" orient="horz" pos="1536" userDrawn="1">
          <p15:clr>
            <a:srgbClr val="A4A3A4"/>
          </p15:clr>
        </p15:guide>
        <p15:guide id="11" orient="horz" pos="18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701"/>
  </p:normalViewPr>
  <p:slideViewPr>
    <p:cSldViewPr>
      <p:cViewPr varScale="1">
        <p:scale>
          <a:sx n="60" d="100"/>
          <a:sy n="60" d="100"/>
        </p:scale>
        <p:origin x="908" y="48"/>
      </p:cViewPr>
      <p:guideLst>
        <p:guide pos="7296"/>
        <p:guide pos="384"/>
        <p:guide orient="horz" pos="528"/>
        <p:guide orient="horz" pos="3552"/>
        <p:guide orient="horz" pos="768"/>
        <p:guide pos="4032"/>
        <p:guide pos="3648"/>
        <p:guide orient="horz" pos="1536"/>
        <p:guide orient="horz" pos="187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88E34-8C8C-8747-BADB-40E1ACC00129}" type="datetimeFigureOut">
              <a:rPr lang="en-US" smtClean="0"/>
              <a:t>7/22/2024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E5FCA-B2DD-C941-A2C1-638939433487}" type="slidenum">
              <a:rPr lang="en-US" smtClean="0"/>
              <a:t>‹#›</a:t>
            </a:fld>
            <a:endParaRPr lang="en-US" dirty="0"/>
          </a:p>
        </p:txBody>
      </p:sp>
    </p:spTree>
    <p:extLst>
      <p:ext uri="{BB962C8B-B14F-4D97-AF65-F5344CB8AC3E}">
        <p14:creationId xmlns:p14="http://schemas.microsoft.com/office/powerpoint/2010/main" val="352489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E5FCA-B2DD-C941-A2C1-638939433487}" type="slidenum">
              <a:rPr lang="en-US" smtClean="0"/>
              <a:t>1</a:t>
            </a:fld>
            <a:endParaRPr lang="en-US" dirty="0"/>
          </a:p>
        </p:txBody>
      </p:sp>
    </p:spTree>
    <p:extLst>
      <p:ext uri="{BB962C8B-B14F-4D97-AF65-F5344CB8AC3E}">
        <p14:creationId xmlns:p14="http://schemas.microsoft.com/office/powerpoint/2010/main" val="2882009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734DBF-D33A-9B28-288C-C2DAB9E541E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078992" y="490118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345C5D8-082A-AC27-3801-7A6EC375195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809"/>
          <a:stretch/>
        </p:blipFill>
        <p:spPr>
          <a:xfrm>
            <a:off x="0" y="0"/>
            <a:ext cx="5467552" cy="2350008"/>
          </a:xfrm>
          <a:prstGeom prst="rect">
            <a:avLst/>
          </a:prstGeom>
        </p:spPr>
      </p:pic>
      <p:pic>
        <p:nvPicPr>
          <p:cNvPr id="15" name="Picture 14">
            <a:extLst>
              <a:ext uri="{FF2B5EF4-FFF2-40B4-BE49-F238E27FC236}">
                <a16:creationId xmlns:a16="http://schemas.microsoft.com/office/drawing/2014/main" id="{3531883F-9B23-B442-5F02-C2D25BB37CA5}"/>
              </a:ext>
            </a:extLst>
          </p:cNvPr>
          <p:cNvPicPr>
            <a:picLocks noChangeAspect="1"/>
          </p:cNvPicPr>
          <p:nvPr userDrawn="1"/>
        </p:nvPicPr>
        <p:blipFill>
          <a:blip r:embed="rId3"/>
          <a:stretch>
            <a:fillRect/>
          </a:stretch>
        </p:blipFill>
        <p:spPr>
          <a:xfrm>
            <a:off x="7241236" y="1234440"/>
            <a:ext cx="4950764" cy="5623560"/>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3127248"/>
            <a:ext cx="2029968" cy="2514600"/>
          </a:xfrm>
          <a:solidFill>
            <a:schemeClr val="accent6">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2843784"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2843784" y="3127248"/>
            <a:ext cx="2029968" cy="2514600"/>
          </a:xfrm>
          <a:solidFill>
            <a:schemeClr val="accent5">
              <a:alpha val="3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A48939F-0CF9-9CBD-F606-7A4850B910A1}"/>
              </a:ext>
            </a:extLst>
          </p:cNvPr>
          <p:cNvSpPr>
            <a:spLocks noGrp="1"/>
          </p:cNvSpPr>
          <p:nvPr>
            <p:ph type="body" sz="quarter" idx="13"/>
          </p:nvPr>
        </p:nvSpPr>
        <p:spPr>
          <a:xfrm>
            <a:off x="5084064"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693BC756-2B97-9751-B879-03B6F1C405C3}"/>
              </a:ext>
            </a:extLst>
          </p:cNvPr>
          <p:cNvSpPr>
            <a:spLocks noGrp="1"/>
          </p:cNvSpPr>
          <p:nvPr>
            <p:ph sz="quarter" idx="14"/>
          </p:nvPr>
        </p:nvSpPr>
        <p:spPr>
          <a:xfrm>
            <a:off x="5084064" y="3127248"/>
            <a:ext cx="2029968" cy="2514600"/>
          </a:xfrm>
          <a:solidFill>
            <a:schemeClr val="accent4">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20" name="Text Placeholder 4">
            <a:extLst>
              <a:ext uri="{FF2B5EF4-FFF2-40B4-BE49-F238E27FC236}">
                <a16:creationId xmlns:a16="http://schemas.microsoft.com/office/drawing/2014/main" id="{843F725B-A33F-7FB2-E5C4-96EA154660E9}"/>
              </a:ext>
            </a:extLst>
          </p:cNvPr>
          <p:cNvSpPr>
            <a:spLocks noGrp="1"/>
          </p:cNvSpPr>
          <p:nvPr>
            <p:ph type="body" sz="quarter" idx="15"/>
          </p:nvPr>
        </p:nvSpPr>
        <p:spPr>
          <a:xfrm>
            <a:off x="7315200"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D9DD0DA7-5A1E-5312-178F-13561EF7C233}"/>
              </a:ext>
            </a:extLst>
          </p:cNvPr>
          <p:cNvSpPr>
            <a:spLocks noGrp="1"/>
          </p:cNvSpPr>
          <p:nvPr>
            <p:ph sz="quarter" idx="16"/>
          </p:nvPr>
        </p:nvSpPr>
        <p:spPr>
          <a:xfrm>
            <a:off x="7315200" y="3127248"/>
            <a:ext cx="2029968" cy="2514600"/>
          </a:xfrm>
          <a:solidFill>
            <a:schemeClr val="accent1">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22" name="Text Placeholder 4">
            <a:extLst>
              <a:ext uri="{FF2B5EF4-FFF2-40B4-BE49-F238E27FC236}">
                <a16:creationId xmlns:a16="http://schemas.microsoft.com/office/drawing/2014/main" id="{5FBC3880-98AC-466C-7AD1-FDC8B3958705}"/>
              </a:ext>
            </a:extLst>
          </p:cNvPr>
          <p:cNvSpPr>
            <a:spLocks noGrp="1"/>
          </p:cNvSpPr>
          <p:nvPr>
            <p:ph type="body" sz="quarter" idx="17"/>
          </p:nvPr>
        </p:nvSpPr>
        <p:spPr>
          <a:xfrm>
            <a:off x="9546336"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5">
            <a:extLst>
              <a:ext uri="{FF2B5EF4-FFF2-40B4-BE49-F238E27FC236}">
                <a16:creationId xmlns:a16="http://schemas.microsoft.com/office/drawing/2014/main" id="{24965100-8EF5-0264-CEE5-BD5BF1901635}"/>
              </a:ext>
            </a:extLst>
          </p:cNvPr>
          <p:cNvSpPr>
            <a:spLocks noGrp="1"/>
          </p:cNvSpPr>
          <p:nvPr>
            <p:ph sz="quarter" idx="18"/>
          </p:nvPr>
        </p:nvSpPr>
        <p:spPr>
          <a:xfrm>
            <a:off x="9546336" y="3127248"/>
            <a:ext cx="2029968" cy="2514600"/>
          </a:xfrm>
          <a:solidFill>
            <a:schemeClr val="accent4">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865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CC3D06-2435-B655-8AA5-11CCBBEF19D4}"/>
              </a:ext>
            </a:extLst>
          </p:cNvPr>
          <p:cNvPicPr>
            <a:picLocks noChangeAspect="1"/>
          </p:cNvPicPr>
          <p:nvPr userDrawn="1"/>
        </p:nvPicPr>
        <p:blipFill>
          <a:blip r:embed="rId2"/>
          <a:stretch>
            <a:fillRect/>
          </a:stretch>
        </p:blipFill>
        <p:spPr>
          <a:xfrm>
            <a:off x="8762234" y="0"/>
            <a:ext cx="3429766" cy="6821424"/>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4" name="Text Placeholder 33">
            <a:extLst>
              <a:ext uri="{FF2B5EF4-FFF2-40B4-BE49-F238E27FC236}">
                <a16:creationId xmlns:a16="http://schemas.microsoft.com/office/drawing/2014/main" id="{5D1E9421-BC85-99CB-EB40-1863FA622747}"/>
              </a:ext>
            </a:extLst>
          </p:cNvPr>
          <p:cNvSpPr>
            <a:spLocks noGrp="1"/>
          </p:cNvSpPr>
          <p:nvPr>
            <p:ph type="body" sz="quarter" idx="13" hasCustomPrompt="1"/>
          </p:nvPr>
        </p:nvSpPr>
        <p:spPr>
          <a:xfrm rot="16200000">
            <a:off x="-25907" y="3072704"/>
            <a:ext cx="1783080" cy="512064"/>
          </a:xfrm>
          <a:solidFill>
            <a:schemeClr val="accent1"/>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1" name="Text Placeholder 40">
            <a:extLst>
              <a:ext uri="{FF2B5EF4-FFF2-40B4-BE49-F238E27FC236}">
                <a16:creationId xmlns:a16="http://schemas.microsoft.com/office/drawing/2014/main" id="{47BABAF8-5220-1E24-CE43-927FCCA269AE}"/>
              </a:ext>
            </a:extLst>
          </p:cNvPr>
          <p:cNvSpPr>
            <a:spLocks noGrp="1"/>
          </p:cNvSpPr>
          <p:nvPr>
            <p:ph type="body" sz="quarter" idx="18"/>
          </p:nvPr>
        </p:nvSpPr>
        <p:spPr>
          <a:xfrm>
            <a:off x="1146218" y="2432434"/>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8" name="Text Placeholder 33">
            <a:extLst>
              <a:ext uri="{FF2B5EF4-FFF2-40B4-BE49-F238E27FC236}">
                <a16:creationId xmlns:a16="http://schemas.microsoft.com/office/drawing/2014/main" id="{F1D095F8-4552-1F88-C37B-99775B68ACCE}"/>
              </a:ext>
            </a:extLst>
          </p:cNvPr>
          <p:cNvSpPr>
            <a:spLocks noGrp="1"/>
          </p:cNvSpPr>
          <p:nvPr>
            <p:ph type="body" sz="quarter" idx="16" hasCustomPrompt="1"/>
          </p:nvPr>
        </p:nvSpPr>
        <p:spPr>
          <a:xfrm rot="16200000">
            <a:off x="2196136" y="4517644"/>
            <a:ext cx="1783080" cy="512064"/>
          </a:xfrm>
          <a:solidFill>
            <a:schemeClr val="accent2"/>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8" name="Text Placeholder 40">
            <a:extLst>
              <a:ext uri="{FF2B5EF4-FFF2-40B4-BE49-F238E27FC236}">
                <a16:creationId xmlns:a16="http://schemas.microsoft.com/office/drawing/2014/main" id="{4C4BFA3E-7B57-DCDD-4EA6-16C64A3756BF}"/>
              </a:ext>
            </a:extLst>
          </p:cNvPr>
          <p:cNvSpPr>
            <a:spLocks noGrp="1"/>
          </p:cNvSpPr>
          <p:nvPr>
            <p:ph type="body" sz="quarter" idx="22"/>
          </p:nvPr>
        </p:nvSpPr>
        <p:spPr>
          <a:xfrm>
            <a:off x="3383307" y="3882136"/>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5" name="Text Placeholder 33">
            <a:extLst>
              <a:ext uri="{FF2B5EF4-FFF2-40B4-BE49-F238E27FC236}">
                <a16:creationId xmlns:a16="http://schemas.microsoft.com/office/drawing/2014/main" id="{C65BF0DD-74C0-E055-CCAC-600751F51727}"/>
              </a:ext>
            </a:extLst>
          </p:cNvPr>
          <p:cNvSpPr>
            <a:spLocks noGrp="1"/>
          </p:cNvSpPr>
          <p:nvPr>
            <p:ph type="body" sz="quarter" idx="14" hasCustomPrompt="1"/>
          </p:nvPr>
        </p:nvSpPr>
        <p:spPr>
          <a:xfrm rot="16200000">
            <a:off x="4418179" y="3067943"/>
            <a:ext cx="1783080" cy="512064"/>
          </a:xfrm>
          <a:solidFill>
            <a:schemeClr val="accent3"/>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4" name="Text Placeholder 40">
            <a:extLst>
              <a:ext uri="{FF2B5EF4-FFF2-40B4-BE49-F238E27FC236}">
                <a16:creationId xmlns:a16="http://schemas.microsoft.com/office/drawing/2014/main" id="{25927394-D1A0-C084-C689-F7A4EEE924CB}"/>
              </a:ext>
            </a:extLst>
          </p:cNvPr>
          <p:cNvSpPr>
            <a:spLocks noGrp="1"/>
          </p:cNvSpPr>
          <p:nvPr>
            <p:ph type="body" sz="quarter" idx="19"/>
          </p:nvPr>
        </p:nvSpPr>
        <p:spPr>
          <a:xfrm>
            <a:off x="5589586" y="2432435"/>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9" name="Text Placeholder 33">
            <a:extLst>
              <a:ext uri="{FF2B5EF4-FFF2-40B4-BE49-F238E27FC236}">
                <a16:creationId xmlns:a16="http://schemas.microsoft.com/office/drawing/2014/main" id="{08F0F1F2-0D4E-95EA-349B-D734163FD55B}"/>
              </a:ext>
            </a:extLst>
          </p:cNvPr>
          <p:cNvSpPr>
            <a:spLocks noGrp="1"/>
          </p:cNvSpPr>
          <p:nvPr>
            <p:ph type="body" sz="quarter" idx="17" hasCustomPrompt="1"/>
          </p:nvPr>
        </p:nvSpPr>
        <p:spPr>
          <a:xfrm rot="16200000">
            <a:off x="6640222" y="4517644"/>
            <a:ext cx="1783080" cy="512064"/>
          </a:xfrm>
          <a:solidFill>
            <a:schemeClr val="accent4"/>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6" name="Text Placeholder 40">
            <a:extLst>
              <a:ext uri="{FF2B5EF4-FFF2-40B4-BE49-F238E27FC236}">
                <a16:creationId xmlns:a16="http://schemas.microsoft.com/office/drawing/2014/main" id="{B322E7EB-0174-5A8C-5BE3-F501B5670FAD}"/>
              </a:ext>
            </a:extLst>
          </p:cNvPr>
          <p:cNvSpPr>
            <a:spLocks noGrp="1"/>
          </p:cNvSpPr>
          <p:nvPr>
            <p:ph type="body" sz="quarter" idx="21"/>
          </p:nvPr>
        </p:nvSpPr>
        <p:spPr>
          <a:xfrm>
            <a:off x="7827392" y="3882136"/>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6" name="Text Placeholder 33">
            <a:extLst>
              <a:ext uri="{FF2B5EF4-FFF2-40B4-BE49-F238E27FC236}">
                <a16:creationId xmlns:a16="http://schemas.microsoft.com/office/drawing/2014/main" id="{36C15449-A445-41A6-EAD9-37446450CC14}"/>
              </a:ext>
            </a:extLst>
          </p:cNvPr>
          <p:cNvSpPr>
            <a:spLocks noGrp="1"/>
          </p:cNvSpPr>
          <p:nvPr>
            <p:ph type="body" sz="quarter" idx="15" hasCustomPrompt="1"/>
          </p:nvPr>
        </p:nvSpPr>
        <p:spPr>
          <a:xfrm rot="16200000">
            <a:off x="8862264" y="3072704"/>
            <a:ext cx="1783080" cy="512064"/>
          </a:xfrm>
          <a:solidFill>
            <a:schemeClr val="accent5"/>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5" name="Text Placeholder 40">
            <a:extLst>
              <a:ext uri="{FF2B5EF4-FFF2-40B4-BE49-F238E27FC236}">
                <a16:creationId xmlns:a16="http://schemas.microsoft.com/office/drawing/2014/main" id="{E6B7327B-EA3B-790D-AB08-0ED1D2FB401B}"/>
              </a:ext>
            </a:extLst>
          </p:cNvPr>
          <p:cNvSpPr>
            <a:spLocks noGrp="1"/>
          </p:cNvSpPr>
          <p:nvPr>
            <p:ph type="body" sz="quarter" idx="20"/>
          </p:nvPr>
        </p:nvSpPr>
        <p:spPr>
          <a:xfrm>
            <a:off x="10035230" y="2437196"/>
            <a:ext cx="1796654"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212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70F102-837A-486A-0CD4-E957B66B872C}"/>
              </a:ext>
            </a:extLst>
          </p:cNvPr>
          <p:cNvPicPr>
            <a:picLocks noChangeAspect="1"/>
          </p:cNvPicPr>
          <p:nvPr userDrawn="1"/>
        </p:nvPicPr>
        <p:blipFill>
          <a:blip r:embed="rId2"/>
          <a:stretch>
            <a:fillRect/>
          </a:stretch>
        </p:blipFill>
        <p:spPr>
          <a:xfrm>
            <a:off x="0" y="3931920"/>
            <a:ext cx="5470497" cy="2926080"/>
          </a:xfrm>
          <a:prstGeom prst="rect">
            <a:avLst/>
          </a:prstGeom>
        </p:spPr>
      </p:pic>
      <p:pic>
        <p:nvPicPr>
          <p:cNvPr id="16" name="Picture 15">
            <a:extLst>
              <a:ext uri="{FF2B5EF4-FFF2-40B4-BE49-F238E27FC236}">
                <a16:creationId xmlns:a16="http://schemas.microsoft.com/office/drawing/2014/main" id="{519FAF77-1797-C11F-A1A9-B351E30B37C2}"/>
              </a:ext>
            </a:extLst>
          </p:cNvPr>
          <p:cNvPicPr>
            <a:picLocks noChangeAspect="1"/>
          </p:cNvPicPr>
          <p:nvPr userDrawn="1"/>
        </p:nvPicPr>
        <p:blipFill>
          <a:blip r:embed="rId3"/>
          <a:stretch>
            <a:fillRect/>
          </a:stretch>
        </p:blipFill>
        <p:spPr>
          <a:xfrm>
            <a:off x="7208215" y="0"/>
            <a:ext cx="4983785" cy="2276856"/>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5157787"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2871216"/>
            <a:ext cx="5157787" cy="324746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400800" y="2438400"/>
            <a:ext cx="5183188"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400800" y="2871216"/>
            <a:ext cx="5183188" cy="324746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Three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1E66A3-7FD1-08A5-8B20-36C5331DCF69}"/>
              </a:ext>
            </a:extLst>
          </p:cNvPr>
          <p:cNvPicPr>
            <a:picLocks noChangeAspect="1"/>
          </p:cNvPicPr>
          <p:nvPr userDrawn="1"/>
        </p:nvPicPr>
        <p:blipFill>
          <a:blip r:embed="rId2"/>
          <a:stretch>
            <a:fillRect/>
          </a:stretch>
        </p:blipFill>
        <p:spPr>
          <a:xfrm>
            <a:off x="6453650" y="4014216"/>
            <a:ext cx="5738350" cy="2843784"/>
          </a:xfrm>
          <a:prstGeom prst="rect">
            <a:avLst/>
          </a:prstGeom>
        </p:spPr>
      </p:pic>
      <p:pic>
        <p:nvPicPr>
          <p:cNvPr id="14" name="Picture 13">
            <a:extLst>
              <a:ext uri="{FF2B5EF4-FFF2-40B4-BE49-F238E27FC236}">
                <a16:creationId xmlns:a16="http://schemas.microsoft.com/office/drawing/2014/main" id="{4464B067-71A6-CB30-BD46-5499FAAE00F9}"/>
              </a:ext>
            </a:extLst>
          </p:cNvPr>
          <p:cNvPicPr>
            <a:picLocks noChangeAspect="1"/>
          </p:cNvPicPr>
          <p:nvPr userDrawn="1"/>
        </p:nvPicPr>
        <p:blipFill>
          <a:blip r:embed="rId3"/>
          <a:stretch>
            <a:fillRect/>
          </a:stretch>
        </p:blipFill>
        <p:spPr>
          <a:xfrm>
            <a:off x="0" y="0"/>
            <a:ext cx="5458968" cy="2919913"/>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07408"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07408"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9A48939F-0CF9-9CBD-F606-7A4850B910A1}"/>
              </a:ext>
            </a:extLst>
          </p:cNvPr>
          <p:cNvSpPr>
            <a:spLocks noGrp="1"/>
          </p:cNvSpPr>
          <p:nvPr>
            <p:ph type="body" sz="quarter" idx="13"/>
          </p:nvPr>
        </p:nvSpPr>
        <p:spPr>
          <a:xfrm>
            <a:off x="8183880"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693BC756-2B97-9751-B879-03B6F1C405C3}"/>
              </a:ext>
            </a:extLst>
          </p:cNvPr>
          <p:cNvSpPr>
            <a:spLocks noGrp="1"/>
          </p:cNvSpPr>
          <p:nvPr>
            <p:ph sz="quarter" idx="14"/>
          </p:nvPr>
        </p:nvSpPr>
        <p:spPr>
          <a:xfrm>
            <a:off x="8183880"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928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F45936-2436-D9FD-A05D-F3C70F90FDCC}"/>
              </a:ext>
            </a:extLst>
          </p:cNvPr>
          <p:cNvPicPr>
            <a:picLocks noChangeAspect="1"/>
          </p:cNvPicPr>
          <p:nvPr userDrawn="1"/>
        </p:nvPicPr>
        <p:blipFill>
          <a:blip r:embed="rId2"/>
          <a:stretch>
            <a:fillRect/>
          </a:stretch>
        </p:blipFill>
        <p:spPr>
          <a:xfrm>
            <a:off x="0" y="3758530"/>
            <a:ext cx="4700016" cy="3099470"/>
          </a:xfrm>
          <a:prstGeom prst="rect">
            <a:avLst/>
          </a:prstGeom>
        </p:spPr>
      </p:pic>
      <p:pic>
        <p:nvPicPr>
          <p:cNvPr id="8" name="Picture 7">
            <a:extLst>
              <a:ext uri="{FF2B5EF4-FFF2-40B4-BE49-F238E27FC236}">
                <a16:creationId xmlns:a16="http://schemas.microsoft.com/office/drawing/2014/main" id="{0DF862D5-CF3B-E45B-934F-ACEF42B35BB4}"/>
              </a:ext>
            </a:extLst>
          </p:cNvPr>
          <p:cNvPicPr>
            <a:picLocks noChangeAspect="1"/>
          </p:cNvPicPr>
          <p:nvPr userDrawn="1"/>
        </p:nvPicPr>
        <p:blipFill>
          <a:blip r:embed="rId3"/>
          <a:stretch>
            <a:fillRect/>
          </a:stretch>
        </p:blipFill>
        <p:spPr>
          <a:xfrm>
            <a:off x="0" y="0"/>
            <a:ext cx="5148072" cy="3436275"/>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88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AFB71-7F33-280E-7877-06F4AFFF063A}"/>
              </a:ext>
            </a:extLst>
          </p:cNvPr>
          <p:cNvPicPr>
            <a:picLocks noChangeAspect="1"/>
          </p:cNvPicPr>
          <p:nvPr userDrawn="1"/>
        </p:nvPicPr>
        <p:blipFill>
          <a:blip r:embed="rId2"/>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10" name="Subtitle 2">
            <a:extLst>
              <a:ext uri="{FF2B5EF4-FFF2-40B4-BE49-F238E27FC236}">
                <a16:creationId xmlns:a16="http://schemas.microsoft.com/office/drawing/2014/main" id="{DC93615E-193E-5253-6EE0-EC01791E3A3A}"/>
              </a:ext>
            </a:extLst>
          </p:cNvPr>
          <p:cNvSpPr>
            <a:spLocks noGrp="1"/>
          </p:cNvSpPr>
          <p:nvPr>
            <p:ph type="subTitle" idx="1"/>
          </p:nvPr>
        </p:nvSpPr>
        <p:spPr>
          <a:xfrm>
            <a:off x="1078992" y="348386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4035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3BDEDC48-AA67-6FC9-FF0E-CD3CB49A502F}"/>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418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8" name="Straight Connector 7">
            <a:extLst>
              <a:ext uri="{FF2B5EF4-FFF2-40B4-BE49-F238E27FC236}">
                <a16:creationId xmlns:a16="http://schemas.microsoft.com/office/drawing/2014/main" id="{5754AE8D-13E4-BDDA-7C36-A9E08FD0A0E8}"/>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CE37136-8479-8CDC-7EEB-030C1A8151EF}"/>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atin typeface="+mj-lt"/>
              </a:defRPr>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8" name="Straight Connector 7">
            <a:extLst>
              <a:ext uri="{FF2B5EF4-FFF2-40B4-BE49-F238E27FC236}">
                <a16:creationId xmlns:a16="http://schemas.microsoft.com/office/drawing/2014/main" id="{1DC6EFE9-BD9C-6124-823A-BD1C488321D2}"/>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1B53473-DF27-C657-627F-ED66976E076B}"/>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D3B0F0-DE71-18AB-7957-4CFA29C3A328}"/>
              </a:ext>
            </a:extLst>
          </p:cNvPr>
          <p:cNvPicPr>
            <a:picLocks noChangeAspect="1"/>
          </p:cNvPicPr>
          <p:nvPr userDrawn="1"/>
        </p:nvPicPr>
        <p:blipFill>
          <a:blip r:embed="rId2"/>
          <a:stretch>
            <a:fillRect/>
          </a:stretch>
        </p:blipFill>
        <p:spPr>
          <a:xfrm>
            <a:off x="0" y="857290"/>
            <a:ext cx="5797296" cy="6000710"/>
          </a:xfrm>
          <a:prstGeom prst="rect">
            <a:avLst/>
          </a:prstGeom>
        </p:spPr>
      </p:pic>
      <p:pic>
        <p:nvPicPr>
          <p:cNvPr id="8" name="Picture 7">
            <a:extLst>
              <a:ext uri="{FF2B5EF4-FFF2-40B4-BE49-F238E27FC236}">
                <a16:creationId xmlns:a16="http://schemas.microsoft.com/office/drawing/2014/main" id="{1F04770F-E995-EF98-B4D1-9F13733EEF07}"/>
              </a:ext>
            </a:extLst>
          </p:cNvPr>
          <p:cNvPicPr>
            <a:picLocks noChangeAspect="1"/>
          </p:cNvPicPr>
          <p:nvPr userDrawn="1"/>
        </p:nvPicPr>
        <p:blipFill>
          <a:blip r:embed="rId3"/>
          <a:stretch>
            <a:fillRect/>
          </a:stretch>
        </p:blipFill>
        <p:spPr>
          <a:xfrm>
            <a:off x="8763000" y="0"/>
            <a:ext cx="3429000" cy="6807199"/>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00000"/>
              </a:lnSpc>
              <a:spcBef>
                <a:spcPts val="1000"/>
              </a:spcBef>
              <a:buNone/>
              <a:defRPr sz="2400" b="1" spc="200" baseline="0"/>
            </a:lvl1pPr>
            <a:lvl2pPr marL="228600">
              <a:lnSpc>
                <a:spcPct val="150000"/>
              </a:lnSpc>
              <a:spcBef>
                <a:spcPts val="1000"/>
              </a:spcBef>
              <a:defRPr sz="2400" spc="100" baseline="0"/>
            </a:lvl2pPr>
            <a:lvl3pPr marL="457200">
              <a:lnSpc>
                <a:spcPct val="150000"/>
              </a:lnSpc>
              <a:spcBef>
                <a:spcPts val="1000"/>
              </a:spcBef>
              <a:defRPr sz="2400" spc="100" baseline="0"/>
            </a:lvl3pPr>
            <a:lvl4pPr marL="685800">
              <a:lnSpc>
                <a:spcPct val="150000"/>
              </a:lnSpc>
              <a:spcBef>
                <a:spcPts val="1000"/>
              </a:spcBef>
              <a:defRPr sz="2400" spc="100" baseline="0"/>
            </a:lvl4pPr>
            <a:lvl5pPr marL="914400">
              <a:lnSpc>
                <a:spcPct val="150000"/>
              </a:lnSpc>
              <a:spcBef>
                <a:spcPts val="1000"/>
              </a:spcBef>
              <a:defRPr sz="24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784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328C38-4E83-27EA-9D01-DDDF734988CA}"/>
              </a:ext>
            </a:extLst>
          </p:cNvPr>
          <p:cNvPicPr>
            <a:picLocks noChangeAspect="1"/>
          </p:cNvPicPr>
          <p:nvPr userDrawn="1"/>
        </p:nvPicPr>
        <p:blipFill>
          <a:blip r:embed="rId2"/>
          <a:stretch>
            <a:fillRect/>
          </a:stretch>
        </p:blipFill>
        <p:spPr>
          <a:xfrm>
            <a:off x="5370576" y="3428234"/>
            <a:ext cx="6821424" cy="3429766"/>
          </a:xfrm>
          <a:prstGeom prst="rect">
            <a:avLst/>
          </a:prstGeom>
        </p:spPr>
      </p:pic>
      <p:pic>
        <p:nvPicPr>
          <p:cNvPr id="10" name="Picture 9">
            <a:extLst>
              <a:ext uri="{FF2B5EF4-FFF2-40B4-BE49-F238E27FC236}">
                <a16:creationId xmlns:a16="http://schemas.microsoft.com/office/drawing/2014/main" id="{B270B91D-A39E-3D53-DBBB-DF836D19BE1A}"/>
              </a:ext>
            </a:extLst>
          </p:cNvPr>
          <p:cNvPicPr>
            <a:picLocks noChangeAspect="1"/>
          </p:cNvPicPr>
          <p:nvPr userDrawn="1"/>
        </p:nvPicPr>
        <p:blipFill>
          <a:blip r:embed="rId3"/>
          <a:stretch>
            <a:fillRect/>
          </a:stretch>
        </p:blipFill>
        <p:spPr>
          <a:xfrm>
            <a:off x="0" y="0"/>
            <a:ext cx="4654518" cy="5239512"/>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150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C1861-1570-5A6A-D3BA-4A17F008A562}"/>
              </a:ext>
            </a:extLst>
          </p:cNvPr>
          <p:cNvPicPr>
            <a:picLocks noChangeAspect="1"/>
          </p:cNvPicPr>
          <p:nvPr userDrawn="1"/>
        </p:nvPicPr>
        <p:blipFill>
          <a:blip r:embed="rId2"/>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10" name="Subtitle 2">
            <a:extLst>
              <a:ext uri="{FF2B5EF4-FFF2-40B4-BE49-F238E27FC236}">
                <a16:creationId xmlns:a16="http://schemas.microsoft.com/office/drawing/2014/main" id="{DC93615E-193E-5253-6EE0-EC01791E3A3A}"/>
              </a:ext>
            </a:extLst>
          </p:cNvPr>
          <p:cNvSpPr>
            <a:spLocks noGrp="1"/>
          </p:cNvSpPr>
          <p:nvPr>
            <p:ph type="subTitle" idx="1"/>
          </p:nvPr>
        </p:nvSpPr>
        <p:spPr>
          <a:xfrm>
            <a:off x="1078992" y="490118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37D9B2-AE86-9092-7072-0F717E3CA831}"/>
              </a:ext>
            </a:extLst>
          </p:cNvPr>
          <p:cNvPicPr>
            <a:picLocks noChangeAspect="1"/>
          </p:cNvPicPr>
          <p:nvPr userDrawn="1"/>
        </p:nvPicPr>
        <p:blipFill>
          <a:blip r:embed="rId2"/>
          <a:stretch>
            <a:fillRect/>
          </a:stretch>
        </p:blipFill>
        <p:spPr>
          <a:xfrm>
            <a:off x="0" y="3655535"/>
            <a:ext cx="4727448" cy="3202465"/>
          </a:xfrm>
          <a:prstGeom prst="rect">
            <a:avLst/>
          </a:prstGeom>
        </p:spPr>
      </p:pic>
      <p:pic>
        <p:nvPicPr>
          <p:cNvPr id="9" name="Picture 8">
            <a:extLst>
              <a:ext uri="{FF2B5EF4-FFF2-40B4-BE49-F238E27FC236}">
                <a16:creationId xmlns:a16="http://schemas.microsoft.com/office/drawing/2014/main" id="{5BF7E0A5-7E8E-4A90-B415-12984C7AB24C}"/>
              </a:ext>
            </a:extLst>
          </p:cNvPr>
          <p:cNvPicPr>
            <a:picLocks noChangeAspect="1"/>
          </p:cNvPicPr>
          <p:nvPr userDrawn="1"/>
        </p:nvPicPr>
        <p:blipFill>
          <a:blip r:embed="rId3"/>
          <a:stretch>
            <a:fillRect/>
          </a:stretch>
        </p:blipFill>
        <p:spPr>
          <a:xfrm>
            <a:off x="6548245" y="0"/>
            <a:ext cx="5643755" cy="2313432"/>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680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FA7995-D0F4-05F2-CDF1-463407E3BA08}"/>
              </a:ext>
            </a:extLst>
          </p:cNvPr>
          <p:cNvPicPr>
            <a:picLocks noChangeAspect="1"/>
          </p:cNvPicPr>
          <p:nvPr userDrawn="1"/>
        </p:nvPicPr>
        <p:blipFill>
          <a:blip r:embed="rId2"/>
          <a:stretch>
            <a:fillRect/>
          </a:stretch>
        </p:blipFill>
        <p:spPr>
          <a:xfrm>
            <a:off x="7031909" y="0"/>
            <a:ext cx="5160091" cy="4041648"/>
          </a:xfrm>
          <a:prstGeom prst="rect">
            <a:avLst/>
          </a:prstGeom>
        </p:spPr>
      </p:pic>
      <p:pic>
        <p:nvPicPr>
          <p:cNvPr id="7" name="Picture 6">
            <a:extLst>
              <a:ext uri="{FF2B5EF4-FFF2-40B4-BE49-F238E27FC236}">
                <a16:creationId xmlns:a16="http://schemas.microsoft.com/office/drawing/2014/main" id="{792D768B-E662-B315-7576-313DFCE2AB40}"/>
              </a:ext>
            </a:extLst>
          </p:cNvPr>
          <p:cNvPicPr>
            <a:picLocks noChangeAspect="1"/>
          </p:cNvPicPr>
          <p:nvPr userDrawn="1"/>
        </p:nvPicPr>
        <p:blipFill>
          <a:blip r:embed="rId3"/>
          <a:stretch>
            <a:fillRect/>
          </a:stretch>
        </p:blipFill>
        <p:spPr>
          <a:xfrm>
            <a:off x="0" y="3127248"/>
            <a:ext cx="4162200" cy="3730752"/>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7" y="2441448"/>
            <a:ext cx="10972800" cy="304495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839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303F0-A6CC-605A-D08C-4E4ED07C2FB4}"/>
              </a:ext>
            </a:extLst>
          </p:cNvPr>
          <p:cNvPicPr>
            <a:picLocks noChangeAspect="1"/>
          </p:cNvPicPr>
          <p:nvPr userDrawn="1"/>
        </p:nvPicPr>
        <p:blipFill>
          <a:blip r:embed="rId2"/>
          <a:stretch>
            <a:fillRect/>
          </a:stretch>
        </p:blipFill>
        <p:spPr>
          <a:xfrm>
            <a:off x="0" y="0"/>
            <a:ext cx="4196903" cy="3611880"/>
          </a:xfrm>
          <a:prstGeom prst="rect">
            <a:avLst/>
          </a:prstGeom>
        </p:spPr>
      </p:pic>
      <p:pic>
        <p:nvPicPr>
          <p:cNvPr id="3" name="Picture 2">
            <a:extLst>
              <a:ext uri="{FF2B5EF4-FFF2-40B4-BE49-F238E27FC236}">
                <a16:creationId xmlns:a16="http://schemas.microsoft.com/office/drawing/2014/main" id="{904458FB-E7BB-F476-4A31-9C5AA406E252}"/>
              </a:ext>
            </a:extLst>
          </p:cNvPr>
          <p:cNvPicPr>
            <a:picLocks noChangeAspect="1"/>
          </p:cNvPicPr>
          <p:nvPr userDrawn="1"/>
        </p:nvPicPr>
        <p:blipFill>
          <a:blip r:embed="rId3"/>
          <a:stretch>
            <a:fillRect/>
          </a:stretch>
        </p:blipFill>
        <p:spPr>
          <a:xfrm>
            <a:off x="6202680" y="4079057"/>
            <a:ext cx="5989320" cy="2778943"/>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3063240" y="2651760"/>
            <a:ext cx="6309360" cy="1580714"/>
          </a:xfrm>
        </p:spPr>
        <p:txBody>
          <a:bodyPr lIns="91440" rIns="91440" anchor="t"/>
          <a:lstStyle>
            <a:lvl1pPr algn="l">
              <a:lnSpc>
                <a:spcPct val="100000"/>
              </a:lnSpc>
              <a:defRPr sz="2800" cap="none" spc="200" baseline="0"/>
            </a:lvl1pPr>
          </a:lstStyle>
          <a:p>
            <a:r>
              <a:rPr lang="en-US"/>
              <a:t>Click to edit Master title style</a:t>
            </a:r>
            <a:endParaRPr lang="en-US" dirty="0"/>
          </a:p>
        </p:txBody>
      </p:sp>
      <p:sp>
        <p:nvSpPr>
          <p:cNvPr id="16" name="Text Placeholder 15">
            <a:extLst>
              <a:ext uri="{FF2B5EF4-FFF2-40B4-BE49-F238E27FC236}">
                <a16:creationId xmlns:a16="http://schemas.microsoft.com/office/drawing/2014/main" id="{94138E8D-4D76-2023-4B97-8ACB8894C5F1}"/>
              </a:ext>
            </a:extLst>
          </p:cNvPr>
          <p:cNvSpPr>
            <a:spLocks noGrp="1"/>
          </p:cNvSpPr>
          <p:nvPr>
            <p:ph type="body" sz="quarter" idx="13"/>
          </p:nvPr>
        </p:nvSpPr>
        <p:spPr>
          <a:xfrm>
            <a:off x="3063240" y="4232475"/>
            <a:ext cx="5775960" cy="333945"/>
          </a:xfrm>
        </p:spPr>
        <p:txBody>
          <a:bodyPr/>
          <a:lstStyle>
            <a:lvl1pPr marL="0" indent="0">
              <a:buNone/>
              <a:defRPr sz="1800" spc="200" baseline="0"/>
            </a:lvl1pPr>
          </a:lstStyle>
          <a:p>
            <a:pPr lvl="0"/>
            <a:r>
              <a:rPr lang="en-US"/>
              <a:t>Click to edit Master text styles</a:t>
            </a:r>
          </a:p>
        </p:txBody>
      </p:sp>
      <p:sp>
        <p:nvSpPr>
          <p:cNvPr id="17" name="Text Placeholder 13">
            <a:extLst>
              <a:ext uri="{FF2B5EF4-FFF2-40B4-BE49-F238E27FC236}">
                <a16:creationId xmlns:a16="http://schemas.microsoft.com/office/drawing/2014/main" id="{D1FFE415-7AFC-D826-1BD1-1993DED3B01D}"/>
              </a:ext>
            </a:extLst>
          </p:cNvPr>
          <p:cNvSpPr>
            <a:spLocks noGrp="1"/>
          </p:cNvSpPr>
          <p:nvPr>
            <p:ph type="body" sz="quarter" idx="15" hasCustomPrompt="1"/>
          </p:nvPr>
        </p:nvSpPr>
        <p:spPr>
          <a:xfrm>
            <a:off x="9737922" y="3591339"/>
            <a:ext cx="1171575" cy="2387600"/>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a:spcBef>
                <a:spcPct val="0"/>
              </a:spcBef>
            </a:pPr>
            <a:r>
              <a:rPr lang="en-US" dirty="0"/>
              <a:t>”</a:t>
            </a:r>
          </a:p>
        </p:txBody>
      </p:sp>
      <p:sp>
        <p:nvSpPr>
          <p:cNvPr id="18" name="Text Placeholder 13">
            <a:extLst>
              <a:ext uri="{FF2B5EF4-FFF2-40B4-BE49-F238E27FC236}">
                <a16:creationId xmlns:a16="http://schemas.microsoft.com/office/drawing/2014/main" id="{0962DFC0-ADB3-684B-6F72-9C45BB48C248}"/>
              </a:ext>
            </a:extLst>
          </p:cNvPr>
          <p:cNvSpPr>
            <a:spLocks noGrp="1"/>
          </p:cNvSpPr>
          <p:nvPr>
            <p:ph type="body" sz="quarter" idx="14" hasCustomPrompt="1"/>
          </p:nvPr>
        </p:nvSpPr>
        <p:spPr>
          <a:xfrm>
            <a:off x="1209261" y="1982216"/>
            <a:ext cx="1171575" cy="2386584"/>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a:spcBef>
                <a:spcPct val="0"/>
              </a:spcBef>
            </a:pPr>
            <a:r>
              <a:rPr lang="en-US" dirty="0"/>
              <a:t>“</a:t>
            </a:r>
          </a:p>
        </p:txBody>
      </p:sp>
    </p:spTree>
    <p:extLst>
      <p:ext uri="{BB962C8B-B14F-4D97-AF65-F5344CB8AC3E}">
        <p14:creationId xmlns:p14="http://schemas.microsoft.com/office/powerpoint/2010/main" val="333087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C6FB24-160F-388E-8450-E5C970E243AB}"/>
              </a:ext>
            </a:extLst>
          </p:cNvPr>
          <p:cNvPicPr>
            <a:picLocks noChangeAspect="1"/>
          </p:cNvPicPr>
          <p:nvPr userDrawn="1"/>
        </p:nvPicPr>
        <p:blipFill>
          <a:blip r:embed="rId2"/>
          <a:stretch>
            <a:fillRect/>
          </a:stretch>
        </p:blipFill>
        <p:spPr>
          <a:xfrm>
            <a:off x="0" y="1764792"/>
            <a:ext cx="5359935" cy="5093208"/>
          </a:xfrm>
          <a:prstGeom prst="rect">
            <a:avLst/>
          </a:prstGeom>
        </p:spPr>
      </p:pic>
      <p:pic>
        <p:nvPicPr>
          <p:cNvPr id="23" name="Picture 22">
            <a:extLst>
              <a:ext uri="{FF2B5EF4-FFF2-40B4-BE49-F238E27FC236}">
                <a16:creationId xmlns:a16="http://schemas.microsoft.com/office/drawing/2014/main" id="{D0AF7F25-1C65-DB7F-9FA3-300318BD4BF4}"/>
              </a:ext>
            </a:extLst>
          </p:cNvPr>
          <p:cNvPicPr>
            <a:picLocks noChangeAspect="1"/>
          </p:cNvPicPr>
          <p:nvPr userDrawn="1"/>
        </p:nvPicPr>
        <p:blipFill>
          <a:blip r:embed="rId3"/>
          <a:stretch>
            <a:fillRect/>
          </a:stretch>
        </p:blipFill>
        <p:spPr>
          <a:xfrm>
            <a:off x="9262085" y="0"/>
            <a:ext cx="2929915" cy="2752344"/>
          </a:xfrm>
          <a:prstGeom prst="rect">
            <a:avLst/>
          </a:prstGeom>
        </p:spPr>
      </p:pic>
      <p:sp>
        <p:nvSpPr>
          <p:cNvPr id="25" name="Title 1">
            <a:extLst>
              <a:ext uri="{FF2B5EF4-FFF2-40B4-BE49-F238E27FC236}">
                <a16:creationId xmlns:a16="http://schemas.microsoft.com/office/drawing/2014/main" id="{DCE0745D-AFE6-DE6D-B026-1FF13F34E628}"/>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960120"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858956"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858956"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3730752"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629588"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629588"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6464808"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6363644"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6363644"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9198864"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9097700"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9097700"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8" name="Straight Connector 17">
            <a:extLst>
              <a:ext uri="{FF2B5EF4-FFF2-40B4-BE49-F238E27FC236}">
                <a16:creationId xmlns:a16="http://schemas.microsoft.com/office/drawing/2014/main" id="{663C6C7E-F363-1F17-B288-D4D45B87028D}"/>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6D4091-312C-81B9-BAF6-5E0D6F665E5D}"/>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6A3FD7E-DF96-B9E4-8D70-DA62CC339081}"/>
              </a:ext>
            </a:extLst>
          </p:cNvPr>
          <p:cNvPicPr>
            <a:picLocks noChangeAspect="1"/>
          </p:cNvPicPr>
          <p:nvPr userDrawn="1"/>
        </p:nvPicPr>
        <p:blipFill>
          <a:blip r:embed="rId2"/>
          <a:stretch>
            <a:fillRect/>
          </a:stretch>
        </p:blipFill>
        <p:spPr>
          <a:xfrm>
            <a:off x="0" y="1766265"/>
            <a:ext cx="5358384" cy="5091735"/>
          </a:xfrm>
          <a:prstGeom prst="rect">
            <a:avLst/>
          </a:prstGeom>
        </p:spPr>
      </p:pic>
      <p:sp>
        <p:nvSpPr>
          <p:cNvPr id="25" name="Title 1">
            <a:extLst>
              <a:ext uri="{FF2B5EF4-FFF2-40B4-BE49-F238E27FC236}">
                <a16:creationId xmlns:a16="http://schemas.microsoft.com/office/drawing/2014/main" id="{DCE0745D-AFE6-DE6D-B026-1FF13F34E628}"/>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457200"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457200"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28" name="Text Placeholder 28">
            <a:extLst>
              <a:ext uri="{FF2B5EF4-FFF2-40B4-BE49-F238E27FC236}">
                <a16:creationId xmlns:a16="http://schemas.microsoft.com/office/drawing/2014/main" id="{739AFCF1-55F0-974F-0F5C-34444B290B55}"/>
              </a:ext>
            </a:extLst>
          </p:cNvPr>
          <p:cNvSpPr>
            <a:spLocks noGrp="1"/>
          </p:cNvSpPr>
          <p:nvPr>
            <p:ph type="body" sz="quarter" idx="29" hasCustomPrompt="1"/>
          </p:nvPr>
        </p:nvSpPr>
        <p:spPr>
          <a:xfrm>
            <a:off x="457200"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29" name="Text Placeholder 28">
            <a:extLst>
              <a:ext uri="{FF2B5EF4-FFF2-40B4-BE49-F238E27FC236}">
                <a16:creationId xmlns:a16="http://schemas.microsoft.com/office/drawing/2014/main" id="{77CF7DE5-8E6D-2C2C-A514-BAB6D4B6FF3B}"/>
              </a:ext>
            </a:extLst>
          </p:cNvPr>
          <p:cNvSpPr>
            <a:spLocks noGrp="1"/>
          </p:cNvSpPr>
          <p:nvPr>
            <p:ph type="body" sz="quarter" idx="30" hasCustomPrompt="1"/>
          </p:nvPr>
        </p:nvSpPr>
        <p:spPr>
          <a:xfrm>
            <a:off x="457200"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6" name="Picture Placeholder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993392"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1" name="Picture Placeholder 23">
            <a:extLst>
              <a:ext uri="{FF2B5EF4-FFF2-40B4-BE49-F238E27FC236}">
                <a16:creationId xmlns:a16="http://schemas.microsoft.com/office/drawing/2014/main" id="{DBA744D6-401F-C995-EF58-BD24A0DD8581}"/>
              </a:ext>
            </a:extLst>
          </p:cNvPr>
          <p:cNvSpPr>
            <a:spLocks noGrp="1" noChangeAspect="1"/>
          </p:cNvSpPr>
          <p:nvPr>
            <p:ph type="pic" sz="quarter" idx="25"/>
          </p:nvPr>
        </p:nvSpPr>
        <p:spPr>
          <a:xfrm>
            <a:off x="1993392"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218688"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218688"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0" name="Text Placeholder 28">
            <a:extLst>
              <a:ext uri="{FF2B5EF4-FFF2-40B4-BE49-F238E27FC236}">
                <a16:creationId xmlns:a16="http://schemas.microsoft.com/office/drawing/2014/main" id="{B1201CED-247A-16CA-9F03-BF32393D3B56}"/>
              </a:ext>
            </a:extLst>
          </p:cNvPr>
          <p:cNvSpPr>
            <a:spLocks noGrp="1"/>
          </p:cNvSpPr>
          <p:nvPr>
            <p:ph type="body" sz="quarter" idx="31" hasCustomPrompt="1"/>
          </p:nvPr>
        </p:nvSpPr>
        <p:spPr>
          <a:xfrm>
            <a:off x="3218688"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1" name="Text Placeholder 28">
            <a:extLst>
              <a:ext uri="{FF2B5EF4-FFF2-40B4-BE49-F238E27FC236}">
                <a16:creationId xmlns:a16="http://schemas.microsoft.com/office/drawing/2014/main" id="{2D5FA954-036C-191F-7040-1848AB2BE3CA}"/>
              </a:ext>
            </a:extLst>
          </p:cNvPr>
          <p:cNvSpPr>
            <a:spLocks noGrp="1"/>
          </p:cNvSpPr>
          <p:nvPr>
            <p:ph type="body" sz="quarter" idx="32" hasCustomPrompt="1"/>
          </p:nvPr>
        </p:nvSpPr>
        <p:spPr>
          <a:xfrm>
            <a:off x="3218688"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4745736"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3" name="Picture Placeholder 23">
            <a:extLst>
              <a:ext uri="{FF2B5EF4-FFF2-40B4-BE49-F238E27FC236}">
                <a16:creationId xmlns:a16="http://schemas.microsoft.com/office/drawing/2014/main" id="{8CFBAF86-D36B-F789-2C9C-78C6830B13C9}"/>
              </a:ext>
            </a:extLst>
          </p:cNvPr>
          <p:cNvSpPr>
            <a:spLocks noGrp="1" noChangeAspect="1"/>
          </p:cNvSpPr>
          <p:nvPr>
            <p:ph type="pic" sz="quarter" idx="26"/>
          </p:nvPr>
        </p:nvSpPr>
        <p:spPr>
          <a:xfrm>
            <a:off x="4745736"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5966787"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5966787"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2" name="Text Placeholder 28">
            <a:extLst>
              <a:ext uri="{FF2B5EF4-FFF2-40B4-BE49-F238E27FC236}">
                <a16:creationId xmlns:a16="http://schemas.microsoft.com/office/drawing/2014/main" id="{6E32CE61-2D9B-C245-0D18-C33760B08537}"/>
              </a:ext>
            </a:extLst>
          </p:cNvPr>
          <p:cNvSpPr>
            <a:spLocks noGrp="1"/>
          </p:cNvSpPr>
          <p:nvPr>
            <p:ph type="body" sz="quarter" idx="33" hasCustomPrompt="1"/>
          </p:nvPr>
        </p:nvSpPr>
        <p:spPr>
          <a:xfrm>
            <a:off x="5966787"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3" name="Text Placeholder 28">
            <a:extLst>
              <a:ext uri="{FF2B5EF4-FFF2-40B4-BE49-F238E27FC236}">
                <a16:creationId xmlns:a16="http://schemas.microsoft.com/office/drawing/2014/main" id="{E4068D0A-21CD-897C-9CC1-0BFDAABBD491}"/>
              </a:ext>
            </a:extLst>
          </p:cNvPr>
          <p:cNvSpPr>
            <a:spLocks noGrp="1"/>
          </p:cNvSpPr>
          <p:nvPr>
            <p:ph type="body" sz="quarter" idx="34" hasCustomPrompt="1"/>
          </p:nvPr>
        </p:nvSpPr>
        <p:spPr>
          <a:xfrm>
            <a:off x="5966787"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7498080"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6" name="Picture Placeholder 23">
            <a:extLst>
              <a:ext uri="{FF2B5EF4-FFF2-40B4-BE49-F238E27FC236}">
                <a16:creationId xmlns:a16="http://schemas.microsoft.com/office/drawing/2014/main" id="{C110D526-1AE4-5106-E956-0B2ED3A4D4BC}"/>
              </a:ext>
            </a:extLst>
          </p:cNvPr>
          <p:cNvSpPr>
            <a:spLocks noGrp="1" noChangeAspect="1"/>
          </p:cNvSpPr>
          <p:nvPr>
            <p:ph type="pic" sz="quarter" idx="27"/>
          </p:nvPr>
        </p:nvSpPr>
        <p:spPr>
          <a:xfrm>
            <a:off x="7498080"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8732520"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8732520"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4" name="Text Placeholder 28">
            <a:extLst>
              <a:ext uri="{FF2B5EF4-FFF2-40B4-BE49-F238E27FC236}">
                <a16:creationId xmlns:a16="http://schemas.microsoft.com/office/drawing/2014/main" id="{3858F91A-46AA-AF23-2716-3B2B678BBE01}"/>
              </a:ext>
            </a:extLst>
          </p:cNvPr>
          <p:cNvSpPr>
            <a:spLocks noGrp="1"/>
          </p:cNvSpPr>
          <p:nvPr>
            <p:ph type="body" sz="quarter" idx="35" hasCustomPrompt="1"/>
          </p:nvPr>
        </p:nvSpPr>
        <p:spPr>
          <a:xfrm>
            <a:off x="8732520"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5" name="Text Placeholder 28">
            <a:extLst>
              <a:ext uri="{FF2B5EF4-FFF2-40B4-BE49-F238E27FC236}">
                <a16:creationId xmlns:a16="http://schemas.microsoft.com/office/drawing/2014/main" id="{EBC002F6-7435-833F-0E8B-30A53B0755AE}"/>
              </a:ext>
            </a:extLst>
          </p:cNvPr>
          <p:cNvSpPr>
            <a:spLocks noGrp="1"/>
          </p:cNvSpPr>
          <p:nvPr>
            <p:ph type="body" sz="quarter" idx="36" hasCustomPrompt="1"/>
          </p:nvPr>
        </p:nvSpPr>
        <p:spPr>
          <a:xfrm>
            <a:off x="8732520"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10250424"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7" name="Picture Placeholder 23">
            <a:extLst>
              <a:ext uri="{FF2B5EF4-FFF2-40B4-BE49-F238E27FC236}">
                <a16:creationId xmlns:a16="http://schemas.microsoft.com/office/drawing/2014/main" id="{2CBF8435-BD05-F386-4E6E-F2B6F6894FD7}"/>
              </a:ext>
            </a:extLst>
          </p:cNvPr>
          <p:cNvSpPr>
            <a:spLocks noGrp="1" noChangeAspect="1"/>
          </p:cNvSpPr>
          <p:nvPr>
            <p:ph type="pic" sz="quarter" idx="28"/>
          </p:nvPr>
        </p:nvSpPr>
        <p:spPr>
          <a:xfrm>
            <a:off x="10250424"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8" name="Straight Connector 17">
            <a:extLst>
              <a:ext uri="{FF2B5EF4-FFF2-40B4-BE49-F238E27FC236}">
                <a16:creationId xmlns:a16="http://schemas.microsoft.com/office/drawing/2014/main" id="{663C6C7E-F363-1F17-B288-D4D45B87028D}"/>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6D4091-312C-81B9-BAF6-5E0D6F665E5D}"/>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552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20D11E-3FF2-1E7F-038B-4F9534916FEB}"/>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1660127"/>
            <a:ext cx="114300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3104752"/>
            <a:ext cx="11430000" cy="209228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11575"/>
            <a:ext cx="4114800" cy="856526"/>
          </a:xfrm>
          <a:prstGeom prst="rect">
            <a:avLst/>
          </a:prstGeom>
        </p:spPr>
        <p:txBody>
          <a:bodyPr vert="horz" lIns="91440" tIns="45720" rIns="91440" bIns="45720" rtlCol="0" anchor="ctr">
            <a:noAutofit/>
          </a:bodyPr>
          <a:lstStyle>
            <a:lvl1pPr algn="ctr">
              <a:defRPr sz="1200" b="1" i="0" spc="200" baseline="0">
                <a:solidFill>
                  <a:schemeClr val="tx1"/>
                </a:solidFill>
                <a:latin typeface="+mn-lt"/>
                <a:cs typeface="Arial" panose="020B060402020202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4038600" y="6006546"/>
            <a:ext cx="4114800" cy="851453"/>
          </a:xfrm>
          <a:prstGeom prst="rect">
            <a:avLst/>
          </a:prstGeom>
        </p:spPr>
        <p:txBody>
          <a:bodyPr vert="horz" lIns="91440" tIns="45720" rIns="91440" bIns="45720" rtlCol="0" anchor="ctr">
            <a:noAutofit/>
          </a:bodyPr>
          <a:lstStyle>
            <a:lvl1pPr algn="ctr">
              <a:defRPr sz="1200" b="1" i="0" spc="200" baseline="0">
                <a:solidFill>
                  <a:schemeClr val="tx1"/>
                </a:solidFill>
                <a:latin typeface="+mn-lt"/>
                <a:cs typeface="Arial" panose="020B0604020202020204" pitchFamily="34" charset="0"/>
              </a:defRPr>
            </a:lvl1pPr>
          </a:lstStyle>
          <a:p>
            <a:r>
              <a:rPr lang="en-US" dirty="0"/>
              <a:t>&lt;##&gt;</a:t>
            </a: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1" r:id="rId4"/>
    <p:sldLayoutId id="2147483662" r:id="rId5"/>
    <p:sldLayoutId id="2147483665" r:id="rId6"/>
    <p:sldLayoutId id="2147483669" r:id="rId7"/>
    <p:sldLayoutId id="2147483658" r:id="rId8"/>
    <p:sldLayoutId id="2147483666" r:id="rId9"/>
    <p:sldLayoutId id="2147483668" r:id="rId10"/>
    <p:sldLayoutId id="2147483670" r:id="rId11"/>
    <p:sldLayoutId id="2147483653" r:id="rId12"/>
    <p:sldLayoutId id="2147483667" r:id="rId13"/>
    <p:sldLayoutId id="2147483661" r:id="rId14"/>
    <p:sldLayoutId id="2147483660" r:id="rId15"/>
    <p:sldLayoutId id="2147483655" r:id="rId16"/>
    <p:sldLayoutId id="2147483659"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b="1" i="0" kern="1200" cap="all" spc="400" baseline="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50" baseline="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https://www.youtube.com/embed/fnR_rMVlk3o?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762000" y="685800"/>
            <a:ext cx="10040112" cy="4115816"/>
          </a:xfrm>
        </p:spPr>
        <p:txBody>
          <a:bodyPr/>
          <a:lstStyle/>
          <a:p>
            <a:r>
              <a:rPr lang="en-US" sz="6600" dirty="0"/>
              <a:t>Intersex &amp; Trans Youth deserve bodily autonomy</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295400" y="3886200"/>
            <a:ext cx="10040112" cy="1447800"/>
          </a:xfrm>
        </p:spPr>
        <p:txBody>
          <a:bodyPr/>
          <a:lstStyle/>
          <a:p>
            <a:r>
              <a:rPr lang="en-US" dirty="0"/>
              <a:t>Why it’s important for social workers to understand current legislation that denies transgender youth gender affirming care, and supports invasive, unnecessary pathologization and surgeries on intersex babies and youth</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E9728E-B670-1397-09F2-D39C8B9F2591}"/>
              </a:ext>
            </a:extLst>
          </p:cNvPr>
          <p:cNvSpPr txBox="1"/>
          <p:nvPr/>
        </p:nvSpPr>
        <p:spPr>
          <a:xfrm>
            <a:off x="8305800" y="6400800"/>
            <a:ext cx="4038600" cy="338554"/>
          </a:xfrm>
          <a:prstGeom prst="rect">
            <a:avLst/>
          </a:prstGeom>
          <a:noFill/>
        </p:spPr>
        <p:txBody>
          <a:bodyPr wrap="square" rtlCol="0">
            <a:spAutoFit/>
          </a:bodyPr>
          <a:lstStyle/>
          <a:p>
            <a:r>
              <a:rPr lang="en-US" sz="1600" dirty="0">
                <a:effectLst/>
              </a:rPr>
              <a:t>Sanjay K., S., et. al. (2012, November)</a:t>
            </a:r>
            <a:endParaRPr lang="en-US" sz="1600" dirty="0"/>
          </a:p>
        </p:txBody>
      </p:sp>
      <p:pic>
        <p:nvPicPr>
          <p:cNvPr id="6146" name="Picture 2" descr="Common intersex conditions where the genotype and phenotypic sex ...">
            <a:extLst>
              <a:ext uri="{FF2B5EF4-FFF2-40B4-BE49-F238E27FC236}">
                <a16:creationId xmlns:a16="http://schemas.microsoft.com/office/drawing/2014/main" id="{548D4810-DD99-75F3-AD17-18B2C5F0F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95046"/>
            <a:ext cx="12039600" cy="21812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F5FC37-3CE1-3C05-E78C-683E108A8E03}"/>
              </a:ext>
            </a:extLst>
          </p:cNvPr>
          <p:cNvSpPr>
            <a:spLocks noGrp="1"/>
          </p:cNvSpPr>
          <p:nvPr>
            <p:ph type="ctrTitle"/>
          </p:nvPr>
        </p:nvSpPr>
        <p:spPr>
          <a:xfrm>
            <a:off x="533400" y="381000"/>
            <a:ext cx="11506200" cy="1524000"/>
          </a:xfrm>
        </p:spPr>
        <p:txBody>
          <a:bodyPr anchor="t">
            <a:noAutofit/>
          </a:bodyPr>
          <a:lstStyle/>
          <a:p>
            <a:pPr algn="l"/>
            <a:r>
              <a:rPr lang="en-US" sz="3600" dirty="0"/>
              <a:t>Intersex characteristics vary widely, here are Just a few examples</a:t>
            </a:r>
            <a:endParaRPr lang="en-US" sz="3600" spc="300" dirty="0">
              <a:ln w="28575">
                <a:solidFill>
                  <a:schemeClr val="tx1"/>
                </a:solidFill>
              </a:ln>
              <a:noFill/>
            </a:endParaRPr>
          </a:p>
        </p:txBody>
      </p:sp>
      <p:pic>
        <p:nvPicPr>
          <p:cNvPr id="6150" name="Picture 6">
            <a:extLst>
              <a:ext uri="{FF2B5EF4-FFF2-40B4-BE49-F238E27FC236}">
                <a16:creationId xmlns:a16="http://schemas.microsoft.com/office/drawing/2014/main" id="{596EA016-D52D-0EB2-A810-7A7B4F05F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097822"/>
            <a:ext cx="3871360" cy="264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92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533400" y="227418"/>
            <a:ext cx="10040112" cy="1524000"/>
          </a:xfrm>
        </p:spPr>
        <p:txBody>
          <a:bodyPr anchor="t">
            <a:noAutofit/>
          </a:bodyPr>
          <a:lstStyle/>
          <a:p>
            <a:pPr algn="l"/>
            <a:r>
              <a:rPr lang="en-US" sz="4800" dirty="0"/>
              <a:t>Invasive surgeries on </a:t>
            </a:r>
            <a:r>
              <a:rPr lang="en-US" sz="4800" spc="300" dirty="0">
                <a:ln w="28575">
                  <a:solidFill>
                    <a:schemeClr val="tx1"/>
                  </a:solidFill>
                </a:ln>
                <a:noFill/>
              </a:rPr>
              <a:t>Intersex babies &amp; youth</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381000" y="1751418"/>
            <a:ext cx="11277600" cy="5062364"/>
          </a:xfrm>
        </p:spPr>
        <p:txBody>
          <a:bodyPr anchor="t"/>
          <a:lstStyle/>
          <a:p>
            <a:pPr algn="l"/>
            <a:r>
              <a:rPr lang="en-US" sz="2000" dirty="0"/>
              <a:t>S</a:t>
            </a:r>
            <a:r>
              <a:rPr lang="en-US" sz="2000" b="1" dirty="0"/>
              <a:t>ince at least the 1950s, babies born with atypical genitalia have undergone surgeries to normalize the appearance of their sex organs.</a:t>
            </a:r>
          </a:p>
          <a:p>
            <a:pPr algn="l"/>
            <a:r>
              <a:rPr lang="en-US" sz="2000" dirty="0"/>
              <a:t>Most of these surgeries are medically unnecessary and are done for cosmetic purposes or to make an intersex child appear more male or female.</a:t>
            </a:r>
            <a:endParaRPr lang="en-US" sz="2000" b="1" dirty="0"/>
          </a:p>
          <a:p>
            <a:pPr algn="l"/>
            <a:r>
              <a:rPr lang="en-US" sz="2000" b="1" dirty="0"/>
              <a:t>Unnecessary surgeries on intersex babies and youth can create lifelong consequences including:</a:t>
            </a:r>
          </a:p>
          <a:p>
            <a:pPr algn="l"/>
            <a:r>
              <a:rPr lang="en-US" sz="2000" b="1" dirty="0"/>
              <a:t>•	Infertility</a:t>
            </a:r>
          </a:p>
          <a:p>
            <a:pPr algn="l"/>
            <a:r>
              <a:rPr lang="en-US" sz="2000" b="1" dirty="0"/>
              <a:t>•	Reduced sexual function</a:t>
            </a:r>
          </a:p>
          <a:p>
            <a:pPr algn="l"/>
            <a:r>
              <a:rPr lang="en-US" sz="2000" b="1" dirty="0"/>
              <a:t>•	Disruptions to emotional well-being</a:t>
            </a:r>
          </a:p>
          <a:p>
            <a:pPr algn="l"/>
            <a:r>
              <a:rPr lang="en-US" sz="2000" b="1" dirty="0"/>
              <a:t>•	Chronic pain </a:t>
            </a:r>
          </a:p>
          <a:p>
            <a:pPr algn="l"/>
            <a:r>
              <a:rPr lang="en-US" sz="2000" b="1" dirty="0"/>
              <a:t>Surgeries are often framed by doctors and medical providers as urgent, emergency, or a necessity. Parents are frequently not informed about the risks of lifelong physical and emotional harm. </a:t>
            </a:r>
            <a:r>
              <a:rPr lang="en-US" sz="2000" dirty="0"/>
              <a:t>Intersex children are frequently misled or lied to – being told they have serious medical issues to cover up reasons for performing surgeries.</a:t>
            </a:r>
            <a:endParaRPr lang="en-US" sz="2000" b="1" dirty="0"/>
          </a:p>
          <a:p>
            <a:pPr algn="l"/>
            <a:endParaRPr lang="en-US" sz="2000" b="1" dirty="0"/>
          </a:p>
        </p:txBody>
      </p:sp>
      <p:sp>
        <p:nvSpPr>
          <p:cNvPr id="4" name="TextBox 3">
            <a:extLst>
              <a:ext uri="{FF2B5EF4-FFF2-40B4-BE49-F238E27FC236}">
                <a16:creationId xmlns:a16="http://schemas.microsoft.com/office/drawing/2014/main" id="{87E9728E-B670-1397-09F2-D39C8B9F2591}"/>
              </a:ext>
            </a:extLst>
          </p:cNvPr>
          <p:cNvSpPr txBox="1"/>
          <p:nvPr/>
        </p:nvSpPr>
        <p:spPr>
          <a:xfrm>
            <a:off x="9372600" y="6477000"/>
            <a:ext cx="5102352" cy="338554"/>
          </a:xfrm>
          <a:prstGeom prst="rect">
            <a:avLst/>
          </a:prstGeom>
          <a:noFill/>
        </p:spPr>
        <p:txBody>
          <a:bodyPr wrap="square" rtlCol="0">
            <a:spAutoFit/>
          </a:bodyPr>
          <a:lstStyle/>
          <a:p>
            <a:r>
              <a:rPr lang="en-US" sz="1600" dirty="0" err="1">
                <a:effectLst/>
              </a:rPr>
              <a:t>InterACT</a:t>
            </a:r>
            <a:r>
              <a:rPr lang="en-US" sz="1600" dirty="0">
                <a:effectLst/>
              </a:rPr>
              <a:t> (2021, January 26)</a:t>
            </a:r>
            <a:endParaRPr lang="en-US" sz="1600" dirty="0"/>
          </a:p>
        </p:txBody>
      </p:sp>
    </p:spTree>
    <p:extLst>
      <p:ext uri="{BB962C8B-B14F-4D97-AF65-F5344CB8AC3E}">
        <p14:creationId xmlns:p14="http://schemas.microsoft.com/office/powerpoint/2010/main" val="408429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B727DE-9C16-360C-F34F-96B63BA5504C}"/>
              </a:ext>
            </a:extLst>
          </p:cNvPr>
          <p:cNvSpPr>
            <a:spLocks noGrp="1"/>
          </p:cNvSpPr>
          <p:nvPr>
            <p:ph type="title"/>
          </p:nvPr>
        </p:nvSpPr>
        <p:spPr>
          <a:xfrm>
            <a:off x="2514600" y="1752600"/>
            <a:ext cx="7391400" cy="3657600"/>
          </a:xfrm>
        </p:spPr>
        <p:txBody>
          <a:bodyPr/>
          <a:lstStyle/>
          <a:p>
            <a:r>
              <a:rPr lang="en-US" sz="2400" dirty="0"/>
              <a:t>Intersex people in the USA suffer significant harm as a result of genital-</a:t>
            </a:r>
            <a:r>
              <a:rPr lang="en-US" sz="2400" dirty="0" err="1"/>
              <a:t>normalising</a:t>
            </a:r>
            <a:r>
              <a:rPr lang="en-US" sz="2400" dirty="0"/>
              <a:t> surgery in childhood, involuntary </a:t>
            </a:r>
            <a:r>
              <a:rPr lang="en-US" sz="2400" dirty="0" err="1"/>
              <a:t>sterilisation</a:t>
            </a:r>
            <a:r>
              <a:rPr lang="en-US" sz="2400" dirty="0"/>
              <a:t>, excessive genital exams and medical display, human experimentation and denial of needed medical care. Such treatment constitutes a violation of human rights as </a:t>
            </a:r>
            <a:r>
              <a:rPr lang="en-US" sz="2400" dirty="0" err="1"/>
              <a:t>recognised</a:t>
            </a:r>
            <a:r>
              <a:rPr lang="en-US" sz="2400" dirty="0"/>
              <a:t> by multiple international bodies.</a:t>
            </a:r>
            <a:endParaRPr lang="en-US" sz="3200" dirty="0"/>
          </a:p>
        </p:txBody>
      </p:sp>
      <p:sp>
        <p:nvSpPr>
          <p:cNvPr id="11" name="Text Placeholder 10">
            <a:extLst>
              <a:ext uri="{FF2B5EF4-FFF2-40B4-BE49-F238E27FC236}">
                <a16:creationId xmlns:a16="http://schemas.microsoft.com/office/drawing/2014/main" id="{838F1D27-7C00-ADDA-3E62-FDBF008D5DDE}"/>
              </a:ext>
            </a:extLst>
          </p:cNvPr>
          <p:cNvSpPr>
            <a:spLocks noGrp="1"/>
          </p:cNvSpPr>
          <p:nvPr>
            <p:ph type="body" sz="quarter" idx="15"/>
          </p:nvPr>
        </p:nvSpPr>
        <p:spPr>
          <a:xfrm>
            <a:off x="9906000" y="4450088"/>
            <a:ext cx="1171575" cy="2387600"/>
          </a:xfrm>
        </p:spPr>
        <p:txBody>
          <a:bodyPr/>
          <a:lstStyle/>
          <a:p>
            <a:r>
              <a:rPr lang="en-US" dirty="0"/>
              <a:t>”</a:t>
            </a:r>
          </a:p>
        </p:txBody>
      </p:sp>
      <p:sp>
        <p:nvSpPr>
          <p:cNvPr id="10" name="Text Placeholder 9">
            <a:extLst>
              <a:ext uri="{FF2B5EF4-FFF2-40B4-BE49-F238E27FC236}">
                <a16:creationId xmlns:a16="http://schemas.microsoft.com/office/drawing/2014/main" id="{65E24183-EEFA-02B9-BFB3-2C57E0B5A3FD}"/>
              </a:ext>
            </a:extLst>
          </p:cNvPr>
          <p:cNvSpPr>
            <a:spLocks noGrp="1"/>
          </p:cNvSpPr>
          <p:nvPr>
            <p:ph type="body" sz="quarter" idx="14"/>
          </p:nvPr>
        </p:nvSpPr>
        <p:spPr>
          <a:xfrm>
            <a:off x="1282503" y="1218932"/>
            <a:ext cx="1171575" cy="2386584"/>
          </a:xfrm>
        </p:spPr>
        <p:txBody>
          <a:bodyPr/>
          <a:lstStyle/>
          <a:p>
            <a:r>
              <a:rPr lang="en-US" dirty="0"/>
              <a:t>“</a:t>
            </a:r>
          </a:p>
        </p:txBody>
      </p:sp>
      <p:sp>
        <p:nvSpPr>
          <p:cNvPr id="4" name="Text Placeholder 6">
            <a:extLst>
              <a:ext uri="{FF2B5EF4-FFF2-40B4-BE49-F238E27FC236}">
                <a16:creationId xmlns:a16="http://schemas.microsoft.com/office/drawing/2014/main" id="{4067AB90-919C-547C-EA0C-C5763E0BC234}"/>
              </a:ext>
            </a:extLst>
          </p:cNvPr>
          <p:cNvSpPr>
            <a:spLocks noGrp="1"/>
          </p:cNvSpPr>
          <p:nvPr>
            <p:ph type="body" sz="quarter" idx="13"/>
          </p:nvPr>
        </p:nvSpPr>
        <p:spPr>
          <a:xfrm>
            <a:off x="2743200" y="5243227"/>
            <a:ext cx="5775960" cy="333945"/>
          </a:xfrm>
        </p:spPr>
        <p:txBody>
          <a:bodyPr/>
          <a:lstStyle/>
          <a:p>
            <a:r>
              <a:rPr lang="en-US" sz="2000" dirty="0"/>
              <a:t>Juan E. Méndez </a:t>
            </a:r>
            <a:br>
              <a:rPr lang="en-US" sz="2000" dirty="0"/>
            </a:br>
            <a:r>
              <a:rPr lang="fr-FR" sz="2000" dirty="0"/>
              <a:t>UN </a:t>
            </a:r>
            <a:r>
              <a:rPr lang="fr-FR" sz="2000" dirty="0" err="1"/>
              <a:t>Special</a:t>
            </a:r>
            <a:r>
              <a:rPr lang="fr-FR" sz="2000" dirty="0"/>
              <a:t> Rapporteur on torture</a:t>
            </a:r>
            <a:endParaRPr lang="en-US" sz="2000" dirty="0"/>
          </a:p>
        </p:txBody>
      </p:sp>
      <p:sp>
        <p:nvSpPr>
          <p:cNvPr id="5" name="TextBox 4">
            <a:extLst>
              <a:ext uri="{FF2B5EF4-FFF2-40B4-BE49-F238E27FC236}">
                <a16:creationId xmlns:a16="http://schemas.microsoft.com/office/drawing/2014/main" id="{E24D7C3B-200D-7F9E-AB09-3ED019CF2312}"/>
              </a:ext>
            </a:extLst>
          </p:cNvPr>
          <p:cNvSpPr txBox="1"/>
          <p:nvPr/>
        </p:nvSpPr>
        <p:spPr>
          <a:xfrm>
            <a:off x="8777287" y="6324600"/>
            <a:ext cx="3429000" cy="369332"/>
          </a:xfrm>
          <a:prstGeom prst="rect">
            <a:avLst/>
          </a:prstGeom>
          <a:noFill/>
        </p:spPr>
        <p:txBody>
          <a:bodyPr wrap="square" rtlCol="0">
            <a:spAutoFit/>
          </a:bodyPr>
          <a:lstStyle/>
          <a:p>
            <a:r>
              <a:rPr lang="en-US" sz="1800" dirty="0">
                <a:effectLst/>
              </a:rPr>
              <a:t>Jorge, J. C., et. </a:t>
            </a:r>
            <a:r>
              <a:rPr lang="en-US" sz="1800" dirty="0"/>
              <a:t>al. </a:t>
            </a:r>
            <a:r>
              <a:rPr lang="en-US" sz="1800" dirty="0">
                <a:effectLst/>
              </a:rPr>
              <a:t>(2021, May)</a:t>
            </a:r>
            <a:endParaRPr lang="en-US" dirty="0"/>
          </a:p>
        </p:txBody>
      </p:sp>
    </p:spTree>
    <p:extLst>
      <p:ext uri="{BB962C8B-B14F-4D97-AF65-F5344CB8AC3E}">
        <p14:creationId xmlns:p14="http://schemas.microsoft.com/office/powerpoint/2010/main" val="3593245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nline Media 11" title="Intersex and Medical Violence - English">
            <a:hlinkClick r:id="" action="ppaction://media"/>
            <a:extLst>
              <a:ext uri="{FF2B5EF4-FFF2-40B4-BE49-F238E27FC236}">
                <a16:creationId xmlns:a16="http://schemas.microsoft.com/office/drawing/2014/main" id="{0600BBB0-80B3-8930-92FE-D648D0F3AD2A}"/>
              </a:ext>
            </a:extLst>
          </p:cNvPr>
          <p:cNvPicPr>
            <a:picLocks noRot="1" noChangeAspect="1"/>
          </p:cNvPicPr>
          <p:nvPr>
            <a:videoFile r:link="rId1"/>
          </p:nvPr>
        </p:nvPicPr>
        <p:blipFill>
          <a:blip r:embed="rId3"/>
          <a:stretch>
            <a:fillRect/>
          </a:stretch>
        </p:blipFill>
        <p:spPr>
          <a:xfrm>
            <a:off x="152400" y="70866"/>
            <a:ext cx="11877759" cy="6710934"/>
          </a:xfrm>
          <a:prstGeom prst="rect">
            <a:avLst/>
          </a:prstGeom>
        </p:spPr>
      </p:pic>
    </p:spTree>
    <p:extLst>
      <p:ext uri="{BB962C8B-B14F-4D97-AF65-F5344CB8AC3E}">
        <p14:creationId xmlns:p14="http://schemas.microsoft.com/office/powerpoint/2010/main" val="356153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4F687D-905D-5940-E92B-664E8ED07C88}"/>
              </a:ext>
            </a:extLst>
          </p:cNvPr>
          <p:cNvSpPr>
            <a:spLocks noGrp="1"/>
          </p:cNvSpPr>
          <p:nvPr>
            <p:ph type="title"/>
          </p:nvPr>
        </p:nvSpPr>
        <p:spPr>
          <a:xfrm>
            <a:off x="413624" y="228473"/>
            <a:ext cx="5492496" cy="4416552"/>
          </a:xfrm>
        </p:spPr>
        <p:txBody>
          <a:bodyPr/>
          <a:lstStyle/>
          <a:p>
            <a:r>
              <a:rPr lang="en-US" dirty="0"/>
              <a:t>Relevance to reproductive justice</a:t>
            </a:r>
          </a:p>
        </p:txBody>
      </p:sp>
      <p:sp>
        <p:nvSpPr>
          <p:cNvPr id="2" name="Footer Placeholder 1">
            <a:extLst>
              <a:ext uri="{FF2B5EF4-FFF2-40B4-BE49-F238E27FC236}">
                <a16:creationId xmlns:a16="http://schemas.microsoft.com/office/drawing/2014/main" id="{0EF1DD75-A4B1-D99B-2111-46A878B8EDA3}"/>
              </a:ext>
            </a:extLst>
          </p:cNvPr>
          <p:cNvSpPr>
            <a:spLocks noGrp="1"/>
          </p:cNvSpPr>
          <p:nvPr>
            <p:ph type="ftr" sz="quarter" idx="11"/>
          </p:nvPr>
        </p:nvSpPr>
        <p:spPr/>
        <p:txBody>
          <a:bodyPr/>
          <a:lstStyle/>
          <a:p>
            <a:r>
              <a:rPr lang="en-US" sz="1200" dirty="0"/>
              <a:t>Intersex &amp; Trans Youth </a:t>
            </a:r>
          </a:p>
          <a:p>
            <a:r>
              <a:rPr lang="en-US" dirty="0"/>
              <a:t>D</a:t>
            </a:r>
            <a:r>
              <a:rPr lang="en-US" sz="1200" dirty="0"/>
              <a:t>eserve Bodily Autonomy</a:t>
            </a:r>
            <a:endParaRPr lang="en-US" b="0" dirty="0"/>
          </a:p>
        </p:txBody>
      </p:sp>
      <p:sp>
        <p:nvSpPr>
          <p:cNvPr id="5" name="Content Placeholder 4">
            <a:extLst>
              <a:ext uri="{FF2B5EF4-FFF2-40B4-BE49-F238E27FC236}">
                <a16:creationId xmlns:a16="http://schemas.microsoft.com/office/drawing/2014/main" id="{C4CDA331-68CA-C2AE-0A48-6F7117361A05}"/>
              </a:ext>
            </a:extLst>
          </p:cNvPr>
          <p:cNvSpPr>
            <a:spLocks noGrp="1"/>
          </p:cNvSpPr>
          <p:nvPr>
            <p:ph sz="quarter" idx="13"/>
          </p:nvPr>
        </p:nvSpPr>
        <p:spPr>
          <a:xfrm>
            <a:off x="6422066" y="228600"/>
            <a:ext cx="5184648" cy="4416425"/>
          </a:xfrm>
        </p:spPr>
        <p:txBody>
          <a:bodyPr/>
          <a:lstStyle/>
          <a:p>
            <a:r>
              <a:rPr lang="en-US" sz="2400" b="1" dirty="0"/>
              <a:t>Tenet 1: </a:t>
            </a:r>
            <a:br>
              <a:rPr lang="en-US" sz="2400" b="1" dirty="0"/>
            </a:br>
            <a:r>
              <a:rPr lang="en-US" sz="2400" b="1" dirty="0"/>
              <a:t>The Right to Have A Child</a:t>
            </a:r>
          </a:p>
          <a:p>
            <a:r>
              <a:rPr lang="en-US" sz="2400" b="1" dirty="0"/>
              <a:t>Tenet 3: </a:t>
            </a:r>
            <a:br>
              <a:rPr lang="en-US" sz="2400" b="1" dirty="0"/>
            </a:br>
            <a:r>
              <a:rPr lang="en-US" sz="2400" b="1" dirty="0"/>
              <a:t>The Right to Parent in Safe and Healthy Environments</a:t>
            </a:r>
          </a:p>
        </p:txBody>
      </p:sp>
      <p:sp>
        <p:nvSpPr>
          <p:cNvPr id="3" name="Slide Number Placeholder 2">
            <a:extLst>
              <a:ext uri="{FF2B5EF4-FFF2-40B4-BE49-F238E27FC236}">
                <a16:creationId xmlns:a16="http://schemas.microsoft.com/office/drawing/2014/main" id="{F5FA6A62-8FBF-887D-0560-47FF98E22EF4}"/>
              </a:ext>
            </a:extLst>
          </p:cNvPr>
          <p:cNvSpPr>
            <a:spLocks noGrp="1"/>
          </p:cNvSpPr>
          <p:nvPr>
            <p:ph type="sldNum" sz="quarter" idx="12"/>
          </p:nvPr>
        </p:nvSpPr>
        <p:spPr/>
        <p:txBody>
          <a:bodyPr/>
          <a:lstStyle/>
          <a:p>
            <a:fld id="{294A09A9-5501-47C1-A89A-A340965A2BE2}" type="slidenum">
              <a:rPr lang="en-US" smtClean="0"/>
              <a:pPr/>
              <a:t>14</a:t>
            </a:fld>
            <a:endParaRPr lang="en-US" dirty="0"/>
          </a:p>
        </p:txBody>
      </p:sp>
      <p:pic>
        <p:nvPicPr>
          <p:cNvPr id="7" name="Picture 6" descr="r/stevenuniverse - Sugar says,&quot;End Non-consensual Surgeries!&quot;">
            <a:extLst>
              <a:ext uri="{FF2B5EF4-FFF2-40B4-BE49-F238E27FC236}">
                <a16:creationId xmlns:a16="http://schemas.microsoft.com/office/drawing/2014/main" id="{86F2431E-6E45-750A-4C4A-CFF99718F2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5691"/>
          <a:stretch/>
        </p:blipFill>
        <p:spPr bwMode="auto">
          <a:xfrm>
            <a:off x="8132135" y="3972923"/>
            <a:ext cx="2819400" cy="2846921"/>
          </a:xfrm>
          <a:prstGeom prst="rect">
            <a:avLst/>
          </a:prstGeom>
          <a:noFill/>
          <a:ln>
            <a:noFill/>
          </a:ln>
        </p:spPr>
      </p:pic>
    </p:spTree>
    <p:extLst>
      <p:ext uri="{BB962C8B-B14F-4D97-AF65-F5344CB8AC3E}">
        <p14:creationId xmlns:p14="http://schemas.microsoft.com/office/powerpoint/2010/main" val="372924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462516" y="195872"/>
            <a:ext cx="10040112" cy="2387600"/>
          </a:xfrm>
        </p:spPr>
        <p:txBody>
          <a:bodyPr anchor="t">
            <a:noAutofit/>
          </a:bodyPr>
          <a:lstStyle/>
          <a:p>
            <a:pPr algn="l"/>
            <a:r>
              <a:rPr lang="en-US" sz="6600" spc="300" dirty="0">
                <a:ln w="28575">
                  <a:solidFill>
                    <a:schemeClr val="tx1"/>
                  </a:solidFill>
                </a:ln>
                <a:noFill/>
              </a:rPr>
              <a:t>Bodily autonomy matters!</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342049" y="2895600"/>
            <a:ext cx="7582751" cy="3657600"/>
          </a:xfrm>
        </p:spPr>
        <p:txBody>
          <a:bodyPr anchor="t"/>
          <a:lstStyle/>
          <a:p>
            <a:pPr marL="0" indent="0" algn="l">
              <a:buNone/>
            </a:pPr>
            <a:r>
              <a:rPr lang="en-US" b="1" dirty="0"/>
              <a:t>Trans youth deserve bodily autonomy and access to gender affirming care.</a:t>
            </a:r>
          </a:p>
          <a:p>
            <a:pPr marL="0" indent="0" algn="l">
              <a:buNone/>
            </a:pPr>
            <a:r>
              <a:rPr lang="en-US" b="1" dirty="0"/>
              <a:t>Intersex babies and youth deserve bodily autonomy and the </a:t>
            </a:r>
            <a:r>
              <a:rPr lang="en-US" dirty="0"/>
              <a:t>opportunity </a:t>
            </a:r>
            <a:r>
              <a:rPr lang="en-US" b="1" dirty="0"/>
              <a:t>to make their own decisions.</a:t>
            </a:r>
          </a:p>
          <a:p>
            <a:pPr marL="0" indent="0" algn="l">
              <a:buNone/>
            </a:pPr>
            <a:r>
              <a:rPr lang="en-US" b="1" dirty="0"/>
              <a:t>Bodily autonomy is a human right!!!!!!!</a:t>
            </a:r>
          </a:p>
          <a:p>
            <a:pPr marL="0" indent="0" algn="l">
              <a:buNone/>
            </a:pPr>
            <a:endParaRPr lang="en-US" sz="2000" dirty="0"/>
          </a:p>
          <a:p>
            <a:pPr marL="0" indent="0" algn="l">
              <a:buNone/>
            </a:pPr>
            <a:endParaRPr lang="en-US" sz="2000" b="1" dirty="0"/>
          </a:p>
        </p:txBody>
      </p:sp>
      <p:pic>
        <p:nvPicPr>
          <p:cNvPr id="5" name="Picture 4" descr="A person with a tattoo on his back&#10;&#10;Description automatically generated">
            <a:extLst>
              <a:ext uri="{FF2B5EF4-FFF2-40B4-BE49-F238E27FC236}">
                <a16:creationId xmlns:a16="http://schemas.microsoft.com/office/drawing/2014/main" id="{E1318609-56BD-1F30-D64E-CD2E819AC4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698" y="1162843"/>
            <a:ext cx="3893253" cy="5497513"/>
          </a:xfrm>
          <a:prstGeom prst="rect">
            <a:avLst/>
          </a:prstGeom>
          <a:noFill/>
          <a:ln>
            <a:noFill/>
          </a:ln>
        </p:spPr>
      </p:pic>
    </p:spTree>
    <p:extLst>
      <p:ext uri="{BB962C8B-B14F-4D97-AF65-F5344CB8AC3E}">
        <p14:creationId xmlns:p14="http://schemas.microsoft.com/office/powerpoint/2010/main" val="4211522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B39BC3-1DB2-EB36-B4F5-81D5725C3436}"/>
              </a:ext>
            </a:extLst>
          </p:cNvPr>
          <p:cNvSpPr>
            <a:spLocks noGrp="1"/>
          </p:cNvSpPr>
          <p:nvPr>
            <p:ph type="title"/>
          </p:nvPr>
        </p:nvSpPr>
        <p:spPr>
          <a:xfrm>
            <a:off x="685800" y="68883"/>
            <a:ext cx="11068494" cy="851454"/>
          </a:xfrm>
        </p:spPr>
        <p:txBody>
          <a:bodyPr/>
          <a:lstStyle/>
          <a:p>
            <a:pPr algn="ctr"/>
            <a:r>
              <a:rPr lang="en-US" dirty="0"/>
              <a:t>Relevance to social work</a:t>
            </a:r>
          </a:p>
        </p:txBody>
      </p:sp>
      <p:sp>
        <p:nvSpPr>
          <p:cNvPr id="3" name="Slide Number Placeholder 2">
            <a:extLst>
              <a:ext uri="{FF2B5EF4-FFF2-40B4-BE49-F238E27FC236}">
                <a16:creationId xmlns:a16="http://schemas.microsoft.com/office/drawing/2014/main" id="{DB94A10F-0A8C-333B-6C47-B4125180D6FB}"/>
              </a:ext>
            </a:extLst>
          </p:cNvPr>
          <p:cNvSpPr>
            <a:spLocks noGrp="1"/>
          </p:cNvSpPr>
          <p:nvPr>
            <p:ph type="sldNum" sz="quarter" idx="12"/>
          </p:nvPr>
        </p:nvSpPr>
        <p:spPr/>
        <p:txBody>
          <a:bodyPr/>
          <a:lstStyle/>
          <a:p>
            <a:fld id="{294A09A9-5501-47C1-A89A-A340965A2BE2}" type="slidenum">
              <a:rPr lang="en-US" smtClean="0"/>
              <a:pPr/>
              <a:t>16</a:t>
            </a:fld>
            <a:endParaRPr lang="en-US" dirty="0"/>
          </a:p>
        </p:txBody>
      </p:sp>
      <p:sp>
        <p:nvSpPr>
          <p:cNvPr id="5" name="TextBox 4">
            <a:extLst>
              <a:ext uri="{FF2B5EF4-FFF2-40B4-BE49-F238E27FC236}">
                <a16:creationId xmlns:a16="http://schemas.microsoft.com/office/drawing/2014/main" id="{3F7A7CE9-FEA7-0751-C343-4B0E1BF01852}"/>
              </a:ext>
            </a:extLst>
          </p:cNvPr>
          <p:cNvSpPr txBox="1"/>
          <p:nvPr/>
        </p:nvSpPr>
        <p:spPr>
          <a:xfrm>
            <a:off x="6858000" y="6172200"/>
            <a:ext cx="6019800" cy="338554"/>
          </a:xfrm>
          <a:prstGeom prst="rect">
            <a:avLst/>
          </a:prstGeom>
          <a:noFill/>
        </p:spPr>
        <p:txBody>
          <a:bodyPr wrap="square" rtlCol="0">
            <a:spAutoFit/>
          </a:bodyPr>
          <a:lstStyle/>
          <a:p>
            <a:r>
              <a:rPr lang="en-US" sz="1600" dirty="0">
                <a:effectLst/>
              </a:rPr>
              <a:t>National Association of Social Workers (2023, March 28).</a:t>
            </a:r>
            <a:endParaRPr lang="en-US" sz="1600" dirty="0"/>
          </a:p>
        </p:txBody>
      </p:sp>
      <p:sp>
        <p:nvSpPr>
          <p:cNvPr id="8" name="Content Placeholder 7">
            <a:extLst>
              <a:ext uri="{FF2B5EF4-FFF2-40B4-BE49-F238E27FC236}">
                <a16:creationId xmlns:a16="http://schemas.microsoft.com/office/drawing/2014/main" id="{8BEEDFFD-7946-A0DA-B886-C0D5C530ED39}"/>
              </a:ext>
            </a:extLst>
          </p:cNvPr>
          <p:cNvSpPr>
            <a:spLocks noGrp="1"/>
          </p:cNvSpPr>
          <p:nvPr>
            <p:ph sz="quarter" idx="13"/>
          </p:nvPr>
        </p:nvSpPr>
        <p:spPr>
          <a:xfrm>
            <a:off x="104461" y="609600"/>
            <a:ext cx="9268139" cy="5753790"/>
          </a:xfrm>
        </p:spPr>
        <p:txBody>
          <a:bodyPr/>
          <a:lstStyle/>
          <a:p>
            <a:r>
              <a:rPr lang="en-US" sz="1700" dirty="0"/>
              <a:t>The National Association of Social Workers (NASW) asserts that discrimination and prejudice directed against any individuals on the basis of gender identity or expression are damaging to the social, emotional, psychological, physical and economic well-being of transgender and gender diverse (TGD) people and society as a whole. </a:t>
            </a:r>
          </a:p>
          <a:p>
            <a:r>
              <a:rPr lang="en-US" sz="1700" dirty="0"/>
              <a:t>Social determinants affecting the health of TGD people are rooted in discrimination and oppression. Despite increased public awareness, every day TGD individuals and communities experience unprecedented and intolerable amounts of social judgement, stigma, verbal harassment, physical violence, and trauma.</a:t>
            </a:r>
          </a:p>
          <a:p>
            <a:r>
              <a:rPr lang="en-US" sz="1700" dirty="0"/>
              <a:t>Research tells us that no one is confronted with more hate crimes and intolerance than TGD people who also hold Black, Brown and Indigenous identities. </a:t>
            </a:r>
          </a:p>
        </p:txBody>
      </p:sp>
      <p:pic>
        <p:nvPicPr>
          <p:cNvPr id="2050" name="Picture 2" descr="Marsha P. Johnson and Sylvia Rivera | Visit the Empire State Plaza ...">
            <a:extLst>
              <a:ext uri="{FF2B5EF4-FFF2-40B4-BE49-F238E27FC236}">
                <a16:creationId xmlns:a16="http://schemas.microsoft.com/office/drawing/2014/main" id="{5CFB538B-FF0B-A171-96CC-493D635F7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1526511"/>
            <a:ext cx="2637069" cy="391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500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B39BC3-1DB2-EB36-B4F5-81D5725C3436}"/>
              </a:ext>
            </a:extLst>
          </p:cNvPr>
          <p:cNvSpPr>
            <a:spLocks noGrp="1"/>
          </p:cNvSpPr>
          <p:nvPr>
            <p:ph type="title"/>
          </p:nvPr>
        </p:nvSpPr>
        <p:spPr>
          <a:xfrm>
            <a:off x="685800" y="68883"/>
            <a:ext cx="11068494" cy="851454"/>
          </a:xfrm>
        </p:spPr>
        <p:txBody>
          <a:bodyPr/>
          <a:lstStyle/>
          <a:p>
            <a:pPr algn="ctr"/>
            <a:r>
              <a:rPr lang="en-US" dirty="0"/>
              <a:t>Relevance to social work</a:t>
            </a:r>
          </a:p>
        </p:txBody>
      </p:sp>
      <p:sp>
        <p:nvSpPr>
          <p:cNvPr id="3" name="Slide Number Placeholder 2">
            <a:extLst>
              <a:ext uri="{FF2B5EF4-FFF2-40B4-BE49-F238E27FC236}">
                <a16:creationId xmlns:a16="http://schemas.microsoft.com/office/drawing/2014/main" id="{DB94A10F-0A8C-333B-6C47-B4125180D6FB}"/>
              </a:ext>
            </a:extLst>
          </p:cNvPr>
          <p:cNvSpPr>
            <a:spLocks noGrp="1"/>
          </p:cNvSpPr>
          <p:nvPr>
            <p:ph type="sldNum" sz="quarter" idx="12"/>
          </p:nvPr>
        </p:nvSpPr>
        <p:spPr/>
        <p:txBody>
          <a:bodyPr/>
          <a:lstStyle/>
          <a:p>
            <a:fld id="{294A09A9-5501-47C1-A89A-A340965A2BE2}" type="slidenum">
              <a:rPr lang="en-US" smtClean="0"/>
              <a:pPr/>
              <a:t>17</a:t>
            </a:fld>
            <a:endParaRPr lang="en-US" dirty="0"/>
          </a:p>
        </p:txBody>
      </p:sp>
      <p:sp>
        <p:nvSpPr>
          <p:cNvPr id="5" name="TextBox 4">
            <a:extLst>
              <a:ext uri="{FF2B5EF4-FFF2-40B4-BE49-F238E27FC236}">
                <a16:creationId xmlns:a16="http://schemas.microsoft.com/office/drawing/2014/main" id="{3F7A7CE9-FEA7-0751-C343-4B0E1BF01852}"/>
              </a:ext>
            </a:extLst>
          </p:cNvPr>
          <p:cNvSpPr txBox="1"/>
          <p:nvPr/>
        </p:nvSpPr>
        <p:spPr>
          <a:xfrm>
            <a:off x="6858000" y="6172200"/>
            <a:ext cx="6019800" cy="338554"/>
          </a:xfrm>
          <a:prstGeom prst="rect">
            <a:avLst/>
          </a:prstGeom>
          <a:noFill/>
        </p:spPr>
        <p:txBody>
          <a:bodyPr wrap="square" rtlCol="0">
            <a:spAutoFit/>
          </a:bodyPr>
          <a:lstStyle/>
          <a:p>
            <a:r>
              <a:rPr lang="en-US" sz="1600" dirty="0">
                <a:effectLst/>
              </a:rPr>
              <a:t>National Association of Social Workers (2023, March 28).</a:t>
            </a:r>
            <a:endParaRPr lang="en-US" sz="1600" dirty="0"/>
          </a:p>
        </p:txBody>
      </p:sp>
      <p:sp>
        <p:nvSpPr>
          <p:cNvPr id="8" name="Content Placeholder 7">
            <a:extLst>
              <a:ext uri="{FF2B5EF4-FFF2-40B4-BE49-F238E27FC236}">
                <a16:creationId xmlns:a16="http://schemas.microsoft.com/office/drawing/2014/main" id="{8BEEDFFD-7946-A0DA-B886-C0D5C530ED39}"/>
              </a:ext>
            </a:extLst>
          </p:cNvPr>
          <p:cNvSpPr>
            <a:spLocks noGrp="1"/>
          </p:cNvSpPr>
          <p:nvPr>
            <p:ph sz="quarter" idx="13"/>
          </p:nvPr>
        </p:nvSpPr>
        <p:spPr>
          <a:xfrm>
            <a:off x="472263" y="1124711"/>
            <a:ext cx="11495567" cy="4534590"/>
          </a:xfrm>
        </p:spPr>
        <p:txBody>
          <a:bodyPr/>
          <a:lstStyle/>
          <a:p>
            <a:r>
              <a:rPr lang="en-US" sz="1700" b="1" dirty="0"/>
              <a:t>Providing holistic care while honoring intersectionality is a foundational element of informed social work practice. To achieve health equity for all, we believe that trauma-informed care, gender-affirming care, and mental and behavioral health care should all be recognized as evidence-based and informed health care in our nation. </a:t>
            </a:r>
            <a:br>
              <a:rPr lang="en-US" sz="1700" b="1" dirty="0"/>
            </a:br>
            <a:endParaRPr lang="en-US" sz="1700" b="1" dirty="0"/>
          </a:p>
          <a:p>
            <a:r>
              <a:rPr lang="en-US" sz="1700" b="1" dirty="0"/>
              <a:t>NASW calls on all members of the social work profession to support, promote, affirm and “protect the rights, legal benefits, and privileges of people of all gender identities and expressions.”  NASW will work to repeal discriminatory legislation and regulations that do not honor someone's self-identified gender identity, transgender-inclusive health care access, health insurance options, or use of language promoting health equity and inclusive communication. </a:t>
            </a:r>
          </a:p>
        </p:txBody>
      </p:sp>
    </p:spTree>
    <p:extLst>
      <p:ext uri="{BB962C8B-B14F-4D97-AF65-F5344CB8AC3E}">
        <p14:creationId xmlns:p14="http://schemas.microsoft.com/office/powerpoint/2010/main" val="532046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41B7-60D7-2BA4-B058-7AB43FA49F72}"/>
              </a:ext>
            </a:extLst>
          </p:cNvPr>
          <p:cNvSpPr>
            <a:spLocks noGrp="1"/>
          </p:cNvSpPr>
          <p:nvPr>
            <p:ph type="title"/>
          </p:nvPr>
        </p:nvSpPr>
        <p:spPr>
          <a:xfrm>
            <a:off x="76200" y="685800"/>
            <a:ext cx="12192000" cy="1115568"/>
          </a:xfrm>
        </p:spPr>
        <p:txBody>
          <a:bodyPr/>
          <a:lstStyle/>
          <a:p>
            <a:r>
              <a:rPr lang="en-US" dirty="0"/>
              <a:t>Ways social workers </a:t>
            </a:r>
            <a:br>
              <a:rPr lang="en-US" dirty="0"/>
            </a:br>
            <a:r>
              <a:rPr lang="en-US" dirty="0"/>
              <a:t>can support trans and intersex youth</a:t>
            </a:r>
          </a:p>
        </p:txBody>
      </p:sp>
      <p:sp>
        <p:nvSpPr>
          <p:cNvPr id="5" name="Slide Number Placeholder 4">
            <a:extLst>
              <a:ext uri="{FF2B5EF4-FFF2-40B4-BE49-F238E27FC236}">
                <a16:creationId xmlns:a16="http://schemas.microsoft.com/office/drawing/2014/main" id="{FB6BA244-3A6A-5970-796B-08549B1203D3}"/>
              </a:ext>
            </a:extLst>
          </p:cNvPr>
          <p:cNvSpPr>
            <a:spLocks noGrp="1"/>
          </p:cNvSpPr>
          <p:nvPr>
            <p:ph type="sldNum" sz="quarter" idx="12"/>
          </p:nvPr>
        </p:nvSpPr>
        <p:spPr/>
        <p:txBody>
          <a:bodyPr/>
          <a:lstStyle/>
          <a:p>
            <a:fld id="{294A09A9-5501-47C1-A89A-A340965A2BE2}" type="slidenum">
              <a:rPr lang="en-US" smtClean="0"/>
              <a:pPr/>
              <a:t>18</a:t>
            </a:fld>
            <a:endParaRPr lang="en-US" dirty="0"/>
          </a:p>
        </p:txBody>
      </p:sp>
      <p:sp>
        <p:nvSpPr>
          <p:cNvPr id="6" name="Content Placeholder 5">
            <a:extLst>
              <a:ext uri="{FF2B5EF4-FFF2-40B4-BE49-F238E27FC236}">
                <a16:creationId xmlns:a16="http://schemas.microsoft.com/office/drawing/2014/main" id="{8BE43F64-19C5-E0A7-EE4B-88DBE57456B2}"/>
              </a:ext>
            </a:extLst>
          </p:cNvPr>
          <p:cNvSpPr>
            <a:spLocks noGrp="1"/>
          </p:cNvSpPr>
          <p:nvPr>
            <p:ph sz="half" idx="2"/>
          </p:nvPr>
        </p:nvSpPr>
        <p:spPr>
          <a:xfrm>
            <a:off x="495300" y="2285164"/>
            <a:ext cx="11353800" cy="3201236"/>
          </a:xfrm>
        </p:spPr>
        <p:txBody>
          <a:bodyPr/>
          <a:lstStyle/>
          <a:p>
            <a:pPr marL="0" indent="0">
              <a:buNone/>
            </a:pP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2000" b="1" dirty="0"/>
              <a:t>As social workers, we have a duty to support our clients as best we are able. This includes being knowledgeable about best practices for treatments, evidence-based interventions, and harms that can be perpetuated by systems.</a:t>
            </a:r>
          </a:p>
          <a:p>
            <a:pPr marL="0" indent="0">
              <a:buNone/>
            </a:pPr>
            <a:r>
              <a:rPr lang="en-US" sz="2000" b="1" dirty="0"/>
              <a:t>We owe it to our clients and their families to understand intersex conditions, care for intersex youth, and gender affirming care for trans youth.</a:t>
            </a:r>
          </a:p>
          <a:p>
            <a:pPr marL="0" indent="0">
              <a:buNone/>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As social workers, we have the power to reduce harm, lessen stigma, and to support our clients.</a:t>
            </a:r>
          </a:p>
          <a:p>
            <a:pPr marL="0" indent="0">
              <a:buNone/>
            </a:pPr>
            <a:endParaRPr lang="en-US" b="1" dirty="0"/>
          </a:p>
          <a:p>
            <a:pPr marL="0" indent="0">
              <a:buNone/>
            </a:pPr>
            <a:endParaRPr lang="en-US" b="1" dirty="0"/>
          </a:p>
        </p:txBody>
      </p:sp>
      <p:sp>
        <p:nvSpPr>
          <p:cNvPr id="10" name="TextBox 9">
            <a:extLst>
              <a:ext uri="{FF2B5EF4-FFF2-40B4-BE49-F238E27FC236}">
                <a16:creationId xmlns:a16="http://schemas.microsoft.com/office/drawing/2014/main" id="{B2F8CA6C-23C7-13EE-9B79-0400B0506247}"/>
              </a:ext>
            </a:extLst>
          </p:cNvPr>
          <p:cNvSpPr txBox="1"/>
          <p:nvPr/>
        </p:nvSpPr>
        <p:spPr>
          <a:xfrm>
            <a:off x="9982200" y="6494636"/>
            <a:ext cx="2286000" cy="338554"/>
          </a:xfrm>
          <a:prstGeom prst="rect">
            <a:avLst/>
          </a:prstGeom>
          <a:noFill/>
        </p:spPr>
        <p:txBody>
          <a:bodyPr wrap="square" rtlCol="0">
            <a:spAutoFit/>
          </a:bodyPr>
          <a:lstStyle/>
          <a:p>
            <a:r>
              <a:rPr lang="en-US" sz="1600" dirty="0" err="1"/>
              <a:t>Mazzoni</a:t>
            </a:r>
            <a:r>
              <a:rPr lang="en-US" sz="1600" dirty="0"/>
              <a:t> Center. (n.d.)</a:t>
            </a:r>
          </a:p>
        </p:txBody>
      </p:sp>
    </p:spTree>
    <p:extLst>
      <p:ext uri="{BB962C8B-B14F-4D97-AF65-F5344CB8AC3E}">
        <p14:creationId xmlns:p14="http://schemas.microsoft.com/office/powerpoint/2010/main" val="3975731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41B7-60D7-2BA4-B058-7AB43FA49F72}"/>
              </a:ext>
            </a:extLst>
          </p:cNvPr>
          <p:cNvSpPr>
            <a:spLocks noGrp="1"/>
          </p:cNvSpPr>
          <p:nvPr>
            <p:ph type="title"/>
          </p:nvPr>
        </p:nvSpPr>
        <p:spPr>
          <a:xfrm>
            <a:off x="0" y="284385"/>
            <a:ext cx="11963400" cy="934815"/>
          </a:xfrm>
        </p:spPr>
        <p:txBody>
          <a:bodyPr/>
          <a:lstStyle/>
          <a:p>
            <a:r>
              <a:rPr lang="en-US" sz="4000" dirty="0"/>
              <a:t>Ways social workers can support intersex youth &amp; their families</a:t>
            </a:r>
          </a:p>
        </p:txBody>
      </p:sp>
      <p:sp>
        <p:nvSpPr>
          <p:cNvPr id="5" name="Slide Number Placeholder 4">
            <a:extLst>
              <a:ext uri="{FF2B5EF4-FFF2-40B4-BE49-F238E27FC236}">
                <a16:creationId xmlns:a16="http://schemas.microsoft.com/office/drawing/2014/main" id="{FB6BA244-3A6A-5970-796B-08549B1203D3}"/>
              </a:ext>
            </a:extLst>
          </p:cNvPr>
          <p:cNvSpPr>
            <a:spLocks noGrp="1"/>
          </p:cNvSpPr>
          <p:nvPr>
            <p:ph type="sldNum" sz="quarter" idx="12"/>
          </p:nvPr>
        </p:nvSpPr>
        <p:spPr/>
        <p:txBody>
          <a:bodyPr/>
          <a:lstStyle/>
          <a:p>
            <a:fld id="{294A09A9-5501-47C1-A89A-A340965A2BE2}" type="slidenum">
              <a:rPr lang="en-US" smtClean="0"/>
              <a:pPr/>
              <a:t>19</a:t>
            </a:fld>
            <a:endParaRPr lang="en-US" dirty="0"/>
          </a:p>
        </p:txBody>
      </p:sp>
      <p:sp>
        <p:nvSpPr>
          <p:cNvPr id="6" name="Content Placeholder 5">
            <a:extLst>
              <a:ext uri="{FF2B5EF4-FFF2-40B4-BE49-F238E27FC236}">
                <a16:creationId xmlns:a16="http://schemas.microsoft.com/office/drawing/2014/main" id="{8BE43F64-19C5-E0A7-EE4B-88DBE57456B2}"/>
              </a:ext>
            </a:extLst>
          </p:cNvPr>
          <p:cNvSpPr>
            <a:spLocks noGrp="1"/>
          </p:cNvSpPr>
          <p:nvPr>
            <p:ph sz="half" idx="2"/>
          </p:nvPr>
        </p:nvSpPr>
        <p:spPr>
          <a:xfrm>
            <a:off x="609600" y="1905000"/>
            <a:ext cx="10972800" cy="4101546"/>
          </a:xfrm>
        </p:spPr>
        <p:txBody>
          <a:bodyPr/>
          <a:lstStyle/>
          <a:p>
            <a:r>
              <a:rPr lang="en-US" sz="2000" b="1" dirty="0"/>
              <a:t>Social workers can help intersex people in many ways, including providing counseling and advocating for their rights:</a:t>
            </a:r>
          </a:p>
          <a:p>
            <a:r>
              <a:rPr lang="en-US" sz="2000" b="1" dirty="0"/>
              <a:t>Advocacy: Social workers can advocate for policies, laws, and programs that support intersex people, families, and communities. They can also work to protect the human rights of intersex people and ensure they can fully participate in civic life.</a:t>
            </a:r>
          </a:p>
          <a:p>
            <a:r>
              <a:rPr lang="en-US" sz="2000" b="1" dirty="0"/>
              <a:t>Counseling: Social workers can provide counseling to intersex people.</a:t>
            </a:r>
          </a:p>
          <a:p>
            <a:r>
              <a:rPr lang="en-US" sz="2000" b="1" dirty="0"/>
              <a:t>Addressing dehumanization: Social workers can address the dehumanization of intersex people and the lack of services available to them.</a:t>
            </a:r>
          </a:p>
          <a:p>
            <a:r>
              <a:rPr lang="en-US" sz="2000" b="1" dirty="0"/>
              <a:t>Working with children: Social workers can help children with sex variances and their families.</a:t>
            </a:r>
          </a:p>
        </p:txBody>
      </p:sp>
      <p:sp>
        <p:nvSpPr>
          <p:cNvPr id="3" name="TextBox 2">
            <a:extLst>
              <a:ext uri="{FF2B5EF4-FFF2-40B4-BE49-F238E27FC236}">
                <a16:creationId xmlns:a16="http://schemas.microsoft.com/office/drawing/2014/main" id="{F962637E-C17E-5EFB-D3C5-D0BE33A62AA7}"/>
              </a:ext>
            </a:extLst>
          </p:cNvPr>
          <p:cNvSpPr txBox="1"/>
          <p:nvPr/>
        </p:nvSpPr>
        <p:spPr>
          <a:xfrm>
            <a:off x="9372600" y="6477000"/>
            <a:ext cx="2819400" cy="338554"/>
          </a:xfrm>
          <a:prstGeom prst="rect">
            <a:avLst/>
          </a:prstGeom>
          <a:noFill/>
        </p:spPr>
        <p:txBody>
          <a:bodyPr wrap="square" rtlCol="0">
            <a:spAutoFit/>
          </a:bodyPr>
          <a:lstStyle/>
          <a:p>
            <a:r>
              <a:rPr lang="en-US" sz="1600" dirty="0" err="1">
                <a:effectLst/>
              </a:rPr>
              <a:t>InterACT</a:t>
            </a:r>
            <a:r>
              <a:rPr lang="en-US" sz="1600" dirty="0">
                <a:effectLst/>
              </a:rPr>
              <a:t> (2021, January 26)</a:t>
            </a:r>
            <a:endParaRPr lang="en-US" sz="1600" dirty="0"/>
          </a:p>
        </p:txBody>
      </p:sp>
    </p:spTree>
    <p:extLst>
      <p:ext uri="{BB962C8B-B14F-4D97-AF65-F5344CB8AC3E}">
        <p14:creationId xmlns:p14="http://schemas.microsoft.com/office/powerpoint/2010/main" val="79620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F4EFB8-B32B-E305-CA40-1BDEF9E3C5D6}"/>
              </a:ext>
            </a:extLst>
          </p:cNvPr>
          <p:cNvSpPr>
            <a:spLocks noGrp="1"/>
          </p:cNvSpPr>
          <p:nvPr>
            <p:ph type="title"/>
          </p:nvPr>
        </p:nvSpPr>
        <p:spPr/>
        <p:txBody>
          <a:bodyPr/>
          <a:lstStyle/>
          <a:p>
            <a:r>
              <a:rPr lang="en-US" dirty="0"/>
              <a:t>overview</a:t>
            </a:r>
          </a:p>
        </p:txBody>
      </p:sp>
      <p:sp>
        <p:nvSpPr>
          <p:cNvPr id="2" name="Footer Placeholder 1">
            <a:extLst>
              <a:ext uri="{FF2B5EF4-FFF2-40B4-BE49-F238E27FC236}">
                <a16:creationId xmlns:a16="http://schemas.microsoft.com/office/drawing/2014/main" id="{70640A05-A075-B6F7-8485-592305845518}"/>
              </a:ext>
            </a:extLst>
          </p:cNvPr>
          <p:cNvSpPr>
            <a:spLocks noGrp="1"/>
          </p:cNvSpPr>
          <p:nvPr>
            <p:ph type="ftr" sz="quarter" idx="11"/>
          </p:nvPr>
        </p:nvSpPr>
        <p:spPr/>
        <p:txBody>
          <a:bodyPr/>
          <a:lstStyle/>
          <a:p>
            <a:r>
              <a:rPr lang="en-US" sz="1200" dirty="0"/>
              <a:t>Intersex &amp; Trans Youth </a:t>
            </a:r>
          </a:p>
          <a:p>
            <a:r>
              <a:rPr lang="en-US" dirty="0"/>
              <a:t>D</a:t>
            </a:r>
            <a:r>
              <a:rPr lang="en-US" sz="1200" dirty="0"/>
              <a:t>eserve Bodily Autonomy</a:t>
            </a:r>
            <a:endParaRPr lang="en-US" b="0" dirty="0"/>
          </a:p>
        </p:txBody>
      </p:sp>
      <p:sp>
        <p:nvSpPr>
          <p:cNvPr id="5" name="Content Placeholder 4">
            <a:extLst>
              <a:ext uri="{FF2B5EF4-FFF2-40B4-BE49-F238E27FC236}">
                <a16:creationId xmlns:a16="http://schemas.microsoft.com/office/drawing/2014/main" id="{3602EF04-C343-BFD2-AB41-A62063075783}"/>
              </a:ext>
            </a:extLst>
          </p:cNvPr>
          <p:cNvSpPr>
            <a:spLocks noGrp="1"/>
          </p:cNvSpPr>
          <p:nvPr>
            <p:ph sz="quarter" idx="13"/>
          </p:nvPr>
        </p:nvSpPr>
        <p:spPr>
          <a:xfrm>
            <a:off x="6394706" y="1216025"/>
            <a:ext cx="5568694" cy="4416425"/>
          </a:xfrm>
        </p:spPr>
        <p:txBody>
          <a:bodyPr/>
          <a:lstStyle/>
          <a:p>
            <a:r>
              <a:rPr lang="en-US" dirty="0"/>
              <a:t>Introduction</a:t>
            </a:r>
            <a:br>
              <a:rPr lang="en-US" sz="2200" dirty="0"/>
            </a:br>
            <a:r>
              <a:rPr lang="en-US" sz="2000" dirty="0"/>
              <a:t>-Legislation: Gender Affirming Care</a:t>
            </a:r>
            <a:br>
              <a:rPr lang="en-US" sz="2000" dirty="0"/>
            </a:br>
            <a:r>
              <a:rPr lang="en-US" sz="2000" dirty="0"/>
              <a:t>-Trans Affirming Care</a:t>
            </a:r>
            <a:br>
              <a:rPr lang="en-US" sz="2000" dirty="0"/>
            </a:br>
            <a:r>
              <a:rPr lang="en-US" sz="2000" dirty="0"/>
              <a:t>-Intersex Medical Interventions</a:t>
            </a:r>
          </a:p>
          <a:p>
            <a:r>
              <a:rPr lang="en-US" dirty="0"/>
              <a:t>Relevance to Reproductive Justice</a:t>
            </a:r>
          </a:p>
          <a:p>
            <a:r>
              <a:rPr lang="en-US" dirty="0"/>
              <a:t>How Social Workers Can Support Trans &amp; Intersex Youth</a:t>
            </a:r>
          </a:p>
        </p:txBody>
      </p:sp>
      <p:sp>
        <p:nvSpPr>
          <p:cNvPr id="3" name="Slide Number Placeholder 2">
            <a:extLst>
              <a:ext uri="{FF2B5EF4-FFF2-40B4-BE49-F238E27FC236}">
                <a16:creationId xmlns:a16="http://schemas.microsoft.com/office/drawing/2014/main" id="{4A003396-B624-401E-50C6-C0BB01AF161D}"/>
              </a:ext>
            </a:extLst>
          </p:cNvPr>
          <p:cNvSpPr>
            <a:spLocks noGrp="1"/>
          </p:cNvSpPr>
          <p:nvPr>
            <p:ph type="sldNum" sz="quarter" idx="12"/>
          </p:nvPr>
        </p:nvSpPr>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3307162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41B7-60D7-2BA4-B058-7AB43FA49F72}"/>
              </a:ext>
            </a:extLst>
          </p:cNvPr>
          <p:cNvSpPr>
            <a:spLocks noGrp="1"/>
          </p:cNvSpPr>
          <p:nvPr>
            <p:ph type="title"/>
          </p:nvPr>
        </p:nvSpPr>
        <p:spPr>
          <a:xfrm>
            <a:off x="0" y="284385"/>
            <a:ext cx="12192000" cy="1115568"/>
          </a:xfrm>
        </p:spPr>
        <p:txBody>
          <a:bodyPr/>
          <a:lstStyle/>
          <a:p>
            <a:r>
              <a:rPr lang="en-US" dirty="0"/>
              <a:t>Ways Parents can support trans youth</a:t>
            </a:r>
          </a:p>
        </p:txBody>
      </p:sp>
      <p:sp>
        <p:nvSpPr>
          <p:cNvPr id="5" name="Slide Number Placeholder 4">
            <a:extLst>
              <a:ext uri="{FF2B5EF4-FFF2-40B4-BE49-F238E27FC236}">
                <a16:creationId xmlns:a16="http://schemas.microsoft.com/office/drawing/2014/main" id="{FB6BA244-3A6A-5970-796B-08549B1203D3}"/>
              </a:ext>
            </a:extLst>
          </p:cNvPr>
          <p:cNvSpPr>
            <a:spLocks noGrp="1"/>
          </p:cNvSpPr>
          <p:nvPr>
            <p:ph type="sldNum" sz="quarter" idx="12"/>
          </p:nvPr>
        </p:nvSpPr>
        <p:spPr/>
        <p:txBody>
          <a:bodyPr/>
          <a:lstStyle/>
          <a:p>
            <a:fld id="{294A09A9-5501-47C1-A89A-A340965A2BE2}" type="slidenum">
              <a:rPr lang="en-US" smtClean="0"/>
              <a:pPr/>
              <a:t>20</a:t>
            </a:fld>
            <a:endParaRPr lang="en-US" dirty="0"/>
          </a:p>
        </p:txBody>
      </p:sp>
      <p:sp>
        <p:nvSpPr>
          <p:cNvPr id="6" name="Content Placeholder 5">
            <a:extLst>
              <a:ext uri="{FF2B5EF4-FFF2-40B4-BE49-F238E27FC236}">
                <a16:creationId xmlns:a16="http://schemas.microsoft.com/office/drawing/2014/main" id="{8BE43F64-19C5-E0A7-EE4B-88DBE57456B2}"/>
              </a:ext>
            </a:extLst>
          </p:cNvPr>
          <p:cNvSpPr>
            <a:spLocks noGrp="1"/>
          </p:cNvSpPr>
          <p:nvPr>
            <p:ph sz="half" idx="2"/>
          </p:nvPr>
        </p:nvSpPr>
        <p:spPr>
          <a:xfrm>
            <a:off x="612647" y="1524000"/>
            <a:ext cx="10972800" cy="4648200"/>
          </a:xfrm>
        </p:spPr>
        <p:txBody>
          <a:bodyPr/>
          <a:lstStyle/>
          <a:p>
            <a:r>
              <a:rPr lang="en-US" b="1" dirty="0"/>
              <a:t>Affirm your child  </a:t>
            </a:r>
          </a:p>
          <a:p>
            <a:r>
              <a:rPr lang="en-US" b="1" dirty="0"/>
              <a:t>Always use your child’s name and pronouns that align with their gender identity</a:t>
            </a:r>
          </a:p>
          <a:p>
            <a:r>
              <a:rPr lang="en-US" b="1" dirty="0"/>
              <a:t>Make sure your child feels supported and valued by their family</a:t>
            </a:r>
          </a:p>
          <a:p>
            <a:r>
              <a:rPr lang="en-US" b="1" dirty="0"/>
              <a:t>Celebrate, love, and support your child’s gender expression</a:t>
            </a:r>
          </a:p>
          <a:p>
            <a:r>
              <a:rPr lang="en-US" b="1" dirty="0"/>
              <a:t>Be an advocate</a:t>
            </a:r>
          </a:p>
          <a:p>
            <a:r>
              <a:rPr lang="en-US" b="1" dirty="0"/>
              <a:t>Call out transphobia</a:t>
            </a:r>
          </a:p>
          <a:p>
            <a:r>
              <a:rPr lang="en-US" b="1" dirty="0"/>
              <a:t>Learn what your school can do to support your child</a:t>
            </a:r>
          </a:p>
          <a:p>
            <a:r>
              <a:rPr lang="en-US" b="1" dirty="0"/>
              <a:t>Ask others to respect and affirm your child’s identity</a:t>
            </a:r>
          </a:p>
          <a:p>
            <a:r>
              <a:rPr lang="en-US" b="1" dirty="0"/>
              <a:t>Work with your child’s school to create a gender support plan or gender communication plan to help facilitate your child’s transition in school. In Philadelphia, Policy 252 can help with this.</a:t>
            </a:r>
          </a:p>
          <a:p>
            <a:r>
              <a:rPr lang="en-US" b="1" dirty="0"/>
              <a:t>Cultivate your knowledge</a:t>
            </a:r>
          </a:p>
          <a:p>
            <a:r>
              <a:rPr lang="en-US" b="1" dirty="0"/>
              <a:t>Find resources like books, documentaries, or websites to learn more about what it means to be transgender or gender expansive</a:t>
            </a:r>
          </a:p>
        </p:txBody>
      </p:sp>
      <p:sp>
        <p:nvSpPr>
          <p:cNvPr id="10" name="TextBox 9">
            <a:extLst>
              <a:ext uri="{FF2B5EF4-FFF2-40B4-BE49-F238E27FC236}">
                <a16:creationId xmlns:a16="http://schemas.microsoft.com/office/drawing/2014/main" id="{B2F8CA6C-23C7-13EE-9B79-0400B0506247}"/>
              </a:ext>
            </a:extLst>
          </p:cNvPr>
          <p:cNvSpPr txBox="1"/>
          <p:nvPr/>
        </p:nvSpPr>
        <p:spPr>
          <a:xfrm>
            <a:off x="9677400" y="6404338"/>
            <a:ext cx="2514600" cy="338554"/>
          </a:xfrm>
          <a:prstGeom prst="rect">
            <a:avLst/>
          </a:prstGeom>
          <a:noFill/>
        </p:spPr>
        <p:txBody>
          <a:bodyPr wrap="square" rtlCol="0">
            <a:spAutoFit/>
          </a:bodyPr>
          <a:lstStyle/>
          <a:p>
            <a:r>
              <a:rPr lang="en-US" sz="1600" dirty="0" err="1"/>
              <a:t>Mazzoni</a:t>
            </a:r>
            <a:r>
              <a:rPr lang="en-US" sz="1600" dirty="0"/>
              <a:t> Center. (n.d.)</a:t>
            </a:r>
          </a:p>
        </p:txBody>
      </p:sp>
    </p:spTree>
    <p:extLst>
      <p:ext uri="{BB962C8B-B14F-4D97-AF65-F5344CB8AC3E}">
        <p14:creationId xmlns:p14="http://schemas.microsoft.com/office/powerpoint/2010/main" val="772267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6BA244-3A6A-5970-796B-08549B1203D3}"/>
              </a:ext>
            </a:extLst>
          </p:cNvPr>
          <p:cNvSpPr>
            <a:spLocks noGrp="1"/>
          </p:cNvSpPr>
          <p:nvPr>
            <p:ph type="sldNum" sz="quarter" idx="12"/>
          </p:nvPr>
        </p:nvSpPr>
        <p:spPr/>
        <p:txBody>
          <a:bodyPr/>
          <a:lstStyle/>
          <a:p>
            <a:fld id="{294A09A9-5501-47C1-A89A-A340965A2BE2}" type="slidenum">
              <a:rPr lang="en-US" smtClean="0"/>
              <a:pPr/>
              <a:t>21</a:t>
            </a:fld>
            <a:endParaRPr lang="en-US" dirty="0"/>
          </a:p>
        </p:txBody>
      </p:sp>
      <p:pic>
        <p:nvPicPr>
          <p:cNvPr id="8194" name="Picture 2">
            <a:extLst>
              <a:ext uri="{FF2B5EF4-FFF2-40B4-BE49-F238E27FC236}">
                <a16:creationId xmlns:a16="http://schemas.microsoft.com/office/drawing/2014/main" id="{2AA9D2D2-C7C4-3A72-616A-6E95D6408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6248400" cy="416834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956C6364-4C47-FFF1-3A2D-50C176B53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98286"/>
            <a:ext cx="2743200" cy="35560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536BC42B-07BC-BABB-CC95-63D18FEFBA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01" r="5364"/>
          <a:stretch/>
        </p:blipFill>
        <p:spPr bwMode="auto">
          <a:xfrm>
            <a:off x="5791200" y="3695995"/>
            <a:ext cx="6324601" cy="303713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2FA1B423-529D-9468-D106-1C96458F50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49218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02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52400" y="228600"/>
            <a:ext cx="7836408" cy="1112874"/>
          </a:xfrm>
        </p:spPr>
        <p:txBody>
          <a:bodyPr anchor="t">
            <a:noAutofit/>
          </a:bodyPr>
          <a:lstStyle/>
          <a:p>
            <a:pPr algn="l"/>
            <a:r>
              <a:rPr lang="en-US" sz="8000" spc="300" dirty="0">
                <a:ln w="28575">
                  <a:solidFill>
                    <a:schemeClr val="tx1"/>
                  </a:solidFill>
                </a:ln>
                <a:noFill/>
              </a:rPr>
              <a:t>References</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76200" y="1600200"/>
            <a:ext cx="9982200" cy="4800600"/>
          </a:xfrm>
        </p:spPr>
        <p:txBody>
          <a:bodyPr anchor="t">
            <a:normAutofit fontScale="77500" lnSpcReduction="20000"/>
          </a:bodyPr>
          <a:lstStyle/>
          <a:p>
            <a:r>
              <a:rPr lang="en-US" sz="1500" dirty="0" err="1">
                <a:effectLst/>
              </a:rPr>
              <a:t>Kates</a:t>
            </a:r>
            <a:r>
              <a:rPr lang="en-US" sz="1500" dirty="0">
                <a:effectLst/>
              </a:rPr>
              <a:t>, L. D. and J. (2024, July 17). </a:t>
            </a:r>
            <a:r>
              <a:rPr lang="en-US" sz="1500" i="1" dirty="0">
                <a:effectLst/>
              </a:rPr>
              <a:t>Policy tracker: Youth access to gender affirming care and state policy restrictions</a:t>
            </a:r>
            <a:r>
              <a:rPr lang="en-US" sz="1500" dirty="0">
                <a:effectLst/>
              </a:rPr>
              <a:t>. KFF. https://www.kff.org/other/dashboard/gender-affirming-care-policy-tracker/ </a:t>
            </a:r>
          </a:p>
          <a:p>
            <a:r>
              <a:rPr lang="en-US" sz="1500" dirty="0">
                <a:effectLst/>
              </a:rPr>
              <a:t>Dodds, I. (2024, June 29). </a:t>
            </a:r>
            <a:r>
              <a:rPr lang="en-US" sz="1500" i="1" dirty="0">
                <a:effectLst/>
              </a:rPr>
              <a:t>‘My consent was never required’: The childhood gender-assignment surgeries Republicans don’t want to ban</a:t>
            </a:r>
            <a:r>
              <a:rPr lang="en-US" sz="1500" dirty="0">
                <a:effectLst/>
              </a:rPr>
              <a:t>. Independen</a:t>
            </a:r>
            <a:r>
              <a:rPr lang="en-US" sz="1500" dirty="0"/>
              <a:t>t.</a:t>
            </a:r>
            <a:br>
              <a:rPr lang="en-US" sz="1500" dirty="0">
                <a:effectLst/>
              </a:rPr>
            </a:br>
            <a:r>
              <a:rPr lang="en-US" sz="1500" dirty="0">
                <a:effectLst/>
              </a:rPr>
              <a:t>https://www.independent.co.uk/news/world/americas/intersex-surgery-trans-children-republicans-ban-b2570501.html</a:t>
            </a:r>
          </a:p>
          <a:p>
            <a:r>
              <a:rPr lang="en-US" sz="1500" dirty="0">
                <a:effectLst/>
              </a:rPr>
              <a:t>National Association of Social Workers (2023, March 28). </a:t>
            </a:r>
            <a:r>
              <a:rPr lang="en-US" sz="1500" i="1" dirty="0">
                <a:effectLst/>
              </a:rPr>
              <a:t>Gender-Affirming Health Care Saves Lives</a:t>
            </a:r>
            <a:r>
              <a:rPr lang="en-US" sz="1500" dirty="0">
                <a:effectLst/>
              </a:rPr>
              <a:t>. NASW.</a:t>
            </a:r>
            <a:br>
              <a:rPr lang="en-US" sz="1500" i="1" dirty="0">
                <a:effectLst/>
              </a:rPr>
            </a:br>
            <a:r>
              <a:rPr lang="en-US" sz="1500" dirty="0">
                <a:effectLst/>
              </a:rPr>
              <a:t>https://www.socialworkers.org/News/News-Releases/ID/2642/Gender-Affirming-Health-Care-Saves-Lives</a:t>
            </a:r>
            <a:br>
              <a:rPr lang="en-US" sz="1500" dirty="0"/>
            </a:br>
            <a:br>
              <a:rPr lang="en-US" sz="1500" dirty="0"/>
            </a:br>
            <a:r>
              <a:rPr lang="en-US" sz="1500" dirty="0"/>
              <a:t>Human Rights Campaign (n.d.). </a:t>
            </a:r>
            <a:r>
              <a:rPr lang="en-US" sz="1500" i="1" dirty="0"/>
              <a:t>Get the </a:t>
            </a:r>
            <a:r>
              <a:rPr lang="en-US" sz="1500" i="1" dirty="0">
                <a:latin typeface="+mj-lt"/>
              </a:rPr>
              <a:t>Facts on Gender-Affirming Care</a:t>
            </a:r>
            <a:r>
              <a:rPr lang="en-US" sz="1500" dirty="0">
                <a:latin typeface="+mj-lt"/>
              </a:rPr>
              <a:t>. HRC Foundation.</a:t>
            </a:r>
            <a:br>
              <a:rPr lang="en-US" sz="1500" dirty="0">
                <a:latin typeface="+mj-lt"/>
              </a:rPr>
            </a:br>
            <a:r>
              <a:rPr lang="en-US" sz="1500" dirty="0">
                <a:latin typeface="+mj-lt"/>
              </a:rPr>
              <a:t>https://www.hrc.org/resources/get-the-facts-on-gender-affirming-care</a:t>
            </a:r>
          </a:p>
          <a:p>
            <a:r>
              <a:rPr lang="en-US" sz="1500" dirty="0" err="1">
                <a:effectLst/>
                <a:latin typeface="+mj-lt"/>
              </a:rPr>
              <a:t>Mazzoni</a:t>
            </a:r>
            <a:r>
              <a:rPr lang="en-US" sz="1500" dirty="0">
                <a:effectLst/>
                <a:latin typeface="+mj-lt"/>
              </a:rPr>
              <a:t> Center (</a:t>
            </a:r>
            <a:r>
              <a:rPr lang="en-US" sz="1500" dirty="0">
                <a:latin typeface="+mj-lt"/>
              </a:rPr>
              <a:t>n.d.). </a:t>
            </a:r>
            <a:r>
              <a:rPr lang="en-US" sz="1500" i="1" dirty="0">
                <a:latin typeface="+mj-lt"/>
              </a:rPr>
              <a:t>Gender Affirming Care</a:t>
            </a:r>
            <a:r>
              <a:rPr lang="en-US" sz="1500" dirty="0">
                <a:latin typeface="+mj-lt"/>
              </a:rPr>
              <a:t>. </a:t>
            </a:r>
            <a:r>
              <a:rPr lang="en-US" sz="1500" dirty="0" err="1">
                <a:latin typeface="+mj-lt"/>
              </a:rPr>
              <a:t>Mazzoni</a:t>
            </a:r>
            <a:r>
              <a:rPr lang="en-US" sz="1500" dirty="0">
                <a:latin typeface="+mj-lt"/>
              </a:rPr>
              <a:t> Center.</a:t>
            </a:r>
            <a:br>
              <a:rPr lang="en-US" sz="1500" dirty="0">
                <a:latin typeface="+mj-lt"/>
              </a:rPr>
            </a:br>
            <a:r>
              <a:rPr lang="en-US" sz="1500" dirty="0">
                <a:latin typeface="+mj-lt"/>
              </a:rPr>
              <a:t>https://www.mazzonicenter.org/gender-affirming-care/gender-affirming-care-youth/gender-affirming-care</a:t>
            </a:r>
            <a:br>
              <a:rPr lang="en-US" sz="1500" dirty="0">
                <a:latin typeface="+mj-lt"/>
              </a:rPr>
            </a:br>
            <a:br>
              <a:rPr lang="en-US" sz="1500" dirty="0">
                <a:latin typeface="+mj-lt"/>
              </a:rPr>
            </a:br>
            <a:r>
              <a:rPr lang="en-US" sz="1500" dirty="0" err="1">
                <a:effectLst/>
                <a:latin typeface="+mj-lt"/>
              </a:rPr>
              <a:t>Mazzoni</a:t>
            </a:r>
            <a:r>
              <a:rPr lang="en-US" sz="1500" dirty="0">
                <a:effectLst/>
                <a:latin typeface="+mj-lt"/>
              </a:rPr>
              <a:t> Center (</a:t>
            </a:r>
            <a:r>
              <a:rPr lang="en-US" sz="1500" dirty="0">
                <a:latin typeface="+mj-lt"/>
              </a:rPr>
              <a:t>n.d.). </a:t>
            </a:r>
            <a:r>
              <a:rPr lang="en-US" sz="1500" i="1" dirty="0">
                <a:latin typeface="+mj-lt"/>
              </a:rPr>
              <a:t>How to Support Trans and Gender Expansive Youth – The ABCs</a:t>
            </a:r>
            <a:r>
              <a:rPr lang="en-US" sz="1500" dirty="0">
                <a:latin typeface="+mj-lt"/>
              </a:rPr>
              <a:t>. </a:t>
            </a:r>
            <a:r>
              <a:rPr lang="en-US" sz="1500" dirty="0" err="1">
                <a:latin typeface="+mj-lt"/>
              </a:rPr>
              <a:t>Mazzoni</a:t>
            </a:r>
            <a:r>
              <a:rPr lang="en-US" sz="1500" dirty="0">
                <a:latin typeface="+mj-lt"/>
              </a:rPr>
              <a:t> Center.</a:t>
            </a:r>
            <a:br>
              <a:rPr lang="en-US" sz="1500" dirty="0">
                <a:latin typeface="+mj-lt"/>
              </a:rPr>
            </a:br>
            <a:r>
              <a:rPr lang="en-US" sz="1500" dirty="0">
                <a:latin typeface="+mj-lt"/>
              </a:rPr>
              <a:t>https://www.mazzonicenter.org/gender-affirming-care/gender-affirming-care-youth/how-support-trans-and-gender-expansive-youth-abcs</a:t>
            </a:r>
          </a:p>
          <a:p>
            <a:r>
              <a:rPr lang="en-US" sz="1500" dirty="0" err="1">
                <a:effectLst/>
                <a:latin typeface="+mj-lt"/>
              </a:rPr>
              <a:t>InterACT</a:t>
            </a:r>
            <a:r>
              <a:rPr lang="en-US" sz="1500" dirty="0">
                <a:effectLst/>
                <a:latin typeface="+mj-lt"/>
              </a:rPr>
              <a:t> (2021, January 26). </a:t>
            </a:r>
            <a:r>
              <a:rPr lang="en-US" sz="1500" i="1" dirty="0">
                <a:effectLst/>
                <a:latin typeface="+mj-lt"/>
              </a:rPr>
              <a:t>What is intersex?. </a:t>
            </a:r>
            <a:r>
              <a:rPr lang="en-US" sz="1500" dirty="0" err="1">
                <a:effectLst/>
                <a:latin typeface="+mj-lt"/>
              </a:rPr>
              <a:t>InterACT</a:t>
            </a:r>
            <a:r>
              <a:rPr lang="en-US" sz="1500" dirty="0">
                <a:effectLst/>
                <a:latin typeface="+mj-lt"/>
              </a:rPr>
              <a:t> Advocates for Intersex Youth.</a:t>
            </a:r>
            <a:br>
              <a:rPr lang="en-US" sz="1500" dirty="0">
                <a:effectLst/>
                <a:latin typeface="+mj-lt"/>
              </a:rPr>
            </a:br>
            <a:r>
              <a:rPr lang="en-US" sz="1500" dirty="0">
                <a:effectLst/>
                <a:latin typeface="+mj-lt"/>
              </a:rPr>
              <a:t>https://interactadvocates.org/faq/#howcommon</a:t>
            </a:r>
            <a:endParaRPr lang="en-US" sz="1500" dirty="0">
              <a:latin typeface="+mj-lt"/>
            </a:endParaRPr>
          </a:p>
          <a:p>
            <a:r>
              <a:rPr lang="en-US" sz="1500" dirty="0">
                <a:effectLst/>
                <a:latin typeface="+mj-lt"/>
              </a:rPr>
              <a:t>Sanjay K., et. al. (2012, November)</a:t>
            </a:r>
            <a:r>
              <a:rPr lang="en-US" sz="1500" i="1" dirty="0">
                <a:effectLst/>
                <a:latin typeface="+mj-lt"/>
              </a:rPr>
              <a:t>. We care for intersex: For Pinky, for </a:t>
            </a:r>
            <a:r>
              <a:rPr lang="en-US" sz="1500" i="1" dirty="0" err="1">
                <a:effectLst/>
                <a:latin typeface="+mj-lt"/>
              </a:rPr>
              <a:t>Santhi</a:t>
            </a:r>
            <a:r>
              <a:rPr lang="en-US" sz="1500" i="1" dirty="0">
                <a:effectLst/>
                <a:latin typeface="+mj-lt"/>
              </a:rPr>
              <a:t>, and for Anamika</a:t>
            </a:r>
            <a:r>
              <a:rPr lang="en-US" sz="1500" dirty="0">
                <a:effectLst/>
                <a:latin typeface="+mj-lt"/>
              </a:rPr>
              <a:t>. Indian Journal of Endocrinology and Metabolism. </a:t>
            </a:r>
            <a:r>
              <a:rPr lang="en-US" sz="1500" dirty="0" err="1">
                <a:effectLst/>
                <a:latin typeface="+mj-lt"/>
              </a:rPr>
              <a:t>Pubmed</a:t>
            </a:r>
            <a:r>
              <a:rPr lang="en-US" sz="1500" dirty="0">
                <a:effectLst/>
                <a:latin typeface="+mj-lt"/>
              </a:rPr>
              <a:t>. 16(6):873-5. DOI:10.4103/2230-8210.102980.</a:t>
            </a:r>
            <a:br>
              <a:rPr lang="en-US" sz="1500" dirty="0">
                <a:effectLst/>
                <a:latin typeface="+mj-lt"/>
              </a:rPr>
            </a:br>
            <a:r>
              <a:rPr lang="en-US" sz="1500" dirty="0">
                <a:effectLst/>
                <a:latin typeface="+mj-lt"/>
              </a:rPr>
              <a:t>https://www.researchgate.net/publication/233889245_We_care_for_intersex_For_Pinky_for_Santhi_and_for_Anamika</a:t>
            </a:r>
          </a:p>
          <a:p>
            <a:r>
              <a:rPr lang="en-US" sz="1500" dirty="0">
                <a:effectLst/>
                <a:latin typeface="+mj-lt"/>
              </a:rPr>
              <a:t>Jorge, J. C., et. </a:t>
            </a:r>
            <a:r>
              <a:rPr lang="en-US" sz="1500" dirty="0">
                <a:latin typeface="+mj-lt"/>
              </a:rPr>
              <a:t>al. </a:t>
            </a:r>
            <a:r>
              <a:rPr lang="en-US" sz="1500" dirty="0">
                <a:effectLst/>
                <a:latin typeface="+mj-lt"/>
              </a:rPr>
              <a:t>(2021, May). </a:t>
            </a:r>
            <a:r>
              <a:rPr lang="en-US" sz="1500" i="1" dirty="0">
                <a:effectLst/>
                <a:latin typeface="+mj-lt"/>
              </a:rPr>
              <a:t>Intersex care in the United States and international standards of human rights</a:t>
            </a:r>
            <a:r>
              <a:rPr lang="en-US" sz="1500" dirty="0">
                <a:effectLst/>
                <a:latin typeface="+mj-lt"/>
              </a:rPr>
              <a:t>. Global public health. https://www.ncbi.nlm.nih.gov/pmc/articles/PMC8659864/#R35 </a:t>
            </a:r>
          </a:p>
          <a:p>
            <a:r>
              <a:rPr lang="en-US" sz="1500" dirty="0">
                <a:effectLst/>
                <a:latin typeface="+mj-lt"/>
              </a:rPr>
              <a:t>Human Rights Watch. (2023, August 2). </a:t>
            </a:r>
            <a:r>
              <a:rPr lang="en-US" sz="1500" i="1" dirty="0">
                <a:effectLst/>
                <a:latin typeface="+mj-lt"/>
              </a:rPr>
              <a:t>US: Anti-Trans Bills also Harm Intersex Children. </a:t>
            </a:r>
            <a:br>
              <a:rPr lang="en-US" sz="1500" dirty="0">
                <a:effectLst/>
                <a:latin typeface="+mj-lt"/>
              </a:rPr>
            </a:br>
            <a:r>
              <a:rPr lang="en-US" sz="1500" dirty="0">
                <a:effectLst/>
                <a:latin typeface="+mj-lt"/>
              </a:rPr>
              <a:t>https://www.hrw.org/news/2022/10/26/us-anti-trans-bills-also-harm-intersex-children </a:t>
            </a:r>
          </a:p>
          <a:p>
            <a:r>
              <a:rPr lang="en-US" sz="1500" kern="100" dirty="0">
                <a:effectLst/>
                <a:latin typeface="+mj-lt"/>
                <a:ea typeface="Aptos" panose="020B0004020202020204" pitchFamily="34" charset="0"/>
                <a:cs typeface="Times New Roman" panose="02020603050405020304" pitchFamily="18" charset="0"/>
              </a:rPr>
              <a:t>https://x.com/JamRoGram/status/1320743484567941121</a:t>
            </a:r>
            <a:br>
              <a:rPr lang="en-US" sz="1500" kern="100" dirty="0">
                <a:latin typeface="+mj-lt"/>
                <a:ea typeface="Aptos" panose="020B0004020202020204" pitchFamily="34" charset="0"/>
                <a:cs typeface="Times New Roman" panose="02020603050405020304" pitchFamily="18" charset="0"/>
              </a:rPr>
            </a:br>
            <a:r>
              <a:rPr lang="en-US" sz="1500" kern="100" dirty="0">
                <a:latin typeface="+mj-lt"/>
                <a:ea typeface="Aptos" panose="020B0004020202020204" pitchFamily="34" charset="0"/>
                <a:cs typeface="Times New Roman" panose="02020603050405020304" pitchFamily="18" charset="0"/>
              </a:rPr>
              <a:t>https://justseeds.org/graphic/autonomy-in-my-body-person-health/</a:t>
            </a:r>
            <a:br>
              <a:rPr lang="en-US" sz="1500" kern="100" dirty="0">
                <a:latin typeface="+mj-lt"/>
                <a:ea typeface="Aptos" panose="020B0004020202020204" pitchFamily="34" charset="0"/>
                <a:cs typeface="Times New Roman" panose="02020603050405020304" pitchFamily="18" charset="0"/>
              </a:rPr>
            </a:br>
            <a:r>
              <a:rPr lang="en-US" sz="1500" kern="100" dirty="0">
                <a:latin typeface="+mj-lt"/>
                <a:ea typeface="Aptos" panose="020B0004020202020204" pitchFamily="34" charset="0"/>
                <a:cs typeface="Times New Roman" panose="02020603050405020304" pitchFamily="18" charset="0"/>
              </a:rPr>
              <a:t>https://youtu.be/fnR_rMVlk3o?si=wxxeIGnMj04dxPwI</a:t>
            </a:r>
            <a:endParaRPr lang="en-US" sz="1500" kern="100" dirty="0">
              <a:effectLst/>
              <a:latin typeface="+mj-lt"/>
              <a:ea typeface="Aptos" panose="020B0004020202020204" pitchFamily="34" charset="0"/>
              <a:cs typeface="Times New Roman" panose="02020603050405020304" pitchFamily="18" charset="0"/>
            </a:endParaRPr>
          </a:p>
          <a:p>
            <a:endParaRPr lang="en-US" sz="1200" dirty="0">
              <a:effectLst/>
            </a:endParaRPr>
          </a:p>
        </p:txBody>
      </p:sp>
    </p:spTree>
    <p:extLst>
      <p:ext uri="{BB962C8B-B14F-4D97-AF65-F5344CB8AC3E}">
        <p14:creationId xmlns:p14="http://schemas.microsoft.com/office/powerpoint/2010/main" val="62773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75003-C8C2-57FA-C8D5-99577C44F58A}"/>
              </a:ext>
            </a:extLst>
          </p:cNvPr>
          <p:cNvSpPr>
            <a:spLocks noGrp="1"/>
          </p:cNvSpPr>
          <p:nvPr>
            <p:ph type="title"/>
          </p:nvPr>
        </p:nvSpPr>
        <p:spPr>
          <a:xfrm>
            <a:off x="70104" y="439838"/>
            <a:ext cx="6025896" cy="1831848"/>
          </a:xfrm>
        </p:spPr>
        <p:txBody>
          <a:bodyPr/>
          <a:lstStyle/>
          <a:p>
            <a:r>
              <a:rPr lang="en-US" dirty="0"/>
              <a:t>INTRODUCTION</a:t>
            </a:r>
          </a:p>
        </p:txBody>
      </p:sp>
      <p:sp>
        <p:nvSpPr>
          <p:cNvPr id="2" name="Footer Placeholder 1">
            <a:extLst>
              <a:ext uri="{FF2B5EF4-FFF2-40B4-BE49-F238E27FC236}">
                <a16:creationId xmlns:a16="http://schemas.microsoft.com/office/drawing/2014/main" id="{6B4F370C-18BC-A752-2980-6309F5D7DC43}"/>
              </a:ext>
            </a:extLst>
          </p:cNvPr>
          <p:cNvSpPr>
            <a:spLocks noGrp="1"/>
          </p:cNvSpPr>
          <p:nvPr>
            <p:ph type="ftr" sz="quarter" idx="11"/>
          </p:nvPr>
        </p:nvSpPr>
        <p:spPr/>
        <p:txBody>
          <a:bodyPr/>
          <a:lstStyle/>
          <a:p>
            <a:r>
              <a:rPr lang="en-US" sz="1200" dirty="0"/>
              <a:t>Intersex &amp; Trans Youth </a:t>
            </a:r>
          </a:p>
          <a:p>
            <a:r>
              <a:rPr lang="en-US" dirty="0"/>
              <a:t>D</a:t>
            </a:r>
            <a:r>
              <a:rPr lang="en-US" sz="1200" dirty="0"/>
              <a:t>eserve Bodily Autonomy</a:t>
            </a:r>
            <a:endParaRPr lang="en-US" b="0" dirty="0"/>
          </a:p>
        </p:txBody>
      </p:sp>
      <p:sp>
        <p:nvSpPr>
          <p:cNvPr id="5" name="Content Placeholder 4">
            <a:extLst>
              <a:ext uri="{FF2B5EF4-FFF2-40B4-BE49-F238E27FC236}">
                <a16:creationId xmlns:a16="http://schemas.microsoft.com/office/drawing/2014/main" id="{95D67805-CCBD-8182-540F-93068A90C4E8}"/>
              </a:ext>
            </a:extLst>
          </p:cNvPr>
          <p:cNvSpPr>
            <a:spLocks noGrp="1"/>
          </p:cNvSpPr>
          <p:nvPr>
            <p:ph sz="quarter" idx="13"/>
          </p:nvPr>
        </p:nvSpPr>
        <p:spPr>
          <a:xfrm>
            <a:off x="6394706" y="681228"/>
            <a:ext cx="5184648" cy="5486399"/>
          </a:xfrm>
        </p:spPr>
        <p:txBody>
          <a:bodyPr/>
          <a:lstStyle/>
          <a:p>
            <a:r>
              <a:rPr lang="en-US" sz="2000" dirty="0"/>
              <a:t>Since 2021, 25 states across the US have passed laws and policies banning or limiting access to gender affirming care for trans youth.</a:t>
            </a:r>
          </a:p>
          <a:p>
            <a:r>
              <a:rPr lang="en-US" sz="2000" dirty="0"/>
              <a:t>Within this same legislation, movement is being made to solidify legal precedent for invasive “intersex medical interventions.” </a:t>
            </a:r>
          </a:p>
          <a:p>
            <a:r>
              <a:rPr lang="en-US" sz="2000" dirty="0"/>
              <a:t>These serve the same cause of taking away bodily autonomy from youth.</a:t>
            </a:r>
          </a:p>
        </p:txBody>
      </p:sp>
      <p:sp>
        <p:nvSpPr>
          <p:cNvPr id="3" name="Slide Number Placeholder 2">
            <a:extLst>
              <a:ext uri="{FF2B5EF4-FFF2-40B4-BE49-F238E27FC236}">
                <a16:creationId xmlns:a16="http://schemas.microsoft.com/office/drawing/2014/main" id="{F0986A75-51DF-087B-EE6E-0899D0826DFB}"/>
              </a:ext>
            </a:extLst>
          </p:cNvPr>
          <p:cNvSpPr>
            <a:spLocks noGrp="1"/>
          </p:cNvSpPr>
          <p:nvPr>
            <p:ph type="sldNum" sz="quarter" idx="12"/>
          </p:nvPr>
        </p:nvSpPr>
        <p:spPr/>
        <p:txBody>
          <a:bodyPr/>
          <a:lstStyle/>
          <a:p>
            <a:fld id="{294A09A9-5501-47C1-A89A-A340965A2BE2}" type="slidenum">
              <a:rPr lang="en-US" smtClean="0"/>
              <a:pPr/>
              <a:t>3</a:t>
            </a:fld>
            <a:endParaRPr lang="en-US" dirty="0"/>
          </a:p>
        </p:txBody>
      </p:sp>
      <p:sp>
        <p:nvSpPr>
          <p:cNvPr id="7" name="TextBox 6">
            <a:extLst>
              <a:ext uri="{FF2B5EF4-FFF2-40B4-BE49-F238E27FC236}">
                <a16:creationId xmlns:a16="http://schemas.microsoft.com/office/drawing/2014/main" id="{E12CC006-3942-8034-9AD3-9F828F00F474}"/>
              </a:ext>
            </a:extLst>
          </p:cNvPr>
          <p:cNvSpPr txBox="1"/>
          <p:nvPr/>
        </p:nvSpPr>
        <p:spPr>
          <a:xfrm>
            <a:off x="8915400" y="6262995"/>
            <a:ext cx="3276600" cy="584775"/>
          </a:xfrm>
          <a:prstGeom prst="rect">
            <a:avLst/>
          </a:prstGeom>
          <a:noFill/>
        </p:spPr>
        <p:txBody>
          <a:bodyPr wrap="square" rtlCol="0">
            <a:spAutoFit/>
          </a:bodyPr>
          <a:lstStyle/>
          <a:p>
            <a:r>
              <a:rPr lang="en-US" sz="1600" dirty="0" err="1">
                <a:effectLst/>
              </a:rPr>
              <a:t>Kates</a:t>
            </a:r>
            <a:r>
              <a:rPr lang="en-US" sz="1600" dirty="0">
                <a:effectLst/>
              </a:rPr>
              <a:t>, L. D. and J. (2024, July 17)</a:t>
            </a:r>
          </a:p>
          <a:p>
            <a:r>
              <a:rPr lang="en-US" sz="1600" dirty="0">
                <a:effectLst/>
              </a:rPr>
              <a:t>Dodds, I. (2024, June 29)</a:t>
            </a:r>
            <a:endParaRPr lang="en-US" sz="1600" dirty="0"/>
          </a:p>
        </p:txBody>
      </p:sp>
      <p:pic>
        <p:nvPicPr>
          <p:cNvPr id="8" name="Picture 7" descr="No photo description available.">
            <a:extLst>
              <a:ext uri="{FF2B5EF4-FFF2-40B4-BE49-F238E27FC236}">
                <a16:creationId xmlns:a16="http://schemas.microsoft.com/office/drawing/2014/main" id="{27D5139D-A324-5CC6-7F1B-CFF2C9A0B4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646" y="1954872"/>
            <a:ext cx="4264154" cy="4363469"/>
          </a:xfrm>
          <a:prstGeom prst="rect">
            <a:avLst/>
          </a:prstGeom>
          <a:noFill/>
          <a:ln>
            <a:noFill/>
          </a:ln>
        </p:spPr>
      </p:pic>
    </p:spTree>
    <p:extLst>
      <p:ext uri="{BB962C8B-B14F-4D97-AF65-F5344CB8AC3E}">
        <p14:creationId xmlns:p14="http://schemas.microsoft.com/office/powerpoint/2010/main" val="422052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640A05-A075-B6F7-8485-592305845518}"/>
              </a:ext>
            </a:extLst>
          </p:cNvPr>
          <p:cNvSpPr>
            <a:spLocks noGrp="1"/>
          </p:cNvSpPr>
          <p:nvPr>
            <p:ph type="ftr" sz="quarter" idx="11"/>
          </p:nvPr>
        </p:nvSpPr>
        <p:spPr/>
        <p:txBody>
          <a:bodyPr/>
          <a:lstStyle/>
          <a:p>
            <a:r>
              <a:rPr lang="en-US" sz="1200" dirty="0"/>
              <a:t>Intersex &amp; Trans Youth </a:t>
            </a:r>
          </a:p>
          <a:p>
            <a:r>
              <a:rPr lang="en-US" dirty="0"/>
              <a:t>D</a:t>
            </a:r>
            <a:r>
              <a:rPr lang="en-US" sz="1200" dirty="0"/>
              <a:t>eserve Bodily Autonomy</a:t>
            </a:r>
            <a:endParaRPr lang="en-US" b="0" dirty="0"/>
          </a:p>
        </p:txBody>
      </p:sp>
      <p:sp>
        <p:nvSpPr>
          <p:cNvPr id="5" name="Content Placeholder 4">
            <a:extLst>
              <a:ext uri="{FF2B5EF4-FFF2-40B4-BE49-F238E27FC236}">
                <a16:creationId xmlns:a16="http://schemas.microsoft.com/office/drawing/2014/main" id="{3602EF04-C343-BFD2-AB41-A62063075783}"/>
              </a:ext>
            </a:extLst>
          </p:cNvPr>
          <p:cNvSpPr>
            <a:spLocks noGrp="1"/>
          </p:cNvSpPr>
          <p:nvPr>
            <p:ph sz="quarter" idx="13"/>
          </p:nvPr>
        </p:nvSpPr>
        <p:spPr>
          <a:xfrm>
            <a:off x="381000" y="1216025"/>
            <a:ext cx="11582400" cy="4416425"/>
          </a:xfrm>
        </p:spPr>
        <p:txBody>
          <a:bodyPr/>
          <a:lstStyle/>
          <a:p>
            <a:r>
              <a:rPr lang="en-US" dirty="0"/>
              <a:t>Many of these bills include an explicit exception for procedures performed on intersex children, usually described in these pieces of legislation as “children with a medically verifiable disorder of sex development” or “DSD,” which is a medicalized term for intersex variations widely viewed as pejorative. These provisions purport to ensure that doctors who perform genital and other surgeries on infants and young children with intersex traits are immune from prosecution and civil or professional penalties. These clauses are in the same laws that attempt to punish performing the exact same procedures on older transgender youth who are actively requesting such care.</a:t>
            </a:r>
          </a:p>
        </p:txBody>
      </p:sp>
      <p:sp>
        <p:nvSpPr>
          <p:cNvPr id="3" name="Slide Number Placeholder 2">
            <a:extLst>
              <a:ext uri="{FF2B5EF4-FFF2-40B4-BE49-F238E27FC236}">
                <a16:creationId xmlns:a16="http://schemas.microsoft.com/office/drawing/2014/main" id="{4A003396-B624-401E-50C6-C0BB01AF161D}"/>
              </a:ext>
            </a:extLst>
          </p:cNvPr>
          <p:cNvSpPr>
            <a:spLocks noGrp="1"/>
          </p:cNvSpPr>
          <p:nvPr>
            <p:ph type="sldNum" sz="quarter" idx="12"/>
          </p:nvPr>
        </p:nvSpPr>
        <p:spPr/>
        <p:txBody>
          <a:bodyPr/>
          <a:lstStyle/>
          <a:p>
            <a:fld id="{294A09A9-5501-47C1-A89A-A340965A2BE2}" type="slidenum">
              <a:rPr lang="en-US" smtClean="0"/>
              <a:pPr/>
              <a:t>4</a:t>
            </a:fld>
            <a:endParaRPr lang="en-US" dirty="0"/>
          </a:p>
        </p:txBody>
      </p:sp>
      <p:sp>
        <p:nvSpPr>
          <p:cNvPr id="8" name="TextBox 7">
            <a:extLst>
              <a:ext uri="{FF2B5EF4-FFF2-40B4-BE49-F238E27FC236}">
                <a16:creationId xmlns:a16="http://schemas.microsoft.com/office/drawing/2014/main" id="{50133993-6075-0F79-188E-333175E160F1}"/>
              </a:ext>
            </a:extLst>
          </p:cNvPr>
          <p:cNvSpPr txBox="1"/>
          <p:nvPr/>
        </p:nvSpPr>
        <p:spPr>
          <a:xfrm>
            <a:off x="8132135" y="6477093"/>
            <a:ext cx="4191000" cy="369332"/>
          </a:xfrm>
          <a:prstGeom prst="rect">
            <a:avLst/>
          </a:prstGeom>
          <a:noFill/>
        </p:spPr>
        <p:txBody>
          <a:bodyPr wrap="square" rtlCol="0">
            <a:spAutoFit/>
          </a:bodyPr>
          <a:lstStyle/>
          <a:p>
            <a:r>
              <a:rPr lang="en-US" dirty="0">
                <a:effectLst/>
              </a:rPr>
              <a:t>Human Rights Watch (2023, August 2)</a:t>
            </a:r>
          </a:p>
        </p:txBody>
      </p:sp>
    </p:spTree>
    <p:extLst>
      <p:ext uri="{BB962C8B-B14F-4D97-AF65-F5344CB8AC3E}">
        <p14:creationId xmlns:p14="http://schemas.microsoft.com/office/powerpoint/2010/main" val="63392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533400" y="381000"/>
            <a:ext cx="10040112" cy="2387600"/>
          </a:xfrm>
        </p:spPr>
        <p:txBody>
          <a:bodyPr anchor="t">
            <a:noAutofit/>
          </a:bodyPr>
          <a:lstStyle/>
          <a:p>
            <a:pPr algn="l"/>
            <a:r>
              <a:rPr lang="en-US" sz="6600" spc="300" dirty="0">
                <a:ln w="28575">
                  <a:solidFill>
                    <a:schemeClr val="tx1"/>
                  </a:solidFill>
                </a:ln>
                <a:noFill/>
              </a:rPr>
              <a:t>What is gender affirming care?</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533400" y="2895600"/>
            <a:ext cx="10040112" cy="3200400"/>
          </a:xfrm>
        </p:spPr>
        <p:txBody>
          <a:bodyPr anchor="t"/>
          <a:lstStyle/>
          <a:p>
            <a:pPr marL="0" indent="0" algn="l">
              <a:buNone/>
            </a:pPr>
            <a:r>
              <a:rPr lang="en-US" sz="2000" b="1" dirty="0"/>
              <a:t>Gender-affirming care is a model of care which includes a spectrum of “medical, surgical, mental health, and non-medical services for transgender and nonbinary people” aimed at affirming and supporting an individual’s gender identity. </a:t>
            </a:r>
            <a:br>
              <a:rPr lang="en-US" sz="2000" b="1" dirty="0"/>
            </a:br>
            <a:br>
              <a:rPr lang="en-US" sz="2000" b="1" dirty="0"/>
            </a:br>
            <a:r>
              <a:rPr lang="en-US" sz="2000" b="1" dirty="0"/>
              <a:t>Gender affirmation is highly individualized. Not all trans people seek the same types of gender affirming care or services and some people choose not to use medical services as a part of their transition.</a:t>
            </a:r>
          </a:p>
        </p:txBody>
      </p:sp>
      <p:sp>
        <p:nvSpPr>
          <p:cNvPr id="4" name="TextBox 3">
            <a:extLst>
              <a:ext uri="{FF2B5EF4-FFF2-40B4-BE49-F238E27FC236}">
                <a16:creationId xmlns:a16="http://schemas.microsoft.com/office/drawing/2014/main" id="{87E9728E-B670-1397-09F2-D39C8B9F2591}"/>
              </a:ext>
            </a:extLst>
          </p:cNvPr>
          <p:cNvSpPr txBox="1"/>
          <p:nvPr/>
        </p:nvSpPr>
        <p:spPr>
          <a:xfrm>
            <a:off x="8936736" y="6477000"/>
            <a:ext cx="3273552" cy="338554"/>
          </a:xfrm>
          <a:prstGeom prst="rect">
            <a:avLst/>
          </a:prstGeom>
          <a:noFill/>
        </p:spPr>
        <p:txBody>
          <a:bodyPr wrap="square" rtlCol="0">
            <a:spAutoFit/>
          </a:bodyPr>
          <a:lstStyle/>
          <a:p>
            <a:r>
              <a:rPr lang="en-US" sz="1600" dirty="0" err="1">
                <a:effectLst/>
              </a:rPr>
              <a:t>Kates</a:t>
            </a:r>
            <a:r>
              <a:rPr lang="en-US" sz="1600" dirty="0">
                <a:effectLst/>
              </a:rPr>
              <a:t>, L. D. and J. (2024, July 17)</a:t>
            </a:r>
            <a:endParaRPr lang="en-US" dirty="0"/>
          </a:p>
        </p:txBody>
      </p:sp>
    </p:spTree>
    <p:extLst>
      <p:ext uri="{BB962C8B-B14F-4D97-AF65-F5344CB8AC3E}">
        <p14:creationId xmlns:p14="http://schemas.microsoft.com/office/powerpoint/2010/main" val="382311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533400" y="381000"/>
            <a:ext cx="10040112" cy="2387600"/>
          </a:xfrm>
        </p:spPr>
        <p:txBody>
          <a:bodyPr anchor="t">
            <a:noAutofit/>
          </a:bodyPr>
          <a:lstStyle/>
          <a:p>
            <a:pPr algn="l"/>
            <a:r>
              <a:rPr lang="en-US" sz="6600" spc="300" dirty="0">
                <a:ln w="28575">
                  <a:solidFill>
                    <a:schemeClr val="tx1"/>
                  </a:solidFill>
                </a:ln>
                <a:noFill/>
              </a:rPr>
              <a:t>What is gender affirming care?</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533400" y="2895600"/>
            <a:ext cx="10040112" cy="3200400"/>
          </a:xfrm>
        </p:spPr>
        <p:txBody>
          <a:bodyPr anchor="t"/>
          <a:lstStyle/>
          <a:p>
            <a:pPr marL="0" indent="0" algn="l">
              <a:buNone/>
            </a:pPr>
            <a:r>
              <a:rPr lang="en-US" sz="2000" b="1" dirty="0"/>
              <a:t>Gender-affirming care is a model of care which includes a spectrum of “medical, surgical, mental health, and non-medical services for transgender and nonbinary people” aimed at affirming and supporting an individual’s gender identity. </a:t>
            </a:r>
            <a:br>
              <a:rPr lang="en-US" sz="2000" b="1" dirty="0"/>
            </a:br>
            <a:br>
              <a:rPr lang="en-US" sz="2000" b="1" dirty="0"/>
            </a:br>
            <a:r>
              <a:rPr lang="en-US" sz="2000" b="1" dirty="0"/>
              <a:t>Gender affirmation is highly individualized. Not all trans people seek the same types of gender affirming care or services and some people choose not to use medical services as a part of their transition.</a:t>
            </a:r>
            <a:br>
              <a:rPr lang="en-US" sz="2000" dirty="0"/>
            </a:br>
            <a:br>
              <a:rPr lang="en-US" sz="2000" dirty="0"/>
            </a:br>
            <a:r>
              <a:rPr lang="en-US" sz="2000" b="1" dirty="0"/>
              <a:t>Gender affirming care is evidence based, widely supported by the larger medical community, and has demonstrated overwhelmingly positive outcomes for trans, nonbinary, and gender nonconforming youth and adults.</a:t>
            </a:r>
          </a:p>
        </p:txBody>
      </p:sp>
      <p:sp>
        <p:nvSpPr>
          <p:cNvPr id="4" name="TextBox 3">
            <a:extLst>
              <a:ext uri="{FF2B5EF4-FFF2-40B4-BE49-F238E27FC236}">
                <a16:creationId xmlns:a16="http://schemas.microsoft.com/office/drawing/2014/main" id="{87E9728E-B670-1397-09F2-D39C8B9F2591}"/>
              </a:ext>
            </a:extLst>
          </p:cNvPr>
          <p:cNvSpPr txBox="1"/>
          <p:nvPr/>
        </p:nvSpPr>
        <p:spPr>
          <a:xfrm>
            <a:off x="8936736" y="6477000"/>
            <a:ext cx="3273552" cy="338554"/>
          </a:xfrm>
          <a:prstGeom prst="rect">
            <a:avLst/>
          </a:prstGeom>
          <a:noFill/>
        </p:spPr>
        <p:txBody>
          <a:bodyPr wrap="square" rtlCol="0">
            <a:spAutoFit/>
          </a:bodyPr>
          <a:lstStyle/>
          <a:p>
            <a:r>
              <a:rPr lang="en-US" sz="1600" dirty="0" err="1">
                <a:effectLst/>
              </a:rPr>
              <a:t>Kates</a:t>
            </a:r>
            <a:r>
              <a:rPr lang="en-US" sz="1600" dirty="0">
                <a:effectLst/>
              </a:rPr>
              <a:t>, L. D. and J. (2024, July 17)</a:t>
            </a:r>
            <a:endParaRPr lang="en-US" dirty="0"/>
          </a:p>
        </p:txBody>
      </p:sp>
    </p:spTree>
    <p:extLst>
      <p:ext uri="{BB962C8B-B14F-4D97-AF65-F5344CB8AC3E}">
        <p14:creationId xmlns:p14="http://schemas.microsoft.com/office/powerpoint/2010/main" val="3308071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381000" y="255181"/>
            <a:ext cx="10040112" cy="3196856"/>
          </a:xfrm>
        </p:spPr>
        <p:txBody>
          <a:bodyPr anchor="t"/>
          <a:lstStyle/>
          <a:p>
            <a:pPr marL="0" indent="0" algn="l">
              <a:buNone/>
            </a:pPr>
            <a:r>
              <a:rPr lang="en-US" b="1" dirty="0"/>
              <a:t>Every single major medical organization, including the American Academy of Pediatrics, the American Medical Association and the American Psychiatric Association, supports the provision of age-appropriate, gender-affirming care for transgender and non-binary people.</a:t>
            </a:r>
            <a:r>
              <a:rPr lang="en-US" sz="2000" b="1" dirty="0"/>
              <a:t> These organizations represent millions of doctors, researchers and mental health professionals in the United States. </a:t>
            </a:r>
          </a:p>
          <a:p>
            <a:pPr marL="0" indent="0" algn="l">
              <a:buNone/>
            </a:pPr>
            <a:r>
              <a:rPr lang="en-US" sz="2000" b="1" dirty="0"/>
              <a:t>Gender-affirming care has always existed and isn’t a new phenomenon — it’s just that in recent years, extremist politicians have made it into an issue for their own self-gain.</a:t>
            </a:r>
          </a:p>
        </p:txBody>
      </p:sp>
      <p:sp>
        <p:nvSpPr>
          <p:cNvPr id="6" name="TextBox 5">
            <a:extLst>
              <a:ext uri="{FF2B5EF4-FFF2-40B4-BE49-F238E27FC236}">
                <a16:creationId xmlns:a16="http://schemas.microsoft.com/office/drawing/2014/main" id="{347E44F6-F01F-CB9A-8BBC-E949EADC4847}"/>
              </a:ext>
            </a:extLst>
          </p:cNvPr>
          <p:cNvSpPr txBox="1"/>
          <p:nvPr/>
        </p:nvSpPr>
        <p:spPr>
          <a:xfrm>
            <a:off x="8991600" y="6172200"/>
            <a:ext cx="3581400" cy="584775"/>
          </a:xfrm>
          <a:prstGeom prst="rect">
            <a:avLst/>
          </a:prstGeom>
          <a:noFill/>
        </p:spPr>
        <p:txBody>
          <a:bodyPr wrap="square" rtlCol="0">
            <a:spAutoFit/>
          </a:bodyPr>
          <a:lstStyle/>
          <a:p>
            <a:r>
              <a:rPr lang="en-US" sz="1600" dirty="0"/>
              <a:t>Human Rights Campaign. (</a:t>
            </a:r>
            <a:r>
              <a:rPr lang="en-US" sz="1600" dirty="0" err="1"/>
              <a:t>n.d</a:t>
            </a:r>
            <a:r>
              <a:rPr lang="en-US" sz="1600" dirty="0"/>
              <a:t>).</a:t>
            </a:r>
          </a:p>
          <a:p>
            <a:r>
              <a:rPr lang="en-US" sz="1600" dirty="0" err="1"/>
              <a:t>Mazzoni</a:t>
            </a:r>
            <a:r>
              <a:rPr lang="en-US" sz="1600" dirty="0"/>
              <a:t> Center. (n.d.)</a:t>
            </a:r>
          </a:p>
        </p:txBody>
      </p:sp>
      <p:pic>
        <p:nvPicPr>
          <p:cNvPr id="3074" name="Picture 2" descr="Gender Affirming Care | Mazzoni Center">
            <a:extLst>
              <a:ext uri="{FF2B5EF4-FFF2-40B4-BE49-F238E27FC236}">
                <a16:creationId xmlns:a16="http://schemas.microsoft.com/office/drawing/2014/main" id="{A385CDC0-6943-1605-11FC-19795DC86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690" y="3598405"/>
            <a:ext cx="4795837" cy="25737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5E67C5A-E2D6-7A58-ED46-43539BF3C066}"/>
              </a:ext>
            </a:extLst>
          </p:cNvPr>
          <p:cNvSpPr txBox="1"/>
          <p:nvPr/>
        </p:nvSpPr>
        <p:spPr>
          <a:xfrm>
            <a:off x="6324600" y="3200400"/>
            <a:ext cx="5791200" cy="2585323"/>
          </a:xfrm>
          <a:prstGeom prst="rect">
            <a:avLst/>
          </a:prstGeom>
          <a:noFill/>
        </p:spPr>
        <p:txBody>
          <a:bodyPr wrap="square" rtlCol="0">
            <a:spAutoFit/>
          </a:bodyPr>
          <a:lstStyle/>
          <a:p>
            <a:r>
              <a:rPr lang="en-US" b="1" dirty="0"/>
              <a:t>What kind of care is most common for trans youth?</a:t>
            </a:r>
            <a:br>
              <a:rPr lang="en-US" b="1" dirty="0"/>
            </a:br>
            <a:endParaRPr lang="en-US" b="1" dirty="0"/>
          </a:p>
          <a:p>
            <a:r>
              <a:rPr lang="en-US" dirty="0"/>
              <a:t>-support with social transition (presentation, appearance, name, pronouns)</a:t>
            </a:r>
            <a:br>
              <a:rPr lang="en-US" dirty="0"/>
            </a:br>
            <a:endParaRPr lang="en-US" dirty="0"/>
          </a:p>
          <a:p>
            <a:r>
              <a:rPr lang="en-US" dirty="0"/>
              <a:t>-physical (puberty blockers; hormone therapy)</a:t>
            </a:r>
            <a:br>
              <a:rPr lang="en-US" dirty="0"/>
            </a:br>
            <a:endParaRPr lang="en-US" dirty="0"/>
          </a:p>
          <a:p>
            <a:r>
              <a:rPr lang="en-US" dirty="0"/>
              <a:t>-support (therapy; connection to other trans youth; support for parents of trans youth)</a:t>
            </a:r>
          </a:p>
        </p:txBody>
      </p:sp>
    </p:spTree>
    <p:extLst>
      <p:ext uri="{BB962C8B-B14F-4D97-AF65-F5344CB8AC3E}">
        <p14:creationId xmlns:p14="http://schemas.microsoft.com/office/powerpoint/2010/main" val="1240428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533400" y="381000"/>
            <a:ext cx="10820400" cy="2387600"/>
          </a:xfrm>
        </p:spPr>
        <p:txBody>
          <a:bodyPr anchor="t">
            <a:noAutofit/>
          </a:bodyPr>
          <a:lstStyle/>
          <a:p>
            <a:pPr algn="l"/>
            <a:r>
              <a:rPr lang="en-US" sz="6600" spc="300" dirty="0">
                <a:ln w="28575">
                  <a:solidFill>
                    <a:schemeClr val="tx1"/>
                  </a:solidFill>
                </a:ln>
                <a:noFill/>
              </a:rPr>
              <a:t>The “I” in LGBTQIA+</a:t>
            </a:r>
            <a:br>
              <a:rPr lang="en-US" sz="6600" spc="300" dirty="0">
                <a:ln w="28575">
                  <a:solidFill>
                    <a:schemeClr val="tx1"/>
                  </a:solidFill>
                </a:ln>
                <a:noFill/>
              </a:rPr>
            </a:br>
            <a:r>
              <a:rPr lang="en-US" sz="6600" spc="300" dirty="0">
                <a:ln w="28575">
                  <a:solidFill>
                    <a:schemeClr val="tx1"/>
                  </a:solidFill>
                </a:ln>
                <a:noFill/>
              </a:rPr>
              <a:t>Intersex</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52400" y="2438400"/>
            <a:ext cx="10820400" cy="4723810"/>
          </a:xfrm>
        </p:spPr>
        <p:txBody>
          <a:bodyPr anchor="t"/>
          <a:lstStyle/>
          <a:p>
            <a:pPr marL="342900" indent="-342900" algn="l">
              <a:buFont typeface="Arial" panose="020B0604020202020204" pitchFamily="34" charset="0"/>
              <a:buChar char="•"/>
            </a:pPr>
            <a:r>
              <a:rPr lang="en-US" sz="2000" b="1" dirty="0"/>
              <a:t>About 1.7% of people are born intersex. </a:t>
            </a:r>
            <a:endParaRPr lang="en-US" sz="2000" dirty="0"/>
          </a:p>
          <a:p>
            <a:pPr marL="342900" indent="-342900" algn="l">
              <a:buFont typeface="Arial" panose="020B0604020202020204" pitchFamily="34" charset="0"/>
              <a:buChar char="•"/>
            </a:pPr>
            <a:r>
              <a:rPr lang="en-US" sz="2000" b="1" dirty="0"/>
              <a:t>1 in 2,000 babies (0.05% of humans) are born with genital differences that a doctor might suggest changing with unnecessary surgery.</a:t>
            </a:r>
          </a:p>
          <a:p>
            <a:pPr marL="800100" lvl="1" indent="-342900" algn="l">
              <a:buFont typeface="Arial" panose="020B0604020202020204" pitchFamily="34" charset="0"/>
              <a:buChar char="•"/>
            </a:pPr>
            <a:r>
              <a:rPr lang="en-US" sz="1600" b="1" dirty="0"/>
              <a:t>Compare to: 0.3% chance of having identical twins</a:t>
            </a:r>
          </a:p>
          <a:p>
            <a:pPr marL="800100" lvl="1" indent="-342900" algn="l">
              <a:buFont typeface="Arial" panose="020B0604020202020204" pitchFamily="34" charset="0"/>
              <a:buChar char="•"/>
            </a:pPr>
            <a:r>
              <a:rPr lang="en-US" sz="1600" b="1" dirty="0"/>
              <a:t>Roughly the same odds as having red hair</a:t>
            </a:r>
          </a:p>
          <a:p>
            <a:pPr marL="0" indent="0" algn="l">
              <a:buNone/>
            </a:pPr>
            <a:r>
              <a:rPr lang="en-US" sz="2000" b="1" dirty="0"/>
              <a:t>Intersex is an umbrella term for differences in sex traits or reproductive anatomy. Intersex people are born with these differences or develop them in childhood. There are many possible differences in genitalia, hormones, internal anatomy, or chromosomes, compared to the usual two ways that human bodies develop.</a:t>
            </a:r>
          </a:p>
          <a:p>
            <a:pPr marL="0" indent="0" algn="l">
              <a:buNone/>
            </a:pPr>
            <a:r>
              <a:rPr lang="en-US" sz="2000" b="1" dirty="0"/>
              <a:t>Some intersex traits are noticed at birth. Others don’t show up until puberty or later in life. Intersex people often face shame—or are forced or coerced into changing their bodies, usually at a very young age. Most surgeries to change intersex traits happen in infancy.</a:t>
            </a:r>
          </a:p>
        </p:txBody>
      </p:sp>
      <p:sp>
        <p:nvSpPr>
          <p:cNvPr id="4" name="TextBox 3">
            <a:extLst>
              <a:ext uri="{FF2B5EF4-FFF2-40B4-BE49-F238E27FC236}">
                <a16:creationId xmlns:a16="http://schemas.microsoft.com/office/drawing/2014/main" id="{87E9728E-B670-1397-09F2-D39C8B9F2591}"/>
              </a:ext>
            </a:extLst>
          </p:cNvPr>
          <p:cNvSpPr txBox="1"/>
          <p:nvPr/>
        </p:nvSpPr>
        <p:spPr>
          <a:xfrm>
            <a:off x="9372600" y="6477000"/>
            <a:ext cx="5102352" cy="338554"/>
          </a:xfrm>
          <a:prstGeom prst="rect">
            <a:avLst/>
          </a:prstGeom>
          <a:noFill/>
        </p:spPr>
        <p:txBody>
          <a:bodyPr wrap="square" rtlCol="0">
            <a:spAutoFit/>
          </a:bodyPr>
          <a:lstStyle/>
          <a:p>
            <a:r>
              <a:rPr lang="en-US" sz="1600" dirty="0" err="1">
                <a:effectLst/>
              </a:rPr>
              <a:t>InterACT</a:t>
            </a:r>
            <a:r>
              <a:rPr lang="en-US" sz="1600" dirty="0">
                <a:effectLst/>
              </a:rPr>
              <a:t> (2021, January 26)</a:t>
            </a:r>
            <a:endParaRPr lang="en-US" sz="1600" dirty="0"/>
          </a:p>
        </p:txBody>
      </p:sp>
    </p:spTree>
    <p:extLst>
      <p:ext uri="{BB962C8B-B14F-4D97-AF65-F5344CB8AC3E}">
        <p14:creationId xmlns:p14="http://schemas.microsoft.com/office/powerpoint/2010/main" val="987644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E9728E-B670-1397-09F2-D39C8B9F2591}"/>
              </a:ext>
            </a:extLst>
          </p:cNvPr>
          <p:cNvSpPr txBox="1"/>
          <p:nvPr/>
        </p:nvSpPr>
        <p:spPr>
          <a:xfrm>
            <a:off x="6934200" y="6285630"/>
            <a:ext cx="5407152" cy="584775"/>
          </a:xfrm>
          <a:prstGeom prst="rect">
            <a:avLst/>
          </a:prstGeom>
          <a:noFill/>
        </p:spPr>
        <p:txBody>
          <a:bodyPr wrap="square" rtlCol="0">
            <a:spAutoFit/>
          </a:bodyPr>
          <a:lstStyle/>
          <a:p>
            <a:r>
              <a:rPr lang="en-US" sz="1600" dirty="0">
                <a:effectLst/>
              </a:rPr>
              <a:t>		            </a:t>
            </a:r>
            <a:r>
              <a:rPr lang="en-US" sz="1600" dirty="0" err="1">
                <a:effectLst/>
              </a:rPr>
              <a:t>InterACT</a:t>
            </a:r>
            <a:r>
              <a:rPr lang="en-US" sz="1600" dirty="0">
                <a:effectLst/>
              </a:rPr>
              <a:t> (2021, January 26)</a:t>
            </a:r>
            <a:br>
              <a:rPr lang="en-US" sz="1600" dirty="0">
                <a:effectLst/>
              </a:rPr>
            </a:br>
            <a:r>
              <a:rPr lang="en-US" sz="1600" dirty="0">
                <a:effectLst/>
              </a:rPr>
              <a:t>https://x.com/JamRoGram/status/1320743484567941121</a:t>
            </a:r>
            <a:endParaRPr lang="en-US" sz="1600" dirty="0"/>
          </a:p>
        </p:txBody>
      </p:sp>
      <p:pic>
        <p:nvPicPr>
          <p:cNvPr id="4098" name="Picture 2">
            <a:extLst>
              <a:ext uri="{FF2B5EF4-FFF2-40B4-BE49-F238E27FC236}">
                <a16:creationId xmlns:a16="http://schemas.microsoft.com/office/drawing/2014/main" id="{114BA2E4-4A32-EBF9-DF53-0775FB041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0" y="42313"/>
            <a:ext cx="5562600" cy="68280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a:extLst>
              <a:ext uri="{FF2B5EF4-FFF2-40B4-BE49-F238E27FC236}">
                <a16:creationId xmlns:a16="http://schemas.microsoft.com/office/drawing/2014/main" id="{618D13DC-2221-E6B7-CBBE-9A6738C719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3234" y="533400"/>
            <a:ext cx="6218526" cy="5496878"/>
          </a:xfrm>
          <a:prstGeom prst="rect">
            <a:avLst/>
          </a:prstGeom>
          <a:noFill/>
          <a:ln>
            <a:noFill/>
          </a:ln>
        </p:spPr>
      </p:pic>
    </p:spTree>
    <p:extLst>
      <p:ext uri="{BB962C8B-B14F-4D97-AF65-F5344CB8AC3E}">
        <p14:creationId xmlns:p14="http://schemas.microsoft.com/office/powerpoint/2010/main" val="2976648257"/>
      </p:ext>
    </p:extLst>
  </p:cSld>
  <p:clrMapOvr>
    <a:masterClrMapping/>
  </p:clrMapOvr>
</p:sld>
</file>

<file path=ppt/theme/theme1.xml><?xml version="1.0" encoding="utf-8"?>
<a:theme xmlns:a="http://schemas.openxmlformats.org/drawingml/2006/main" name="Office Theme">
  <a:themeElements>
    <a:clrScheme name="Droplet">
      <a:dk1>
        <a:srgbClr val="000000"/>
      </a:dk1>
      <a:lt1>
        <a:srgbClr val="FFFFFF"/>
      </a:lt1>
      <a:dk2>
        <a:srgbClr val="0065A8"/>
      </a:dk2>
      <a:lt2>
        <a:srgbClr val="E7E6E6"/>
      </a:lt2>
      <a:accent1>
        <a:srgbClr val="FDCFFD"/>
      </a:accent1>
      <a:accent2>
        <a:srgbClr val="B6DFFF"/>
      </a:accent2>
      <a:accent3>
        <a:srgbClr val="8AE3A8"/>
      </a:accent3>
      <a:accent4>
        <a:srgbClr val="A69BFB"/>
      </a:accent4>
      <a:accent5>
        <a:srgbClr val="B5C3FF"/>
      </a:accent5>
      <a:accent6>
        <a:srgbClr val="73E9C4"/>
      </a:accent6>
      <a:hlink>
        <a:srgbClr val="0563C1"/>
      </a:hlink>
      <a:folHlink>
        <a:srgbClr val="954F72"/>
      </a:folHlink>
    </a:clrScheme>
    <a:fontScheme name="Custom 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oplet-Design-TM34316244_Win32_SD_v9" id="{4C371580-6163-46D2-96AA-0DCC330A1B9A}" vid="{FC8D8AFF-D381-4C29-B9DC-A81BA0CD1B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BCCC5ED-FDC5-47FC-8E7E-D334979F14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21B937-7172-47A3-B8EF-010B04CBBB90}">
  <ds:schemaRefs>
    <ds:schemaRef ds:uri="http://schemas.microsoft.com/sharepoint/v3/contenttype/forms"/>
  </ds:schemaRefs>
</ds:datastoreItem>
</file>

<file path=customXml/itemProps3.xml><?xml version="1.0" encoding="utf-8"?>
<ds:datastoreItem xmlns:ds="http://schemas.openxmlformats.org/officeDocument/2006/customXml" ds:itemID="{B14FA603-F875-4A03-93C9-402691CFAD8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Droplet design</Template>
  <TotalTime>2012</TotalTime>
  <Words>2324</Words>
  <Application>Microsoft Office PowerPoint</Application>
  <PresentationFormat>Widescreen</PresentationFormat>
  <Paragraphs>125</Paragraphs>
  <Slides>22</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Arial</vt:lpstr>
      <vt:lpstr>Calibri</vt:lpstr>
      <vt:lpstr>Office Theme</vt:lpstr>
      <vt:lpstr>Intersex &amp; Trans Youth deserve bodily autonomy</vt:lpstr>
      <vt:lpstr>overview</vt:lpstr>
      <vt:lpstr>INTRODUCTION</vt:lpstr>
      <vt:lpstr>PowerPoint Presentation</vt:lpstr>
      <vt:lpstr>What is gender affirming care?</vt:lpstr>
      <vt:lpstr>What is gender affirming care?</vt:lpstr>
      <vt:lpstr>PowerPoint Presentation</vt:lpstr>
      <vt:lpstr>The “I” in LGBTQIA+ Intersex</vt:lpstr>
      <vt:lpstr>PowerPoint Presentation</vt:lpstr>
      <vt:lpstr>Intersex characteristics vary widely, here are Just a few examples</vt:lpstr>
      <vt:lpstr>Invasive surgeries on Intersex babies &amp; youth</vt:lpstr>
      <vt:lpstr>Intersex people in the USA suffer significant harm as a result of genital-normalising surgery in childhood, involuntary sterilisation, excessive genital exams and medical display, human experimentation and denial of needed medical care. Such treatment constitutes a violation of human rights as recognised by multiple international bodies.</vt:lpstr>
      <vt:lpstr>PowerPoint Presentation</vt:lpstr>
      <vt:lpstr>Relevance to reproductive justice</vt:lpstr>
      <vt:lpstr>Bodily autonomy matters!</vt:lpstr>
      <vt:lpstr>Relevance to social work</vt:lpstr>
      <vt:lpstr>Relevance to social work</vt:lpstr>
      <vt:lpstr>Ways social workers  can support trans and intersex youth</vt:lpstr>
      <vt:lpstr>Ways social workers can support intersex youth &amp; their families</vt:lpstr>
      <vt:lpstr>Ways Parents can support trans youth</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Alison R Gibbons</dc:creator>
  <cp:lastModifiedBy>Cronk, Kathleen</cp:lastModifiedBy>
  <cp:revision>12</cp:revision>
  <dcterms:created xsi:type="dcterms:W3CDTF">2024-07-22T03:18:36Z</dcterms:created>
  <dcterms:modified xsi:type="dcterms:W3CDTF">2024-07-24T05:43:42Z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