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6" r:id="rId6"/>
    <p:sldId id="300" r:id="rId7"/>
    <p:sldId id="297" r:id="rId8"/>
    <p:sldId id="275" r:id="rId9"/>
    <p:sldId id="298" r:id="rId10"/>
    <p:sldId id="268" r:id="rId11"/>
    <p:sldId id="301" r:id="rId12"/>
    <p:sldId id="302" r:id="rId13"/>
    <p:sldId id="303" r:id="rId14"/>
    <p:sldId id="304" r:id="rId15"/>
    <p:sldId id="266" r:id="rId16"/>
    <p:sldId id="309" r:id="rId17"/>
    <p:sldId id="306" r:id="rId18"/>
    <p:sldId id="307" r:id="rId19"/>
    <p:sldId id="310" r:id="rId20"/>
    <p:sldId id="3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D8B45-2F30-4D49-8285-B565517B15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3DD07F-3A2C-45BE-8194-336B6B3991DC}">
      <dgm:prSet phldrT="[Text]"/>
      <dgm:spPr/>
      <dgm:t>
        <a:bodyPr/>
        <a:lstStyle/>
        <a:p>
          <a:r>
            <a:rPr lang="en-US" dirty="0"/>
            <a:t>Academic Struggles</a:t>
          </a:r>
        </a:p>
      </dgm:t>
    </dgm:pt>
    <dgm:pt modelId="{9E0B4921-A99B-491F-836C-5946A80EEBE7}" type="parTrans" cxnId="{E03A2418-CF8E-46FD-B8B2-A5FDEB9D4B91}">
      <dgm:prSet/>
      <dgm:spPr/>
      <dgm:t>
        <a:bodyPr/>
        <a:lstStyle/>
        <a:p>
          <a:endParaRPr lang="en-US"/>
        </a:p>
      </dgm:t>
    </dgm:pt>
    <dgm:pt modelId="{D68744BA-C2C8-46DA-84B2-4EABECEE0103}" type="sibTrans" cxnId="{E03A2418-CF8E-46FD-B8B2-A5FDEB9D4B91}">
      <dgm:prSet/>
      <dgm:spPr/>
      <dgm:t>
        <a:bodyPr/>
        <a:lstStyle/>
        <a:p>
          <a:endParaRPr lang="en-US"/>
        </a:p>
      </dgm:t>
    </dgm:pt>
    <dgm:pt modelId="{D528DD3F-EF09-4D58-AC02-DF79267B770D}">
      <dgm:prSet phldrT="[Text]"/>
      <dgm:spPr/>
      <dgm:t>
        <a:bodyPr/>
        <a:lstStyle/>
        <a:p>
          <a:r>
            <a:rPr lang="en-US" dirty="0"/>
            <a:t>Behavioral Issues</a:t>
          </a:r>
        </a:p>
      </dgm:t>
    </dgm:pt>
    <dgm:pt modelId="{FC9B1799-6C09-402B-8CF1-9A611D363539}" type="parTrans" cxnId="{D43162E9-EDCA-449E-A371-DCF340B38657}">
      <dgm:prSet/>
      <dgm:spPr/>
      <dgm:t>
        <a:bodyPr/>
        <a:lstStyle/>
        <a:p>
          <a:endParaRPr lang="en-US"/>
        </a:p>
      </dgm:t>
    </dgm:pt>
    <dgm:pt modelId="{16162C91-C2FF-4746-9100-FF697D8366BB}" type="sibTrans" cxnId="{D43162E9-EDCA-449E-A371-DCF340B38657}">
      <dgm:prSet/>
      <dgm:spPr/>
      <dgm:t>
        <a:bodyPr/>
        <a:lstStyle/>
        <a:p>
          <a:endParaRPr lang="en-US"/>
        </a:p>
      </dgm:t>
    </dgm:pt>
    <dgm:pt modelId="{EE0850F3-B513-4C7C-BA47-674A879D9F57}">
      <dgm:prSet phldrT="[Text]"/>
      <dgm:spPr/>
      <dgm:t>
        <a:bodyPr/>
        <a:lstStyle/>
        <a:p>
          <a:r>
            <a:rPr lang="en-US" dirty="0"/>
            <a:t>Poor health outcomes in adulthood</a:t>
          </a:r>
        </a:p>
      </dgm:t>
    </dgm:pt>
    <dgm:pt modelId="{36B9BDDC-0DB8-40D2-AC9B-6A4553C7BE2F}" type="parTrans" cxnId="{33226A3F-616D-4871-9516-476BA10541B2}">
      <dgm:prSet/>
      <dgm:spPr/>
      <dgm:t>
        <a:bodyPr/>
        <a:lstStyle/>
        <a:p>
          <a:endParaRPr lang="en-US"/>
        </a:p>
      </dgm:t>
    </dgm:pt>
    <dgm:pt modelId="{9AD89423-4B98-4E79-9DDE-D0B4B37B9914}" type="sibTrans" cxnId="{33226A3F-616D-4871-9516-476BA10541B2}">
      <dgm:prSet/>
      <dgm:spPr/>
      <dgm:t>
        <a:bodyPr/>
        <a:lstStyle/>
        <a:p>
          <a:endParaRPr lang="en-US"/>
        </a:p>
      </dgm:t>
    </dgm:pt>
    <dgm:pt modelId="{DDFD71FB-7F3D-49E4-9B8A-13AC190FE36E}" type="pres">
      <dgm:prSet presAssocID="{335D8B45-2F30-4D49-8285-B565517B15CC}" presName="linear" presStyleCnt="0">
        <dgm:presLayoutVars>
          <dgm:dir/>
          <dgm:animLvl val="lvl"/>
          <dgm:resizeHandles val="exact"/>
        </dgm:presLayoutVars>
      </dgm:prSet>
      <dgm:spPr/>
    </dgm:pt>
    <dgm:pt modelId="{0823B3D6-829E-4F0F-97D8-29D61EAA808C}" type="pres">
      <dgm:prSet presAssocID="{A03DD07F-3A2C-45BE-8194-336B6B3991DC}" presName="parentLin" presStyleCnt="0"/>
      <dgm:spPr/>
    </dgm:pt>
    <dgm:pt modelId="{427B3B3C-FEDF-4AE4-846A-CAE3B7CF2D0E}" type="pres">
      <dgm:prSet presAssocID="{A03DD07F-3A2C-45BE-8194-336B6B3991DC}" presName="parentLeftMargin" presStyleLbl="node1" presStyleIdx="0" presStyleCnt="3"/>
      <dgm:spPr/>
    </dgm:pt>
    <dgm:pt modelId="{11FEC30C-E080-4534-9CD1-2232ECA3861D}" type="pres">
      <dgm:prSet presAssocID="{A03DD07F-3A2C-45BE-8194-336B6B3991DC}" presName="parentText" presStyleLbl="node1" presStyleIdx="0" presStyleCnt="3">
        <dgm:presLayoutVars>
          <dgm:chMax val="0"/>
          <dgm:bulletEnabled val="1"/>
        </dgm:presLayoutVars>
      </dgm:prSet>
      <dgm:spPr/>
    </dgm:pt>
    <dgm:pt modelId="{671AF486-E24F-44E8-9418-55C2EF753819}" type="pres">
      <dgm:prSet presAssocID="{A03DD07F-3A2C-45BE-8194-336B6B3991DC}" presName="negativeSpace" presStyleCnt="0"/>
      <dgm:spPr/>
    </dgm:pt>
    <dgm:pt modelId="{2318ADA8-035F-4ABE-8453-4F4E5120350A}" type="pres">
      <dgm:prSet presAssocID="{A03DD07F-3A2C-45BE-8194-336B6B3991DC}" presName="childText" presStyleLbl="conFgAcc1" presStyleIdx="0" presStyleCnt="3">
        <dgm:presLayoutVars>
          <dgm:bulletEnabled val="1"/>
        </dgm:presLayoutVars>
      </dgm:prSet>
      <dgm:spPr/>
    </dgm:pt>
    <dgm:pt modelId="{0974B4B0-8C1C-48C4-98F2-07DB1669986F}" type="pres">
      <dgm:prSet presAssocID="{D68744BA-C2C8-46DA-84B2-4EABECEE0103}" presName="spaceBetweenRectangles" presStyleCnt="0"/>
      <dgm:spPr/>
    </dgm:pt>
    <dgm:pt modelId="{67CE7302-45D0-461E-BF5E-06C321FCE30E}" type="pres">
      <dgm:prSet presAssocID="{D528DD3F-EF09-4D58-AC02-DF79267B770D}" presName="parentLin" presStyleCnt="0"/>
      <dgm:spPr/>
    </dgm:pt>
    <dgm:pt modelId="{E29C51FE-0816-4C54-91C9-CD5261A85B2D}" type="pres">
      <dgm:prSet presAssocID="{D528DD3F-EF09-4D58-AC02-DF79267B770D}" presName="parentLeftMargin" presStyleLbl="node1" presStyleIdx="0" presStyleCnt="3"/>
      <dgm:spPr/>
    </dgm:pt>
    <dgm:pt modelId="{E65630A1-2CE0-4312-921C-809E87F49241}" type="pres">
      <dgm:prSet presAssocID="{D528DD3F-EF09-4D58-AC02-DF79267B770D}" presName="parentText" presStyleLbl="node1" presStyleIdx="1" presStyleCnt="3">
        <dgm:presLayoutVars>
          <dgm:chMax val="0"/>
          <dgm:bulletEnabled val="1"/>
        </dgm:presLayoutVars>
      </dgm:prSet>
      <dgm:spPr/>
    </dgm:pt>
    <dgm:pt modelId="{E074F3EB-39BA-41BB-A7D3-E88A6490EDBC}" type="pres">
      <dgm:prSet presAssocID="{D528DD3F-EF09-4D58-AC02-DF79267B770D}" presName="negativeSpace" presStyleCnt="0"/>
      <dgm:spPr/>
    </dgm:pt>
    <dgm:pt modelId="{86FDED69-60D3-4766-979F-9A8EAD84FEF6}" type="pres">
      <dgm:prSet presAssocID="{D528DD3F-EF09-4D58-AC02-DF79267B770D}" presName="childText" presStyleLbl="conFgAcc1" presStyleIdx="1" presStyleCnt="3">
        <dgm:presLayoutVars>
          <dgm:bulletEnabled val="1"/>
        </dgm:presLayoutVars>
      </dgm:prSet>
      <dgm:spPr/>
    </dgm:pt>
    <dgm:pt modelId="{AC02B72E-D27C-4E6E-8A4C-27C7EAAE5811}" type="pres">
      <dgm:prSet presAssocID="{16162C91-C2FF-4746-9100-FF697D8366BB}" presName="spaceBetweenRectangles" presStyleCnt="0"/>
      <dgm:spPr/>
    </dgm:pt>
    <dgm:pt modelId="{9ADE4360-CB4C-4597-A602-98CCE1556C79}" type="pres">
      <dgm:prSet presAssocID="{EE0850F3-B513-4C7C-BA47-674A879D9F57}" presName="parentLin" presStyleCnt="0"/>
      <dgm:spPr/>
    </dgm:pt>
    <dgm:pt modelId="{519A204E-EC02-48DC-A46F-85F4EA5B2D35}" type="pres">
      <dgm:prSet presAssocID="{EE0850F3-B513-4C7C-BA47-674A879D9F57}" presName="parentLeftMargin" presStyleLbl="node1" presStyleIdx="1" presStyleCnt="3"/>
      <dgm:spPr/>
    </dgm:pt>
    <dgm:pt modelId="{8B7E7F7F-30C9-493D-B090-119D45308EF0}" type="pres">
      <dgm:prSet presAssocID="{EE0850F3-B513-4C7C-BA47-674A879D9F57}" presName="parentText" presStyleLbl="node1" presStyleIdx="2" presStyleCnt="3">
        <dgm:presLayoutVars>
          <dgm:chMax val="0"/>
          <dgm:bulletEnabled val="1"/>
        </dgm:presLayoutVars>
      </dgm:prSet>
      <dgm:spPr/>
    </dgm:pt>
    <dgm:pt modelId="{13E17440-7173-408D-BC4E-9618EA52C6D8}" type="pres">
      <dgm:prSet presAssocID="{EE0850F3-B513-4C7C-BA47-674A879D9F57}" presName="negativeSpace" presStyleCnt="0"/>
      <dgm:spPr/>
    </dgm:pt>
    <dgm:pt modelId="{B2476C15-D020-4202-B6FA-1E96AFB323EC}" type="pres">
      <dgm:prSet presAssocID="{EE0850F3-B513-4C7C-BA47-674A879D9F57}" presName="childText" presStyleLbl="conFgAcc1" presStyleIdx="2" presStyleCnt="3">
        <dgm:presLayoutVars>
          <dgm:bulletEnabled val="1"/>
        </dgm:presLayoutVars>
      </dgm:prSet>
      <dgm:spPr/>
    </dgm:pt>
  </dgm:ptLst>
  <dgm:cxnLst>
    <dgm:cxn modelId="{E03A2418-CF8E-46FD-B8B2-A5FDEB9D4B91}" srcId="{335D8B45-2F30-4D49-8285-B565517B15CC}" destId="{A03DD07F-3A2C-45BE-8194-336B6B3991DC}" srcOrd="0" destOrd="0" parTransId="{9E0B4921-A99B-491F-836C-5946A80EEBE7}" sibTransId="{D68744BA-C2C8-46DA-84B2-4EABECEE0103}"/>
    <dgm:cxn modelId="{33226A3F-616D-4871-9516-476BA10541B2}" srcId="{335D8B45-2F30-4D49-8285-B565517B15CC}" destId="{EE0850F3-B513-4C7C-BA47-674A879D9F57}" srcOrd="2" destOrd="0" parTransId="{36B9BDDC-0DB8-40D2-AC9B-6A4553C7BE2F}" sibTransId="{9AD89423-4B98-4E79-9DDE-D0B4B37B9914}"/>
    <dgm:cxn modelId="{292E5370-69B1-450E-9BC5-C1F164D35FD8}" type="presOf" srcId="{EE0850F3-B513-4C7C-BA47-674A879D9F57}" destId="{8B7E7F7F-30C9-493D-B090-119D45308EF0}" srcOrd="1" destOrd="0" presId="urn:microsoft.com/office/officeart/2005/8/layout/list1"/>
    <dgm:cxn modelId="{E62C2692-EDAE-48D0-85E2-D2DAFFA8267D}" type="presOf" srcId="{A03DD07F-3A2C-45BE-8194-336B6B3991DC}" destId="{427B3B3C-FEDF-4AE4-846A-CAE3B7CF2D0E}" srcOrd="0" destOrd="0" presId="urn:microsoft.com/office/officeart/2005/8/layout/list1"/>
    <dgm:cxn modelId="{90CB6B9F-439F-4EB2-A1C4-2B0F4DD28BC3}" type="presOf" srcId="{EE0850F3-B513-4C7C-BA47-674A879D9F57}" destId="{519A204E-EC02-48DC-A46F-85F4EA5B2D35}" srcOrd="0" destOrd="0" presId="urn:microsoft.com/office/officeart/2005/8/layout/list1"/>
    <dgm:cxn modelId="{A7752EC5-A8AD-4CE3-9ABD-FE394FA3F290}" type="presOf" srcId="{335D8B45-2F30-4D49-8285-B565517B15CC}" destId="{DDFD71FB-7F3D-49E4-9B8A-13AC190FE36E}" srcOrd="0" destOrd="0" presId="urn:microsoft.com/office/officeart/2005/8/layout/list1"/>
    <dgm:cxn modelId="{4073D4D7-88E2-403C-8935-EC8B28883ADB}" type="presOf" srcId="{D528DD3F-EF09-4D58-AC02-DF79267B770D}" destId="{E29C51FE-0816-4C54-91C9-CD5261A85B2D}" srcOrd="0" destOrd="0" presId="urn:microsoft.com/office/officeart/2005/8/layout/list1"/>
    <dgm:cxn modelId="{4800DFE3-79A4-41BA-9482-37C476E6F07A}" type="presOf" srcId="{A03DD07F-3A2C-45BE-8194-336B6B3991DC}" destId="{11FEC30C-E080-4534-9CD1-2232ECA3861D}" srcOrd="1" destOrd="0" presId="urn:microsoft.com/office/officeart/2005/8/layout/list1"/>
    <dgm:cxn modelId="{D43162E9-EDCA-449E-A371-DCF340B38657}" srcId="{335D8B45-2F30-4D49-8285-B565517B15CC}" destId="{D528DD3F-EF09-4D58-AC02-DF79267B770D}" srcOrd="1" destOrd="0" parTransId="{FC9B1799-6C09-402B-8CF1-9A611D363539}" sibTransId="{16162C91-C2FF-4746-9100-FF697D8366BB}"/>
    <dgm:cxn modelId="{AA7FEDF0-45CB-4C47-944B-DA9AB97D11ED}" type="presOf" srcId="{D528DD3F-EF09-4D58-AC02-DF79267B770D}" destId="{E65630A1-2CE0-4312-921C-809E87F49241}" srcOrd="1" destOrd="0" presId="urn:microsoft.com/office/officeart/2005/8/layout/list1"/>
    <dgm:cxn modelId="{4B17F326-74F5-4C85-9E09-2EFDD7E22F1E}" type="presParOf" srcId="{DDFD71FB-7F3D-49E4-9B8A-13AC190FE36E}" destId="{0823B3D6-829E-4F0F-97D8-29D61EAA808C}" srcOrd="0" destOrd="0" presId="urn:microsoft.com/office/officeart/2005/8/layout/list1"/>
    <dgm:cxn modelId="{0C94B3F2-0D85-445B-B587-35B57286643A}" type="presParOf" srcId="{0823B3D6-829E-4F0F-97D8-29D61EAA808C}" destId="{427B3B3C-FEDF-4AE4-846A-CAE3B7CF2D0E}" srcOrd="0" destOrd="0" presId="urn:microsoft.com/office/officeart/2005/8/layout/list1"/>
    <dgm:cxn modelId="{AEB2D78A-B711-40AE-91B0-D0512C828263}" type="presParOf" srcId="{0823B3D6-829E-4F0F-97D8-29D61EAA808C}" destId="{11FEC30C-E080-4534-9CD1-2232ECA3861D}" srcOrd="1" destOrd="0" presId="urn:microsoft.com/office/officeart/2005/8/layout/list1"/>
    <dgm:cxn modelId="{C0C67151-58BC-40C3-AFDE-35B15C46EF3D}" type="presParOf" srcId="{DDFD71FB-7F3D-49E4-9B8A-13AC190FE36E}" destId="{671AF486-E24F-44E8-9418-55C2EF753819}" srcOrd="1" destOrd="0" presId="urn:microsoft.com/office/officeart/2005/8/layout/list1"/>
    <dgm:cxn modelId="{74AF8843-63EF-4AA4-B175-C517C7E56F4A}" type="presParOf" srcId="{DDFD71FB-7F3D-49E4-9B8A-13AC190FE36E}" destId="{2318ADA8-035F-4ABE-8453-4F4E5120350A}" srcOrd="2" destOrd="0" presId="urn:microsoft.com/office/officeart/2005/8/layout/list1"/>
    <dgm:cxn modelId="{1DED94EC-1F93-469A-B401-85DB1C74909D}" type="presParOf" srcId="{DDFD71FB-7F3D-49E4-9B8A-13AC190FE36E}" destId="{0974B4B0-8C1C-48C4-98F2-07DB1669986F}" srcOrd="3" destOrd="0" presId="urn:microsoft.com/office/officeart/2005/8/layout/list1"/>
    <dgm:cxn modelId="{FB813379-B175-478E-ADF9-F8AD00CD6BA7}" type="presParOf" srcId="{DDFD71FB-7F3D-49E4-9B8A-13AC190FE36E}" destId="{67CE7302-45D0-461E-BF5E-06C321FCE30E}" srcOrd="4" destOrd="0" presId="urn:microsoft.com/office/officeart/2005/8/layout/list1"/>
    <dgm:cxn modelId="{0380ABF7-B1D9-4890-BD9A-06F875275C2F}" type="presParOf" srcId="{67CE7302-45D0-461E-BF5E-06C321FCE30E}" destId="{E29C51FE-0816-4C54-91C9-CD5261A85B2D}" srcOrd="0" destOrd="0" presId="urn:microsoft.com/office/officeart/2005/8/layout/list1"/>
    <dgm:cxn modelId="{53BAF086-1D69-4B26-B7A0-6BCE340FAD08}" type="presParOf" srcId="{67CE7302-45D0-461E-BF5E-06C321FCE30E}" destId="{E65630A1-2CE0-4312-921C-809E87F49241}" srcOrd="1" destOrd="0" presId="urn:microsoft.com/office/officeart/2005/8/layout/list1"/>
    <dgm:cxn modelId="{F6A5021B-565E-47AE-A059-3092875CA029}" type="presParOf" srcId="{DDFD71FB-7F3D-49E4-9B8A-13AC190FE36E}" destId="{E074F3EB-39BA-41BB-A7D3-E88A6490EDBC}" srcOrd="5" destOrd="0" presId="urn:microsoft.com/office/officeart/2005/8/layout/list1"/>
    <dgm:cxn modelId="{91AD4388-8CB3-4719-A772-ACAC3692FED6}" type="presParOf" srcId="{DDFD71FB-7F3D-49E4-9B8A-13AC190FE36E}" destId="{86FDED69-60D3-4766-979F-9A8EAD84FEF6}" srcOrd="6" destOrd="0" presId="urn:microsoft.com/office/officeart/2005/8/layout/list1"/>
    <dgm:cxn modelId="{A55920F2-FA3A-4C0D-AD33-81B19DE5FA7D}" type="presParOf" srcId="{DDFD71FB-7F3D-49E4-9B8A-13AC190FE36E}" destId="{AC02B72E-D27C-4E6E-8A4C-27C7EAAE5811}" srcOrd="7" destOrd="0" presId="urn:microsoft.com/office/officeart/2005/8/layout/list1"/>
    <dgm:cxn modelId="{54D2A768-6E46-4990-887A-09BD4300FC28}" type="presParOf" srcId="{DDFD71FB-7F3D-49E4-9B8A-13AC190FE36E}" destId="{9ADE4360-CB4C-4597-A602-98CCE1556C79}" srcOrd="8" destOrd="0" presId="urn:microsoft.com/office/officeart/2005/8/layout/list1"/>
    <dgm:cxn modelId="{4D651472-426D-4296-9827-920D1F102711}" type="presParOf" srcId="{9ADE4360-CB4C-4597-A602-98CCE1556C79}" destId="{519A204E-EC02-48DC-A46F-85F4EA5B2D35}" srcOrd="0" destOrd="0" presId="urn:microsoft.com/office/officeart/2005/8/layout/list1"/>
    <dgm:cxn modelId="{7D1F676E-4F4F-49EB-AC07-B8C7C0C63BC6}" type="presParOf" srcId="{9ADE4360-CB4C-4597-A602-98CCE1556C79}" destId="{8B7E7F7F-30C9-493D-B090-119D45308EF0}" srcOrd="1" destOrd="0" presId="urn:microsoft.com/office/officeart/2005/8/layout/list1"/>
    <dgm:cxn modelId="{6C7E4D0C-4611-420D-9D0A-DDB717B6DC88}" type="presParOf" srcId="{DDFD71FB-7F3D-49E4-9B8A-13AC190FE36E}" destId="{13E17440-7173-408D-BC4E-9618EA52C6D8}" srcOrd="9" destOrd="0" presId="urn:microsoft.com/office/officeart/2005/8/layout/list1"/>
    <dgm:cxn modelId="{442A6580-82B1-4316-AB30-892BAF7D30B8}" type="presParOf" srcId="{DDFD71FB-7F3D-49E4-9B8A-13AC190FE36E}" destId="{B2476C15-D020-4202-B6FA-1E96AFB323E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8ADA8-035F-4ABE-8453-4F4E5120350A}">
      <dsp:nvSpPr>
        <dsp:cNvPr id="0" name=""/>
        <dsp:cNvSpPr/>
      </dsp:nvSpPr>
      <dsp:spPr>
        <a:xfrm>
          <a:off x="0" y="630948"/>
          <a:ext cx="6772852"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FEC30C-E080-4534-9CD1-2232ECA3861D}">
      <dsp:nvSpPr>
        <dsp:cNvPr id="0" name=""/>
        <dsp:cNvSpPr/>
      </dsp:nvSpPr>
      <dsp:spPr>
        <a:xfrm>
          <a:off x="338642" y="320988"/>
          <a:ext cx="4740996"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98" tIns="0" rIns="179198" bIns="0" numCol="1" spcCol="1270" anchor="ctr" anchorCtr="0">
          <a:noAutofit/>
        </a:bodyPr>
        <a:lstStyle/>
        <a:p>
          <a:pPr marL="0" lvl="0" indent="0" algn="l" defTabSz="933450">
            <a:lnSpc>
              <a:spcPct val="90000"/>
            </a:lnSpc>
            <a:spcBef>
              <a:spcPct val="0"/>
            </a:spcBef>
            <a:spcAft>
              <a:spcPct val="35000"/>
            </a:spcAft>
            <a:buNone/>
          </a:pPr>
          <a:r>
            <a:rPr lang="en-US" sz="2100" kern="1200" dirty="0"/>
            <a:t>Academic Struggles</a:t>
          </a:r>
        </a:p>
      </dsp:txBody>
      <dsp:txXfrm>
        <a:off x="368904" y="351250"/>
        <a:ext cx="4680472" cy="559396"/>
      </dsp:txXfrm>
    </dsp:sp>
    <dsp:sp modelId="{86FDED69-60D3-4766-979F-9A8EAD84FEF6}">
      <dsp:nvSpPr>
        <dsp:cNvPr id="0" name=""/>
        <dsp:cNvSpPr/>
      </dsp:nvSpPr>
      <dsp:spPr>
        <a:xfrm>
          <a:off x="0" y="1583508"/>
          <a:ext cx="6772852"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630A1-2CE0-4312-921C-809E87F49241}">
      <dsp:nvSpPr>
        <dsp:cNvPr id="0" name=""/>
        <dsp:cNvSpPr/>
      </dsp:nvSpPr>
      <dsp:spPr>
        <a:xfrm>
          <a:off x="338642" y="1273548"/>
          <a:ext cx="4740996"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98" tIns="0" rIns="179198" bIns="0" numCol="1" spcCol="1270" anchor="ctr" anchorCtr="0">
          <a:noAutofit/>
        </a:bodyPr>
        <a:lstStyle/>
        <a:p>
          <a:pPr marL="0" lvl="0" indent="0" algn="l" defTabSz="933450">
            <a:lnSpc>
              <a:spcPct val="90000"/>
            </a:lnSpc>
            <a:spcBef>
              <a:spcPct val="0"/>
            </a:spcBef>
            <a:spcAft>
              <a:spcPct val="35000"/>
            </a:spcAft>
            <a:buNone/>
          </a:pPr>
          <a:r>
            <a:rPr lang="en-US" sz="2100" kern="1200" dirty="0"/>
            <a:t>Behavioral Issues</a:t>
          </a:r>
        </a:p>
      </dsp:txBody>
      <dsp:txXfrm>
        <a:off x="368904" y="1303810"/>
        <a:ext cx="4680472" cy="559396"/>
      </dsp:txXfrm>
    </dsp:sp>
    <dsp:sp modelId="{B2476C15-D020-4202-B6FA-1E96AFB323EC}">
      <dsp:nvSpPr>
        <dsp:cNvPr id="0" name=""/>
        <dsp:cNvSpPr/>
      </dsp:nvSpPr>
      <dsp:spPr>
        <a:xfrm>
          <a:off x="0" y="2536068"/>
          <a:ext cx="6772852"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E7F7F-30C9-493D-B090-119D45308EF0}">
      <dsp:nvSpPr>
        <dsp:cNvPr id="0" name=""/>
        <dsp:cNvSpPr/>
      </dsp:nvSpPr>
      <dsp:spPr>
        <a:xfrm>
          <a:off x="338642" y="2226108"/>
          <a:ext cx="4740996"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98" tIns="0" rIns="179198" bIns="0" numCol="1" spcCol="1270" anchor="ctr" anchorCtr="0">
          <a:noAutofit/>
        </a:bodyPr>
        <a:lstStyle/>
        <a:p>
          <a:pPr marL="0" lvl="0" indent="0" algn="l" defTabSz="933450">
            <a:lnSpc>
              <a:spcPct val="90000"/>
            </a:lnSpc>
            <a:spcBef>
              <a:spcPct val="0"/>
            </a:spcBef>
            <a:spcAft>
              <a:spcPct val="35000"/>
            </a:spcAft>
            <a:buNone/>
          </a:pPr>
          <a:r>
            <a:rPr lang="en-US" sz="2100" kern="1200" dirty="0"/>
            <a:t>Poor health outcomes in adulthood</a:t>
          </a:r>
        </a:p>
      </dsp:txBody>
      <dsp:txXfrm>
        <a:off x="368904" y="2256370"/>
        <a:ext cx="4680472"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7/24/2024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7/24/2024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7/24/2024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7/24/2024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7/24/2024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The true cost of childcare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1053480"/>
          </a:xfrm>
        </p:spPr>
        <p:txBody>
          <a:bodyPr>
            <a:normAutofit fontScale="62500" lnSpcReduction="20000"/>
          </a:bodyPr>
          <a:lstStyle/>
          <a:p>
            <a:pPr>
              <a:spcAft>
                <a:spcPts val="600"/>
              </a:spcAft>
            </a:pPr>
            <a:r>
              <a:rPr lang="en-US" dirty="0">
                <a:solidFill>
                  <a:schemeClr val="tx1"/>
                </a:solidFill>
              </a:rPr>
              <a:t>Meryl Lammers</a:t>
            </a:r>
          </a:p>
          <a:p>
            <a:pPr>
              <a:spcAft>
                <a:spcPts val="600"/>
              </a:spcAft>
            </a:pPr>
            <a:r>
              <a:rPr lang="en-US" dirty="0">
                <a:solidFill>
                  <a:schemeClr val="tx1"/>
                </a:solidFill>
              </a:rPr>
              <a:t>Reproductive Justice and SW Praxis</a:t>
            </a:r>
          </a:p>
          <a:p>
            <a:pPr>
              <a:spcAft>
                <a:spcPts val="600"/>
              </a:spcAft>
            </a:pPr>
            <a:r>
              <a:rPr lang="en-US" dirty="0">
                <a:solidFill>
                  <a:schemeClr val="tx1"/>
                </a:solidFill>
              </a:rPr>
              <a:t>Professor Lindsay Griffin</a:t>
            </a:r>
          </a:p>
          <a:p>
            <a:pPr>
              <a:spcAft>
                <a:spcPts val="600"/>
              </a:spcAft>
            </a:pPr>
            <a:r>
              <a:rPr lang="en-US" dirty="0">
                <a:solidFill>
                  <a:schemeClr val="tx1"/>
                </a:solidFill>
              </a:rPr>
              <a:t>7/25/24</a:t>
            </a:r>
          </a:p>
          <a:p>
            <a:pPr>
              <a:spcAft>
                <a:spcPts val="600"/>
              </a:spcAft>
            </a:pPr>
            <a:endParaRPr lang="en-US"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BB7B-20C7-D6F4-9C73-C8528C0681A3}"/>
              </a:ext>
            </a:extLst>
          </p:cNvPr>
          <p:cNvSpPr>
            <a:spLocks noGrp="1"/>
          </p:cNvSpPr>
          <p:nvPr>
            <p:ph type="title"/>
          </p:nvPr>
        </p:nvSpPr>
        <p:spPr>
          <a:xfrm>
            <a:off x="970671" y="-98474"/>
            <a:ext cx="10297551" cy="1800665"/>
          </a:xfrm>
        </p:spPr>
        <p:txBody>
          <a:bodyPr>
            <a:normAutofit/>
          </a:bodyPr>
          <a:lstStyle/>
          <a:p>
            <a:pPr algn="ctr"/>
            <a:r>
              <a:rPr lang="en-US" sz="2800" b="1" u="sng" dirty="0"/>
              <a:t>How Racial Disparities Prevent Tenet 3 of RJ</a:t>
            </a:r>
          </a:p>
        </p:txBody>
      </p:sp>
      <p:sp>
        <p:nvSpPr>
          <p:cNvPr id="4" name="TextBox 3">
            <a:extLst>
              <a:ext uri="{FF2B5EF4-FFF2-40B4-BE49-F238E27FC236}">
                <a16:creationId xmlns:a16="http://schemas.microsoft.com/office/drawing/2014/main" id="{9AC6DA9D-A863-001E-5312-5C8B5753567F}"/>
              </a:ext>
            </a:extLst>
          </p:cNvPr>
          <p:cNvSpPr txBox="1"/>
          <p:nvPr/>
        </p:nvSpPr>
        <p:spPr>
          <a:xfrm>
            <a:off x="393895" y="1083211"/>
            <a:ext cx="11268222" cy="6329425"/>
          </a:xfrm>
          <a:prstGeom prst="rect">
            <a:avLst/>
          </a:prstGeom>
          <a:noFill/>
        </p:spPr>
        <p:txBody>
          <a:bodyPr wrap="square">
            <a:spAutoFit/>
          </a:bodyPr>
          <a:lstStyle/>
          <a:p>
            <a:pPr>
              <a:lnSpc>
                <a:spcPct val="150000"/>
              </a:lnSpc>
            </a:pPr>
            <a:r>
              <a:rPr lang="en-US" sz="1600" b="1" u="sng" dirty="0"/>
              <a:t>CHILDCARE:</a:t>
            </a:r>
          </a:p>
          <a:p>
            <a:pPr marL="285750" indent="-285750">
              <a:lnSpc>
                <a:spcPct val="150000"/>
              </a:lnSpc>
              <a:buFont typeface="Arial" panose="020B0604020202020204" pitchFamily="34" charset="0"/>
              <a:buChar char="•"/>
            </a:pPr>
            <a:r>
              <a:rPr lang="en-US" sz="1600" dirty="0"/>
              <a:t>Black Americans bear the largest childcare cost burden in the country: 24.5% of income (United Way, 2023). </a:t>
            </a:r>
          </a:p>
          <a:p>
            <a:pPr marL="285750" indent="-285750">
              <a:lnSpc>
                <a:spcPct val="150000"/>
              </a:lnSpc>
              <a:buFont typeface="Arial" panose="020B0604020202020204" pitchFamily="34" charset="0"/>
              <a:buChar char="•"/>
            </a:pPr>
            <a:r>
              <a:rPr lang="en-US" sz="1600" dirty="0"/>
              <a:t>Childcare cost percentage of income for working single mothers (2017): Black: 56%; AI/AN: 51%; Latino: 42%; White: 26% (Banks, 2019). </a:t>
            </a:r>
          </a:p>
          <a:p>
            <a:pPr>
              <a:lnSpc>
                <a:spcPct val="150000"/>
              </a:lnSpc>
            </a:pPr>
            <a:r>
              <a:rPr lang="en-US" sz="1600" b="1" u="sng" dirty="0"/>
              <a:t>HEALTHCARE:</a:t>
            </a:r>
          </a:p>
          <a:p>
            <a:pPr marL="285750" indent="-285750">
              <a:lnSpc>
                <a:spcPct val="150000"/>
              </a:lnSpc>
              <a:buFont typeface="Arial" panose="020B0604020202020204" pitchFamily="34" charset="0"/>
              <a:buChar char="•"/>
            </a:pPr>
            <a:r>
              <a:rPr lang="en-US" sz="1600" dirty="0"/>
              <a:t>Rates of Postpardum Depression in 2021: Black: 22%, AI/AN: 22%; Hispanic: 18.8%; Asian Pacific Islander: 13.8%; White 11% (</a:t>
            </a:r>
            <a:r>
              <a:rPr lang="en-US" sz="1600" dirty="0" err="1"/>
              <a:t>Getahun</a:t>
            </a:r>
            <a:r>
              <a:rPr lang="en-US" sz="1600" dirty="0"/>
              <a:t> et al., 2023).  </a:t>
            </a:r>
          </a:p>
          <a:p>
            <a:pPr marL="285750" indent="-285750">
              <a:lnSpc>
                <a:spcPct val="150000"/>
              </a:lnSpc>
              <a:buFont typeface="Arial" panose="020B0604020202020204" pitchFamily="34" charset="0"/>
              <a:buChar char="•"/>
            </a:pPr>
            <a:r>
              <a:rPr lang="en-US" sz="1600" dirty="0"/>
              <a:t>Maternal Mortality Rate 2022 (per 100,000 people): Black: 49.5, White: 19, Hispanic: 16.9; Asian: 13.2 (</a:t>
            </a:r>
            <a:r>
              <a:rPr lang="en-US" sz="1600" dirty="0" err="1"/>
              <a:t>Hoyert</a:t>
            </a:r>
            <a:r>
              <a:rPr lang="en-US" sz="1600" dirty="0"/>
              <a:t>, 2024). </a:t>
            </a:r>
          </a:p>
          <a:p>
            <a:pPr marL="285750" indent="-285750">
              <a:lnSpc>
                <a:spcPct val="150000"/>
              </a:lnSpc>
              <a:buFont typeface="Arial" panose="020B0604020202020204" pitchFamily="34" charset="0"/>
              <a:buChar char="•"/>
            </a:pPr>
            <a:r>
              <a:rPr lang="en-US" sz="1600" dirty="0"/>
              <a:t>BIPOC children are 2-3 times more likely to not have health insurance than white counterparts (</a:t>
            </a:r>
            <a:r>
              <a:rPr lang="en-US" sz="1600" dirty="0" err="1"/>
              <a:t>Artiga</a:t>
            </a:r>
            <a:r>
              <a:rPr lang="en-US" sz="1600" dirty="0"/>
              <a:t> et al., 2024).</a:t>
            </a:r>
          </a:p>
          <a:p>
            <a:pPr marL="285750" indent="-285750">
              <a:lnSpc>
                <a:spcPct val="150000"/>
              </a:lnSpc>
              <a:buFont typeface="Arial" panose="020B0604020202020204" pitchFamily="34" charset="0"/>
              <a:buChar char="•"/>
            </a:pPr>
            <a:r>
              <a:rPr lang="en-US" sz="1600" dirty="0"/>
              <a:t>Living in poverty and being the recipient of discrimination in early childhood increases toxic stress, which leads to poor health outcomes in adulthood (</a:t>
            </a:r>
            <a:r>
              <a:rPr lang="en-US" sz="1600" dirty="0" err="1"/>
              <a:t>Shankoff</a:t>
            </a:r>
            <a:r>
              <a:rPr lang="en-US" sz="1600" dirty="0"/>
              <a:t> et al., 2012). </a:t>
            </a:r>
          </a:p>
          <a:p>
            <a:pPr>
              <a:lnSpc>
                <a:spcPct val="150000"/>
              </a:lnSpc>
            </a:pPr>
            <a:r>
              <a:rPr lang="en-US" sz="1600" b="1" u="sng" dirty="0"/>
              <a:t>FOOD:</a:t>
            </a:r>
          </a:p>
          <a:p>
            <a:pPr marL="285750" indent="-285750">
              <a:lnSpc>
                <a:spcPct val="150000"/>
              </a:lnSpc>
              <a:buFont typeface="Arial" panose="020B0604020202020204" pitchFamily="34" charset="0"/>
              <a:buChar char="•"/>
            </a:pPr>
            <a:r>
              <a:rPr lang="en-US" sz="1600" dirty="0"/>
              <a:t>BIPOC households experience food insecurity at greater rates than White households (USDA, 2024). </a:t>
            </a:r>
          </a:p>
          <a:p>
            <a:pPr marL="285750" indent="-285750">
              <a:lnSpc>
                <a:spcPct val="150000"/>
              </a:lnSpc>
              <a:buFont typeface="Arial" panose="020B0604020202020204" pitchFamily="34" charset="0"/>
              <a:buChar char="•"/>
            </a:pPr>
            <a:r>
              <a:rPr lang="en-US" sz="1600" dirty="0"/>
              <a:t>Food deserts are more prevalent in BIPOC communities, creating negative health outcomes (El, 2024). </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endParaRPr lang="en-US" sz="1600" dirty="0"/>
          </a:p>
        </p:txBody>
      </p:sp>
    </p:spTree>
    <p:extLst>
      <p:ext uri="{BB962C8B-B14F-4D97-AF65-F5344CB8AC3E}">
        <p14:creationId xmlns:p14="http://schemas.microsoft.com/office/powerpoint/2010/main" val="199152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C072EC-5661-8936-ED8E-DBA73DB8F600}"/>
              </a:ext>
            </a:extLst>
          </p:cNvPr>
          <p:cNvSpPr txBox="1"/>
          <p:nvPr/>
        </p:nvSpPr>
        <p:spPr>
          <a:xfrm>
            <a:off x="436098" y="422031"/>
            <a:ext cx="11380764" cy="6493509"/>
          </a:xfrm>
          <a:prstGeom prst="rect">
            <a:avLst/>
          </a:prstGeom>
          <a:noFill/>
        </p:spPr>
        <p:txBody>
          <a:bodyPr wrap="square">
            <a:spAutoFit/>
          </a:bodyPr>
          <a:lstStyle/>
          <a:p>
            <a:r>
              <a:rPr lang="en-US" sz="1600" b="1" u="sng" dirty="0"/>
              <a:t>HOUSING:</a:t>
            </a:r>
          </a:p>
          <a:p>
            <a:pPr marL="285750" indent="-285750">
              <a:lnSpc>
                <a:spcPct val="150000"/>
              </a:lnSpc>
              <a:buFont typeface="Arial" panose="020B0604020202020204" pitchFamily="34" charset="0"/>
              <a:buChar char="•"/>
            </a:pPr>
            <a:r>
              <a:rPr lang="en-US" sz="1600" dirty="0"/>
              <a:t>Children of color are more likely to experience unsafe housing, being exposed to lead, mold, pests, second hand smoke, which leads to negative health outcomes (</a:t>
            </a:r>
            <a:r>
              <a:rPr lang="en-US" sz="1600" dirty="0" err="1"/>
              <a:t>Bovell</a:t>
            </a:r>
            <a:r>
              <a:rPr lang="en-US" sz="1600" dirty="0"/>
              <a:t>-Ammon et al., 2020). </a:t>
            </a:r>
          </a:p>
          <a:p>
            <a:pPr marL="285750" indent="-285750">
              <a:lnSpc>
                <a:spcPct val="150000"/>
              </a:lnSpc>
              <a:buFont typeface="Arial" panose="020B0604020202020204" pitchFamily="34" charset="0"/>
              <a:buChar char="•"/>
            </a:pPr>
            <a:r>
              <a:rPr lang="en-US" sz="1600" dirty="0"/>
              <a:t>People of color are disproportionately effected by environmental contamination (</a:t>
            </a:r>
            <a:r>
              <a:rPr lang="en-US" sz="1600" dirty="0" err="1"/>
              <a:t>Tabuchi</a:t>
            </a:r>
            <a:r>
              <a:rPr lang="en-US" sz="1600" dirty="0"/>
              <a:t> &amp; Popovich, 2021). </a:t>
            </a:r>
          </a:p>
          <a:p>
            <a:pPr marL="285750" indent="-285750">
              <a:lnSpc>
                <a:spcPct val="150000"/>
              </a:lnSpc>
              <a:buFont typeface="Arial" panose="020B0604020202020204" pitchFamily="34" charset="0"/>
              <a:buChar char="•"/>
            </a:pPr>
            <a:r>
              <a:rPr lang="en-US" sz="1600" dirty="0"/>
              <a:t>Black and Latinx families are more likely to live in neighborhoods of concentrated poverty due to intentional racist policies (red-lining, </a:t>
            </a:r>
            <a:r>
              <a:rPr lang="en-US" sz="1600" dirty="0" err="1"/>
              <a:t>etc</a:t>
            </a:r>
            <a:r>
              <a:rPr lang="en-US" sz="1600" dirty="0"/>
              <a:t>) (</a:t>
            </a:r>
            <a:r>
              <a:rPr lang="en-US" sz="1600" dirty="0" err="1"/>
              <a:t>Bovell</a:t>
            </a:r>
            <a:r>
              <a:rPr lang="en-US" sz="1600" dirty="0"/>
              <a:t>-Ammon et al., 2020). </a:t>
            </a:r>
          </a:p>
          <a:p>
            <a:pPr marL="285750" indent="-285750">
              <a:lnSpc>
                <a:spcPct val="150000"/>
              </a:lnSpc>
              <a:buFont typeface="Arial" panose="020B0604020202020204" pitchFamily="34" charset="0"/>
              <a:buChar char="•"/>
            </a:pPr>
            <a:r>
              <a:rPr lang="en-US" sz="1600" dirty="0"/>
              <a:t>Black households with children account for 50% of homelessness (National Alliance to End Homelessness, 2023). </a:t>
            </a:r>
          </a:p>
          <a:p>
            <a:pPr>
              <a:lnSpc>
                <a:spcPct val="150000"/>
              </a:lnSpc>
            </a:pPr>
            <a:endParaRPr lang="en-US" sz="1600" dirty="0"/>
          </a:p>
          <a:p>
            <a:r>
              <a:rPr lang="en-US" sz="1600" b="1" u="sng" dirty="0"/>
              <a:t>WORKFORCE:</a:t>
            </a:r>
          </a:p>
          <a:p>
            <a:pPr marL="285750" indent="-285750">
              <a:lnSpc>
                <a:spcPct val="150000"/>
              </a:lnSpc>
              <a:buFont typeface="Arial" panose="020B0604020202020204" pitchFamily="34" charset="0"/>
              <a:buChar char="•"/>
            </a:pPr>
            <a:r>
              <a:rPr lang="en-US" sz="1600" dirty="0"/>
              <a:t>The War on Drugs and mass incarceration separated Black fathers from families and the “no man in home” rules discouraged families to remain together, placing the domestic burden on women. </a:t>
            </a:r>
          </a:p>
          <a:p>
            <a:pPr marL="285750" indent="-285750">
              <a:lnSpc>
                <a:spcPct val="150000"/>
              </a:lnSpc>
              <a:buFont typeface="Arial" panose="020B0604020202020204" pitchFamily="34" charset="0"/>
              <a:buChar char="•"/>
            </a:pPr>
            <a:r>
              <a:rPr lang="en-US" sz="1600" dirty="0"/>
              <a:t>1/3 of Black women are employed in service positions as compared to 1/5 of White women. </a:t>
            </a:r>
          </a:p>
          <a:p>
            <a:pPr marL="285750" indent="-285750">
              <a:lnSpc>
                <a:spcPct val="150000"/>
              </a:lnSpc>
              <a:buFont typeface="Arial" panose="020B0604020202020204" pitchFamily="34" charset="0"/>
              <a:buChar char="•"/>
            </a:pPr>
            <a:r>
              <a:rPr lang="en-US" sz="1600" dirty="0"/>
              <a:t>Significant pay disparities: Black workers average 24.4% less than White workers. Average annual income for Black women was just over $36,000, 21% lower than White women. </a:t>
            </a:r>
          </a:p>
          <a:p>
            <a:pPr marL="285750" indent="-285750">
              <a:lnSpc>
                <a:spcPct val="150000"/>
              </a:lnSpc>
              <a:buFont typeface="Arial" panose="020B0604020202020204" pitchFamily="34" charset="0"/>
              <a:buChar char="•"/>
            </a:pPr>
            <a:r>
              <a:rPr lang="en-US" sz="1600" dirty="0"/>
              <a:t>80% of Black mothers are the breadwinners in their families</a:t>
            </a:r>
          </a:p>
          <a:p>
            <a:pPr marL="285750" indent="-285750">
              <a:lnSpc>
                <a:spcPct val="150000"/>
              </a:lnSpc>
              <a:buFont typeface="Arial" panose="020B0604020202020204" pitchFamily="34" charset="0"/>
              <a:buChar char="•"/>
            </a:pPr>
            <a:r>
              <a:rPr lang="en-US" sz="1600" dirty="0"/>
              <a:t>Currently, 78% of Black mothers are in the work force compared to 66% of White, Asian, and </a:t>
            </a:r>
            <a:r>
              <a:rPr lang="en-US" sz="1600" dirty="0" err="1"/>
              <a:t>Lantinx</a:t>
            </a:r>
            <a:r>
              <a:rPr lang="en-US" sz="1600" dirty="0"/>
              <a:t> mothers 											(Banks, 2019). </a:t>
            </a:r>
          </a:p>
          <a:p>
            <a:pPr>
              <a:lnSpc>
                <a:spcPct val="150000"/>
              </a:lnSpc>
            </a:pPr>
            <a:endParaRPr lang="en-US" dirty="0"/>
          </a:p>
        </p:txBody>
      </p:sp>
    </p:spTree>
    <p:extLst>
      <p:ext uri="{BB962C8B-B14F-4D97-AF65-F5344CB8AC3E}">
        <p14:creationId xmlns:p14="http://schemas.microsoft.com/office/powerpoint/2010/main" val="28733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9198-E22B-511E-97C9-14EEA8AAA258}"/>
              </a:ext>
            </a:extLst>
          </p:cNvPr>
          <p:cNvSpPr>
            <a:spLocks noGrp="1"/>
          </p:cNvSpPr>
          <p:nvPr>
            <p:ph type="title"/>
          </p:nvPr>
        </p:nvSpPr>
        <p:spPr>
          <a:xfrm>
            <a:off x="407963" y="-337624"/>
            <a:ext cx="10717237" cy="2117312"/>
          </a:xfrm>
        </p:spPr>
        <p:txBody>
          <a:bodyPr/>
          <a:lstStyle/>
          <a:p>
            <a:r>
              <a:rPr lang="en-US" b="1" u="sng" dirty="0"/>
              <a:t>GENDER GAP</a:t>
            </a:r>
          </a:p>
        </p:txBody>
      </p:sp>
      <p:sp>
        <p:nvSpPr>
          <p:cNvPr id="4" name="TextBox 3">
            <a:extLst>
              <a:ext uri="{FF2B5EF4-FFF2-40B4-BE49-F238E27FC236}">
                <a16:creationId xmlns:a16="http://schemas.microsoft.com/office/drawing/2014/main" id="{7B4EB16A-8A99-C3DD-F752-4164758DACD3}"/>
              </a:ext>
            </a:extLst>
          </p:cNvPr>
          <p:cNvSpPr txBox="1"/>
          <p:nvPr/>
        </p:nvSpPr>
        <p:spPr>
          <a:xfrm>
            <a:off x="407963" y="1069145"/>
            <a:ext cx="5519226" cy="5870838"/>
          </a:xfrm>
          <a:prstGeom prst="rect">
            <a:avLst/>
          </a:prstGeom>
          <a:noFill/>
        </p:spPr>
        <p:txBody>
          <a:bodyPr wrap="square" rtlCol="0">
            <a:spAutoFit/>
          </a:bodyPr>
          <a:lstStyle/>
          <a:p>
            <a:pPr marL="285750" indent="-285750">
              <a:buFont typeface="Arial" panose="020B0604020202020204" pitchFamily="34" charset="0"/>
              <a:buChar char="•"/>
            </a:pPr>
            <a:r>
              <a:rPr lang="en-US" sz="1600" dirty="0"/>
              <a:t>Mothers are 4 times as likely to miss work than fathers due to childcare. </a:t>
            </a:r>
          </a:p>
          <a:p>
            <a:endParaRPr lang="en-US" sz="1600" dirty="0"/>
          </a:p>
          <a:p>
            <a:pPr marL="285750" indent="-285750">
              <a:buFont typeface="Arial" panose="020B0604020202020204" pitchFamily="34" charset="0"/>
              <a:buChar char="•"/>
            </a:pPr>
            <a:r>
              <a:rPr lang="en-US" sz="1600" dirty="0"/>
              <a:t>95% of stay-at-home parents of heterosexual married couples are women.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Division of household labor disproportionately falls on women in heterosexual couples.</a:t>
            </a:r>
          </a:p>
          <a:p>
            <a:endParaRPr lang="en-US" sz="1600" dirty="0"/>
          </a:p>
          <a:p>
            <a:pPr marL="285750" indent="-285750">
              <a:buFont typeface="Arial" panose="020B0604020202020204" pitchFamily="34" charset="0"/>
              <a:buChar char="•"/>
            </a:pPr>
            <a:r>
              <a:rPr lang="en-US" sz="1600" dirty="0"/>
              <a:t>Emotional, Cognitive, and Physical Labor (invisible load) disproportionately effect women/mothers, leading to burnout, exhaustion, relationship issues, and impacts ability to perform paid labor. </a:t>
            </a:r>
          </a:p>
          <a:p>
            <a:endParaRPr lang="en-US" sz="1600" dirty="0"/>
          </a:p>
          <a:p>
            <a:pPr marL="285750" indent="-285750">
              <a:buFont typeface="Arial" panose="020B0604020202020204" pitchFamily="34" charset="0"/>
              <a:buChar char="•"/>
            </a:pPr>
            <a:r>
              <a:rPr lang="en-US" sz="1600" dirty="0"/>
              <a:t>Gay fathers found to have equal division of household labor.</a:t>
            </a:r>
          </a:p>
          <a:p>
            <a:endParaRPr lang="en-US" sz="1600" dirty="0"/>
          </a:p>
          <a:p>
            <a:pPr marL="285750" indent="-285750">
              <a:buFont typeface="Arial" panose="020B0604020202020204" pitchFamily="34" charset="0"/>
              <a:buChar char="•"/>
            </a:pPr>
            <a:r>
              <a:rPr lang="en-US" sz="1600" dirty="0"/>
              <a:t>Gay and lesbian couples are more likely to feel the division of labor is fair even when not equal as compared to heterosexual couples. </a:t>
            </a:r>
          </a:p>
          <a:p>
            <a:pPr algn="r"/>
            <a:r>
              <a:rPr lang="en-US" sz="1100" dirty="0"/>
              <a:t>(</a:t>
            </a:r>
            <a:r>
              <a:rPr lang="en-US" sz="1050" dirty="0"/>
              <a:t>Miller, 2018), (</a:t>
            </a:r>
            <a:r>
              <a:rPr lang="en-US" sz="1050" dirty="0" err="1"/>
              <a:t>Tornello</a:t>
            </a:r>
            <a:r>
              <a:rPr lang="en-US" sz="1050" dirty="0"/>
              <a:t> et al., 2015),  (Delaney et al., 2023), </a:t>
            </a:r>
          </a:p>
          <a:p>
            <a:pPr algn="r"/>
            <a:r>
              <a:rPr lang="en-US" sz="1050" dirty="0"/>
              <a:t>(Annie E Casey Foundation, 2023)</a:t>
            </a:r>
          </a:p>
          <a:p>
            <a:endParaRPr lang="en-US" sz="1600" dirty="0"/>
          </a:p>
          <a:p>
            <a:endParaRPr lang="en-US" dirty="0"/>
          </a:p>
        </p:txBody>
      </p:sp>
      <p:pic>
        <p:nvPicPr>
          <p:cNvPr id="9221" name="Picture 5" descr="Women more likely than men to say they do most of the meal preparation, grocery shopping">
            <a:extLst>
              <a:ext uri="{FF2B5EF4-FFF2-40B4-BE49-F238E27FC236}">
                <a16:creationId xmlns:a16="http://schemas.microsoft.com/office/drawing/2014/main" id="{8E91A417-03A7-051A-CFFF-D984A982F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490" y="452961"/>
            <a:ext cx="5059680" cy="595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0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B9DDE-DCFC-6B78-E1A9-A60FEFECCD39}"/>
              </a:ext>
            </a:extLst>
          </p:cNvPr>
          <p:cNvPicPr>
            <a:picLocks noChangeAspect="1"/>
          </p:cNvPicPr>
          <p:nvPr/>
        </p:nvPicPr>
        <p:blipFill>
          <a:blip r:embed="rId2"/>
          <a:stretch>
            <a:fillRect/>
          </a:stretch>
        </p:blipFill>
        <p:spPr>
          <a:xfrm>
            <a:off x="119347" y="348493"/>
            <a:ext cx="5706633" cy="5939765"/>
          </a:xfrm>
          <a:prstGeom prst="rect">
            <a:avLst/>
          </a:prstGeom>
        </p:spPr>
      </p:pic>
      <p:pic>
        <p:nvPicPr>
          <p:cNvPr id="4" name="Picture 3">
            <a:extLst>
              <a:ext uri="{FF2B5EF4-FFF2-40B4-BE49-F238E27FC236}">
                <a16:creationId xmlns:a16="http://schemas.microsoft.com/office/drawing/2014/main" id="{9AAFDAE7-120E-E4A0-699F-BBEFD312B74A}"/>
              </a:ext>
            </a:extLst>
          </p:cNvPr>
          <p:cNvPicPr>
            <a:picLocks noChangeAspect="1"/>
          </p:cNvPicPr>
          <p:nvPr/>
        </p:nvPicPr>
        <p:blipFill>
          <a:blip r:embed="rId3"/>
          <a:stretch>
            <a:fillRect/>
          </a:stretch>
        </p:blipFill>
        <p:spPr>
          <a:xfrm>
            <a:off x="6096000" y="348492"/>
            <a:ext cx="5822557" cy="5939765"/>
          </a:xfrm>
          <a:prstGeom prst="rect">
            <a:avLst/>
          </a:prstGeom>
        </p:spPr>
      </p:pic>
    </p:spTree>
    <p:extLst>
      <p:ext uri="{BB962C8B-B14F-4D97-AF65-F5344CB8AC3E}">
        <p14:creationId xmlns:p14="http://schemas.microsoft.com/office/powerpoint/2010/main" val="224169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3547-DAF3-7D49-38D6-AEB1FFF27493}"/>
              </a:ext>
            </a:extLst>
          </p:cNvPr>
          <p:cNvSpPr>
            <a:spLocks noGrp="1"/>
          </p:cNvSpPr>
          <p:nvPr>
            <p:ph type="title"/>
          </p:nvPr>
        </p:nvSpPr>
        <p:spPr>
          <a:xfrm>
            <a:off x="970671" y="259868"/>
            <a:ext cx="10154529" cy="1754326"/>
          </a:xfrm>
        </p:spPr>
        <p:txBody>
          <a:bodyPr/>
          <a:lstStyle/>
          <a:p>
            <a:r>
              <a:rPr lang="en-US" sz="3600" b="1" u="sng" dirty="0"/>
              <a:t>Negative Effects on Childhood Development</a:t>
            </a:r>
          </a:p>
        </p:txBody>
      </p:sp>
      <p:pic>
        <p:nvPicPr>
          <p:cNvPr id="8194" name="Picture 2" descr="A Black female child care provider helps three young children with a craft activity">
            <a:extLst>
              <a:ext uri="{FF2B5EF4-FFF2-40B4-BE49-F238E27FC236}">
                <a16:creationId xmlns:a16="http://schemas.microsoft.com/office/drawing/2014/main" id="{EA789569-4B82-53A3-91D8-9C5FF1A3A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71" y="2652765"/>
            <a:ext cx="4184282" cy="21910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F221BB-6DF2-65EB-DD34-6632DAC1E5CA}"/>
              </a:ext>
            </a:extLst>
          </p:cNvPr>
          <p:cNvSpPr txBox="1"/>
          <p:nvPr/>
        </p:nvSpPr>
        <p:spPr>
          <a:xfrm>
            <a:off x="4754879" y="1701692"/>
            <a:ext cx="7076049" cy="1754326"/>
          </a:xfrm>
          <a:prstGeom prst="rect">
            <a:avLst/>
          </a:prstGeom>
          <a:noFill/>
        </p:spPr>
        <p:txBody>
          <a:bodyPr wrap="square" rtlCol="0">
            <a:spAutoFit/>
          </a:bodyPr>
          <a:lstStyle/>
          <a:p>
            <a:r>
              <a:rPr lang="en-US" dirty="0"/>
              <a:t>Children who don’t participate in early childhood learning miss out during an important stage of brain development, which can lead to:</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aphicFrame>
        <p:nvGraphicFramePr>
          <p:cNvPr id="4" name="Diagram 3">
            <a:extLst>
              <a:ext uri="{FF2B5EF4-FFF2-40B4-BE49-F238E27FC236}">
                <a16:creationId xmlns:a16="http://schemas.microsoft.com/office/drawing/2014/main" id="{AE3EAB55-3B68-1095-52EA-CAE9A6BF0F40}"/>
              </a:ext>
            </a:extLst>
          </p:cNvPr>
          <p:cNvGraphicFramePr/>
          <p:nvPr>
            <p:extLst>
              <p:ext uri="{D42A27DB-BD31-4B8C-83A1-F6EECF244321}">
                <p14:modId xmlns:p14="http://schemas.microsoft.com/office/powerpoint/2010/main" val="1456038646"/>
              </p:ext>
            </p:extLst>
          </p:nvPr>
        </p:nvGraphicFramePr>
        <p:xfrm>
          <a:off x="4906477" y="2715065"/>
          <a:ext cx="6772852" cy="3386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C518F59-168A-ACF7-1A9A-CF5C039E7915}"/>
              </a:ext>
            </a:extLst>
          </p:cNvPr>
          <p:cNvSpPr txBox="1"/>
          <p:nvPr/>
        </p:nvSpPr>
        <p:spPr>
          <a:xfrm>
            <a:off x="6620505" y="5916656"/>
            <a:ext cx="5058824" cy="369332"/>
          </a:xfrm>
          <a:prstGeom prst="rect">
            <a:avLst/>
          </a:prstGeom>
          <a:noFill/>
        </p:spPr>
        <p:txBody>
          <a:bodyPr wrap="square" rtlCol="0">
            <a:spAutoFit/>
          </a:bodyPr>
          <a:lstStyle/>
          <a:p>
            <a:r>
              <a:rPr lang="en-US" dirty="0"/>
              <a:t>(Annie E. Casey Foundation, 2023)</a:t>
            </a:r>
          </a:p>
        </p:txBody>
      </p:sp>
    </p:spTree>
    <p:extLst>
      <p:ext uri="{BB962C8B-B14F-4D97-AF65-F5344CB8AC3E}">
        <p14:creationId xmlns:p14="http://schemas.microsoft.com/office/powerpoint/2010/main" val="310341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DB8B-650D-FB00-1E27-338FE90450DA}"/>
              </a:ext>
            </a:extLst>
          </p:cNvPr>
          <p:cNvSpPr>
            <a:spLocks noGrp="1"/>
          </p:cNvSpPr>
          <p:nvPr>
            <p:ph type="title"/>
          </p:nvPr>
        </p:nvSpPr>
        <p:spPr>
          <a:xfrm>
            <a:off x="1066800" y="642594"/>
            <a:ext cx="10271760" cy="363246"/>
          </a:xfrm>
        </p:spPr>
        <p:txBody>
          <a:bodyPr>
            <a:normAutofit fontScale="90000"/>
          </a:bodyPr>
          <a:lstStyle/>
          <a:p>
            <a:pPr algn="ctr"/>
            <a:r>
              <a:rPr lang="en-US" b="1" u="sng" dirty="0"/>
              <a:t>How Social Workers Can Help</a:t>
            </a:r>
          </a:p>
        </p:txBody>
      </p:sp>
      <p:sp>
        <p:nvSpPr>
          <p:cNvPr id="3" name="Content Placeholder 2">
            <a:extLst>
              <a:ext uri="{FF2B5EF4-FFF2-40B4-BE49-F238E27FC236}">
                <a16:creationId xmlns:a16="http://schemas.microsoft.com/office/drawing/2014/main" id="{49E8A8B1-5A6F-7AC3-4E8D-9A5222D98B70}"/>
              </a:ext>
            </a:extLst>
          </p:cNvPr>
          <p:cNvSpPr>
            <a:spLocks noGrp="1"/>
          </p:cNvSpPr>
          <p:nvPr>
            <p:ph sz="half" idx="1"/>
          </p:nvPr>
        </p:nvSpPr>
        <p:spPr>
          <a:xfrm>
            <a:off x="473612" y="1277646"/>
            <a:ext cx="5444196" cy="4937760"/>
          </a:xfrm>
        </p:spPr>
        <p:txBody>
          <a:bodyPr>
            <a:normAutofit fontScale="77500" lnSpcReduction="20000"/>
          </a:bodyPr>
          <a:lstStyle/>
          <a:p>
            <a:pPr marL="0" indent="0" algn="ctr">
              <a:buNone/>
            </a:pPr>
            <a:r>
              <a:rPr lang="en-US" sz="2300" b="1" u="sng" dirty="0"/>
              <a:t>Clinical/Micro:</a:t>
            </a:r>
          </a:p>
          <a:p>
            <a:pPr marL="742950" lvl="1" indent="-285750">
              <a:buFont typeface="Arial" panose="020B0604020202020204" pitchFamily="34" charset="0"/>
              <a:buChar char="•"/>
            </a:pPr>
            <a:r>
              <a:rPr lang="en-US" sz="1900" dirty="0"/>
              <a:t>Connecting those eligible with WIC, SSI, SNAP, Medicaid, childcare subsidies, formula, housing voucher programs. </a:t>
            </a:r>
          </a:p>
          <a:p>
            <a:pPr marL="742950" lvl="1" indent="-285750">
              <a:buFont typeface="Arial" panose="020B0604020202020204" pitchFamily="34" charset="0"/>
              <a:buChar char="•"/>
            </a:pPr>
            <a:r>
              <a:rPr lang="en-US" sz="1900" dirty="0"/>
              <a:t>Connecting those who want to breast/chest feed with lactation consultants, free breastfeeding support groups, and programs that offer free breast pumps and supplies. </a:t>
            </a:r>
          </a:p>
          <a:p>
            <a:pPr marL="742950" lvl="1" indent="-285750">
              <a:buFont typeface="Arial" panose="020B0604020202020204" pitchFamily="34" charset="0"/>
              <a:buChar char="•"/>
            </a:pPr>
            <a:r>
              <a:rPr lang="en-US" sz="1900" dirty="0"/>
              <a:t>Researching free childcare programs, such as Philadelphia’s free pre-school program funded through the sugary drink tax. </a:t>
            </a:r>
          </a:p>
          <a:p>
            <a:pPr marL="742950" lvl="1" indent="-285750">
              <a:buFont typeface="Arial" panose="020B0604020202020204" pitchFamily="34" charset="0"/>
              <a:buChar char="•"/>
            </a:pPr>
            <a:r>
              <a:rPr lang="en-US" sz="1900" dirty="0"/>
              <a:t>Offering counseling for postpardum depression and anxiety, connecting with a psychiatrist if needing. </a:t>
            </a:r>
          </a:p>
          <a:p>
            <a:pPr marL="742950" lvl="1" indent="-285750">
              <a:buFont typeface="Arial" panose="020B0604020202020204" pitchFamily="34" charset="0"/>
              <a:buChar char="•"/>
            </a:pPr>
            <a:r>
              <a:rPr lang="en-US" sz="1900" dirty="0"/>
              <a:t>Connecting new mothers/people experiencing IPV with safe houses/shelters and other programs. </a:t>
            </a:r>
          </a:p>
          <a:p>
            <a:pPr marL="742950" lvl="1" indent="-285750">
              <a:buFont typeface="Arial" panose="020B0604020202020204" pitchFamily="34" charset="0"/>
              <a:buChar char="•"/>
            </a:pPr>
            <a:r>
              <a:rPr lang="en-US" sz="1900" dirty="0"/>
              <a:t>Connecting those who want to grow their families with birthing centers that will value their wishes/customs/practices/beliefs.</a:t>
            </a:r>
          </a:p>
          <a:p>
            <a:pPr marL="742950" lvl="1" indent="-285750">
              <a:buFont typeface="Arial" panose="020B0604020202020204" pitchFamily="34" charset="0"/>
              <a:buChar char="•"/>
            </a:pPr>
            <a:r>
              <a:rPr lang="en-US" sz="1900" dirty="0"/>
              <a:t>Connecting LGBTQIA+ parents with supportive parenting groups and communities. </a:t>
            </a:r>
          </a:p>
          <a:p>
            <a:endParaRPr lang="en-US" b="1" u="sng" dirty="0"/>
          </a:p>
        </p:txBody>
      </p:sp>
      <p:sp>
        <p:nvSpPr>
          <p:cNvPr id="4" name="Content Placeholder 3">
            <a:extLst>
              <a:ext uri="{FF2B5EF4-FFF2-40B4-BE49-F238E27FC236}">
                <a16:creationId xmlns:a16="http://schemas.microsoft.com/office/drawing/2014/main" id="{13444E7F-B7B1-773A-0451-E5F584C82620}"/>
              </a:ext>
            </a:extLst>
          </p:cNvPr>
          <p:cNvSpPr>
            <a:spLocks noGrp="1"/>
          </p:cNvSpPr>
          <p:nvPr>
            <p:ph sz="half" idx="2"/>
          </p:nvPr>
        </p:nvSpPr>
        <p:spPr>
          <a:xfrm>
            <a:off x="6461759" y="1392702"/>
            <a:ext cx="5256629" cy="4937760"/>
          </a:xfrm>
        </p:spPr>
        <p:txBody>
          <a:bodyPr>
            <a:normAutofit fontScale="77500" lnSpcReduction="20000"/>
          </a:bodyPr>
          <a:lstStyle/>
          <a:p>
            <a:pPr marL="0" indent="0" algn="ctr">
              <a:buNone/>
            </a:pPr>
            <a:r>
              <a:rPr lang="en-US" sz="2300" b="1" u="sng" dirty="0"/>
              <a:t>Macro: Support policy efforts for:</a:t>
            </a:r>
          </a:p>
          <a:p>
            <a:pPr marL="285750" indent="-285750">
              <a:buFont typeface="Arial" panose="020B0604020202020204" pitchFamily="34" charset="0"/>
              <a:buChar char="•"/>
            </a:pPr>
            <a:r>
              <a:rPr lang="en-US" sz="2100" dirty="0"/>
              <a:t>Universal PreK and childcare.</a:t>
            </a:r>
          </a:p>
          <a:p>
            <a:pPr marL="285750" indent="-285750">
              <a:buFont typeface="Arial" panose="020B0604020202020204" pitchFamily="34" charset="0"/>
              <a:buChar char="•"/>
            </a:pPr>
            <a:r>
              <a:rPr lang="en-US" sz="2100" dirty="0"/>
              <a:t>Universal Healthcare. </a:t>
            </a:r>
          </a:p>
          <a:p>
            <a:pPr marL="285750" indent="-285750">
              <a:buFont typeface="Arial" panose="020B0604020202020204" pitchFamily="34" charset="0"/>
              <a:buChar char="•"/>
            </a:pPr>
            <a:r>
              <a:rPr lang="en-US" sz="2100" dirty="0"/>
              <a:t>Paid sick leave.</a:t>
            </a:r>
          </a:p>
          <a:p>
            <a:pPr marL="285750" indent="-285750">
              <a:buFont typeface="Arial" panose="020B0604020202020204" pitchFamily="34" charset="0"/>
              <a:buChar char="•"/>
            </a:pPr>
            <a:r>
              <a:rPr lang="en-US" sz="2100" dirty="0"/>
              <a:t>Pushing for child tax credits and cash payments for families with children.</a:t>
            </a:r>
          </a:p>
          <a:p>
            <a:pPr marL="285750" indent="-285750">
              <a:buFont typeface="Arial" panose="020B0604020202020204" pitchFamily="34" charset="0"/>
              <a:buChar char="•"/>
            </a:pPr>
            <a:r>
              <a:rPr lang="en-US" sz="2100" dirty="0"/>
              <a:t>Increase in pay for early childhood care workers.</a:t>
            </a:r>
          </a:p>
          <a:p>
            <a:pPr marL="285750" indent="-285750">
              <a:buFont typeface="Arial" panose="020B0604020202020204" pitchFamily="34" charset="0"/>
              <a:buChar char="•"/>
            </a:pPr>
            <a:r>
              <a:rPr lang="en-US" sz="2100" dirty="0"/>
              <a:t>Matching other high income countries with paid family leave after having a child. </a:t>
            </a:r>
          </a:p>
          <a:p>
            <a:pPr marL="285750" indent="-285750">
              <a:buFont typeface="Arial" panose="020B0604020202020204" pitchFamily="34" charset="0"/>
              <a:buChar char="•"/>
            </a:pPr>
            <a:r>
              <a:rPr lang="en-US" sz="2100" dirty="0"/>
              <a:t>Addressing the racial wealth gap. </a:t>
            </a:r>
          </a:p>
          <a:p>
            <a:pPr marL="285750" indent="-285750">
              <a:buFont typeface="Arial" panose="020B0604020202020204" pitchFamily="34" charset="0"/>
              <a:buChar char="•"/>
            </a:pPr>
            <a:r>
              <a:rPr lang="en-US" sz="2100" dirty="0"/>
              <a:t>Government subsidies for affordable housing. </a:t>
            </a:r>
          </a:p>
          <a:p>
            <a:pPr marL="285750" indent="-285750">
              <a:buFont typeface="Arial" panose="020B0604020202020204" pitchFamily="34" charset="0"/>
              <a:buChar char="•"/>
            </a:pPr>
            <a:r>
              <a:rPr lang="en-US" sz="2100" dirty="0"/>
              <a:t>Addressing the high Black maternal mortality rate and continuing to dismantle medical racism. </a:t>
            </a:r>
          </a:p>
          <a:p>
            <a:pPr marL="285750" indent="-285750">
              <a:buFont typeface="Arial" panose="020B0604020202020204" pitchFamily="34" charset="0"/>
              <a:buChar char="•"/>
            </a:pPr>
            <a:r>
              <a:rPr lang="en-US" sz="2100" dirty="0"/>
              <a:t>Increased access to maternal mental health. </a:t>
            </a:r>
          </a:p>
          <a:p>
            <a:pPr marL="285750" indent="-285750">
              <a:buFont typeface="Arial" panose="020B0604020202020204" pitchFamily="34" charset="0"/>
              <a:buChar char="•"/>
            </a:pPr>
            <a:r>
              <a:rPr lang="en-US" sz="2100" dirty="0"/>
              <a:t>Increase access to perinatal support</a:t>
            </a:r>
          </a:p>
          <a:p>
            <a:endParaRPr lang="en-US" dirty="0"/>
          </a:p>
          <a:p>
            <a:endParaRPr lang="en-US" dirty="0"/>
          </a:p>
        </p:txBody>
      </p:sp>
    </p:spTree>
    <p:extLst>
      <p:ext uri="{BB962C8B-B14F-4D97-AF65-F5344CB8AC3E}">
        <p14:creationId xmlns:p14="http://schemas.microsoft.com/office/powerpoint/2010/main" val="172459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000A2912-F8F8-62DE-C852-D853941C811E}"/>
              </a:ext>
            </a:extLst>
          </p:cNvPr>
          <p:cNvSpPr>
            <a:spLocks noGrp="1" noChangeArrowheads="1"/>
          </p:cNvSpPr>
          <p:nvPr>
            <p:ph sz="half" idx="1"/>
          </p:nvPr>
        </p:nvSpPr>
        <p:spPr bwMode="auto">
          <a:xfrm>
            <a:off x="436098" y="597758"/>
            <a:ext cx="1146517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References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Almalik</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 M. (2017). Understanding maternal postpartum needs: A descriptive survey of current maternal health services.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Journal of Clinical Nursing</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26</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(23-24), 4654–4663. </a:t>
            </a: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https://doi.org/10.1111/jocn.13812</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ANNIE E. CASEY FOUNDATION. (2023, June 14).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2023 KIDS COUNT Data Book</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Annie E. Casey Foundation.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https://www.aecf.org/resources/2023-kids-count-data-book</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Artiga</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 Hill, L., &amp; Damico, A. (2024).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Health coverage by race and ethnicity, 2010-2019</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Kaiser Family Foundation.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https://www.kff.org/racial-equity-and-health-policy/issue-brief/health-coverage-by-race-and-ethnicity/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Bovell</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-Ammon, A., </a:t>
            </a: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Yentel</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 </a:t>
            </a: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Koprowski</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 Wilkinson, C., &amp; Sandel, M. (2020). Housing Is Health: A Renewed Call for Federal Housing Investments in Affordable Housing for Families With Children.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Academic Pediatrics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https://doi.org/10.1016/j.acap.2020.06.141</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Caporal, J. (2024, February 28).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American Households’ Average Monthly Expenses | The Motley Fool</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Www.fool.com.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https://www.fool.com/the-ascent/research/average-monthly-expenses/#:~:text=in%20each%20category.-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Carbonaro , G. (2024, July 15).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America’s cost of parenting crisis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Newsweek.</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https://www.newsweek.com/america-cost-parenting-crisis-1923290</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Counsel for a Strong America. (2023, February 2).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$122 Billion: The Growing, Annual Cost of the Infant-Toddler Child Care Crisis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Council for a Strong America. 	https://www.strongnation.org/articles/2038-122-billion-the-growing-annual-cost-of-the-infant-toddler-child-care-crisis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Economic Policy institute. (2024).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 care costs in the United States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Economic Policy Institute.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https://www.epi.org/child-care-costs-in-the-united-states/?gad_source=1&amp;gclid=CjwKCAjwqf20BhBwEiwAt7dtdT7G-	wNAH8GDhMpCtdnauE59p6mY9Y06w2Bwe1fnqrT_icAbMkLS4hoCPRkQAvD_BwE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El, I. (2024).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Food Outcry Dismantling Food Inaccessibility in BIPOC Communities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Diverse Health Hub.</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https://www.diversehealthhub.org/programs/food-outcry-dismantling-food-inaccessibility-in-bipoc-communities-kj28</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Getahun</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 </a:t>
            </a: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Oyelese</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Y., Peltier, M., Yeh, M., Chiu, V. Y., Takhar, H., Khadka, N., Mensah, N., Avila, C., &amp; </a:t>
            </a: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Fassett</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 J. (2023). Trends in Postpartum Depression by Race/Ethnicity and Pre-pregnancy Body Mass Index.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American Journal of Obstetrics and Gynecology</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228</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Supplement), S122–S123.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https://doi.org/10.1016/j.ajog.2022.11.248</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Grace, M., &amp; </a:t>
            </a: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Knueven</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 (2024, July 20).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Average mortgage payment by state, city, and year</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Business Insider.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https://www.businessinsider.com/personal-finance/mortgages/average-mortgage-payment#:~:text=The%20average%20mortgage%20payment%20is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Hoyert</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 (2024).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Maternal Mortality Rates in the United States, 2022</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https://www.cdc.gov/nchs/data/hestat/maternal-mortality/2022/maternal-mortality-rates-2022.pdf</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Kaiser Family Foundation. (2023, October 18).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Section 1: Cost of Health Insurance - 10240</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KFF.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https://www.kff.org/report-section/ehbs-2023-section-1-cost-of-health-insurance/#:~:text=PREMIUMS%20FOR%20SINGLE%20AND%20FAMILY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Kendra Holten. (2023, July 17).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True Cost of Raising a Child</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Institute for Family Studies.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https://ifstudies.org/blog/the-true-cost-of-raising-a-child</a:t>
            </a:r>
            <a:endParaRPr kumimoji="0" lang="en-US" altLang="en-US" sz="11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3154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B62573-DC73-60C3-4B32-91B0EE71F930}"/>
              </a:ext>
            </a:extLst>
          </p:cNvPr>
          <p:cNvSpPr txBox="1"/>
          <p:nvPr/>
        </p:nvSpPr>
        <p:spPr>
          <a:xfrm>
            <a:off x="393895" y="590843"/>
            <a:ext cx="11310425" cy="5509200"/>
          </a:xfrm>
          <a:prstGeom prst="rect">
            <a:avLst/>
          </a:prstGeom>
          <a:noFill/>
        </p:spPr>
        <p:txBody>
          <a:bodyPr wrap="square">
            <a:spAutoFit/>
          </a:bodyPr>
          <a:lstStyle/>
          <a:p>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Khattar</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 &amp; Coffey, M. (2023, October 19).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Child Care Sector Is Still Struggling To Hire Workers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Center for American Progress. 	https://www.americanprogress.org/article/the-child-care-sector-is-still-struggling-to-hire-workers/</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Michel, S. (2011, January 19).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History of Child Care in the U.S.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Social Welfare History Project.</a:t>
            </a:r>
          </a:p>
          <a:p>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https://socialwelfare.library.vcu.edu/programs/child-care-the-american-history/</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National Alliance to End Homelessness. (2023, April).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Homelessness and Racial Disparities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National Alliance to End Homelessness. </a:t>
            </a:r>
          </a:p>
          <a:p>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https://endhomelessness.org/homelessness-in-america/what-causes-homelessness/inequality/#:~:text=The%20most%20striking%20disparity%20can</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Romig</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 &amp; Bryant, K. (2021, April 27).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National Paid Leave Program Would Help Workers, Families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Center on Budget and Policy Priorities; Center on Budget and Policy Priorities.</a:t>
            </a:r>
          </a:p>
          <a:p>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https://www.cbpp.org/research/economy/a-national-paid-leave-program-would-help-workers-families</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Rosen, P. (2023, October 12).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Americans’ average rent payments have jumped to $2,047. This chart shows how affordability has evolved in the last decade.</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Markets Insider. 	https://markets.businessinsider.com/news/commodities/housing-market-average-rent-charts-affordability-zillow-real-estate-property-2023-10</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Shonkoff, J. P., Garner, A. S., Siegel, B. S., Dobbins, M. I., Earls, M. F., Garner, A. S., McGuinn, L., Pascoe, J., &amp; Wood, D. L. (2012). The Lifelong Effects of Early Childhood Adversity and Toxic Stress.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PEDIATRICS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129</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232–246.</a:t>
            </a:r>
          </a:p>
          <a:p>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https://doi.org/10.1542/peds.2011-2663</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Tabuchi</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 &amp; Popovich, N. (2021, April 28). People of Color Breathe More Hazardous Air. The Sources Are Everywhere.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New York Times</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https://www.nytimes.com/2021/04/28/climate/air-pollution-minorities.html#:~:text=By%20Hiroko%20Tabuchi%20and%20Nadja</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 Bureau of Labor Statistics. (2024).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Consumer Price Index</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Bls.gov. </a:t>
            </a:r>
          </a:p>
          <a:p>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https://www.bls.gov/cpi/</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 Department of Transportation. (2023).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Transportation Economic Trends: Transportation Spending - Average Household</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Data.bts.gov. 	https://data.bts.gov/stories/s/Transportation-Economic-Trends-Transportation-Spen/ida7-k95k/#:~:text=Households%20spent%20an%20average%20of</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 Department of Agriculture. (2024, April 8).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Food insecurity in U.S. households varies across race and ethnicity</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Www.ers.usda.gov. https://www.ers.usda.gov/data-products/chart-gallery/gallery/chart-detail/?chartId=108925</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 News and World Report. (2024, May 9).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 Much Does It Cost to Raise a Child?</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WTOP News. </a:t>
            </a:r>
          </a:p>
          <a:p>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https://wtop.com/news/2024/05/how-much-does-it-cost-to-raise-a-child-4/</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USDA. (2024, March 22).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USDA Food Plans: Monthly Cost of Food Reports | Food and Nutrition Service</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r>
              <a:rPr lang="en-US" altLang="en-US" sz="12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Www.fns.usda.gov. https://www.fns.usda.gov/cnpp/usda-food-plans-cost-food-monthly-reports</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Wong, A. (2024, May 13). </a:t>
            </a: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child care system is broken. Here are 5 striking statistics that show why.</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USA TODAY. </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https://www.usatoday.com/story/news/education/2024/05/13/child-care-system-statistics/73602963007/#:~:text=While%20the%20numbers%20vary%20by</a:t>
            </a:r>
            <a:endParaRPr lang="en-US" sz="1400" dirty="0"/>
          </a:p>
        </p:txBody>
      </p:sp>
    </p:spTree>
    <p:extLst>
      <p:ext uri="{BB962C8B-B14F-4D97-AF65-F5344CB8AC3E}">
        <p14:creationId xmlns:p14="http://schemas.microsoft.com/office/powerpoint/2010/main" val="408615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16F66A-506D-F968-BC0B-892D0A605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06" y="401515"/>
            <a:ext cx="6771249" cy="5774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4EDE59-3134-1906-323C-6A4EF4F94E59}"/>
              </a:ext>
            </a:extLst>
          </p:cNvPr>
          <p:cNvSpPr txBox="1"/>
          <p:nvPr/>
        </p:nvSpPr>
        <p:spPr>
          <a:xfrm>
            <a:off x="7343335" y="618978"/>
            <a:ext cx="4220308" cy="5847755"/>
          </a:xfrm>
          <a:prstGeom prst="rect">
            <a:avLst/>
          </a:prstGeom>
          <a:noFill/>
        </p:spPr>
        <p:txBody>
          <a:bodyPr wrap="square" rtlCol="0">
            <a:spAutoFit/>
          </a:bodyPr>
          <a:lstStyle/>
          <a:p>
            <a:pPr marL="285750" indent="-285750">
              <a:buFont typeface="Arial" panose="020B0604020202020204" pitchFamily="34" charset="0"/>
              <a:buChar char="•"/>
            </a:pPr>
            <a:r>
              <a:rPr lang="en-US" sz="2000" dirty="0"/>
              <a:t>When adjusted for inflation, the number jumps to $312,202 as of March 2024 (and is probably higher).</a:t>
            </a:r>
          </a:p>
          <a:p>
            <a:endParaRPr lang="en-US" sz="2000" dirty="0"/>
          </a:p>
          <a:p>
            <a:pPr marL="285750" indent="-285750">
              <a:buFont typeface="Arial" panose="020B0604020202020204" pitchFamily="34" charset="0"/>
              <a:buChar char="•"/>
            </a:pPr>
            <a:r>
              <a:rPr lang="en-US" sz="2000" dirty="0"/>
              <a:t>The percentages of cost have changed, especially for childcare.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 2024 survey found on average parents are spending 24% of income on childcare alone. </a:t>
            </a:r>
          </a:p>
          <a:p>
            <a:endParaRPr lang="en-US" sz="2000" dirty="0"/>
          </a:p>
          <a:p>
            <a:pPr marL="285750" indent="-285750">
              <a:buFont typeface="Arial" panose="020B0604020202020204" pitchFamily="34" charset="0"/>
              <a:buChar char="•"/>
            </a:pPr>
            <a:r>
              <a:rPr lang="en-US" sz="2000" dirty="0"/>
              <a:t>The US Government says affordable childcare is up to 7% of income. </a:t>
            </a:r>
          </a:p>
          <a:p>
            <a:pPr marL="285750" indent="-285750">
              <a:buFont typeface="Arial" panose="020B0604020202020204" pitchFamily="34" charset="0"/>
              <a:buChar char="•"/>
            </a:pPr>
            <a:endParaRPr lang="en-US" dirty="0"/>
          </a:p>
          <a:p>
            <a:r>
              <a:rPr lang="en-US" dirty="0"/>
              <a:t>(Holten, 2023), (Carbonaro, 2024)</a:t>
            </a:r>
          </a:p>
          <a:p>
            <a:r>
              <a:rPr lang="en-US" dirty="0"/>
              <a:t>(US News and World Report, 2024). </a:t>
            </a:r>
          </a:p>
        </p:txBody>
      </p:sp>
    </p:spTree>
    <p:extLst>
      <p:ext uri="{BB962C8B-B14F-4D97-AF65-F5344CB8AC3E}">
        <p14:creationId xmlns:p14="http://schemas.microsoft.com/office/powerpoint/2010/main" val="374784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2AE3-4A8A-1ADD-73AB-A14CEEF479B5}"/>
              </a:ext>
            </a:extLst>
          </p:cNvPr>
          <p:cNvSpPr>
            <a:spLocks noGrp="1"/>
          </p:cNvSpPr>
          <p:nvPr>
            <p:ph type="title"/>
          </p:nvPr>
        </p:nvSpPr>
        <p:spPr/>
        <p:txBody>
          <a:bodyPr/>
          <a:lstStyle/>
          <a:p>
            <a:r>
              <a:rPr lang="en-US" b="1" u="sng" dirty="0"/>
              <a:t>Cost of Living Expenses</a:t>
            </a:r>
            <a:br>
              <a:rPr lang="en-US" dirty="0"/>
            </a:br>
            <a:endParaRPr lang="en-US" dirty="0"/>
          </a:p>
        </p:txBody>
      </p:sp>
      <p:sp>
        <p:nvSpPr>
          <p:cNvPr id="3" name="TextBox 2">
            <a:extLst>
              <a:ext uri="{FF2B5EF4-FFF2-40B4-BE49-F238E27FC236}">
                <a16:creationId xmlns:a16="http://schemas.microsoft.com/office/drawing/2014/main" id="{D303602B-67C9-5660-854A-D8C376977A38}"/>
              </a:ext>
            </a:extLst>
          </p:cNvPr>
          <p:cNvSpPr txBox="1"/>
          <p:nvPr/>
        </p:nvSpPr>
        <p:spPr>
          <a:xfrm>
            <a:off x="801859" y="1308296"/>
            <a:ext cx="10705514" cy="54476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u="sng" dirty="0"/>
              <a:t>Housing</a:t>
            </a:r>
            <a:r>
              <a:rPr lang="en-US" sz="2000" dirty="0"/>
              <a:t>: Average </a:t>
            </a:r>
            <a:r>
              <a:rPr lang="en-US" sz="2000" b="1" dirty="0"/>
              <a:t>rent</a:t>
            </a:r>
            <a:r>
              <a:rPr lang="en-US" sz="2000" dirty="0"/>
              <a:t> is </a:t>
            </a:r>
            <a:r>
              <a:rPr lang="en-US" sz="2000" b="1" dirty="0"/>
              <a:t>$2,047 </a:t>
            </a:r>
            <a:r>
              <a:rPr lang="en-US" sz="2000" dirty="0"/>
              <a:t>per month, and the average 30 year </a:t>
            </a:r>
            <a:r>
              <a:rPr lang="en-US" sz="2000" b="1" dirty="0"/>
              <a:t>mortgage</a:t>
            </a:r>
            <a:r>
              <a:rPr lang="en-US" sz="2000" dirty="0"/>
              <a:t> monthly payment is </a:t>
            </a:r>
            <a:r>
              <a:rPr lang="en-US" sz="2000" b="1" dirty="0"/>
              <a:t>$2883 </a:t>
            </a:r>
            <a:r>
              <a:rPr lang="en-US" sz="2000" dirty="0"/>
              <a:t>(Rosen, 2023) &amp; (Grace &amp; </a:t>
            </a:r>
            <a:r>
              <a:rPr lang="en-US" sz="2000" dirty="0" err="1"/>
              <a:t>Knueven</a:t>
            </a:r>
            <a:r>
              <a:rPr lang="en-US" sz="2000" dirty="0"/>
              <a:t>, 2024). </a:t>
            </a:r>
          </a:p>
          <a:p>
            <a:pPr marL="285750" indent="-285750">
              <a:lnSpc>
                <a:spcPct val="150000"/>
              </a:lnSpc>
              <a:buFont typeface="Arial" panose="020B0604020202020204" pitchFamily="34" charset="0"/>
              <a:buChar char="•"/>
            </a:pPr>
            <a:r>
              <a:rPr lang="en-US" sz="2000" b="1" u="sng" dirty="0"/>
              <a:t>Food:</a:t>
            </a:r>
            <a:r>
              <a:rPr lang="en-US" sz="2000" dirty="0"/>
              <a:t> Monthly cost of groceries for a single person is $240-$450, whereas for a family of 4, monthly cost is anywhere from </a:t>
            </a:r>
            <a:r>
              <a:rPr lang="en-US" sz="2000" b="1" dirty="0"/>
              <a:t>$970-$1580 </a:t>
            </a:r>
            <a:r>
              <a:rPr lang="en-US" sz="2000" dirty="0"/>
              <a:t>(USDA 2024). </a:t>
            </a:r>
          </a:p>
          <a:p>
            <a:pPr marL="285750" indent="-285750">
              <a:lnSpc>
                <a:spcPct val="150000"/>
              </a:lnSpc>
              <a:buFont typeface="Arial" panose="020B0604020202020204" pitchFamily="34" charset="0"/>
              <a:buChar char="•"/>
            </a:pPr>
            <a:r>
              <a:rPr lang="en-US" sz="2000" b="1" u="sng" dirty="0"/>
              <a:t>Clothing:</a:t>
            </a:r>
            <a:r>
              <a:rPr lang="en-US" sz="2000" b="1" dirty="0"/>
              <a:t> </a:t>
            </a:r>
            <a:r>
              <a:rPr lang="en-US" sz="2000" dirty="0"/>
              <a:t>Families typically spend </a:t>
            </a:r>
            <a:r>
              <a:rPr lang="en-US" sz="2000" b="1" dirty="0"/>
              <a:t>6%</a:t>
            </a:r>
            <a:r>
              <a:rPr lang="en-US" sz="2000" dirty="0"/>
              <a:t> of income on clothing. Clothing small children can get pricey with rapid growth, wear, and rising clothing costs due to inflation and corporate greed (USDA, 2024). </a:t>
            </a:r>
          </a:p>
          <a:p>
            <a:pPr marL="285750" indent="-285750">
              <a:lnSpc>
                <a:spcPct val="150000"/>
              </a:lnSpc>
              <a:buFont typeface="Arial" panose="020B0604020202020204" pitchFamily="34" charset="0"/>
              <a:buChar char="•"/>
            </a:pPr>
            <a:r>
              <a:rPr lang="en-US" sz="2000" b="1" u="sng" dirty="0"/>
              <a:t>Healthcare Costs: </a:t>
            </a:r>
            <a:r>
              <a:rPr lang="en-US" sz="2000" dirty="0"/>
              <a:t>Average healthcare premium for a family in 2023: </a:t>
            </a:r>
            <a:r>
              <a:rPr lang="en-US" sz="2000" b="1" dirty="0"/>
              <a:t>$23,968 per year</a:t>
            </a:r>
            <a:r>
              <a:rPr lang="en-US" sz="2000" dirty="0"/>
              <a:t>. 22% increase from 2018 (KFF, 2023).</a:t>
            </a:r>
          </a:p>
          <a:p>
            <a:pPr marL="285750" indent="-285750">
              <a:lnSpc>
                <a:spcPct val="150000"/>
              </a:lnSpc>
              <a:buFont typeface="Arial" panose="020B0604020202020204" pitchFamily="34" charset="0"/>
              <a:buChar char="•"/>
            </a:pPr>
            <a:r>
              <a:rPr lang="en-US" sz="2000" b="1" u="sng" dirty="0"/>
              <a:t>Transportation: </a:t>
            </a:r>
            <a:r>
              <a:rPr lang="en-US" sz="2000" b="1" dirty="0"/>
              <a:t>$12,295: </a:t>
            </a:r>
            <a:r>
              <a:rPr lang="en-US" sz="2000" dirty="0"/>
              <a:t>Average</a:t>
            </a:r>
            <a:r>
              <a:rPr lang="en-US" sz="2000" b="1" dirty="0"/>
              <a:t> </a:t>
            </a:r>
            <a:r>
              <a:rPr lang="en-US" sz="2000" dirty="0"/>
              <a:t>Annual expenditure for a family (US Dept of Transportation, 2023). </a:t>
            </a:r>
            <a:endParaRPr lang="en-US" sz="2000" b="1" u="sng" dirty="0"/>
          </a:p>
          <a:p>
            <a:endParaRPr lang="en-US" dirty="0"/>
          </a:p>
        </p:txBody>
      </p:sp>
    </p:spTree>
    <p:extLst>
      <p:ext uri="{BB962C8B-B14F-4D97-AF65-F5344CB8AC3E}">
        <p14:creationId xmlns:p14="http://schemas.microsoft.com/office/powerpoint/2010/main" val="167448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293F-1C5F-704E-0DA3-0E4001FB8661}"/>
              </a:ext>
            </a:extLst>
          </p:cNvPr>
          <p:cNvSpPr>
            <a:spLocks noGrp="1"/>
          </p:cNvSpPr>
          <p:nvPr>
            <p:ph type="title"/>
          </p:nvPr>
        </p:nvSpPr>
        <p:spPr>
          <a:xfrm>
            <a:off x="436098" y="0"/>
            <a:ext cx="10689102" cy="1519311"/>
          </a:xfrm>
        </p:spPr>
        <p:txBody>
          <a:bodyPr/>
          <a:lstStyle/>
          <a:p>
            <a:r>
              <a:rPr lang="en-US" b="1" u="sng" dirty="0"/>
              <a:t>Childcare Costs</a:t>
            </a:r>
          </a:p>
        </p:txBody>
      </p:sp>
      <p:sp>
        <p:nvSpPr>
          <p:cNvPr id="3" name="TextBox 2">
            <a:extLst>
              <a:ext uri="{FF2B5EF4-FFF2-40B4-BE49-F238E27FC236}">
                <a16:creationId xmlns:a16="http://schemas.microsoft.com/office/drawing/2014/main" id="{9E4D0A36-7405-29FE-B208-3C0AF6CB2AF1}"/>
              </a:ext>
            </a:extLst>
          </p:cNvPr>
          <p:cNvSpPr txBox="1"/>
          <p:nvPr/>
        </p:nvSpPr>
        <p:spPr>
          <a:xfrm>
            <a:off x="436098" y="1097280"/>
            <a:ext cx="11099410" cy="5709255"/>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average annual cost of childcare for ONE child in 2023 was </a:t>
            </a:r>
            <a:r>
              <a:rPr lang="en-US" sz="1600" b="1" dirty="0"/>
              <a:t>$17,000-$36,000</a:t>
            </a:r>
            <a:r>
              <a:rPr lang="en-US" sz="1600" dirty="0"/>
              <a:t>: </a:t>
            </a:r>
            <a:r>
              <a:rPr lang="en-US" sz="1600" b="1" dirty="0"/>
              <a:t>10%</a:t>
            </a:r>
            <a:r>
              <a:rPr lang="en-US" sz="1600" dirty="0"/>
              <a:t> of a married couples median income, and </a:t>
            </a:r>
            <a:r>
              <a:rPr lang="en-US" sz="1600" b="1" dirty="0"/>
              <a:t>up to 85%</a:t>
            </a:r>
            <a:r>
              <a:rPr lang="en-US" sz="1600" dirty="0"/>
              <a:t> of a single parent’s income.</a:t>
            </a:r>
          </a:p>
          <a:p>
            <a:endParaRPr lang="en-US" sz="1600" b="1" dirty="0"/>
          </a:p>
          <a:p>
            <a:pPr marL="285750" indent="-285750">
              <a:buFont typeface="Arial" panose="020B0604020202020204" pitchFamily="34" charset="0"/>
              <a:buChar char="•"/>
            </a:pPr>
            <a:r>
              <a:rPr lang="en-US" sz="1600" b="1" dirty="0"/>
              <a:t>23.1% </a:t>
            </a:r>
            <a:r>
              <a:rPr lang="en-US" sz="1600" dirty="0"/>
              <a:t>of families cannot secure childcare due to financial costs, wait lists, travel/commute times, lack of safe facilities, transportation.</a:t>
            </a:r>
          </a:p>
          <a:p>
            <a:endParaRPr lang="en-US" sz="1600" dirty="0"/>
          </a:p>
          <a:p>
            <a:pPr marL="285750" indent="-285750">
              <a:buFont typeface="Arial" panose="020B0604020202020204" pitchFamily="34" charset="0"/>
              <a:buChar char="•"/>
            </a:pPr>
            <a:r>
              <a:rPr lang="en-US" sz="1600" dirty="0"/>
              <a:t>Infant childcare in 34 states and DC is </a:t>
            </a:r>
            <a:r>
              <a:rPr lang="en-US" sz="1600" b="1" dirty="0"/>
              <a:t>more</a:t>
            </a:r>
            <a:r>
              <a:rPr lang="en-US" sz="1600" dirty="0"/>
              <a:t> than in-state college tuition. </a:t>
            </a:r>
          </a:p>
          <a:p>
            <a:endParaRPr lang="en-US" sz="1600" dirty="0"/>
          </a:p>
          <a:p>
            <a:pPr marL="285750" indent="-285750">
              <a:buFont typeface="Arial" panose="020B0604020202020204" pitchFamily="34" charset="0"/>
              <a:buChar char="•"/>
            </a:pPr>
            <a:r>
              <a:rPr lang="en-US" sz="1600" b="1" kern="100" dirty="0">
                <a:latin typeface="Century Gothic" panose="020B0502020202020204" pitchFamily="34" charset="0"/>
                <a:ea typeface="Calibri" panose="020F0502020204030204" pitchFamily="34" charset="0"/>
                <a:cs typeface="Times New Roman" panose="02020603050405020304" pitchFamily="18" charset="0"/>
              </a:rPr>
              <a:t>23%</a:t>
            </a:r>
            <a:r>
              <a:rPr lang="en-US" sz="1600" kern="100" dirty="0">
                <a:latin typeface="Century Gothic" panose="020B0502020202020204" pitchFamily="34" charset="0"/>
                <a:ea typeface="Calibri" panose="020F0502020204030204" pitchFamily="34" charset="0"/>
                <a:cs typeface="Times New Roman" panose="02020603050405020304" pitchFamily="18" charset="0"/>
              </a:rPr>
              <a:t> </a:t>
            </a:r>
            <a:r>
              <a:rPr lang="en-US" sz="1600" kern="100" dirty="0">
                <a:effectLst/>
                <a:latin typeface="Century Gothic" panose="020B0502020202020204" pitchFamily="34" charset="0"/>
                <a:ea typeface="Calibri" panose="020F0502020204030204" pitchFamily="34" charset="0"/>
                <a:cs typeface="Times New Roman" panose="02020603050405020304" pitchFamily="18" charset="0"/>
              </a:rPr>
              <a:t>of parents who have been fired from a job report that it was due to absences related to difficulties accessing childcare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emotional labor and mental load of childcare disproportionately effects women, women of color, and women in poverty, leading to poor mental health outcomes.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No federal paid family leave policy places financial and physical burdens on new parents that take away from beneficial bonding with the baby.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$122 Billion </a:t>
            </a:r>
            <a:r>
              <a:rPr lang="en-US" sz="1600" dirty="0"/>
              <a:t>in lost earnings, productivity, and revenue from the US economy. This impacts working parents: </a:t>
            </a:r>
            <a:r>
              <a:rPr lang="en-US" sz="1600" b="1" dirty="0"/>
              <a:t>$78 billion </a:t>
            </a:r>
            <a:r>
              <a:rPr lang="en-US" sz="1600" dirty="0"/>
              <a:t>in lost wages, employers: lost </a:t>
            </a:r>
            <a:r>
              <a:rPr lang="en-US" sz="1600" b="1" dirty="0"/>
              <a:t>$23 billion </a:t>
            </a:r>
            <a:r>
              <a:rPr lang="en-US" sz="1600" dirty="0"/>
              <a:t>due to absences caused by childcare, and taxpayers lose </a:t>
            </a:r>
            <a:r>
              <a:rPr lang="en-US" sz="1600" b="1" dirty="0"/>
              <a:t>$21 billion </a:t>
            </a:r>
            <a:r>
              <a:rPr lang="en-US" sz="1600" dirty="0"/>
              <a:t>in lower federal and state tax revenue. </a:t>
            </a:r>
          </a:p>
          <a:p>
            <a:endParaRPr lang="en-US" sz="1100" dirty="0"/>
          </a:p>
          <a:p>
            <a:pPr algn="r"/>
            <a:r>
              <a:rPr lang="en-US" sz="1600" dirty="0"/>
              <a:t>(</a:t>
            </a:r>
            <a:r>
              <a:rPr lang="en-US" sz="1600" dirty="0" err="1"/>
              <a:t>Romig</a:t>
            </a:r>
            <a:r>
              <a:rPr lang="en-US" sz="1600" dirty="0"/>
              <a:t> &amp; Bryant, 2021), (CFSA, 2023). (Annie E. Casey Foundation, 2023), (</a:t>
            </a:r>
            <a:r>
              <a:rPr lang="en-US" sz="1600" dirty="0" err="1"/>
              <a:t>Landivar</a:t>
            </a:r>
            <a:r>
              <a:rPr lang="en-US" sz="1600" dirty="0"/>
              <a:t>, 2023), &amp; (Wong, 2024).</a:t>
            </a:r>
          </a:p>
          <a:p>
            <a:endParaRPr lang="en-US" dirty="0"/>
          </a:p>
        </p:txBody>
      </p:sp>
    </p:spTree>
    <p:extLst>
      <p:ext uri="{BB962C8B-B14F-4D97-AF65-F5344CB8AC3E}">
        <p14:creationId xmlns:p14="http://schemas.microsoft.com/office/powerpoint/2010/main" val="403153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EA9E-561E-4737-9274-A787D5077049}"/>
              </a:ext>
            </a:extLst>
          </p:cNvPr>
          <p:cNvSpPr>
            <a:spLocks noGrp="1"/>
          </p:cNvSpPr>
          <p:nvPr>
            <p:ph type="title"/>
          </p:nvPr>
        </p:nvSpPr>
        <p:spPr>
          <a:xfrm>
            <a:off x="379828" y="0"/>
            <a:ext cx="10745372" cy="1575582"/>
          </a:xfrm>
        </p:spPr>
        <p:txBody>
          <a:bodyPr/>
          <a:lstStyle/>
          <a:p>
            <a:pPr algn="ctr"/>
            <a:r>
              <a:rPr lang="en-US" b="1" u="sng" dirty="0"/>
              <a:t>Childcare Facilities and Workers</a:t>
            </a:r>
          </a:p>
        </p:txBody>
      </p:sp>
      <p:sp>
        <p:nvSpPr>
          <p:cNvPr id="3" name="TextBox 2">
            <a:extLst>
              <a:ext uri="{FF2B5EF4-FFF2-40B4-BE49-F238E27FC236}">
                <a16:creationId xmlns:a16="http://schemas.microsoft.com/office/drawing/2014/main" id="{26901994-1F92-3878-5258-4CDE07FB3256}"/>
              </a:ext>
            </a:extLst>
          </p:cNvPr>
          <p:cNvSpPr txBox="1"/>
          <p:nvPr/>
        </p:nvSpPr>
        <p:spPr>
          <a:xfrm>
            <a:off x="379828" y="956603"/>
            <a:ext cx="10944665" cy="70557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Median national pay for childcare workers is $14.60 per hour. Poverty wage in PA is $17.59/</a:t>
            </a:r>
            <a:r>
              <a:rPr lang="en-US" sz="2000" dirty="0" err="1"/>
              <a:t>hr</a:t>
            </a:r>
            <a:r>
              <a:rPr lang="en-US" sz="2000" dirty="0"/>
              <a:t> for a family with children in PA. </a:t>
            </a:r>
          </a:p>
          <a:p>
            <a:pPr marL="285750" indent="-285750">
              <a:lnSpc>
                <a:spcPct val="150000"/>
              </a:lnSpc>
              <a:buFont typeface="Arial" panose="020B0604020202020204" pitchFamily="34" charset="0"/>
              <a:buChar char="•"/>
            </a:pPr>
            <a:r>
              <a:rPr lang="en-US" sz="1900" dirty="0"/>
              <a:t>Poverty rates for early childhood educators is 7.7 times higher than those who teach grades </a:t>
            </a:r>
            <a:r>
              <a:rPr lang="en-US" dirty="0"/>
              <a:t>K-8.</a:t>
            </a:r>
            <a:endParaRPr lang="en-US" sz="1900" dirty="0"/>
          </a:p>
          <a:p>
            <a:pPr marL="285750" indent="-285750">
              <a:lnSpc>
                <a:spcPct val="150000"/>
              </a:lnSpc>
              <a:buFont typeface="Arial" panose="020B0604020202020204" pitchFamily="34" charset="0"/>
              <a:buChar char="•"/>
            </a:pPr>
            <a:r>
              <a:rPr lang="en-US" sz="1900" dirty="0"/>
              <a:t>High student to teacher ratios, low wages, and lack of resources result in lack of an adequate early childhood workforce and high turnover rate. </a:t>
            </a:r>
          </a:p>
          <a:p>
            <a:pPr marL="285750" indent="-285750">
              <a:lnSpc>
                <a:spcPct val="150000"/>
              </a:lnSpc>
              <a:buFont typeface="Arial" panose="020B0604020202020204" pitchFamily="34" charset="0"/>
              <a:buChar char="•"/>
            </a:pPr>
            <a:r>
              <a:rPr lang="en-US" sz="1900" dirty="0"/>
              <a:t>94% of childcare workers are women, the majority are women of color. </a:t>
            </a:r>
          </a:p>
          <a:p>
            <a:pPr marL="285750" indent="-285750">
              <a:lnSpc>
                <a:spcPct val="150000"/>
              </a:lnSpc>
              <a:buFont typeface="Arial" panose="020B0604020202020204" pitchFamily="34" charset="0"/>
              <a:buChar char="•"/>
            </a:pPr>
            <a:r>
              <a:rPr lang="en-US" sz="1900" dirty="0"/>
              <a:t>60% of childcare workers report having difficulty paying their utility and grocery bills. </a:t>
            </a:r>
          </a:p>
          <a:p>
            <a:pPr marL="285750" indent="-285750">
              <a:lnSpc>
                <a:spcPct val="150000"/>
              </a:lnSpc>
              <a:buFont typeface="Arial" panose="020B0604020202020204" pitchFamily="34" charset="0"/>
              <a:buChar char="•"/>
            </a:pPr>
            <a:r>
              <a:rPr lang="en-US" sz="1900" dirty="0"/>
              <a:t>As of 2018, more than 1/2 of the country is considered a childcare desert (area with insufficient supply of licensed childcare facilities).</a:t>
            </a:r>
          </a:p>
          <a:p>
            <a:pPr marL="285750" indent="-285750">
              <a:lnSpc>
                <a:spcPct val="150000"/>
              </a:lnSpc>
              <a:buFont typeface="Arial" panose="020B0604020202020204" pitchFamily="34" charset="0"/>
              <a:buChar char="•"/>
            </a:pPr>
            <a:r>
              <a:rPr lang="en-US" sz="1900" dirty="0"/>
              <a:t>370,000 childcare jobs were lost at the beginning of the COVID 19 pandemic and still has not recovered fully. 				</a:t>
            </a:r>
          </a:p>
          <a:p>
            <a:pPr>
              <a:lnSpc>
                <a:spcPct val="150000"/>
              </a:lnSpc>
            </a:pPr>
            <a:r>
              <a:rPr lang="en-US" sz="1900" dirty="0"/>
              <a:t>						</a:t>
            </a:r>
            <a:r>
              <a:rPr lang="en-US" sz="1100" dirty="0"/>
              <a:t>(Wong, 2024), (Annie E Casey Foundation, 2023), &amp; (</a:t>
            </a:r>
            <a:r>
              <a:rPr lang="en-US" sz="1100" dirty="0" err="1"/>
              <a:t>Khattar</a:t>
            </a:r>
            <a:r>
              <a:rPr lang="en-US" sz="1100" dirty="0"/>
              <a:t> &amp; Coffey, 2023).</a:t>
            </a:r>
          </a:p>
          <a:p>
            <a:endParaRPr lang="en-US" sz="2400" dirty="0"/>
          </a:p>
          <a:p>
            <a:pPr marL="285750" indent="-285750">
              <a:buFont typeface="Arial" panose="020B0604020202020204" pitchFamily="34" charset="0"/>
              <a:buChar char="•"/>
            </a:pPr>
            <a:endParaRPr lang="en-US" sz="2400" dirty="0"/>
          </a:p>
          <a:p>
            <a:endParaRPr lang="en-US" sz="700" dirty="0"/>
          </a:p>
          <a:p>
            <a:r>
              <a:rPr lang="en-US" sz="1800" dirty="0"/>
              <a:t>																</a:t>
            </a:r>
            <a:endParaRPr lang="en-US" dirty="0"/>
          </a:p>
        </p:txBody>
      </p:sp>
    </p:spTree>
    <p:extLst>
      <p:ext uri="{BB962C8B-B14F-4D97-AF65-F5344CB8AC3E}">
        <p14:creationId xmlns:p14="http://schemas.microsoft.com/office/powerpoint/2010/main" val="217025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ldcare-costs-by-state-in-the-usa-illumine">
            <a:extLst>
              <a:ext uri="{FF2B5EF4-FFF2-40B4-BE49-F238E27FC236}">
                <a16:creationId xmlns:a16="http://schemas.microsoft.com/office/drawing/2014/main" id="{E412300D-8006-BF6F-BD66-17260E922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37" y="506435"/>
            <a:ext cx="5473035" cy="41530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12-month percent change of child care and preschool prices and prices for all items in the Consumer Price Index, seasonally adjusted, all urban consumers, March 2019-March 2023">
            <a:extLst>
              <a:ext uri="{FF2B5EF4-FFF2-40B4-BE49-F238E27FC236}">
                <a16:creationId xmlns:a16="http://schemas.microsoft.com/office/drawing/2014/main" id="{90561433-B7F8-ACB8-5C9F-7370EE749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06435"/>
            <a:ext cx="5589563" cy="4153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C048C6-78E3-AE09-8087-014A03C0B909}"/>
              </a:ext>
            </a:extLst>
          </p:cNvPr>
          <p:cNvSpPr txBox="1"/>
          <p:nvPr/>
        </p:nvSpPr>
        <p:spPr>
          <a:xfrm>
            <a:off x="844062" y="5022166"/>
            <a:ext cx="10592972" cy="1015663"/>
          </a:xfrm>
          <a:prstGeom prst="rect">
            <a:avLst/>
          </a:prstGeom>
          <a:noFill/>
        </p:spPr>
        <p:txBody>
          <a:bodyPr wrap="square" rtlCol="0">
            <a:spAutoFit/>
          </a:bodyPr>
          <a:lstStyle/>
          <a:p>
            <a:r>
              <a:rPr lang="en-US" sz="2400" dirty="0"/>
              <a:t>These prices account for day care, preschool, and before &amp; aftercare for school aged children. </a:t>
            </a:r>
          </a:p>
          <a:p>
            <a:pPr algn="r"/>
            <a:r>
              <a:rPr lang="en-US" sz="1200" dirty="0"/>
              <a:t>(US Bureau of Labor Statistics, 2024) &amp; (Economic Policy Institute, 2024)</a:t>
            </a:r>
            <a:endParaRPr lang="en-US" sz="2000" dirty="0"/>
          </a:p>
        </p:txBody>
      </p:sp>
    </p:spTree>
    <p:extLst>
      <p:ext uri="{BB962C8B-B14F-4D97-AF65-F5344CB8AC3E}">
        <p14:creationId xmlns:p14="http://schemas.microsoft.com/office/powerpoint/2010/main" val="301497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A5F88F7C-F833-C411-6B1A-3D68062F7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89" y="1012874"/>
            <a:ext cx="7814036" cy="5613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32B7AC-FF44-B006-BFFE-1A4664E955D3}"/>
              </a:ext>
            </a:extLst>
          </p:cNvPr>
          <p:cNvSpPr txBox="1"/>
          <p:nvPr/>
        </p:nvSpPr>
        <p:spPr>
          <a:xfrm>
            <a:off x="1111348" y="1041765"/>
            <a:ext cx="2166451" cy="5893921"/>
          </a:xfrm>
          <a:prstGeom prst="rect">
            <a:avLst/>
          </a:prstGeom>
          <a:noFill/>
        </p:spPr>
        <p:txBody>
          <a:bodyPr wrap="square" rtlCol="0">
            <a:spAutoFit/>
          </a:bodyPr>
          <a:lstStyle/>
          <a:p>
            <a:pPr algn="l"/>
            <a:r>
              <a:rPr lang="en-US" sz="2100" b="0" i="0" dirty="0">
                <a:solidFill>
                  <a:srgbClr val="333333"/>
                </a:solidFill>
                <a:effectLst/>
                <a:highlight>
                  <a:srgbClr val="FFFFFF"/>
                </a:highlight>
                <a:latin typeface="nyt-franklin"/>
              </a:rPr>
              <a:t>Norway</a:t>
            </a:r>
          </a:p>
          <a:p>
            <a:pPr algn="l"/>
            <a:r>
              <a:rPr lang="en-US" sz="2100" b="0" i="0" dirty="0">
                <a:solidFill>
                  <a:srgbClr val="333333"/>
                </a:solidFill>
                <a:effectLst/>
                <a:highlight>
                  <a:srgbClr val="FFFFFF"/>
                </a:highlight>
                <a:latin typeface="nyt-franklin"/>
              </a:rPr>
              <a:t>Iceland</a:t>
            </a:r>
          </a:p>
          <a:p>
            <a:pPr algn="l"/>
            <a:r>
              <a:rPr lang="en-US" sz="2100" b="0" i="0" dirty="0">
                <a:solidFill>
                  <a:srgbClr val="333333"/>
                </a:solidFill>
                <a:effectLst/>
                <a:highlight>
                  <a:srgbClr val="FFFFFF"/>
                </a:highlight>
                <a:latin typeface="nyt-franklin"/>
              </a:rPr>
              <a:t>Finland</a:t>
            </a:r>
          </a:p>
          <a:p>
            <a:pPr algn="l"/>
            <a:r>
              <a:rPr lang="en-US" sz="2100" b="0" i="0" dirty="0">
                <a:solidFill>
                  <a:srgbClr val="333333"/>
                </a:solidFill>
                <a:effectLst/>
                <a:highlight>
                  <a:srgbClr val="FFFFFF"/>
                </a:highlight>
                <a:latin typeface="nyt-franklin"/>
              </a:rPr>
              <a:t>Denmark</a:t>
            </a:r>
          </a:p>
          <a:p>
            <a:pPr algn="l"/>
            <a:r>
              <a:rPr lang="en-US" sz="2100" b="0" i="0" dirty="0">
                <a:solidFill>
                  <a:srgbClr val="333333"/>
                </a:solidFill>
                <a:effectLst/>
                <a:highlight>
                  <a:srgbClr val="FFFFFF"/>
                </a:highlight>
                <a:latin typeface="nyt-franklin"/>
              </a:rPr>
              <a:t>Germany</a:t>
            </a:r>
          </a:p>
          <a:p>
            <a:pPr algn="l"/>
            <a:r>
              <a:rPr lang="en-US" sz="2100" b="0" i="0" dirty="0">
                <a:solidFill>
                  <a:srgbClr val="333333"/>
                </a:solidFill>
                <a:effectLst/>
                <a:highlight>
                  <a:srgbClr val="FFFFFF"/>
                </a:highlight>
                <a:latin typeface="nyt-franklin"/>
              </a:rPr>
              <a:t>Sweden</a:t>
            </a:r>
          </a:p>
          <a:p>
            <a:pPr algn="l"/>
            <a:r>
              <a:rPr lang="en-US" sz="2100" b="0" i="0" dirty="0">
                <a:solidFill>
                  <a:srgbClr val="333333"/>
                </a:solidFill>
                <a:effectLst/>
                <a:highlight>
                  <a:srgbClr val="FFFFFF"/>
                </a:highlight>
                <a:latin typeface="nyt-franklin"/>
              </a:rPr>
              <a:t>O.E.C.D. average</a:t>
            </a:r>
          </a:p>
          <a:p>
            <a:pPr algn="l"/>
            <a:r>
              <a:rPr lang="en-US" sz="2100" b="0" i="0" dirty="0">
                <a:solidFill>
                  <a:srgbClr val="333333"/>
                </a:solidFill>
                <a:effectLst/>
                <a:highlight>
                  <a:srgbClr val="FFFFFF"/>
                </a:highlight>
                <a:latin typeface="nyt-franklin"/>
              </a:rPr>
              <a:t>Austria</a:t>
            </a:r>
          </a:p>
          <a:p>
            <a:pPr algn="l"/>
            <a:r>
              <a:rPr lang="en-US" sz="2100" b="0" i="0" dirty="0">
                <a:solidFill>
                  <a:srgbClr val="333333"/>
                </a:solidFill>
                <a:effectLst/>
                <a:highlight>
                  <a:srgbClr val="FFFFFF"/>
                </a:highlight>
                <a:latin typeface="nyt-franklin"/>
              </a:rPr>
              <a:t>Slovenia</a:t>
            </a:r>
          </a:p>
          <a:p>
            <a:pPr algn="l"/>
            <a:r>
              <a:rPr lang="en-US" sz="2100" b="0" i="0" dirty="0">
                <a:solidFill>
                  <a:srgbClr val="333333"/>
                </a:solidFill>
                <a:effectLst/>
                <a:highlight>
                  <a:srgbClr val="FFFFFF"/>
                </a:highlight>
                <a:latin typeface="nyt-franklin"/>
              </a:rPr>
              <a:t>New Zealand</a:t>
            </a:r>
          </a:p>
          <a:p>
            <a:pPr algn="l"/>
            <a:r>
              <a:rPr lang="en-US" sz="2100" b="0" i="0" dirty="0">
                <a:solidFill>
                  <a:srgbClr val="333333"/>
                </a:solidFill>
                <a:effectLst/>
                <a:highlight>
                  <a:srgbClr val="FFFFFF"/>
                </a:highlight>
                <a:latin typeface="nyt-franklin"/>
              </a:rPr>
              <a:t>Spain</a:t>
            </a:r>
          </a:p>
          <a:p>
            <a:pPr algn="l"/>
            <a:r>
              <a:rPr lang="en-US" sz="2100" b="0" i="0" dirty="0">
                <a:solidFill>
                  <a:srgbClr val="333333"/>
                </a:solidFill>
                <a:effectLst/>
                <a:highlight>
                  <a:srgbClr val="FFFFFF"/>
                </a:highlight>
                <a:latin typeface="nyt-franklin"/>
              </a:rPr>
              <a:t>Chile</a:t>
            </a:r>
          </a:p>
          <a:p>
            <a:pPr algn="l"/>
            <a:r>
              <a:rPr lang="en-US" sz="2100" b="0" i="0" dirty="0">
                <a:solidFill>
                  <a:srgbClr val="333333"/>
                </a:solidFill>
                <a:effectLst/>
                <a:highlight>
                  <a:srgbClr val="FFFFFF"/>
                </a:highlight>
                <a:latin typeface="nyt-franklin"/>
              </a:rPr>
              <a:t>Lithuania</a:t>
            </a:r>
          </a:p>
          <a:p>
            <a:pPr algn="l"/>
            <a:r>
              <a:rPr lang="en-US" sz="2100" b="0" i="0" dirty="0">
                <a:solidFill>
                  <a:srgbClr val="333333"/>
                </a:solidFill>
                <a:effectLst/>
                <a:highlight>
                  <a:srgbClr val="FFFFFF"/>
                </a:highlight>
                <a:latin typeface="nyt-franklin"/>
              </a:rPr>
              <a:t>Australia</a:t>
            </a:r>
          </a:p>
          <a:p>
            <a:pPr algn="l"/>
            <a:r>
              <a:rPr lang="en-US" sz="2100" b="0" i="0" dirty="0">
                <a:solidFill>
                  <a:srgbClr val="333333"/>
                </a:solidFill>
                <a:effectLst/>
                <a:highlight>
                  <a:srgbClr val="FFFFFF"/>
                </a:highlight>
                <a:latin typeface="nyt-franklin"/>
              </a:rPr>
              <a:t>Hungary</a:t>
            </a:r>
          </a:p>
          <a:p>
            <a:pPr algn="l"/>
            <a:r>
              <a:rPr lang="en-US" sz="2100" b="0" i="0" dirty="0">
                <a:solidFill>
                  <a:srgbClr val="333333"/>
                </a:solidFill>
                <a:effectLst/>
                <a:highlight>
                  <a:srgbClr val="FFFFFF"/>
                </a:highlight>
                <a:latin typeface="nyt-franklin"/>
              </a:rPr>
              <a:t>Israel</a:t>
            </a:r>
          </a:p>
          <a:p>
            <a:pPr algn="l"/>
            <a:r>
              <a:rPr lang="en-US" sz="2100" b="1" i="0" dirty="0">
                <a:solidFill>
                  <a:srgbClr val="000000"/>
                </a:solidFill>
                <a:effectLst/>
                <a:highlight>
                  <a:srgbClr val="FFFFFF"/>
                </a:highlight>
                <a:latin typeface="nyt-franklin"/>
              </a:rPr>
              <a:t>United States</a:t>
            </a:r>
            <a:endParaRPr lang="en-US" sz="2100" b="0" i="0" dirty="0">
              <a:solidFill>
                <a:srgbClr val="333333"/>
              </a:solidFill>
              <a:effectLst/>
              <a:highlight>
                <a:srgbClr val="FFFFFF"/>
              </a:highlight>
              <a:latin typeface="nyt-franklin"/>
            </a:endParaRPr>
          </a:p>
          <a:p>
            <a:endParaRPr lang="en-US" sz="2000" dirty="0"/>
          </a:p>
        </p:txBody>
      </p:sp>
      <p:sp>
        <p:nvSpPr>
          <p:cNvPr id="5" name="TextBox 4">
            <a:extLst>
              <a:ext uri="{FF2B5EF4-FFF2-40B4-BE49-F238E27FC236}">
                <a16:creationId xmlns:a16="http://schemas.microsoft.com/office/drawing/2014/main" id="{273C216A-94D0-A998-4241-ECC4ADF98805}"/>
              </a:ext>
            </a:extLst>
          </p:cNvPr>
          <p:cNvSpPr txBox="1"/>
          <p:nvPr/>
        </p:nvSpPr>
        <p:spPr>
          <a:xfrm>
            <a:off x="8700352" y="618571"/>
            <a:ext cx="1294227" cy="6247864"/>
          </a:xfrm>
          <a:prstGeom prst="rect">
            <a:avLst/>
          </a:prstGeom>
          <a:noFill/>
        </p:spPr>
        <p:txBody>
          <a:bodyPr wrap="square" rtlCol="0">
            <a:spAutoFit/>
          </a:bodyPr>
          <a:lstStyle/>
          <a:p>
            <a:pPr algn="r"/>
            <a:br>
              <a:rPr lang="en-US" sz="2400" b="0" i="0" dirty="0">
                <a:solidFill>
                  <a:srgbClr val="FFFFFF"/>
                </a:solidFill>
                <a:effectLst/>
                <a:highlight>
                  <a:srgbClr val="FFFFFF"/>
                </a:highlight>
                <a:latin typeface="nyt-franklin"/>
              </a:rPr>
            </a:br>
            <a:r>
              <a:rPr lang="en-US" sz="2200" b="0" i="0" dirty="0">
                <a:effectLst/>
                <a:highlight>
                  <a:srgbClr val="FFFFFF"/>
                </a:highlight>
                <a:latin typeface="nyt-franklin"/>
              </a:rPr>
              <a:t>24,427</a:t>
            </a:r>
          </a:p>
          <a:p>
            <a:pPr algn="r"/>
            <a:r>
              <a:rPr lang="en-US" sz="2200" b="0" i="0" dirty="0">
                <a:effectLst/>
                <a:highlight>
                  <a:srgbClr val="FFFFFF"/>
                </a:highlight>
                <a:latin typeface="nyt-franklin"/>
              </a:rPr>
              <a:t>23,353</a:t>
            </a:r>
          </a:p>
          <a:p>
            <a:pPr algn="r"/>
            <a:r>
              <a:rPr lang="en-US" sz="2200" b="0" i="0" dirty="0">
                <a:effectLst/>
                <a:highlight>
                  <a:srgbClr val="FFFFFF"/>
                </a:highlight>
                <a:latin typeface="nyt-franklin"/>
              </a:rPr>
              <a:t>23,140</a:t>
            </a:r>
          </a:p>
          <a:p>
            <a:pPr algn="r"/>
            <a:r>
              <a:rPr lang="en-US" sz="2200" b="0" i="0" dirty="0">
                <a:effectLst/>
                <a:highlight>
                  <a:srgbClr val="FFFFFF"/>
                </a:highlight>
                <a:latin typeface="nyt-franklin"/>
              </a:rPr>
              <a:t>18,656</a:t>
            </a:r>
          </a:p>
          <a:p>
            <a:pPr algn="r"/>
            <a:r>
              <a:rPr lang="en-US" sz="2200" b="0" i="0" dirty="0">
                <a:effectLst/>
                <a:highlight>
                  <a:srgbClr val="FFFFFF"/>
                </a:highlight>
                <a:latin typeface="nyt-franklin"/>
              </a:rPr>
              <a:t>18,010</a:t>
            </a:r>
          </a:p>
          <a:p>
            <a:pPr algn="r"/>
            <a:r>
              <a:rPr lang="en-US" sz="2200" b="0" i="0" dirty="0">
                <a:effectLst/>
                <a:highlight>
                  <a:srgbClr val="FFFFFF"/>
                </a:highlight>
                <a:latin typeface="nyt-franklin"/>
              </a:rPr>
              <a:t>14,436</a:t>
            </a:r>
          </a:p>
          <a:p>
            <a:pPr algn="r"/>
            <a:r>
              <a:rPr lang="en-US" sz="2200" b="0" i="0" dirty="0">
                <a:effectLst/>
                <a:highlight>
                  <a:srgbClr val="FFFFFF"/>
                </a:highlight>
                <a:latin typeface="nyt-franklin"/>
              </a:rPr>
              <a:t>12,864</a:t>
            </a:r>
          </a:p>
          <a:p>
            <a:pPr algn="r"/>
            <a:r>
              <a:rPr lang="en-US" sz="2200" b="0" i="0" dirty="0">
                <a:effectLst/>
                <a:highlight>
                  <a:srgbClr val="FFFFFF"/>
                </a:highlight>
                <a:latin typeface="nyt-franklin"/>
              </a:rPr>
              <a:t>11,664</a:t>
            </a:r>
          </a:p>
          <a:p>
            <a:pPr algn="r"/>
            <a:r>
              <a:rPr lang="en-US" sz="2200" b="0" i="0" dirty="0">
                <a:effectLst/>
                <a:highlight>
                  <a:srgbClr val="FFFFFF"/>
                </a:highlight>
                <a:latin typeface="nyt-franklin"/>
              </a:rPr>
              <a:t>10,349</a:t>
            </a:r>
          </a:p>
          <a:p>
            <a:pPr algn="r"/>
            <a:r>
              <a:rPr lang="en-US" sz="2200" b="0" i="0" dirty="0">
                <a:effectLst/>
                <a:highlight>
                  <a:srgbClr val="FFFFFF"/>
                </a:highlight>
                <a:latin typeface="nyt-franklin"/>
              </a:rPr>
              <a:t>9,084</a:t>
            </a:r>
          </a:p>
          <a:p>
            <a:pPr algn="r"/>
            <a:r>
              <a:rPr lang="en-US" sz="2200" b="0" i="0" dirty="0">
                <a:effectLst/>
                <a:highlight>
                  <a:srgbClr val="FFFFFF"/>
                </a:highlight>
                <a:latin typeface="nyt-franklin"/>
              </a:rPr>
              <a:t>8,450</a:t>
            </a:r>
          </a:p>
          <a:p>
            <a:pPr algn="r"/>
            <a:r>
              <a:rPr lang="en-US" sz="2200" b="0" i="0" dirty="0">
                <a:effectLst/>
                <a:highlight>
                  <a:srgbClr val="FFFFFF"/>
                </a:highlight>
                <a:latin typeface="nyt-franklin"/>
              </a:rPr>
              <a:t>8,184</a:t>
            </a:r>
          </a:p>
          <a:p>
            <a:pPr algn="r"/>
            <a:r>
              <a:rPr lang="en-US" sz="2200" b="0" i="0" dirty="0">
                <a:effectLst/>
                <a:highlight>
                  <a:srgbClr val="FFFFFF"/>
                </a:highlight>
                <a:latin typeface="nyt-franklin"/>
              </a:rPr>
              <a:t>8,088</a:t>
            </a:r>
          </a:p>
          <a:p>
            <a:pPr algn="r"/>
            <a:r>
              <a:rPr lang="en-US" sz="2200" b="0" i="0" dirty="0">
                <a:effectLst/>
                <a:highlight>
                  <a:srgbClr val="FFFFFF"/>
                </a:highlight>
                <a:latin typeface="nyt-franklin"/>
              </a:rPr>
              <a:t>7,222</a:t>
            </a:r>
          </a:p>
          <a:p>
            <a:pPr algn="r"/>
            <a:r>
              <a:rPr lang="en-US" sz="2200" b="0" i="0" dirty="0">
                <a:effectLst/>
                <a:highlight>
                  <a:srgbClr val="FFFFFF"/>
                </a:highlight>
                <a:latin typeface="nyt-franklin"/>
              </a:rPr>
              <a:t>3,327</a:t>
            </a:r>
          </a:p>
          <a:p>
            <a:pPr algn="r"/>
            <a:r>
              <a:rPr lang="en-US" sz="2200" b="1" i="0" dirty="0">
                <a:effectLst/>
                <a:highlight>
                  <a:srgbClr val="FFFFFF"/>
                </a:highlight>
                <a:latin typeface="nyt-franklin"/>
              </a:rPr>
              <a:t>500</a:t>
            </a:r>
            <a:endParaRPr lang="en-US" sz="2200" b="0" i="0" dirty="0">
              <a:effectLst/>
              <a:highlight>
                <a:srgbClr val="FFFFFF"/>
              </a:highlight>
              <a:latin typeface="nyt-franklin"/>
            </a:endParaRPr>
          </a:p>
          <a:p>
            <a:endParaRPr lang="en-US" sz="2400" dirty="0"/>
          </a:p>
        </p:txBody>
      </p:sp>
      <p:sp>
        <p:nvSpPr>
          <p:cNvPr id="6" name="TextBox 5">
            <a:extLst>
              <a:ext uri="{FF2B5EF4-FFF2-40B4-BE49-F238E27FC236}">
                <a16:creationId xmlns:a16="http://schemas.microsoft.com/office/drawing/2014/main" id="{0F9C03C8-EE2A-3F24-5022-29399C209935}"/>
              </a:ext>
            </a:extLst>
          </p:cNvPr>
          <p:cNvSpPr txBox="1"/>
          <p:nvPr/>
        </p:nvSpPr>
        <p:spPr>
          <a:xfrm>
            <a:off x="365760" y="232117"/>
            <a:ext cx="10607040" cy="923330"/>
          </a:xfrm>
          <a:prstGeom prst="rect">
            <a:avLst/>
          </a:prstGeom>
          <a:noFill/>
        </p:spPr>
        <p:txBody>
          <a:bodyPr wrap="square" rtlCol="0">
            <a:spAutoFit/>
          </a:bodyPr>
          <a:lstStyle/>
          <a:p>
            <a:pPr algn="l"/>
            <a:r>
              <a:rPr lang="en-US" b="0" i="0" dirty="0">
                <a:solidFill>
                  <a:srgbClr val="000000"/>
                </a:solidFill>
                <a:effectLst/>
                <a:highlight>
                  <a:srgbClr val="FFFFFF"/>
                </a:highlight>
                <a:latin typeface="nyt-franklin"/>
              </a:rPr>
              <a:t>How Much Governments Spend on Child Care for Toddlers </a:t>
            </a:r>
          </a:p>
          <a:p>
            <a:pPr algn="l"/>
            <a:r>
              <a:rPr lang="en-US" b="0" i="0" dirty="0">
                <a:solidFill>
                  <a:srgbClr val="666666"/>
                </a:solidFill>
                <a:effectLst/>
                <a:highlight>
                  <a:srgbClr val="FFFFFF"/>
                </a:highlight>
                <a:latin typeface="nyt-cheltenham-sh"/>
              </a:rPr>
              <a:t>Annual public spending per child on early childhood care (Miller, 2021). </a:t>
            </a:r>
          </a:p>
          <a:p>
            <a:endParaRPr lang="en-US" dirty="0"/>
          </a:p>
        </p:txBody>
      </p:sp>
    </p:spTree>
    <p:extLst>
      <p:ext uri="{BB962C8B-B14F-4D97-AF65-F5344CB8AC3E}">
        <p14:creationId xmlns:p14="http://schemas.microsoft.com/office/powerpoint/2010/main" val="139728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94A9-3606-CA28-0B87-387167052BFA}"/>
              </a:ext>
            </a:extLst>
          </p:cNvPr>
          <p:cNvSpPr>
            <a:spLocks noGrp="1"/>
          </p:cNvSpPr>
          <p:nvPr>
            <p:ph type="title"/>
          </p:nvPr>
        </p:nvSpPr>
        <p:spPr>
          <a:xfrm>
            <a:off x="604911" y="642594"/>
            <a:ext cx="10520289" cy="567228"/>
          </a:xfrm>
        </p:spPr>
        <p:txBody>
          <a:bodyPr>
            <a:normAutofit fontScale="90000"/>
          </a:bodyPr>
          <a:lstStyle/>
          <a:p>
            <a:r>
              <a:rPr lang="en-US" b="1" u="sng" dirty="0"/>
              <a:t>History of Childcare Policy in the US</a:t>
            </a:r>
          </a:p>
        </p:txBody>
      </p:sp>
      <p:sp>
        <p:nvSpPr>
          <p:cNvPr id="3" name="TextBox 2">
            <a:extLst>
              <a:ext uri="{FF2B5EF4-FFF2-40B4-BE49-F238E27FC236}">
                <a16:creationId xmlns:a16="http://schemas.microsoft.com/office/drawing/2014/main" id="{CD43FDA2-E3B2-2D21-362F-BAC0FD66AEE8}"/>
              </a:ext>
            </a:extLst>
          </p:cNvPr>
          <p:cNvSpPr txBox="1"/>
          <p:nvPr/>
        </p:nvSpPr>
        <p:spPr>
          <a:xfrm>
            <a:off x="506437" y="1378634"/>
            <a:ext cx="10618763" cy="5355312"/>
          </a:xfrm>
          <a:prstGeom prst="rect">
            <a:avLst/>
          </a:prstGeom>
          <a:noFill/>
        </p:spPr>
        <p:txBody>
          <a:bodyPr wrap="square" rtlCol="0">
            <a:spAutoFit/>
          </a:bodyPr>
          <a:lstStyle/>
          <a:p>
            <a:pPr marL="285750" indent="-285750">
              <a:buFont typeface="Arial" panose="020B0604020202020204" pitchFamily="34" charset="0"/>
              <a:buChar char="•"/>
            </a:pPr>
            <a:r>
              <a:rPr lang="en-US" dirty="0"/>
              <a:t>Early 1900s-1960s: Mother’s pensions (cash payments) which Black mothers were excluded from, childcare facilities did not match demand, facilities were paid for by private money, and there was lack of support for federal funding for childcare. </a:t>
            </a:r>
          </a:p>
          <a:p>
            <a:endParaRPr lang="en-US" dirty="0"/>
          </a:p>
          <a:p>
            <a:pPr marL="285750" indent="-285750">
              <a:buFont typeface="Arial" panose="020B0604020202020204" pitchFamily="34" charset="0"/>
              <a:buChar char="•"/>
            </a:pPr>
            <a:r>
              <a:rPr lang="en-US" dirty="0"/>
              <a:t>1960’s: Kennedy lacked support for Universal Childcare. Welfare reform was introduced, linking childcare to requiring low-income and poor mothers to enter training programs and work outside the home to reduce amount of people on welfare. </a:t>
            </a:r>
          </a:p>
          <a:p>
            <a:endParaRPr lang="en-US" dirty="0"/>
          </a:p>
          <a:p>
            <a:pPr marL="285750" indent="-285750">
              <a:buFont typeface="Arial" panose="020B0604020202020204" pitchFamily="34" charset="0"/>
              <a:buChar char="•"/>
            </a:pPr>
            <a:r>
              <a:rPr lang="en-US" dirty="0"/>
              <a:t>1971: Nixon vetoes Comprehensive Child Development Act: Universal childcare policy, that was introduced by a coalition of feminists, activists, civil rights leaders, and early childhood advocates. Media pushes negative view of people on welfare. </a:t>
            </a:r>
          </a:p>
          <a:p>
            <a:endParaRPr lang="en-US" dirty="0"/>
          </a:p>
          <a:p>
            <a:pPr marL="285750" indent="-285750">
              <a:buFont typeface="Arial" panose="020B0604020202020204" pitchFamily="34" charset="0"/>
              <a:buChar char="•"/>
            </a:pPr>
            <a:r>
              <a:rPr lang="en-US" dirty="0"/>
              <a:t>1980s: Regan guts the AFDC, imposes work requirements, family caps, and time limits. </a:t>
            </a:r>
          </a:p>
          <a:p>
            <a:endParaRPr lang="en-US" dirty="0"/>
          </a:p>
          <a:p>
            <a:pPr marL="285750" indent="-285750">
              <a:buFont typeface="Arial" panose="020B0604020202020204" pitchFamily="34" charset="0"/>
              <a:buChar char="•"/>
            </a:pPr>
            <a:r>
              <a:rPr lang="en-US" dirty="0"/>
              <a:t>1990s: Clinton creates TANF which ends family entitlement to cash assistance, imposing behavioral and work requirements, disproportionately negatively impacts Black mothers. </a:t>
            </a:r>
          </a:p>
          <a:p>
            <a:endParaRPr lang="en-US" dirty="0"/>
          </a:p>
          <a:p>
            <a:pPr algn="r"/>
            <a:r>
              <a:rPr lang="en-US" dirty="0"/>
              <a:t>(Michael, 2011)</a:t>
            </a:r>
          </a:p>
          <a:p>
            <a:endParaRPr lang="en-US" dirty="0"/>
          </a:p>
        </p:txBody>
      </p:sp>
      <p:pic>
        <p:nvPicPr>
          <p:cNvPr id="5" name="Graphic 4" descr="Woman with baby">
            <a:extLst>
              <a:ext uri="{FF2B5EF4-FFF2-40B4-BE49-F238E27FC236}">
                <a16:creationId xmlns:a16="http://schemas.microsoft.com/office/drawing/2014/main" id="{817F91F7-CEB6-F57C-611A-BA226228FC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4714" y="469008"/>
            <a:ext cx="914400" cy="914400"/>
          </a:xfrm>
          <a:prstGeom prst="rect">
            <a:avLst/>
          </a:prstGeom>
        </p:spPr>
      </p:pic>
    </p:spTree>
    <p:extLst>
      <p:ext uri="{BB962C8B-B14F-4D97-AF65-F5344CB8AC3E}">
        <p14:creationId xmlns:p14="http://schemas.microsoft.com/office/powerpoint/2010/main" val="102962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C976-2D06-101A-0B68-7A7839ED941A}"/>
              </a:ext>
            </a:extLst>
          </p:cNvPr>
          <p:cNvSpPr>
            <a:spLocks noGrp="1"/>
          </p:cNvSpPr>
          <p:nvPr>
            <p:ph type="title"/>
          </p:nvPr>
        </p:nvSpPr>
        <p:spPr>
          <a:xfrm>
            <a:off x="534571" y="211016"/>
            <a:ext cx="10550771" cy="1209822"/>
          </a:xfrm>
        </p:spPr>
        <p:txBody>
          <a:bodyPr>
            <a:normAutofit/>
          </a:bodyPr>
          <a:lstStyle/>
          <a:p>
            <a:r>
              <a:rPr lang="en-US" sz="3600" b="1" u="sng" dirty="0"/>
              <a:t>Childcare, Reproductive Justice, and Social Work</a:t>
            </a:r>
          </a:p>
        </p:txBody>
      </p:sp>
      <p:sp>
        <p:nvSpPr>
          <p:cNvPr id="4" name="TextBox 3">
            <a:extLst>
              <a:ext uri="{FF2B5EF4-FFF2-40B4-BE49-F238E27FC236}">
                <a16:creationId xmlns:a16="http://schemas.microsoft.com/office/drawing/2014/main" id="{DED87315-8B89-31ED-E4A6-1C467A602CCE}"/>
              </a:ext>
            </a:extLst>
          </p:cNvPr>
          <p:cNvSpPr txBox="1"/>
          <p:nvPr/>
        </p:nvSpPr>
        <p:spPr>
          <a:xfrm>
            <a:off x="534572" y="1083212"/>
            <a:ext cx="11015004" cy="5201424"/>
          </a:xfrm>
          <a:prstGeom prst="rect">
            <a:avLst/>
          </a:prstGeom>
          <a:noFill/>
        </p:spPr>
        <p:txBody>
          <a:bodyPr wrap="square">
            <a:spAutoFit/>
          </a:bodyPr>
          <a:lstStyle/>
          <a:p>
            <a:pPr algn="ctr"/>
            <a:r>
              <a:rPr lang="en-US" sz="2000" b="1" dirty="0"/>
              <a:t>Tenet 3 of RJ: The Right to Parent Children in Safe and Healthy Environments</a:t>
            </a:r>
            <a:endParaRPr lang="en-US" sz="1400" b="1" dirty="0"/>
          </a:p>
          <a:p>
            <a:endParaRPr lang="en-US" b="1" dirty="0"/>
          </a:p>
          <a:p>
            <a:r>
              <a:rPr lang="en-US" sz="1800" dirty="0"/>
              <a:t>“Individuals must have the ability to raise their children with the social supports they need to provide safety, health, and dignity.” – Loretta Ross</a:t>
            </a:r>
          </a:p>
          <a:p>
            <a:endParaRPr lang="en-US" dirty="0"/>
          </a:p>
          <a:p>
            <a:r>
              <a:rPr lang="en-US" sz="1800" b="1" dirty="0"/>
              <a:t>Social Work Ethics: Socia</a:t>
            </a:r>
            <a:r>
              <a:rPr lang="en-US" b="1" dirty="0"/>
              <a:t>l Justice: </a:t>
            </a:r>
            <a:r>
              <a:rPr lang="en-US" sz="1800" dirty="0"/>
              <a:t>SWs have a duty to help combat inequality when it comes to race, economic status, gender and gender identity, social class, and education. </a:t>
            </a:r>
          </a:p>
          <a:p>
            <a:endParaRPr lang="en-US" sz="1800" dirty="0"/>
          </a:p>
          <a:p>
            <a:r>
              <a:rPr lang="en-US" sz="1800" dirty="0"/>
              <a:t>Social and Economic resources create advantages and disadvantages for parenthood based on income, social class, education, race, gender, and gender identity</a:t>
            </a:r>
            <a:r>
              <a:rPr lang="en-US" dirty="0"/>
              <a:t> (Ross &amp; </a:t>
            </a:r>
            <a:r>
              <a:rPr lang="en-US" dirty="0" err="1"/>
              <a:t>Solinger</a:t>
            </a:r>
            <a:r>
              <a:rPr lang="en-US" dirty="0"/>
              <a:t>, 2017).</a:t>
            </a:r>
            <a:endParaRPr lang="en-US" sz="1800" dirty="0"/>
          </a:p>
          <a:p>
            <a:endParaRPr lang="en-US" dirty="0"/>
          </a:p>
          <a:p>
            <a:r>
              <a:rPr lang="en-US" sz="1800" dirty="0"/>
              <a:t>Women, people of color, and people living in poverty are all disproportionately effected by the cost and labor of childcare. Living in poverty and being the recipient of discrimination in early childhood increases toxic stress, which leads to poor health outcomes in adulthood (</a:t>
            </a:r>
            <a:r>
              <a:rPr lang="en-US" sz="1800" dirty="0" err="1"/>
              <a:t>Shankoff</a:t>
            </a:r>
            <a:r>
              <a:rPr lang="en-US" sz="1800" dirty="0"/>
              <a:t> et al., 2012). </a:t>
            </a:r>
          </a:p>
          <a:p>
            <a:endParaRPr lang="en-US" sz="1800" dirty="0"/>
          </a:p>
          <a:p>
            <a:r>
              <a:rPr lang="en-US" sz="1800" dirty="0"/>
              <a:t>Poverty creates poor conditions for mothering</a:t>
            </a:r>
            <a:r>
              <a:rPr lang="en-US" sz="2400" dirty="0"/>
              <a:t>: </a:t>
            </a:r>
            <a:r>
              <a:rPr lang="en-US" dirty="0"/>
              <a:t>Lack of housing and neighborhood safety; Food insecurity; Lack of transportation; Lack of healthcare; Lack of social connections; Lack of quality educational resources (Ross &amp; </a:t>
            </a:r>
            <a:r>
              <a:rPr lang="en-US" dirty="0" err="1"/>
              <a:t>Solinger</a:t>
            </a:r>
            <a:r>
              <a:rPr lang="en-US" dirty="0"/>
              <a:t>, 2017). </a:t>
            </a:r>
          </a:p>
        </p:txBody>
      </p:sp>
    </p:spTree>
    <p:extLst>
      <p:ext uri="{BB962C8B-B14F-4D97-AF65-F5344CB8AC3E}">
        <p14:creationId xmlns:p14="http://schemas.microsoft.com/office/powerpoint/2010/main" val="104406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{1D4DD027-86E8-462E-9D7C-16624C26716A}tf56219246_win32</Template>
  <TotalTime>422</TotalTime>
  <Words>3412</Words>
  <Application>Microsoft Office PowerPoint</Application>
  <PresentationFormat>Widescreen</PresentationFormat>
  <Paragraphs>214</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Avenir Next LT Pro</vt:lpstr>
      <vt:lpstr>Avenir Next LT Pro Light</vt:lpstr>
      <vt:lpstr>Century Gothic</vt:lpstr>
      <vt:lpstr>Garamond</vt:lpstr>
      <vt:lpstr>nyt-cheltenham-sh</vt:lpstr>
      <vt:lpstr>nyt-franklin</vt:lpstr>
      <vt:lpstr>Times New Roman</vt:lpstr>
      <vt:lpstr>SavonVTI</vt:lpstr>
      <vt:lpstr>The true cost of childcare</vt:lpstr>
      <vt:lpstr>PowerPoint Presentation</vt:lpstr>
      <vt:lpstr>Cost of Living Expenses </vt:lpstr>
      <vt:lpstr>Childcare Costs</vt:lpstr>
      <vt:lpstr>Childcare Facilities and Workers</vt:lpstr>
      <vt:lpstr>PowerPoint Presentation</vt:lpstr>
      <vt:lpstr>PowerPoint Presentation</vt:lpstr>
      <vt:lpstr>History of Childcare Policy in the US</vt:lpstr>
      <vt:lpstr>Childcare, Reproductive Justice, and Social Work</vt:lpstr>
      <vt:lpstr>How Racial Disparities Prevent Tenet 3 of RJ</vt:lpstr>
      <vt:lpstr>PowerPoint Presentation</vt:lpstr>
      <vt:lpstr>GENDER GAP</vt:lpstr>
      <vt:lpstr>PowerPoint Presentation</vt:lpstr>
      <vt:lpstr>Negative Effects on Childhood Development</vt:lpstr>
      <vt:lpstr>How Social Workers Can Help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Meryl Lammers</dc:creator>
  <cp:lastModifiedBy>Meryl Lammers</cp:lastModifiedBy>
  <cp:revision>5</cp:revision>
  <dcterms:created xsi:type="dcterms:W3CDTF">2024-07-23T15:29:50Z</dcterms:created>
  <dcterms:modified xsi:type="dcterms:W3CDTF">2024-07-24T15:04:33Z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