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37"/>
    <p:restoredTop sz="94692"/>
  </p:normalViewPr>
  <p:slideViewPr>
    <p:cSldViewPr snapToGrid="0">
      <p:cViewPr varScale="1">
        <p:scale>
          <a:sx n="91" d="100"/>
          <a:sy n="91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09F1B2-CD85-4BE4-86AF-01DCDC7C6302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EEF03204-18D7-40BC-B49C-92BF7B802C13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Refugees face unique challenges and sexual and reproductive health is an essential need and right </a:t>
          </a:r>
        </a:p>
      </dgm:t>
    </dgm:pt>
    <dgm:pt modelId="{77A65404-087B-455A-89BD-DC67B4BEE08C}" type="parTrans" cxnId="{0018953A-343A-4923-850C-5C65DFAB08A7}">
      <dgm:prSet/>
      <dgm:spPr/>
      <dgm:t>
        <a:bodyPr/>
        <a:lstStyle/>
        <a:p>
          <a:endParaRPr lang="en-US"/>
        </a:p>
      </dgm:t>
    </dgm:pt>
    <dgm:pt modelId="{2E6C64C1-59AC-4E1C-8BA2-D8357457C973}" type="sibTrans" cxnId="{0018953A-343A-4923-850C-5C65DFAB08A7}">
      <dgm:prSet/>
      <dgm:spPr/>
      <dgm:t>
        <a:bodyPr/>
        <a:lstStyle/>
        <a:p>
          <a:endParaRPr lang="en-US"/>
        </a:p>
      </dgm:t>
    </dgm:pt>
    <dgm:pt modelId="{4B902E9A-6F35-4F01-993C-70FE0113F73B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Social workers promote justice and help secure reproductive well-being </a:t>
          </a:r>
        </a:p>
      </dgm:t>
    </dgm:pt>
    <dgm:pt modelId="{E190B254-F11D-40AA-93A5-B4BF0E147B47}" type="parTrans" cxnId="{1FF2AAAA-FC97-4247-A47D-C5BEA9B9AD89}">
      <dgm:prSet/>
      <dgm:spPr/>
      <dgm:t>
        <a:bodyPr/>
        <a:lstStyle/>
        <a:p>
          <a:endParaRPr lang="en-US"/>
        </a:p>
      </dgm:t>
    </dgm:pt>
    <dgm:pt modelId="{FDC24EF0-62E4-48BB-BA31-CB2128B2FFA2}" type="sibTrans" cxnId="{1FF2AAAA-FC97-4247-A47D-C5BEA9B9AD89}">
      <dgm:prSet/>
      <dgm:spPr/>
      <dgm:t>
        <a:bodyPr/>
        <a:lstStyle/>
        <a:p>
          <a:endParaRPr lang="en-US"/>
        </a:p>
      </dgm:t>
    </dgm:pt>
    <dgm:pt modelId="{22E9320B-D079-47C5-906A-6184655E48B7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Build confidence, resiliency, and empowerment </a:t>
          </a:r>
        </a:p>
      </dgm:t>
    </dgm:pt>
    <dgm:pt modelId="{CFAAAFF0-31FA-4EDB-8886-DA0C6FDD3354}" type="parTrans" cxnId="{4EE7AF46-63CD-47DB-831B-05FEF57FDC8C}">
      <dgm:prSet/>
      <dgm:spPr/>
      <dgm:t>
        <a:bodyPr/>
        <a:lstStyle/>
        <a:p>
          <a:endParaRPr lang="en-US"/>
        </a:p>
      </dgm:t>
    </dgm:pt>
    <dgm:pt modelId="{2BC21A07-564D-4F4B-9ADF-A09D32BFB99E}" type="sibTrans" cxnId="{4EE7AF46-63CD-47DB-831B-05FEF57FDC8C}">
      <dgm:prSet/>
      <dgm:spPr/>
      <dgm:t>
        <a:bodyPr/>
        <a:lstStyle/>
        <a:p>
          <a:endParaRPr lang="en-US"/>
        </a:p>
      </dgm:t>
    </dgm:pt>
    <dgm:pt modelId="{03C1E8B6-AAAF-944A-BE8F-C25772DA7AC8}" type="pres">
      <dgm:prSet presAssocID="{7009F1B2-CD85-4BE4-86AF-01DCDC7C63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0FDD05-15D8-274C-8CDC-41F1A52806D3}" type="pres">
      <dgm:prSet presAssocID="{EEF03204-18D7-40BC-B49C-92BF7B802C13}" presName="hierRoot1" presStyleCnt="0"/>
      <dgm:spPr/>
    </dgm:pt>
    <dgm:pt modelId="{9681E337-1243-5F4D-8BDB-906CAD2DBB39}" type="pres">
      <dgm:prSet presAssocID="{EEF03204-18D7-40BC-B49C-92BF7B802C13}" presName="composite" presStyleCnt="0"/>
      <dgm:spPr/>
    </dgm:pt>
    <dgm:pt modelId="{6AB8E4B7-1A61-F943-8C16-167DF1437E56}" type="pres">
      <dgm:prSet presAssocID="{EEF03204-18D7-40BC-B49C-92BF7B802C13}" presName="background" presStyleLbl="node0" presStyleIdx="0" presStyleCnt="3"/>
      <dgm:spPr/>
    </dgm:pt>
    <dgm:pt modelId="{3C1E6203-440F-3A42-A721-F492D9AF6B25}" type="pres">
      <dgm:prSet presAssocID="{EEF03204-18D7-40BC-B49C-92BF7B802C13}" presName="text" presStyleLbl="fgAcc0" presStyleIdx="0" presStyleCnt="3">
        <dgm:presLayoutVars>
          <dgm:chPref val="3"/>
        </dgm:presLayoutVars>
      </dgm:prSet>
      <dgm:spPr/>
    </dgm:pt>
    <dgm:pt modelId="{1EFE6ACA-BE17-BD46-8B2C-C3DB7FED4378}" type="pres">
      <dgm:prSet presAssocID="{EEF03204-18D7-40BC-B49C-92BF7B802C13}" presName="hierChild2" presStyleCnt="0"/>
      <dgm:spPr/>
    </dgm:pt>
    <dgm:pt modelId="{16DE96E5-BBE7-154A-A5C3-8B36BFAB1E9A}" type="pres">
      <dgm:prSet presAssocID="{4B902E9A-6F35-4F01-993C-70FE0113F73B}" presName="hierRoot1" presStyleCnt="0"/>
      <dgm:spPr/>
    </dgm:pt>
    <dgm:pt modelId="{8E9F3456-2E7B-BD48-AACC-B864AFE64586}" type="pres">
      <dgm:prSet presAssocID="{4B902E9A-6F35-4F01-993C-70FE0113F73B}" presName="composite" presStyleCnt="0"/>
      <dgm:spPr/>
    </dgm:pt>
    <dgm:pt modelId="{DE462B0C-1ED1-EF41-8C01-A0403C3853F3}" type="pres">
      <dgm:prSet presAssocID="{4B902E9A-6F35-4F01-993C-70FE0113F73B}" presName="background" presStyleLbl="node0" presStyleIdx="1" presStyleCnt="3"/>
      <dgm:spPr/>
    </dgm:pt>
    <dgm:pt modelId="{325A1DE7-E9F8-5E40-B0C2-44742C1ED151}" type="pres">
      <dgm:prSet presAssocID="{4B902E9A-6F35-4F01-993C-70FE0113F73B}" presName="text" presStyleLbl="fgAcc0" presStyleIdx="1" presStyleCnt="3">
        <dgm:presLayoutVars>
          <dgm:chPref val="3"/>
        </dgm:presLayoutVars>
      </dgm:prSet>
      <dgm:spPr/>
    </dgm:pt>
    <dgm:pt modelId="{06ADDD79-4796-5644-8F15-52CDD2057F33}" type="pres">
      <dgm:prSet presAssocID="{4B902E9A-6F35-4F01-993C-70FE0113F73B}" presName="hierChild2" presStyleCnt="0"/>
      <dgm:spPr/>
    </dgm:pt>
    <dgm:pt modelId="{A74D8ACA-ADDD-384F-A45D-C7C4A7FBC487}" type="pres">
      <dgm:prSet presAssocID="{22E9320B-D079-47C5-906A-6184655E48B7}" presName="hierRoot1" presStyleCnt="0"/>
      <dgm:spPr/>
    </dgm:pt>
    <dgm:pt modelId="{7BC6FFC8-718F-314F-B507-38F09B814938}" type="pres">
      <dgm:prSet presAssocID="{22E9320B-D079-47C5-906A-6184655E48B7}" presName="composite" presStyleCnt="0"/>
      <dgm:spPr/>
    </dgm:pt>
    <dgm:pt modelId="{8ADC945F-6842-4740-8F80-2C8B17A811D5}" type="pres">
      <dgm:prSet presAssocID="{22E9320B-D079-47C5-906A-6184655E48B7}" presName="background" presStyleLbl="node0" presStyleIdx="2" presStyleCnt="3"/>
      <dgm:spPr/>
    </dgm:pt>
    <dgm:pt modelId="{5F7EC456-0841-FA4D-BA7D-5CEEE979538F}" type="pres">
      <dgm:prSet presAssocID="{22E9320B-D079-47C5-906A-6184655E48B7}" presName="text" presStyleLbl="fgAcc0" presStyleIdx="2" presStyleCnt="3">
        <dgm:presLayoutVars>
          <dgm:chPref val="3"/>
        </dgm:presLayoutVars>
      </dgm:prSet>
      <dgm:spPr/>
    </dgm:pt>
    <dgm:pt modelId="{CB7B4CEB-8B7C-AC41-B134-27CD5088CF5D}" type="pres">
      <dgm:prSet presAssocID="{22E9320B-D079-47C5-906A-6184655E48B7}" presName="hierChild2" presStyleCnt="0"/>
      <dgm:spPr/>
    </dgm:pt>
  </dgm:ptLst>
  <dgm:cxnLst>
    <dgm:cxn modelId="{5B876900-4D59-A441-AD60-4636B2984079}" type="presOf" srcId="{7009F1B2-CD85-4BE4-86AF-01DCDC7C6302}" destId="{03C1E8B6-AAAF-944A-BE8F-C25772DA7AC8}" srcOrd="0" destOrd="0" presId="urn:microsoft.com/office/officeart/2005/8/layout/hierarchy1"/>
    <dgm:cxn modelId="{3066152C-44C2-6A42-B12A-061CA8C676BD}" type="presOf" srcId="{4B902E9A-6F35-4F01-993C-70FE0113F73B}" destId="{325A1DE7-E9F8-5E40-B0C2-44742C1ED151}" srcOrd="0" destOrd="0" presId="urn:microsoft.com/office/officeart/2005/8/layout/hierarchy1"/>
    <dgm:cxn modelId="{0018953A-343A-4923-850C-5C65DFAB08A7}" srcId="{7009F1B2-CD85-4BE4-86AF-01DCDC7C6302}" destId="{EEF03204-18D7-40BC-B49C-92BF7B802C13}" srcOrd="0" destOrd="0" parTransId="{77A65404-087B-455A-89BD-DC67B4BEE08C}" sibTransId="{2E6C64C1-59AC-4E1C-8BA2-D8357457C973}"/>
    <dgm:cxn modelId="{4EE7AF46-63CD-47DB-831B-05FEF57FDC8C}" srcId="{7009F1B2-CD85-4BE4-86AF-01DCDC7C6302}" destId="{22E9320B-D079-47C5-906A-6184655E48B7}" srcOrd="2" destOrd="0" parTransId="{CFAAAFF0-31FA-4EDB-8886-DA0C6FDD3354}" sibTransId="{2BC21A07-564D-4F4B-9ADF-A09D32BFB99E}"/>
    <dgm:cxn modelId="{090AB456-914E-EA4D-9357-B8986D523D4B}" type="presOf" srcId="{EEF03204-18D7-40BC-B49C-92BF7B802C13}" destId="{3C1E6203-440F-3A42-A721-F492D9AF6B25}" srcOrd="0" destOrd="0" presId="urn:microsoft.com/office/officeart/2005/8/layout/hierarchy1"/>
    <dgm:cxn modelId="{BC94F47B-EC55-B341-A57A-5E6609B0A8D8}" type="presOf" srcId="{22E9320B-D079-47C5-906A-6184655E48B7}" destId="{5F7EC456-0841-FA4D-BA7D-5CEEE979538F}" srcOrd="0" destOrd="0" presId="urn:microsoft.com/office/officeart/2005/8/layout/hierarchy1"/>
    <dgm:cxn modelId="{1FF2AAAA-FC97-4247-A47D-C5BEA9B9AD89}" srcId="{7009F1B2-CD85-4BE4-86AF-01DCDC7C6302}" destId="{4B902E9A-6F35-4F01-993C-70FE0113F73B}" srcOrd="1" destOrd="0" parTransId="{E190B254-F11D-40AA-93A5-B4BF0E147B47}" sibTransId="{FDC24EF0-62E4-48BB-BA31-CB2128B2FFA2}"/>
    <dgm:cxn modelId="{EEF3282D-F887-724E-B23E-B2207D578EA9}" type="presParOf" srcId="{03C1E8B6-AAAF-944A-BE8F-C25772DA7AC8}" destId="{0F0FDD05-15D8-274C-8CDC-41F1A52806D3}" srcOrd="0" destOrd="0" presId="urn:microsoft.com/office/officeart/2005/8/layout/hierarchy1"/>
    <dgm:cxn modelId="{CCAFC978-4CBF-C548-96BB-61DEC77FA818}" type="presParOf" srcId="{0F0FDD05-15D8-274C-8CDC-41F1A52806D3}" destId="{9681E337-1243-5F4D-8BDB-906CAD2DBB39}" srcOrd="0" destOrd="0" presId="urn:microsoft.com/office/officeart/2005/8/layout/hierarchy1"/>
    <dgm:cxn modelId="{722562B2-657C-9D45-A791-CB51CAA24ABF}" type="presParOf" srcId="{9681E337-1243-5F4D-8BDB-906CAD2DBB39}" destId="{6AB8E4B7-1A61-F943-8C16-167DF1437E56}" srcOrd="0" destOrd="0" presId="urn:microsoft.com/office/officeart/2005/8/layout/hierarchy1"/>
    <dgm:cxn modelId="{109ECFD5-2C91-0045-B16A-E1CCD4DF6C83}" type="presParOf" srcId="{9681E337-1243-5F4D-8BDB-906CAD2DBB39}" destId="{3C1E6203-440F-3A42-A721-F492D9AF6B25}" srcOrd="1" destOrd="0" presId="urn:microsoft.com/office/officeart/2005/8/layout/hierarchy1"/>
    <dgm:cxn modelId="{6BA0A754-7733-E64C-B6B5-C0025A0FC951}" type="presParOf" srcId="{0F0FDD05-15D8-274C-8CDC-41F1A52806D3}" destId="{1EFE6ACA-BE17-BD46-8B2C-C3DB7FED4378}" srcOrd="1" destOrd="0" presId="urn:microsoft.com/office/officeart/2005/8/layout/hierarchy1"/>
    <dgm:cxn modelId="{9E6BF189-D2B4-3F44-A492-FC933964A77F}" type="presParOf" srcId="{03C1E8B6-AAAF-944A-BE8F-C25772DA7AC8}" destId="{16DE96E5-BBE7-154A-A5C3-8B36BFAB1E9A}" srcOrd="1" destOrd="0" presId="urn:microsoft.com/office/officeart/2005/8/layout/hierarchy1"/>
    <dgm:cxn modelId="{EF228805-5E94-B94D-A1BD-53B2F4F86272}" type="presParOf" srcId="{16DE96E5-BBE7-154A-A5C3-8B36BFAB1E9A}" destId="{8E9F3456-2E7B-BD48-AACC-B864AFE64586}" srcOrd="0" destOrd="0" presId="urn:microsoft.com/office/officeart/2005/8/layout/hierarchy1"/>
    <dgm:cxn modelId="{26B0664B-3AAE-F249-8CC9-F27271C227BE}" type="presParOf" srcId="{8E9F3456-2E7B-BD48-AACC-B864AFE64586}" destId="{DE462B0C-1ED1-EF41-8C01-A0403C3853F3}" srcOrd="0" destOrd="0" presId="urn:microsoft.com/office/officeart/2005/8/layout/hierarchy1"/>
    <dgm:cxn modelId="{EF05EFD9-A8A4-A14A-957F-22FB4041D3D8}" type="presParOf" srcId="{8E9F3456-2E7B-BD48-AACC-B864AFE64586}" destId="{325A1DE7-E9F8-5E40-B0C2-44742C1ED151}" srcOrd="1" destOrd="0" presId="urn:microsoft.com/office/officeart/2005/8/layout/hierarchy1"/>
    <dgm:cxn modelId="{5B3FCC9E-E537-2E49-AE67-CAB6F52F1A66}" type="presParOf" srcId="{16DE96E5-BBE7-154A-A5C3-8B36BFAB1E9A}" destId="{06ADDD79-4796-5644-8F15-52CDD2057F33}" srcOrd="1" destOrd="0" presId="urn:microsoft.com/office/officeart/2005/8/layout/hierarchy1"/>
    <dgm:cxn modelId="{CEEF2B08-EE53-144F-89D8-192058DCFADE}" type="presParOf" srcId="{03C1E8B6-AAAF-944A-BE8F-C25772DA7AC8}" destId="{A74D8ACA-ADDD-384F-A45D-C7C4A7FBC487}" srcOrd="2" destOrd="0" presId="urn:microsoft.com/office/officeart/2005/8/layout/hierarchy1"/>
    <dgm:cxn modelId="{AB69DBFB-EB7A-F44F-9AD7-E5E7936C3568}" type="presParOf" srcId="{A74D8ACA-ADDD-384F-A45D-C7C4A7FBC487}" destId="{7BC6FFC8-718F-314F-B507-38F09B814938}" srcOrd="0" destOrd="0" presId="urn:microsoft.com/office/officeart/2005/8/layout/hierarchy1"/>
    <dgm:cxn modelId="{1E2A25D2-9EE0-124F-80F2-09BE8640B541}" type="presParOf" srcId="{7BC6FFC8-718F-314F-B507-38F09B814938}" destId="{8ADC945F-6842-4740-8F80-2C8B17A811D5}" srcOrd="0" destOrd="0" presId="urn:microsoft.com/office/officeart/2005/8/layout/hierarchy1"/>
    <dgm:cxn modelId="{121C17BB-2E7C-0C44-9C54-F8CAF4F415E8}" type="presParOf" srcId="{7BC6FFC8-718F-314F-B507-38F09B814938}" destId="{5F7EC456-0841-FA4D-BA7D-5CEEE979538F}" srcOrd="1" destOrd="0" presId="urn:microsoft.com/office/officeart/2005/8/layout/hierarchy1"/>
    <dgm:cxn modelId="{2C0DEB29-679C-524A-BCBB-1E14AF26E7F1}" type="presParOf" srcId="{A74D8ACA-ADDD-384F-A45D-C7C4A7FBC487}" destId="{CB7B4CEB-8B7C-AC41-B134-27CD5088CF5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8E4B7-1A61-F943-8C16-167DF1437E56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E6203-440F-3A42-A721-F492D9AF6B25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Refugees face unique challenges and sexual and reproductive health is an essential need and right </a:t>
          </a:r>
        </a:p>
      </dsp:txBody>
      <dsp:txXfrm>
        <a:off x="378614" y="886531"/>
        <a:ext cx="2810360" cy="1744948"/>
      </dsp:txXfrm>
    </dsp:sp>
    <dsp:sp modelId="{DE462B0C-1ED1-EF41-8C01-A0403C3853F3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A1DE7-E9F8-5E40-B0C2-44742C1ED151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workers promote justice and help secure reproductive well-being </a:t>
          </a:r>
        </a:p>
      </dsp:txBody>
      <dsp:txXfrm>
        <a:off x="3946203" y="886531"/>
        <a:ext cx="2810360" cy="1744948"/>
      </dsp:txXfrm>
    </dsp:sp>
    <dsp:sp modelId="{8ADC945F-6842-4740-8F80-2C8B17A811D5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7EC456-0841-FA4D-BA7D-5CEEE979538F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Build confidence, resiliency, and empowerment 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D7D64-9C06-2A46-87B8-81364DD245EC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EE68A-8B47-EF4A-B41A-94EDDA1D6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105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EE68A-8B47-EF4A-B41A-94EDDA1D679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49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EE68A-8B47-EF4A-B41A-94EDDA1D679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307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85BA3-411C-84B3-2925-CAF4EC967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9B3FD-ED57-2D5D-CA56-AED8DD3B5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4FE13-57EC-F5B3-5ACA-9DE46B524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62D50-2948-A865-4A8D-6E9955F1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E47D5-CE49-B4A6-5D7A-C7B54E8F6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7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E1078-269E-0174-625B-ECA0F023C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C992E-8916-E62B-B964-0F5C2246B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E59FB-92E6-2453-467E-79A39EBD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7C7E4-50AB-AB79-7C5E-962E480B9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9E9A3-6073-5E68-899E-0D1275A35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3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7E9D4A-DCAD-ADD6-5DE1-3DBA95B4D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86F5F-413D-E50F-5865-2DC3ADA50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CAA93-3443-299E-5679-A13F25CA4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92234-937D-E048-4D3D-E703D5978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BE018-6289-A16E-6477-68C13A3E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04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AE5F-905C-479F-BCD6-44EF95FB3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E92AC-345C-42C1-08B6-2E6A73829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B18E1-1F2A-5A0D-CACB-F8D06D1F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7539D-743B-DF26-9B03-F023A94A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70674-6A84-F097-6775-0F87DD9AA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8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FEF5A-E1CC-A0BE-3350-F4EEA999B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A0B4A-61A4-B02F-F23C-C25A11FC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FF629-6EBB-A315-1236-186B20A10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C27E7-700E-470F-634C-0F394631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8D6AA-EB06-3925-ED2D-09DB5F84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7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A446C-4F2A-4E5B-3348-D1B6F2AD4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C9381-82FA-7DD3-1568-506F3A4B10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7874B-7C12-FA01-D59F-0906921FD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47E17-ABD0-D7DE-B36A-ADF12A2C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3067F-BEA3-0F18-8ECB-ED1E8E7F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D264E-BBDC-B2F4-D8C4-52C86FA5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81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50E77-8F32-FCB9-A548-CA792F3C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914A-AD41-C09E-CE66-976B153D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70478-C8AF-021F-E0B1-22248D8C2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F16DD-7268-9DFA-69DE-60FA7FD92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EE6DD3-BEC2-804B-D799-BE3D380AF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CF388-5246-2EEF-5185-444C2104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10BE55-4FAC-8A43-3154-1F4EEE953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E1F74F-B548-B069-4BA9-8DF4D241A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87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47CB-B039-286D-B6CF-A793F68E1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02CD1E-305B-6567-B736-5216146C0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D97F6-7569-52A8-B378-69B1C8CAF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A91AA-36CD-5BB3-3FE5-313440B5B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0E373C-2BFB-D94F-C5DF-D314550D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52ECE-AB1C-B210-C661-CFA360812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B0156-8881-7FA6-3F3B-EB5256965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85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02D29-BDE8-260E-18E7-B5452700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E852-6C24-82F4-B661-B70C3C6B1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CC6B1-9C12-9AD5-3A50-727B8C87B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E5E49-FEB3-0416-281C-9D8B8D74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1CBBA-5B80-40FB-491C-B848142B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C0C40-87B3-15B6-5DDE-EB275A9A1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7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3EA1-4566-632E-7211-6F0E0EEFA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598207-AB14-3510-0CEE-43E4346F6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D2666-3F73-3A3C-8529-9DC26AE62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F25B3-E429-7601-B161-5EB716F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B6BD4-7DCE-0C4D-77DE-63ED8FDB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19C78-E33A-1B6A-B15E-603DB55F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5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DC127B-1410-95E7-9F93-699A89D62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9843A-ED9D-EBC3-F835-61607FD5B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66ED0-2736-09AC-B12E-C066CD143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C24E3B-2FA4-8743-94CC-5A98074188C9}" type="datetimeFigureOut">
              <a:rPr lang="en-US" smtClean="0"/>
              <a:t>7/16/24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B30C6-8645-27FC-75D4-5FEB2EA23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DE1E3-15E1-091A-9BC1-E2C7289D9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2E6AF-874C-2548-B949-B218BF000F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6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hcr.org/us/global-tren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1" name="Rectangle 90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D4B98A-3BAC-F148-D870-F9968177F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8587"/>
            <a:ext cx="9144000" cy="2387600"/>
          </a:xfrm>
        </p:spPr>
        <p:txBody>
          <a:bodyPr>
            <a:normAutofit/>
          </a:bodyPr>
          <a:lstStyle/>
          <a:p>
            <a:r>
              <a:rPr lang="en-US" sz="6400">
                <a:latin typeface="Times New Roman" panose="02020603050405020304" pitchFamily="18" charset="0"/>
                <a:cs typeface="Times New Roman" panose="02020603050405020304" pitchFamily="18" charset="0"/>
              </a:rPr>
              <a:t>Access to Reproductive Health Care for Refugees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A725E0-BFC2-D5D8-8756-B798AF46C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0338"/>
            <a:ext cx="9144000" cy="1563686"/>
          </a:xfrm>
        </p:spPr>
        <p:txBody>
          <a:bodyPr>
            <a:norm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By Samantha Sternberg 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20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A693C4-9EC3-C62E-E300-6A8BB471C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1" y="1050596"/>
            <a:ext cx="7291480" cy="552724"/>
          </a:xfrm>
        </p:spPr>
        <p:txBody>
          <a:bodyPr anchor="ctr"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C7455-8B5F-FAC7-BAF1-1374DB430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4" y="1727201"/>
            <a:ext cx="10621312" cy="4080203"/>
          </a:xfrm>
        </p:spPr>
        <p:txBody>
          <a:bodyPr anchor="t">
            <a:no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Refugee women experience ongoing risks of having their reproductive healthcare rights be violated and they have limited access to sexual and reproductive health services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 and girls represent almost half of the 43.4 million refugees worldwide (2023) 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3.5 million in the US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 and girls face discrimination and violence in some societies everyday based on their gender and they are particularly vulnerable to reproductive health issues – many have fled from countries where rape is used as a weapon of war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Refugee camps can be a breeding ground for violence 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in 5 women refugees experience sexual violence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risk of unwanted pregnancies, sexually transmitted infections, and other concerns of sexual health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Refugee Medical Assistance (RMA)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term health insurance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Refugee health screening  </a:t>
            </a:r>
          </a:p>
          <a:p>
            <a:pPr lvl="2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– 90 days after arrival and it is not meant to provide comprehensive clinical guidance for longitudinal care but to identify health concerns that may hinder successful resettlement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threats to roll back reproductive health and rights as well as efforts to restrict refugees from entering the country  -- refugees face intersectional threats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050638-443D-88E7-8BFE-34BEC6AD96EF}"/>
              </a:ext>
            </a:extLst>
          </p:cNvPr>
          <p:cNvSpPr txBox="1"/>
          <p:nvPr/>
        </p:nvSpPr>
        <p:spPr>
          <a:xfrm>
            <a:off x="641774" y="6351601"/>
            <a:ext cx="93538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(UNHCR US, 2024; Women for Women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2024;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Yeo, S., et al, 2023; Taylor, J., et al, 2024, Centers for Disease Control and Prevention. (n.d.). 2024) 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70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AA8D3-CA74-4D73-6D68-926B6EF85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and Facilitators of Access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FD37D-F7F5-096A-C6CD-B4DB07754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19" y="2414132"/>
            <a:ext cx="10548861" cy="4267991"/>
          </a:xfrm>
        </p:spPr>
        <p:txBody>
          <a:bodyPr anchor="ctr">
            <a:normAutofit lnSpcReduction="10000"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Tenets 1 and 2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 accessibility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and lack of transportation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of services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supply, long wait times, unavailability at certain hours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of services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Inadequate facilities, using patient’s relatives as interpreters, feeling unwelcome 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provider – patient communication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barrier and lack of multicultural training in healthcare providers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accessibility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services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study, some women equated the use of contraceptives with abortion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Places that have developed to increase knowledge and promote the use of reproductive health services have encouraged their use </a:t>
            </a:r>
          </a:p>
          <a:p>
            <a:endParaRPr lang="en-US" sz="1300" dirty="0"/>
          </a:p>
          <a:p>
            <a:endParaRPr lang="en-US" sz="13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1B546-FC4A-5E5C-9CE7-B76977D7B5E5}"/>
              </a:ext>
            </a:extLst>
          </p:cNvPr>
          <p:cNvSpPr txBox="1"/>
          <p:nvPr/>
        </p:nvSpPr>
        <p:spPr>
          <a:xfrm flipH="1">
            <a:off x="611311" y="6419478"/>
            <a:ext cx="44530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(Sawadogo, P. M, et al., 2023,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</a:rPr>
              <a:t>Yeo, S, et al., 2023)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5764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D0CE83-FCA7-E075-3134-18E829805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120" y="670812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and Facilitators of Access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55F02-C15B-C657-B43C-941BC846A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4" y="2020483"/>
            <a:ext cx="10624457" cy="4220660"/>
          </a:xfrm>
        </p:spPr>
        <p:txBody>
          <a:bodyPr anchor="ctr">
            <a:norm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acceptability of services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refugee women have pro-natalist beliefs, cultural imperative of sexual abstinence before marriage and those whose husbands are away from home 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women from receiving STI or prenatal treatment along with family planning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 study found that the social imperative of virginity inhibited unmarried girls from obtaining cervical cancer screening, HPV vaccination, or family planning services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omen reported not accessing services due to experiencing feelings of shame when they were required to be examined naked during gynecological examinations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that the presence of other religious symbols that were incompatible with their beliefs hinder the use of healthcare centers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 healthcare visits can remove cultural barriers, healthcare providers receive training on person centered care, training on cultural sensitivity and cultural communication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Stigma/discrimination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Autonomy in decision making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 decisions are frequently made by husbands or head of the family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CFAEF-E1C3-2B1D-3E2E-2B5ADB965882}"/>
              </a:ext>
            </a:extLst>
          </p:cNvPr>
          <p:cNvSpPr txBox="1"/>
          <p:nvPr/>
        </p:nvSpPr>
        <p:spPr>
          <a:xfrm>
            <a:off x="579528" y="6447631"/>
            <a:ext cx="308770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(Sawadogo, P. M, et al., 2023,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</a:rPr>
              <a:t>Yeo, S, et al., 2023)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6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940B3-7EC9-F81A-33C6-7660D631B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Refugee women tend to postpone prenatal care appointments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found to have higher maternal health risks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diabetes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Stillbirth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birth weight infants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neonatal mortality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Preterm birth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8F9693-9E1E-5E4B-E086-B31EDC99DC71}"/>
              </a:ext>
            </a:extLst>
          </p:cNvPr>
          <p:cNvSpPr txBox="1"/>
          <p:nvPr/>
        </p:nvSpPr>
        <p:spPr>
          <a:xfrm>
            <a:off x="5556738" y="5922498"/>
            <a:ext cx="1358064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(Yeo, S, et al., 2023)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34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E3B9B4-BE3A-BD8C-C124-4F0FDF433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Work Values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EAD704-18A7-51D0-5AA8-7E40A4F01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10037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0ADE980-06E9-3006-5061-F6A9CA46FB25}"/>
              </a:ext>
            </a:extLst>
          </p:cNvPr>
          <p:cNvSpPr txBox="1"/>
          <p:nvPr/>
        </p:nvSpPr>
        <p:spPr>
          <a:xfrm>
            <a:off x="872197" y="6006905"/>
            <a:ext cx="28167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1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NASW Code of Ethics: Ethical Standards, n.d.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02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691184-035B-7976-32D8-83B4E7C2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Interventions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28369-99AA-5DB8-027B-C7928749A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287" y="1998368"/>
            <a:ext cx="10647042" cy="4472701"/>
          </a:xfrm>
        </p:spPr>
        <p:txBody>
          <a:bodyPr anchor="ctr">
            <a:norm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knowledge and information is a main barrier for refugees so providing them with information and resources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Telling them their rights of bodily autonomy (3 tenets) and helping them make decisions and attain those rights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sex education 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Contraceptives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orientation 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groups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Trauma informed lens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Culturally responsive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 support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Compassion and patience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and connecting to resources – crucial for refugees to have access to comprehensive and high-quality services </a:t>
            </a:r>
          </a:p>
        </p:txBody>
      </p:sp>
    </p:spTree>
    <p:extLst>
      <p:ext uri="{BB962C8B-B14F-4D97-AF65-F5344CB8AC3E}">
        <p14:creationId xmlns:p14="http://schemas.microsoft.com/office/powerpoint/2010/main" val="2069493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EF32-8393-DBAA-0E00-FEDAC5255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DF89E-4F5E-7988-2125-592E92AA1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57" y="1553029"/>
            <a:ext cx="10686143" cy="4623934"/>
          </a:xfrm>
        </p:spPr>
        <p:txBody>
          <a:bodyPr>
            <a:normAutofit fontScale="62500" lnSpcReduction="20000"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Centers for Disease Control and Prevention. (n.d.).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Refugee Health Domestic Guidance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Centers for Disease Control and Prevention.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www.cdc.gov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/immigrant-refugee-health/hcp/domestic-guidance/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index.html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NASW, National Association of Social Workers. (n.d.).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www.socialworkers.org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/About/Ethics/Code-of-Ethics/Code-of-Ethics-English 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ublications, M. reports and. (n.d.).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Global trends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UNHCR US.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https://www.unhcr.org/us/global-trends</a:t>
            </a:r>
            <a:endParaRPr lang="en-US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Sawadogo, P. M., Sia, D.,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Onadja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Y.,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Beogo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Sangli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G., Sawadogo, N.,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Gnambani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Bassinga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G., Robins, S., &amp;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Tchouaket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Nguemeleu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E. (2023). Barriers and facilitators of access to sexual and reproductive health services among migrant, internally displaced, asylum seeking and refugee women: A scoping review.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PLOS ONE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(9).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/10.1371/journal.pone.0291486 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Taylor, J., &amp; Ravi, A. (2024b, July 18).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 to reproductive health care for 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u.s.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-based refugees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Center for American Progress.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www.americanprogress.org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/article/access-reproductive-health-care-u-s-based-refugees/ 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Yeo, S., Park, Y., McClelland, D. J.,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Ehiri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J., Ernst, K., Magrath, P., &amp;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Alaofè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H. (2023). A scoping review of maternal health among resettled refugee women in the United States.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Frontiers in Public Health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/10.3389/fpubh.2023.1157098 </a:t>
            </a:r>
          </a:p>
          <a:p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facts about what refugee women face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Women for Women International. (n.d.).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www.womenforwomen.org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/blogs/5-facts-about-what-refugee-women-face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5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13148</TotalTime>
  <Words>1027</Words>
  <Application>Microsoft Macintosh PowerPoint</Application>
  <PresentationFormat>Widescreen</PresentationFormat>
  <Paragraphs>79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Access to Reproductive Health Care for Refugees</vt:lpstr>
      <vt:lpstr>Background </vt:lpstr>
      <vt:lpstr>Barriers and Facilitators of Access </vt:lpstr>
      <vt:lpstr>Barriers and Facilitators of Access </vt:lpstr>
      <vt:lpstr>PowerPoint Presentation</vt:lpstr>
      <vt:lpstr>Social Work Values </vt:lpstr>
      <vt:lpstr>Possible Interventions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Reproductive Health Care for Refugees</dc:title>
  <dc:creator>Samantha Sternberg</dc:creator>
  <cp:lastModifiedBy>Samantha Sternberg</cp:lastModifiedBy>
  <cp:revision>16</cp:revision>
  <dcterms:created xsi:type="dcterms:W3CDTF">2024-07-16T14:02:19Z</dcterms:created>
  <dcterms:modified xsi:type="dcterms:W3CDTF">2024-07-25T17:10:27Z</dcterms:modified>
</cp:coreProperties>
</file>