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310" r:id="rId3"/>
    <p:sldId id="306" r:id="rId4"/>
    <p:sldId id="307" r:id="rId5"/>
    <p:sldId id="266" r:id="rId6"/>
    <p:sldId id="270" r:id="rId7"/>
    <p:sldId id="271" r:id="rId8"/>
    <p:sldId id="272" r:id="rId9"/>
    <p:sldId id="273" r:id="rId10"/>
    <p:sldId id="274" r:id="rId11"/>
    <p:sldId id="276" r:id="rId12"/>
    <p:sldId id="279" r:id="rId13"/>
    <p:sldId id="280" r:id="rId14"/>
    <p:sldId id="308" r:id="rId15"/>
    <p:sldId id="30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89"/>
  </p:normalViewPr>
  <p:slideViewPr>
    <p:cSldViewPr snapToGrid="0">
      <p:cViewPr varScale="1">
        <p:scale>
          <a:sx n="112" d="100"/>
          <a:sy n="112" d="100"/>
        </p:scale>
        <p:origin x="4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926122-B7BB-43EB-BDCC-33226EA1529C}"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FBF9CBDB-7876-4B85-B1EC-23E74329530F}">
      <dgm:prSet/>
      <dgm:spPr/>
      <dgm:t>
        <a:bodyPr/>
        <a:lstStyle/>
        <a:p>
          <a:r>
            <a:rPr lang="en-US" dirty="0">
              <a:latin typeface="+mj-lt"/>
            </a:rPr>
            <a:t>HOW do we do that?</a:t>
          </a:r>
        </a:p>
      </dgm:t>
    </dgm:pt>
    <dgm:pt modelId="{AFDA60C6-B001-40E8-960B-68DB207C2950}" type="parTrans" cxnId="{FEEEE184-1827-487E-B61C-2EB3642CBB39}">
      <dgm:prSet/>
      <dgm:spPr/>
      <dgm:t>
        <a:bodyPr/>
        <a:lstStyle/>
        <a:p>
          <a:endParaRPr lang="en-US"/>
        </a:p>
      </dgm:t>
    </dgm:pt>
    <dgm:pt modelId="{D5A89E46-9EAE-46C5-83CE-3650F122659E}" type="sibTrans" cxnId="{FEEEE184-1827-487E-B61C-2EB3642CBB39}">
      <dgm:prSet/>
      <dgm:spPr/>
      <dgm:t>
        <a:bodyPr/>
        <a:lstStyle/>
        <a:p>
          <a:endParaRPr lang="en-US"/>
        </a:p>
      </dgm:t>
    </dgm:pt>
    <dgm:pt modelId="{A3BFA7D3-772B-4ED1-89DD-F17E6762B7C7}">
      <dgm:prSet/>
      <dgm:spPr/>
      <dgm:t>
        <a:bodyPr/>
        <a:lstStyle/>
        <a:p>
          <a:r>
            <a:rPr lang="en-US" dirty="0">
              <a:latin typeface="+mj-lt"/>
            </a:rPr>
            <a:t>1. Acknowledge the effects of trauma exposure</a:t>
          </a:r>
        </a:p>
      </dgm:t>
    </dgm:pt>
    <dgm:pt modelId="{4696F877-24B9-4298-9D82-9C4D67231436}" type="parTrans" cxnId="{E6F1E0AF-44AB-43E4-B556-904C37BD7AC7}">
      <dgm:prSet/>
      <dgm:spPr/>
      <dgm:t>
        <a:bodyPr/>
        <a:lstStyle/>
        <a:p>
          <a:endParaRPr lang="en-US"/>
        </a:p>
      </dgm:t>
    </dgm:pt>
    <dgm:pt modelId="{C63EC41E-C636-4F2C-827A-F0632ED5D152}" type="sibTrans" cxnId="{E6F1E0AF-44AB-43E4-B556-904C37BD7AC7}">
      <dgm:prSet/>
      <dgm:spPr/>
      <dgm:t>
        <a:bodyPr/>
        <a:lstStyle/>
        <a:p>
          <a:endParaRPr lang="en-US"/>
        </a:p>
      </dgm:t>
    </dgm:pt>
    <dgm:pt modelId="{2191DD8A-3E05-4DB0-80B1-2DB87C285EB3}">
      <dgm:prSet/>
      <dgm:spPr/>
      <dgm:t>
        <a:bodyPr/>
        <a:lstStyle/>
        <a:p>
          <a:r>
            <a:rPr lang="en-US" dirty="0">
              <a:latin typeface="+mj-lt"/>
            </a:rPr>
            <a:t>2. Internally take stock; have an honesty moment</a:t>
          </a:r>
        </a:p>
      </dgm:t>
    </dgm:pt>
    <dgm:pt modelId="{8611E399-A1F9-4C7F-A97D-6B1E7C00D2B8}" type="parTrans" cxnId="{BF0D9639-CFC9-4115-9917-17938430B5DD}">
      <dgm:prSet/>
      <dgm:spPr/>
      <dgm:t>
        <a:bodyPr/>
        <a:lstStyle/>
        <a:p>
          <a:endParaRPr lang="en-US"/>
        </a:p>
      </dgm:t>
    </dgm:pt>
    <dgm:pt modelId="{E9054FFC-68FD-43C1-A762-6798D964201D}" type="sibTrans" cxnId="{BF0D9639-CFC9-4115-9917-17938430B5DD}">
      <dgm:prSet/>
      <dgm:spPr/>
      <dgm:t>
        <a:bodyPr/>
        <a:lstStyle/>
        <a:p>
          <a:endParaRPr lang="en-US"/>
        </a:p>
      </dgm:t>
    </dgm:pt>
    <dgm:pt modelId="{CD829743-14AD-4704-BBD9-7C2941D0923B}">
      <dgm:prSet/>
      <dgm:spPr/>
      <dgm:t>
        <a:bodyPr/>
        <a:lstStyle/>
        <a:p>
          <a:r>
            <a:rPr lang="en-US" dirty="0">
              <a:latin typeface="+mj-lt"/>
            </a:rPr>
            <a:t>3. Create space for healing and new meaning through mindfulness</a:t>
          </a:r>
        </a:p>
      </dgm:t>
    </dgm:pt>
    <dgm:pt modelId="{EE8D616A-42A5-4354-9F65-857D52D995DD}" type="parTrans" cxnId="{033283CC-4EF9-4615-B96B-6B34F53F875C}">
      <dgm:prSet/>
      <dgm:spPr/>
      <dgm:t>
        <a:bodyPr/>
        <a:lstStyle/>
        <a:p>
          <a:endParaRPr lang="en-US"/>
        </a:p>
      </dgm:t>
    </dgm:pt>
    <dgm:pt modelId="{2A0BA4FD-DB47-4282-9ACC-EFA4CC1DD8D6}" type="sibTrans" cxnId="{033283CC-4EF9-4615-B96B-6B34F53F875C}">
      <dgm:prSet/>
      <dgm:spPr/>
      <dgm:t>
        <a:bodyPr/>
        <a:lstStyle/>
        <a:p>
          <a:endParaRPr lang="en-US"/>
        </a:p>
      </dgm:t>
    </dgm:pt>
    <dgm:pt modelId="{840B9670-93E1-FB4D-930E-B9E01E78EB01}" type="pres">
      <dgm:prSet presAssocID="{03926122-B7BB-43EB-BDCC-33226EA1529C}" presName="vert0" presStyleCnt="0">
        <dgm:presLayoutVars>
          <dgm:dir/>
          <dgm:animOne val="branch"/>
          <dgm:animLvl val="lvl"/>
        </dgm:presLayoutVars>
      </dgm:prSet>
      <dgm:spPr/>
    </dgm:pt>
    <dgm:pt modelId="{EC32329C-BB39-9B43-91E2-D1566E93C47E}" type="pres">
      <dgm:prSet presAssocID="{FBF9CBDB-7876-4B85-B1EC-23E74329530F}" presName="thickLine" presStyleLbl="alignNode1" presStyleIdx="0" presStyleCnt="4"/>
      <dgm:spPr/>
    </dgm:pt>
    <dgm:pt modelId="{37134C97-E544-BD4E-B955-47BE7D5AFF8D}" type="pres">
      <dgm:prSet presAssocID="{FBF9CBDB-7876-4B85-B1EC-23E74329530F}" presName="horz1" presStyleCnt="0"/>
      <dgm:spPr/>
    </dgm:pt>
    <dgm:pt modelId="{EF4E7E25-3F30-D944-8B15-BCAA0F305365}" type="pres">
      <dgm:prSet presAssocID="{FBF9CBDB-7876-4B85-B1EC-23E74329530F}" presName="tx1" presStyleLbl="revTx" presStyleIdx="0" presStyleCnt="4"/>
      <dgm:spPr/>
    </dgm:pt>
    <dgm:pt modelId="{0B9B9936-206A-994C-817C-D8201AEAFC39}" type="pres">
      <dgm:prSet presAssocID="{FBF9CBDB-7876-4B85-B1EC-23E74329530F}" presName="vert1" presStyleCnt="0"/>
      <dgm:spPr/>
    </dgm:pt>
    <dgm:pt modelId="{83D21673-BA74-E146-BBC0-683D5BCF5933}" type="pres">
      <dgm:prSet presAssocID="{A3BFA7D3-772B-4ED1-89DD-F17E6762B7C7}" presName="thickLine" presStyleLbl="alignNode1" presStyleIdx="1" presStyleCnt="4"/>
      <dgm:spPr/>
    </dgm:pt>
    <dgm:pt modelId="{0518AA28-40B0-704B-B80E-BBE3645F42D2}" type="pres">
      <dgm:prSet presAssocID="{A3BFA7D3-772B-4ED1-89DD-F17E6762B7C7}" presName="horz1" presStyleCnt="0"/>
      <dgm:spPr/>
    </dgm:pt>
    <dgm:pt modelId="{EC8FA811-9896-8141-8C3A-C23E2D1A2FDC}" type="pres">
      <dgm:prSet presAssocID="{A3BFA7D3-772B-4ED1-89DD-F17E6762B7C7}" presName="tx1" presStyleLbl="revTx" presStyleIdx="1" presStyleCnt="4"/>
      <dgm:spPr/>
    </dgm:pt>
    <dgm:pt modelId="{9C3F9C1D-9658-3740-8890-1648DA188943}" type="pres">
      <dgm:prSet presAssocID="{A3BFA7D3-772B-4ED1-89DD-F17E6762B7C7}" presName="vert1" presStyleCnt="0"/>
      <dgm:spPr/>
    </dgm:pt>
    <dgm:pt modelId="{AB100D67-8C36-BA4C-B7C7-84D13F34D8BE}" type="pres">
      <dgm:prSet presAssocID="{2191DD8A-3E05-4DB0-80B1-2DB87C285EB3}" presName="thickLine" presStyleLbl="alignNode1" presStyleIdx="2" presStyleCnt="4"/>
      <dgm:spPr/>
    </dgm:pt>
    <dgm:pt modelId="{CBF86F25-1F29-0041-8DA7-D3629478898E}" type="pres">
      <dgm:prSet presAssocID="{2191DD8A-3E05-4DB0-80B1-2DB87C285EB3}" presName="horz1" presStyleCnt="0"/>
      <dgm:spPr/>
    </dgm:pt>
    <dgm:pt modelId="{E211B1CC-CBC6-7C4C-BC9A-A7D54A7C1A49}" type="pres">
      <dgm:prSet presAssocID="{2191DD8A-3E05-4DB0-80B1-2DB87C285EB3}" presName="tx1" presStyleLbl="revTx" presStyleIdx="2" presStyleCnt="4"/>
      <dgm:spPr/>
    </dgm:pt>
    <dgm:pt modelId="{ABE3F693-29AD-084E-A9D9-4F9861FCD2FE}" type="pres">
      <dgm:prSet presAssocID="{2191DD8A-3E05-4DB0-80B1-2DB87C285EB3}" presName="vert1" presStyleCnt="0"/>
      <dgm:spPr/>
    </dgm:pt>
    <dgm:pt modelId="{446E207E-86B3-114E-B490-FDA04A7C58EE}" type="pres">
      <dgm:prSet presAssocID="{CD829743-14AD-4704-BBD9-7C2941D0923B}" presName="thickLine" presStyleLbl="alignNode1" presStyleIdx="3" presStyleCnt="4"/>
      <dgm:spPr/>
    </dgm:pt>
    <dgm:pt modelId="{93DD002F-5CD3-9C47-AC9A-DF214ABEE49A}" type="pres">
      <dgm:prSet presAssocID="{CD829743-14AD-4704-BBD9-7C2941D0923B}" presName="horz1" presStyleCnt="0"/>
      <dgm:spPr/>
    </dgm:pt>
    <dgm:pt modelId="{C99AAB4D-897E-D94D-95A9-F389DF873B25}" type="pres">
      <dgm:prSet presAssocID="{CD829743-14AD-4704-BBD9-7C2941D0923B}" presName="tx1" presStyleLbl="revTx" presStyleIdx="3" presStyleCnt="4"/>
      <dgm:spPr/>
    </dgm:pt>
    <dgm:pt modelId="{395A22F5-D7A7-134D-BCC0-72FDEB236EAF}" type="pres">
      <dgm:prSet presAssocID="{CD829743-14AD-4704-BBD9-7C2941D0923B}" presName="vert1" presStyleCnt="0"/>
      <dgm:spPr/>
    </dgm:pt>
  </dgm:ptLst>
  <dgm:cxnLst>
    <dgm:cxn modelId="{81E80122-4CCE-BC47-98D0-8213658D3567}" type="presOf" srcId="{A3BFA7D3-772B-4ED1-89DD-F17E6762B7C7}" destId="{EC8FA811-9896-8141-8C3A-C23E2D1A2FDC}" srcOrd="0" destOrd="0" presId="urn:microsoft.com/office/officeart/2008/layout/LinedList"/>
    <dgm:cxn modelId="{9F68EE2C-2D42-E44E-AA60-9C475BE40FF3}" type="presOf" srcId="{FBF9CBDB-7876-4B85-B1EC-23E74329530F}" destId="{EF4E7E25-3F30-D944-8B15-BCAA0F305365}" srcOrd="0" destOrd="0" presId="urn:microsoft.com/office/officeart/2008/layout/LinedList"/>
    <dgm:cxn modelId="{FA050C39-0AB6-A940-AEF0-F579B8B9186C}" type="presOf" srcId="{2191DD8A-3E05-4DB0-80B1-2DB87C285EB3}" destId="{E211B1CC-CBC6-7C4C-BC9A-A7D54A7C1A49}" srcOrd="0" destOrd="0" presId="urn:microsoft.com/office/officeart/2008/layout/LinedList"/>
    <dgm:cxn modelId="{BF0D9639-CFC9-4115-9917-17938430B5DD}" srcId="{03926122-B7BB-43EB-BDCC-33226EA1529C}" destId="{2191DD8A-3E05-4DB0-80B1-2DB87C285EB3}" srcOrd="2" destOrd="0" parTransId="{8611E399-A1F9-4C7F-A97D-6B1E7C00D2B8}" sibTransId="{E9054FFC-68FD-43C1-A762-6798D964201D}"/>
    <dgm:cxn modelId="{A6D22744-AE63-A74E-B547-18F3E0BB5C5F}" type="presOf" srcId="{03926122-B7BB-43EB-BDCC-33226EA1529C}" destId="{840B9670-93E1-FB4D-930E-B9E01E78EB01}" srcOrd="0" destOrd="0" presId="urn:microsoft.com/office/officeart/2008/layout/LinedList"/>
    <dgm:cxn modelId="{766F375F-0857-884E-8E78-068D4D9A11CD}" type="presOf" srcId="{CD829743-14AD-4704-BBD9-7C2941D0923B}" destId="{C99AAB4D-897E-D94D-95A9-F389DF873B25}" srcOrd="0" destOrd="0" presId="urn:microsoft.com/office/officeart/2008/layout/LinedList"/>
    <dgm:cxn modelId="{FEEEE184-1827-487E-B61C-2EB3642CBB39}" srcId="{03926122-B7BB-43EB-BDCC-33226EA1529C}" destId="{FBF9CBDB-7876-4B85-B1EC-23E74329530F}" srcOrd="0" destOrd="0" parTransId="{AFDA60C6-B001-40E8-960B-68DB207C2950}" sibTransId="{D5A89E46-9EAE-46C5-83CE-3650F122659E}"/>
    <dgm:cxn modelId="{E6F1E0AF-44AB-43E4-B556-904C37BD7AC7}" srcId="{03926122-B7BB-43EB-BDCC-33226EA1529C}" destId="{A3BFA7D3-772B-4ED1-89DD-F17E6762B7C7}" srcOrd="1" destOrd="0" parTransId="{4696F877-24B9-4298-9D82-9C4D67231436}" sibTransId="{C63EC41E-C636-4F2C-827A-F0632ED5D152}"/>
    <dgm:cxn modelId="{033283CC-4EF9-4615-B96B-6B34F53F875C}" srcId="{03926122-B7BB-43EB-BDCC-33226EA1529C}" destId="{CD829743-14AD-4704-BBD9-7C2941D0923B}" srcOrd="3" destOrd="0" parTransId="{EE8D616A-42A5-4354-9F65-857D52D995DD}" sibTransId="{2A0BA4FD-DB47-4282-9ACC-EFA4CC1DD8D6}"/>
    <dgm:cxn modelId="{5CEE6D27-144A-6F4E-A7E2-A22AF904D81A}" type="presParOf" srcId="{840B9670-93E1-FB4D-930E-B9E01E78EB01}" destId="{EC32329C-BB39-9B43-91E2-D1566E93C47E}" srcOrd="0" destOrd="0" presId="urn:microsoft.com/office/officeart/2008/layout/LinedList"/>
    <dgm:cxn modelId="{5E9A2630-B1F9-3745-9D3F-10CE9344DE94}" type="presParOf" srcId="{840B9670-93E1-FB4D-930E-B9E01E78EB01}" destId="{37134C97-E544-BD4E-B955-47BE7D5AFF8D}" srcOrd="1" destOrd="0" presId="urn:microsoft.com/office/officeart/2008/layout/LinedList"/>
    <dgm:cxn modelId="{F2A0C586-84AF-D741-8508-44F2E716DE12}" type="presParOf" srcId="{37134C97-E544-BD4E-B955-47BE7D5AFF8D}" destId="{EF4E7E25-3F30-D944-8B15-BCAA0F305365}" srcOrd="0" destOrd="0" presId="urn:microsoft.com/office/officeart/2008/layout/LinedList"/>
    <dgm:cxn modelId="{E186D017-1859-514E-BF4F-02838D99D20B}" type="presParOf" srcId="{37134C97-E544-BD4E-B955-47BE7D5AFF8D}" destId="{0B9B9936-206A-994C-817C-D8201AEAFC39}" srcOrd="1" destOrd="0" presId="urn:microsoft.com/office/officeart/2008/layout/LinedList"/>
    <dgm:cxn modelId="{66572A90-9EC6-F142-9CBD-1F71321D41C6}" type="presParOf" srcId="{840B9670-93E1-FB4D-930E-B9E01E78EB01}" destId="{83D21673-BA74-E146-BBC0-683D5BCF5933}" srcOrd="2" destOrd="0" presId="urn:microsoft.com/office/officeart/2008/layout/LinedList"/>
    <dgm:cxn modelId="{1CE701C8-16E2-8E41-9940-E1988E558414}" type="presParOf" srcId="{840B9670-93E1-FB4D-930E-B9E01E78EB01}" destId="{0518AA28-40B0-704B-B80E-BBE3645F42D2}" srcOrd="3" destOrd="0" presId="urn:microsoft.com/office/officeart/2008/layout/LinedList"/>
    <dgm:cxn modelId="{71530FFC-6B1F-2144-BF0B-96A7BF4908CD}" type="presParOf" srcId="{0518AA28-40B0-704B-B80E-BBE3645F42D2}" destId="{EC8FA811-9896-8141-8C3A-C23E2D1A2FDC}" srcOrd="0" destOrd="0" presId="urn:microsoft.com/office/officeart/2008/layout/LinedList"/>
    <dgm:cxn modelId="{1BF854AF-F3F6-8043-90E0-E28C72C550D6}" type="presParOf" srcId="{0518AA28-40B0-704B-B80E-BBE3645F42D2}" destId="{9C3F9C1D-9658-3740-8890-1648DA188943}" srcOrd="1" destOrd="0" presId="urn:microsoft.com/office/officeart/2008/layout/LinedList"/>
    <dgm:cxn modelId="{D4ABC70B-37E5-244C-9F71-8456DD251CC4}" type="presParOf" srcId="{840B9670-93E1-FB4D-930E-B9E01E78EB01}" destId="{AB100D67-8C36-BA4C-B7C7-84D13F34D8BE}" srcOrd="4" destOrd="0" presId="urn:microsoft.com/office/officeart/2008/layout/LinedList"/>
    <dgm:cxn modelId="{F73E03DF-2590-4A43-8F7C-0DCDFAE72404}" type="presParOf" srcId="{840B9670-93E1-FB4D-930E-B9E01E78EB01}" destId="{CBF86F25-1F29-0041-8DA7-D3629478898E}" srcOrd="5" destOrd="0" presId="urn:microsoft.com/office/officeart/2008/layout/LinedList"/>
    <dgm:cxn modelId="{0AC0234C-C656-B742-A211-0FFA3CF7745E}" type="presParOf" srcId="{CBF86F25-1F29-0041-8DA7-D3629478898E}" destId="{E211B1CC-CBC6-7C4C-BC9A-A7D54A7C1A49}" srcOrd="0" destOrd="0" presId="urn:microsoft.com/office/officeart/2008/layout/LinedList"/>
    <dgm:cxn modelId="{99790677-D55E-1741-B00C-A3ACCFCA4096}" type="presParOf" srcId="{CBF86F25-1F29-0041-8DA7-D3629478898E}" destId="{ABE3F693-29AD-084E-A9D9-4F9861FCD2FE}" srcOrd="1" destOrd="0" presId="urn:microsoft.com/office/officeart/2008/layout/LinedList"/>
    <dgm:cxn modelId="{E1B6FB19-6C07-B442-AFB7-39C4620D0913}" type="presParOf" srcId="{840B9670-93E1-FB4D-930E-B9E01E78EB01}" destId="{446E207E-86B3-114E-B490-FDA04A7C58EE}" srcOrd="6" destOrd="0" presId="urn:microsoft.com/office/officeart/2008/layout/LinedList"/>
    <dgm:cxn modelId="{226E5075-FDB1-3C45-A7B7-BCE00F60AD16}" type="presParOf" srcId="{840B9670-93E1-FB4D-930E-B9E01E78EB01}" destId="{93DD002F-5CD3-9C47-AC9A-DF214ABEE49A}" srcOrd="7" destOrd="0" presId="urn:microsoft.com/office/officeart/2008/layout/LinedList"/>
    <dgm:cxn modelId="{0D31DB42-476B-EB4F-8B7F-BBF93712DA6E}" type="presParOf" srcId="{93DD002F-5CD3-9C47-AC9A-DF214ABEE49A}" destId="{C99AAB4D-897E-D94D-95A9-F389DF873B25}" srcOrd="0" destOrd="0" presId="urn:microsoft.com/office/officeart/2008/layout/LinedList"/>
    <dgm:cxn modelId="{BEE7E39B-32C9-C540-B520-D322A1A030AF}" type="presParOf" srcId="{93DD002F-5CD3-9C47-AC9A-DF214ABEE49A}" destId="{395A22F5-D7A7-134D-BCC0-72FDEB236EA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B4705D-9433-4300-BC55-0337302ED7BB}" type="doc">
      <dgm:prSet loTypeId="urn:microsoft.com/office/officeart/2008/layout/LinedList" loCatId="list" qsTypeId="urn:microsoft.com/office/officeart/2005/8/quickstyle/simple1" qsCatId="simple" csTypeId="urn:microsoft.com/office/officeart/2005/8/colors/accent3_2" csCatId="accent3"/>
      <dgm:spPr/>
      <dgm:t>
        <a:bodyPr/>
        <a:lstStyle/>
        <a:p>
          <a:endParaRPr lang="en-US"/>
        </a:p>
      </dgm:t>
    </dgm:pt>
    <dgm:pt modelId="{B9BA95C4-5D15-48DD-95D4-1D5D379D7765}">
      <dgm:prSet/>
      <dgm:spPr/>
      <dgm:t>
        <a:bodyPr/>
        <a:lstStyle/>
        <a:p>
          <a:r>
            <a:rPr lang="en-US" b="1" dirty="0">
              <a:latin typeface="+mj-lt"/>
            </a:rPr>
            <a:t>Jon Kabat-Zinn</a:t>
          </a:r>
          <a:endParaRPr lang="en-US" dirty="0">
            <a:latin typeface="+mj-lt"/>
          </a:endParaRPr>
        </a:p>
      </dgm:t>
    </dgm:pt>
    <dgm:pt modelId="{8584153B-9C3F-42A2-AF4B-D529DE867728}" type="parTrans" cxnId="{D81C8008-47AD-4808-8E4D-8A049E4488E2}">
      <dgm:prSet/>
      <dgm:spPr/>
      <dgm:t>
        <a:bodyPr/>
        <a:lstStyle/>
        <a:p>
          <a:endParaRPr lang="en-US"/>
        </a:p>
      </dgm:t>
    </dgm:pt>
    <dgm:pt modelId="{DAA214CC-CD7F-477F-B2E4-4823F6CB1A94}" type="sibTrans" cxnId="{D81C8008-47AD-4808-8E4D-8A049E4488E2}">
      <dgm:prSet/>
      <dgm:spPr/>
      <dgm:t>
        <a:bodyPr/>
        <a:lstStyle/>
        <a:p>
          <a:endParaRPr lang="en-US"/>
        </a:p>
      </dgm:t>
    </dgm:pt>
    <dgm:pt modelId="{DEF78F0B-DDE2-478E-B408-CD440FBD5722}">
      <dgm:prSet/>
      <dgm:spPr/>
      <dgm:t>
        <a:bodyPr/>
        <a:lstStyle/>
        <a:p>
          <a:r>
            <a:rPr lang="en-US" dirty="0">
              <a:latin typeface="+mj-lt"/>
            </a:rPr>
            <a:t>"Paying attention, in a particular way; on purpose, in the present moment, and non-judgmentally.” (Jon Kabat-Zinn)</a:t>
          </a:r>
        </a:p>
      </dgm:t>
    </dgm:pt>
    <dgm:pt modelId="{175E17B6-E046-4126-9231-487334DD493A}" type="parTrans" cxnId="{9B9D7BDC-11C8-4017-874C-9172A8513370}">
      <dgm:prSet/>
      <dgm:spPr/>
      <dgm:t>
        <a:bodyPr/>
        <a:lstStyle/>
        <a:p>
          <a:endParaRPr lang="en-US"/>
        </a:p>
      </dgm:t>
    </dgm:pt>
    <dgm:pt modelId="{05E64734-F145-454B-AED0-71E410268584}" type="sibTrans" cxnId="{9B9D7BDC-11C8-4017-874C-9172A8513370}">
      <dgm:prSet/>
      <dgm:spPr/>
      <dgm:t>
        <a:bodyPr/>
        <a:lstStyle/>
        <a:p>
          <a:endParaRPr lang="en-US"/>
        </a:p>
      </dgm:t>
    </dgm:pt>
    <dgm:pt modelId="{AFA771B9-C276-4EFD-9A06-22817CDB0FA7}">
      <dgm:prSet/>
      <dgm:spPr/>
      <dgm:t>
        <a:bodyPr/>
        <a:lstStyle/>
        <a:p>
          <a:r>
            <a:rPr lang="en-US" b="1" dirty="0">
              <a:latin typeface="+mj-lt"/>
            </a:rPr>
            <a:t>Laura van Dernoot Lipsky:</a:t>
          </a:r>
          <a:endParaRPr lang="en-US" dirty="0">
            <a:latin typeface="+mj-lt"/>
          </a:endParaRPr>
        </a:p>
      </dgm:t>
    </dgm:pt>
    <dgm:pt modelId="{B85482CE-B3FF-4E8F-BB61-3B268B95957D}" type="parTrans" cxnId="{E4363D9B-EA09-4B77-A6CA-58DE7392465E}">
      <dgm:prSet/>
      <dgm:spPr/>
      <dgm:t>
        <a:bodyPr/>
        <a:lstStyle/>
        <a:p>
          <a:endParaRPr lang="en-US"/>
        </a:p>
      </dgm:t>
    </dgm:pt>
    <dgm:pt modelId="{7C817697-2B4E-438A-A6DD-BAA77832FBED}" type="sibTrans" cxnId="{E4363D9B-EA09-4B77-A6CA-58DE7392465E}">
      <dgm:prSet/>
      <dgm:spPr/>
      <dgm:t>
        <a:bodyPr/>
        <a:lstStyle/>
        <a:p>
          <a:endParaRPr lang="en-US"/>
        </a:p>
      </dgm:t>
    </dgm:pt>
    <dgm:pt modelId="{C8AE6232-F067-4DB5-A7C9-27A45DFBC81F}">
      <dgm:prSet/>
      <dgm:spPr/>
      <dgm:t>
        <a:bodyPr/>
        <a:lstStyle/>
        <a:p>
          <a:r>
            <a:rPr lang="en-US" dirty="0">
              <a:latin typeface="+mj-lt"/>
            </a:rPr>
            <a:t>"The more we try to protect ourselves through not being fully present to what is unfolding in or lives, the more we feel the effects of trauma exposure.” </a:t>
          </a:r>
        </a:p>
      </dgm:t>
    </dgm:pt>
    <dgm:pt modelId="{3EAB4270-1850-4272-858E-CF16B89C93A2}" type="parTrans" cxnId="{38C2F61A-1D0B-4E13-ACEB-095863F9A50D}">
      <dgm:prSet/>
      <dgm:spPr/>
      <dgm:t>
        <a:bodyPr/>
        <a:lstStyle/>
        <a:p>
          <a:endParaRPr lang="en-US"/>
        </a:p>
      </dgm:t>
    </dgm:pt>
    <dgm:pt modelId="{960FE4E4-B5B4-42B3-AFC3-FCBFDD804CFB}" type="sibTrans" cxnId="{38C2F61A-1D0B-4E13-ACEB-095863F9A50D}">
      <dgm:prSet/>
      <dgm:spPr/>
      <dgm:t>
        <a:bodyPr/>
        <a:lstStyle/>
        <a:p>
          <a:endParaRPr lang="en-US"/>
        </a:p>
      </dgm:t>
    </dgm:pt>
    <dgm:pt modelId="{808A46AF-5E23-4B0D-A6FD-A41095539B91}">
      <dgm:prSet/>
      <dgm:spPr/>
      <dgm:t>
        <a:bodyPr/>
        <a:lstStyle/>
        <a:p>
          <a:r>
            <a:rPr lang="en-US" dirty="0">
              <a:latin typeface="+mj-lt"/>
            </a:rPr>
            <a:t>"To hold space for others, you have to hold space for yourself first</a:t>
          </a:r>
          <a:r>
            <a:rPr lang="en-US" dirty="0"/>
            <a:t>."</a:t>
          </a:r>
        </a:p>
      </dgm:t>
    </dgm:pt>
    <dgm:pt modelId="{190027C6-3C31-4341-A9FC-BB728AE295F7}" type="parTrans" cxnId="{A751F15B-B4FE-431E-9B51-E569EDF7133B}">
      <dgm:prSet/>
      <dgm:spPr/>
      <dgm:t>
        <a:bodyPr/>
        <a:lstStyle/>
        <a:p>
          <a:endParaRPr lang="en-US"/>
        </a:p>
      </dgm:t>
    </dgm:pt>
    <dgm:pt modelId="{8AA30F3C-8232-4B8F-968E-01A9FC13AEFE}" type="sibTrans" cxnId="{A751F15B-B4FE-431E-9B51-E569EDF7133B}">
      <dgm:prSet/>
      <dgm:spPr/>
      <dgm:t>
        <a:bodyPr/>
        <a:lstStyle/>
        <a:p>
          <a:endParaRPr lang="en-US"/>
        </a:p>
      </dgm:t>
    </dgm:pt>
    <dgm:pt modelId="{2A8D7017-C174-9B43-ADD8-DAF8233EA068}" type="pres">
      <dgm:prSet presAssocID="{91B4705D-9433-4300-BC55-0337302ED7BB}" presName="vert0" presStyleCnt="0">
        <dgm:presLayoutVars>
          <dgm:dir/>
          <dgm:animOne val="branch"/>
          <dgm:animLvl val="lvl"/>
        </dgm:presLayoutVars>
      </dgm:prSet>
      <dgm:spPr/>
    </dgm:pt>
    <dgm:pt modelId="{E97562A3-EBB5-9A4F-A087-27B6E1554628}" type="pres">
      <dgm:prSet presAssocID="{B9BA95C4-5D15-48DD-95D4-1D5D379D7765}" presName="thickLine" presStyleLbl="alignNode1" presStyleIdx="0" presStyleCnt="5"/>
      <dgm:spPr/>
    </dgm:pt>
    <dgm:pt modelId="{11B787F7-C52D-CE46-A19F-BD51BBBBD1F6}" type="pres">
      <dgm:prSet presAssocID="{B9BA95C4-5D15-48DD-95D4-1D5D379D7765}" presName="horz1" presStyleCnt="0"/>
      <dgm:spPr/>
    </dgm:pt>
    <dgm:pt modelId="{D830CD11-C82B-9844-BDF9-AA65CB31B941}" type="pres">
      <dgm:prSet presAssocID="{B9BA95C4-5D15-48DD-95D4-1D5D379D7765}" presName="tx1" presStyleLbl="revTx" presStyleIdx="0" presStyleCnt="5"/>
      <dgm:spPr/>
    </dgm:pt>
    <dgm:pt modelId="{3B957E05-6E9D-5D43-B854-31FAEAED16D1}" type="pres">
      <dgm:prSet presAssocID="{B9BA95C4-5D15-48DD-95D4-1D5D379D7765}" presName="vert1" presStyleCnt="0"/>
      <dgm:spPr/>
    </dgm:pt>
    <dgm:pt modelId="{2EA4438F-E292-7F48-8893-0453508DA0FF}" type="pres">
      <dgm:prSet presAssocID="{DEF78F0B-DDE2-478E-B408-CD440FBD5722}" presName="thickLine" presStyleLbl="alignNode1" presStyleIdx="1" presStyleCnt="5"/>
      <dgm:spPr/>
    </dgm:pt>
    <dgm:pt modelId="{47553D62-4911-A84B-A54B-4D716E7B47FD}" type="pres">
      <dgm:prSet presAssocID="{DEF78F0B-DDE2-478E-B408-CD440FBD5722}" presName="horz1" presStyleCnt="0"/>
      <dgm:spPr/>
    </dgm:pt>
    <dgm:pt modelId="{F8C7DD22-2084-8241-BCF5-E384EAFE2B02}" type="pres">
      <dgm:prSet presAssocID="{DEF78F0B-DDE2-478E-B408-CD440FBD5722}" presName="tx1" presStyleLbl="revTx" presStyleIdx="1" presStyleCnt="5"/>
      <dgm:spPr/>
    </dgm:pt>
    <dgm:pt modelId="{CC2328AE-C4F6-A44A-8E46-3D09CA629D14}" type="pres">
      <dgm:prSet presAssocID="{DEF78F0B-DDE2-478E-B408-CD440FBD5722}" presName="vert1" presStyleCnt="0"/>
      <dgm:spPr/>
    </dgm:pt>
    <dgm:pt modelId="{1904F2A9-D55D-8948-80AF-E86784A802C3}" type="pres">
      <dgm:prSet presAssocID="{AFA771B9-C276-4EFD-9A06-22817CDB0FA7}" presName="thickLine" presStyleLbl="alignNode1" presStyleIdx="2" presStyleCnt="5"/>
      <dgm:spPr/>
    </dgm:pt>
    <dgm:pt modelId="{8189D353-EEC4-E744-917D-D3F5F998A0EA}" type="pres">
      <dgm:prSet presAssocID="{AFA771B9-C276-4EFD-9A06-22817CDB0FA7}" presName="horz1" presStyleCnt="0"/>
      <dgm:spPr/>
    </dgm:pt>
    <dgm:pt modelId="{7008375D-829B-174B-9B78-A5AECE3C8FEE}" type="pres">
      <dgm:prSet presAssocID="{AFA771B9-C276-4EFD-9A06-22817CDB0FA7}" presName="tx1" presStyleLbl="revTx" presStyleIdx="2" presStyleCnt="5"/>
      <dgm:spPr/>
    </dgm:pt>
    <dgm:pt modelId="{72A1B76E-6620-6B4F-A5AB-6874D9EA6193}" type="pres">
      <dgm:prSet presAssocID="{AFA771B9-C276-4EFD-9A06-22817CDB0FA7}" presName="vert1" presStyleCnt="0"/>
      <dgm:spPr/>
    </dgm:pt>
    <dgm:pt modelId="{6EE9E282-5CC9-A141-AB92-DD0DE0BE60B2}" type="pres">
      <dgm:prSet presAssocID="{C8AE6232-F067-4DB5-A7C9-27A45DFBC81F}" presName="thickLine" presStyleLbl="alignNode1" presStyleIdx="3" presStyleCnt="5"/>
      <dgm:spPr/>
    </dgm:pt>
    <dgm:pt modelId="{B6DC9013-E14F-D247-BBD6-7F2E26FC2EC4}" type="pres">
      <dgm:prSet presAssocID="{C8AE6232-F067-4DB5-A7C9-27A45DFBC81F}" presName="horz1" presStyleCnt="0"/>
      <dgm:spPr/>
    </dgm:pt>
    <dgm:pt modelId="{5974755F-DC47-5242-8621-8E865B020490}" type="pres">
      <dgm:prSet presAssocID="{C8AE6232-F067-4DB5-A7C9-27A45DFBC81F}" presName="tx1" presStyleLbl="revTx" presStyleIdx="3" presStyleCnt="5"/>
      <dgm:spPr/>
    </dgm:pt>
    <dgm:pt modelId="{27894819-9D12-374D-8DD4-F621F595CA02}" type="pres">
      <dgm:prSet presAssocID="{C8AE6232-F067-4DB5-A7C9-27A45DFBC81F}" presName="vert1" presStyleCnt="0"/>
      <dgm:spPr/>
    </dgm:pt>
    <dgm:pt modelId="{286EB453-11DB-A543-BB2D-D223E1D752A8}" type="pres">
      <dgm:prSet presAssocID="{808A46AF-5E23-4B0D-A6FD-A41095539B91}" presName="thickLine" presStyleLbl="alignNode1" presStyleIdx="4" presStyleCnt="5"/>
      <dgm:spPr/>
    </dgm:pt>
    <dgm:pt modelId="{DB442AFA-8747-0A44-BDFB-09066E9EF874}" type="pres">
      <dgm:prSet presAssocID="{808A46AF-5E23-4B0D-A6FD-A41095539B91}" presName="horz1" presStyleCnt="0"/>
      <dgm:spPr/>
    </dgm:pt>
    <dgm:pt modelId="{5DFAC470-B61C-5947-BF74-DB31A6D85AE1}" type="pres">
      <dgm:prSet presAssocID="{808A46AF-5E23-4B0D-A6FD-A41095539B91}" presName="tx1" presStyleLbl="revTx" presStyleIdx="4" presStyleCnt="5"/>
      <dgm:spPr/>
    </dgm:pt>
    <dgm:pt modelId="{5C615C2F-E6FC-ED42-B1E8-02339D83E003}" type="pres">
      <dgm:prSet presAssocID="{808A46AF-5E23-4B0D-A6FD-A41095539B91}" presName="vert1" presStyleCnt="0"/>
      <dgm:spPr/>
    </dgm:pt>
  </dgm:ptLst>
  <dgm:cxnLst>
    <dgm:cxn modelId="{D81C8008-47AD-4808-8E4D-8A049E4488E2}" srcId="{91B4705D-9433-4300-BC55-0337302ED7BB}" destId="{B9BA95C4-5D15-48DD-95D4-1D5D379D7765}" srcOrd="0" destOrd="0" parTransId="{8584153B-9C3F-42A2-AF4B-D529DE867728}" sibTransId="{DAA214CC-CD7F-477F-B2E4-4823F6CB1A94}"/>
    <dgm:cxn modelId="{38C2F61A-1D0B-4E13-ACEB-095863F9A50D}" srcId="{91B4705D-9433-4300-BC55-0337302ED7BB}" destId="{C8AE6232-F067-4DB5-A7C9-27A45DFBC81F}" srcOrd="3" destOrd="0" parTransId="{3EAB4270-1850-4272-858E-CF16B89C93A2}" sibTransId="{960FE4E4-B5B4-42B3-AFC3-FCBFDD804CFB}"/>
    <dgm:cxn modelId="{17697141-AD1D-8645-AA55-B7CB54802D85}" type="presOf" srcId="{808A46AF-5E23-4B0D-A6FD-A41095539B91}" destId="{5DFAC470-B61C-5947-BF74-DB31A6D85AE1}" srcOrd="0" destOrd="0" presId="urn:microsoft.com/office/officeart/2008/layout/LinedList"/>
    <dgm:cxn modelId="{A751F15B-B4FE-431E-9B51-E569EDF7133B}" srcId="{91B4705D-9433-4300-BC55-0337302ED7BB}" destId="{808A46AF-5E23-4B0D-A6FD-A41095539B91}" srcOrd="4" destOrd="0" parTransId="{190027C6-3C31-4341-A9FC-BB728AE295F7}" sibTransId="{8AA30F3C-8232-4B8F-968E-01A9FC13AEFE}"/>
    <dgm:cxn modelId="{95FCF35F-708F-B440-B380-5900FA5088A7}" type="presOf" srcId="{91B4705D-9433-4300-BC55-0337302ED7BB}" destId="{2A8D7017-C174-9B43-ADD8-DAF8233EA068}" srcOrd="0" destOrd="0" presId="urn:microsoft.com/office/officeart/2008/layout/LinedList"/>
    <dgm:cxn modelId="{B6B17D7B-B4FB-1348-AF2E-B872D64A11A5}" type="presOf" srcId="{DEF78F0B-DDE2-478E-B408-CD440FBD5722}" destId="{F8C7DD22-2084-8241-BCF5-E384EAFE2B02}" srcOrd="0" destOrd="0" presId="urn:microsoft.com/office/officeart/2008/layout/LinedList"/>
    <dgm:cxn modelId="{E4363D9B-EA09-4B77-A6CA-58DE7392465E}" srcId="{91B4705D-9433-4300-BC55-0337302ED7BB}" destId="{AFA771B9-C276-4EFD-9A06-22817CDB0FA7}" srcOrd="2" destOrd="0" parTransId="{B85482CE-B3FF-4E8F-BB61-3B268B95957D}" sibTransId="{7C817697-2B4E-438A-A6DD-BAA77832FBED}"/>
    <dgm:cxn modelId="{2F202E9F-14CA-4845-A37F-BC2EBFAD3C73}" type="presOf" srcId="{C8AE6232-F067-4DB5-A7C9-27A45DFBC81F}" destId="{5974755F-DC47-5242-8621-8E865B020490}" srcOrd="0" destOrd="0" presId="urn:microsoft.com/office/officeart/2008/layout/LinedList"/>
    <dgm:cxn modelId="{0DE4EAD6-9403-D546-B547-11DD41982A91}" type="presOf" srcId="{AFA771B9-C276-4EFD-9A06-22817CDB0FA7}" destId="{7008375D-829B-174B-9B78-A5AECE3C8FEE}" srcOrd="0" destOrd="0" presId="urn:microsoft.com/office/officeart/2008/layout/LinedList"/>
    <dgm:cxn modelId="{9B9D7BDC-11C8-4017-874C-9172A8513370}" srcId="{91B4705D-9433-4300-BC55-0337302ED7BB}" destId="{DEF78F0B-DDE2-478E-B408-CD440FBD5722}" srcOrd="1" destOrd="0" parTransId="{175E17B6-E046-4126-9231-487334DD493A}" sibTransId="{05E64734-F145-454B-AED0-71E410268584}"/>
    <dgm:cxn modelId="{E69DB6E8-50A0-CE4F-ADE8-8BB81E00358D}" type="presOf" srcId="{B9BA95C4-5D15-48DD-95D4-1D5D379D7765}" destId="{D830CD11-C82B-9844-BDF9-AA65CB31B941}" srcOrd="0" destOrd="0" presId="urn:microsoft.com/office/officeart/2008/layout/LinedList"/>
    <dgm:cxn modelId="{0330EF0C-FB15-1E42-B1C1-01917F41D27A}" type="presParOf" srcId="{2A8D7017-C174-9B43-ADD8-DAF8233EA068}" destId="{E97562A3-EBB5-9A4F-A087-27B6E1554628}" srcOrd="0" destOrd="0" presId="urn:microsoft.com/office/officeart/2008/layout/LinedList"/>
    <dgm:cxn modelId="{132C3833-50DA-DB46-AA71-1485ECD9877D}" type="presParOf" srcId="{2A8D7017-C174-9B43-ADD8-DAF8233EA068}" destId="{11B787F7-C52D-CE46-A19F-BD51BBBBD1F6}" srcOrd="1" destOrd="0" presId="urn:microsoft.com/office/officeart/2008/layout/LinedList"/>
    <dgm:cxn modelId="{F084A322-3421-0341-AE44-DB640907D763}" type="presParOf" srcId="{11B787F7-C52D-CE46-A19F-BD51BBBBD1F6}" destId="{D830CD11-C82B-9844-BDF9-AA65CB31B941}" srcOrd="0" destOrd="0" presId="urn:microsoft.com/office/officeart/2008/layout/LinedList"/>
    <dgm:cxn modelId="{33500ADE-82EB-CB4A-9F61-0903D06D90DD}" type="presParOf" srcId="{11B787F7-C52D-CE46-A19F-BD51BBBBD1F6}" destId="{3B957E05-6E9D-5D43-B854-31FAEAED16D1}" srcOrd="1" destOrd="0" presId="urn:microsoft.com/office/officeart/2008/layout/LinedList"/>
    <dgm:cxn modelId="{16570B87-21E4-DA4B-A878-529BE68A7F74}" type="presParOf" srcId="{2A8D7017-C174-9B43-ADD8-DAF8233EA068}" destId="{2EA4438F-E292-7F48-8893-0453508DA0FF}" srcOrd="2" destOrd="0" presId="urn:microsoft.com/office/officeart/2008/layout/LinedList"/>
    <dgm:cxn modelId="{19663BC2-5465-CF4C-8033-710C74CB9B2A}" type="presParOf" srcId="{2A8D7017-C174-9B43-ADD8-DAF8233EA068}" destId="{47553D62-4911-A84B-A54B-4D716E7B47FD}" srcOrd="3" destOrd="0" presId="urn:microsoft.com/office/officeart/2008/layout/LinedList"/>
    <dgm:cxn modelId="{2D1D8BA6-DBE1-FE45-B82F-186E408007E7}" type="presParOf" srcId="{47553D62-4911-A84B-A54B-4D716E7B47FD}" destId="{F8C7DD22-2084-8241-BCF5-E384EAFE2B02}" srcOrd="0" destOrd="0" presId="urn:microsoft.com/office/officeart/2008/layout/LinedList"/>
    <dgm:cxn modelId="{612995EB-D276-D642-A2BA-674FC12431E4}" type="presParOf" srcId="{47553D62-4911-A84B-A54B-4D716E7B47FD}" destId="{CC2328AE-C4F6-A44A-8E46-3D09CA629D14}" srcOrd="1" destOrd="0" presId="urn:microsoft.com/office/officeart/2008/layout/LinedList"/>
    <dgm:cxn modelId="{83EF15EB-CCBF-9346-89A1-3858A9BDE2AA}" type="presParOf" srcId="{2A8D7017-C174-9B43-ADD8-DAF8233EA068}" destId="{1904F2A9-D55D-8948-80AF-E86784A802C3}" srcOrd="4" destOrd="0" presId="urn:microsoft.com/office/officeart/2008/layout/LinedList"/>
    <dgm:cxn modelId="{75272D5E-23C3-7846-9359-05E9894A010B}" type="presParOf" srcId="{2A8D7017-C174-9B43-ADD8-DAF8233EA068}" destId="{8189D353-EEC4-E744-917D-D3F5F998A0EA}" srcOrd="5" destOrd="0" presId="urn:microsoft.com/office/officeart/2008/layout/LinedList"/>
    <dgm:cxn modelId="{912B945A-5EB5-B345-A0C8-F438C0E377D9}" type="presParOf" srcId="{8189D353-EEC4-E744-917D-D3F5F998A0EA}" destId="{7008375D-829B-174B-9B78-A5AECE3C8FEE}" srcOrd="0" destOrd="0" presId="urn:microsoft.com/office/officeart/2008/layout/LinedList"/>
    <dgm:cxn modelId="{400C3794-E694-C347-B5EE-A7E4DCFBE8D7}" type="presParOf" srcId="{8189D353-EEC4-E744-917D-D3F5F998A0EA}" destId="{72A1B76E-6620-6B4F-A5AB-6874D9EA6193}" srcOrd="1" destOrd="0" presId="urn:microsoft.com/office/officeart/2008/layout/LinedList"/>
    <dgm:cxn modelId="{E98045AC-B685-8349-923B-FCE4F8E29AEF}" type="presParOf" srcId="{2A8D7017-C174-9B43-ADD8-DAF8233EA068}" destId="{6EE9E282-5CC9-A141-AB92-DD0DE0BE60B2}" srcOrd="6" destOrd="0" presId="urn:microsoft.com/office/officeart/2008/layout/LinedList"/>
    <dgm:cxn modelId="{3C3AA143-680D-2F47-BE98-C047FD2B6839}" type="presParOf" srcId="{2A8D7017-C174-9B43-ADD8-DAF8233EA068}" destId="{B6DC9013-E14F-D247-BBD6-7F2E26FC2EC4}" srcOrd="7" destOrd="0" presId="urn:microsoft.com/office/officeart/2008/layout/LinedList"/>
    <dgm:cxn modelId="{EA2B9257-8A0A-0941-93CC-B4E0B8D2D544}" type="presParOf" srcId="{B6DC9013-E14F-D247-BBD6-7F2E26FC2EC4}" destId="{5974755F-DC47-5242-8621-8E865B020490}" srcOrd="0" destOrd="0" presId="urn:microsoft.com/office/officeart/2008/layout/LinedList"/>
    <dgm:cxn modelId="{521010FA-F994-1D4A-BDD7-C11F35B9FB6C}" type="presParOf" srcId="{B6DC9013-E14F-D247-BBD6-7F2E26FC2EC4}" destId="{27894819-9D12-374D-8DD4-F621F595CA02}" srcOrd="1" destOrd="0" presId="urn:microsoft.com/office/officeart/2008/layout/LinedList"/>
    <dgm:cxn modelId="{8182C0FC-2A68-4746-8F29-BC331F6FD5E6}" type="presParOf" srcId="{2A8D7017-C174-9B43-ADD8-DAF8233EA068}" destId="{286EB453-11DB-A543-BB2D-D223E1D752A8}" srcOrd="8" destOrd="0" presId="urn:microsoft.com/office/officeart/2008/layout/LinedList"/>
    <dgm:cxn modelId="{785442D7-799F-5E4E-9EB3-4292973E809B}" type="presParOf" srcId="{2A8D7017-C174-9B43-ADD8-DAF8233EA068}" destId="{DB442AFA-8747-0A44-BDFB-09066E9EF874}" srcOrd="9" destOrd="0" presId="urn:microsoft.com/office/officeart/2008/layout/LinedList"/>
    <dgm:cxn modelId="{4A48A4A8-EB36-BA41-96E0-2A67C1029A26}" type="presParOf" srcId="{DB442AFA-8747-0A44-BDFB-09066E9EF874}" destId="{5DFAC470-B61C-5947-BF74-DB31A6D85AE1}" srcOrd="0" destOrd="0" presId="urn:microsoft.com/office/officeart/2008/layout/LinedList"/>
    <dgm:cxn modelId="{8BFB0598-C1F7-1E4A-A5C3-AC0F3FCB4B57}" type="presParOf" srcId="{DB442AFA-8747-0A44-BDFB-09066E9EF874}" destId="{5C615C2F-E6FC-ED42-B1E8-02339D83E00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812F9F-739F-47ED-9C06-167D7176CCF8}" type="doc">
      <dgm:prSet loTypeId="urn:microsoft.com/office/officeart/2005/8/layout/cycle2" loCatId="cycle" qsTypeId="urn:microsoft.com/office/officeart/2005/8/quickstyle/simple1" qsCatId="simple" csTypeId="urn:microsoft.com/office/officeart/2005/8/colors/accent2_2" csCatId="accent2"/>
      <dgm:spPr/>
      <dgm:t>
        <a:bodyPr/>
        <a:lstStyle/>
        <a:p>
          <a:endParaRPr lang="en-US"/>
        </a:p>
      </dgm:t>
    </dgm:pt>
    <dgm:pt modelId="{D0403236-D5D0-41BC-AF4E-733EFEAFB363}">
      <dgm:prSet/>
      <dgm:spPr/>
      <dgm:t>
        <a:bodyPr/>
        <a:lstStyle/>
        <a:p>
          <a:r>
            <a:rPr lang="en-US" dirty="0"/>
            <a:t>Making Space for Inquiry</a:t>
          </a:r>
        </a:p>
      </dgm:t>
    </dgm:pt>
    <dgm:pt modelId="{903FB9B5-9B3A-4B69-AA5D-2AB6C6970859}" type="parTrans" cxnId="{39CF0C64-BA4D-4013-A04D-E72DE625E4DD}">
      <dgm:prSet/>
      <dgm:spPr/>
      <dgm:t>
        <a:bodyPr/>
        <a:lstStyle/>
        <a:p>
          <a:endParaRPr lang="en-US"/>
        </a:p>
      </dgm:t>
    </dgm:pt>
    <dgm:pt modelId="{8CF8BBE9-01B4-4FFE-A693-A098DB67FFA4}" type="sibTrans" cxnId="{39CF0C64-BA4D-4013-A04D-E72DE625E4DD}">
      <dgm:prSet/>
      <dgm:spPr/>
      <dgm:t>
        <a:bodyPr/>
        <a:lstStyle/>
        <a:p>
          <a:endParaRPr lang="en-US" dirty="0"/>
        </a:p>
      </dgm:t>
    </dgm:pt>
    <dgm:pt modelId="{F0948E80-4E90-4BD7-962B-54F372D1D757}">
      <dgm:prSet/>
      <dgm:spPr/>
      <dgm:t>
        <a:bodyPr/>
        <a:lstStyle/>
        <a:p>
          <a:r>
            <a:rPr lang="en-US" dirty="0"/>
            <a:t>Choosing our Focus</a:t>
          </a:r>
        </a:p>
      </dgm:t>
    </dgm:pt>
    <dgm:pt modelId="{1F3BC318-42F3-4550-80B4-97714ADDABE2}" type="parTrans" cxnId="{BA95EFA0-503E-4AD9-9F23-AFD85483FD23}">
      <dgm:prSet/>
      <dgm:spPr/>
      <dgm:t>
        <a:bodyPr/>
        <a:lstStyle/>
        <a:p>
          <a:endParaRPr lang="en-US"/>
        </a:p>
      </dgm:t>
    </dgm:pt>
    <dgm:pt modelId="{1720D4B2-A579-4E9E-B5D6-C520D7A494EB}" type="sibTrans" cxnId="{BA95EFA0-503E-4AD9-9F23-AFD85483FD23}">
      <dgm:prSet/>
      <dgm:spPr/>
      <dgm:t>
        <a:bodyPr/>
        <a:lstStyle/>
        <a:p>
          <a:endParaRPr lang="en-US" dirty="0"/>
        </a:p>
      </dgm:t>
    </dgm:pt>
    <dgm:pt modelId="{E3AACB76-1AF3-4547-AE69-F625631B40F3}">
      <dgm:prSet/>
      <dgm:spPr/>
      <dgm:t>
        <a:bodyPr/>
        <a:lstStyle/>
        <a:p>
          <a:r>
            <a:rPr lang="en-US" dirty="0"/>
            <a:t>Building Compassion and Community</a:t>
          </a:r>
        </a:p>
      </dgm:t>
    </dgm:pt>
    <dgm:pt modelId="{D8DFD313-F0AC-4217-AAF2-12D18A20F7ED}" type="parTrans" cxnId="{18ADDBFA-3C1F-4EC1-94C8-B608563B82E8}">
      <dgm:prSet/>
      <dgm:spPr/>
      <dgm:t>
        <a:bodyPr/>
        <a:lstStyle/>
        <a:p>
          <a:endParaRPr lang="en-US"/>
        </a:p>
      </dgm:t>
    </dgm:pt>
    <dgm:pt modelId="{C734D516-10FA-451C-A014-AE5C691DE51E}" type="sibTrans" cxnId="{18ADDBFA-3C1F-4EC1-94C8-B608563B82E8}">
      <dgm:prSet/>
      <dgm:spPr/>
      <dgm:t>
        <a:bodyPr/>
        <a:lstStyle/>
        <a:p>
          <a:endParaRPr lang="en-US" dirty="0"/>
        </a:p>
      </dgm:t>
    </dgm:pt>
    <dgm:pt modelId="{256A7957-2FEB-42C9-9EE0-BD6CECFAACF2}">
      <dgm:prSet/>
      <dgm:spPr/>
      <dgm:t>
        <a:bodyPr/>
        <a:lstStyle/>
        <a:p>
          <a:r>
            <a:rPr lang="en-US" dirty="0"/>
            <a:t>Finding Balance</a:t>
          </a:r>
        </a:p>
      </dgm:t>
    </dgm:pt>
    <dgm:pt modelId="{4369B0A5-D6F0-4622-867C-002A0FEBAB9E}" type="parTrans" cxnId="{A677DFC9-BA34-42C5-9502-C09EFD2881C8}">
      <dgm:prSet/>
      <dgm:spPr/>
      <dgm:t>
        <a:bodyPr/>
        <a:lstStyle/>
        <a:p>
          <a:endParaRPr lang="en-US"/>
        </a:p>
      </dgm:t>
    </dgm:pt>
    <dgm:pt modelId="{A679D054-2A65-4096-8D52-FAD8B3A317CE}" type="sibTrans" cxnId="{A677DFC9-BA34-42C5-9502-C09EFD2881C8}">
      <dgm:prSet/>
      <dgm:spPr/>
      <dgm:t>
        <a:bodyPr/>
        <a:lstStyle/>
        <a:p>
          <a:endParaRPr lang="en-US" dirty="0"/>
        </a:p>
      </dgm:t>
    </dgm:pt>
    <dgm:pt modelId="{B0C3CBBA-163A-47B1-A8A2-80AE329AFB1C}">
      <dgm:prSet/>
      <dgm:spPr/>
      <dgm:t>
        <a:bodyPr/>
        <a:lstStyle/>
        <a:p>
          <a:r>
            <a:rPr lang="en-US" dirty="0"/>
            <a:t>A Daily Practice of Centering Ourselves</a:t>
          </a:r>
        </a:p>
      </dgm:t>
    </dgm:pt>
    <dgm:pt modelId="{39CCC75C-A111-4B67-9DA1-D5805B976C19}" type="parTrans" cxnId="{ABC58C9E-9531-4E0D-925C-40454EBED9E9}">
      <dgm:prSet/>
      <dgm:spPr/>
      <dgm:t>
        <a:bodyPr/>
        <a:lstStyle/>
        <a:p>
          <a:endParaRPr lang="en-US"/>
        </a:p>
      </dgm:t>
    </dgm:pt>
    <dgm:pt modelId="{AC8191F7-6B99-4C8A-A5AF-CD9A682B9175}" type="sibTrans" cxnId="{ABC58C9E-9531-4E0D-925C-40454EBED9E9}">
      <dgm:prSet/>
      <dgm:spPr/>
      <dgm:t>
        <a:bodyPr/>
        <a:lstStyle/>
        <a:p>
          <a:endParaRPr lang="en-US" dirty="0"/>
        </a:p>
      </dgm:t>
    </dgm:pt>
    <dgm:pt modelId="{7BD82AD9-0B96-0147-992C-A318A5C5204A}" type="pres">
      <dgm:prSet presAssocID="{A9812F9F-739F-47ED-9C06-167D7176CCF8}" presName="cycle" presStyleCnt="0">
        <dgm:presLayoutVars>
          <dgm:dir/>
          <dgm:resizeHandles val="exact"/>
        </dgm:presLayoutVars>
      </dgm:prSet>
      <dgm:spPr/>
    </dgm:pt>
    <dgm:pt modelId="{BD7CA1AF-5EBF-4543-9B6B-30AFEA5F805E}" type="pres">
      <dgm:prSet presAssocID="{D0403236-D5D0-41BC-AF4E-733EFEAFB363}" presName="node" presStyleLbl="node1" presStyleIdx="0" presStyleCnt="5">
        <dgm:presLayoutVars>
          <dgm:bulletEnabled val="1"/>
        </dgm:presLayoutVars>
      </dgm:prSet>
      <dgm:spPr/>
    </dgm:pt>
    <dgm:pt modelId="{1F2A8982-85F9-F64B-AAEA-95D87553A132}" type="pres">
      <dgm:prSet presAssocID="{8CF8BBE9-01B4-4FFE-A693-A098DB67FFA4}" presName="sibTrans" presStyleLbl="sibTrans2D1" presStyleIdx="0" presStyleCnt="5"/>
      <dgm:spPr/>
    </dgm:pt>
    <dgm:pt modelId="{89225C8D-E1A0-6043-B571-A40ABEF78572}" type="pres">
      <dgm:prSet presAssocID="{8CF8BBE9-01B4-4FFE-A693-A098DB67FFA4}" presName="connectorText" presStyleLbl="sibTrans2D1" presStyleIdx="0" presStyleCnt="5"/>
      <dgm:spPr/>
    </dgm:pt>
    <dgm:pt modelId="{02F66372-2D47-0A40-8B37-883F078BAE59}" type="pres">
      <dgm:prSet presAssocID="{F0948E80-4E90-4BD7-962B-54F372D1D757}" presName="node" presStyleLbl="node1" presStyleIdx="1" presStyleCnt="5">
        <dgm:presLayoutVars>
          <dgm:bulletEnabled val="1"/>
        </dgm:presLayoutVars>
      </dgm:prSet>
      <dgm:spPr/>
    </dgm:pt>
    <dgm:pt modelId="{81400DB1-DC2B-294D-8180-DF48DE39F308}" type="pres">
      <dgm:prSet presAssocID="{1720D4B2-A579-4E9E-B5D6-C520D7A494EB}" presName="sibTrans" presStyleLbl="sibTrans2D1" presStyleIdx="1" presStyleCnt="5"/>
      <dgm:spPr/>
    </dgm:pt>
    <dgm:pt modelId="{24FFD0C2-357B-614B-8F9D-76726E858604}" type="pres">
      <dgm:prSet presAssocID="{1720D4B2-A579-4E9E-B5D6-C520D7A494EB}" presName="connectorText" presStyleLbl="sibTrans2D1" presStyleIdx="1" presStyleCnt="5"/>
      <dgm:spPr/>
    </dgm:pt>
    <dgm:pt modelId="{6A758537-9B87-1449-9435-AB29B2357472}" type="pres">
      <dgm:prSet presAssocID="{E3AACB76-1AF3-4547-AE69-F625631B40F3}" presName="node" presStyleLbl="node1" presStyleIdx="2" presStyleCnt="5">
        <dgm:presLayoutVars>
          <dgm:bulletEnabled val="1"/>
        </dgm:presLayoutVars>
      </dgm:prSet>
      <dgm:spPr/>
    </dgm:pt>
    <dgm:pt modelId="{DAB0B41D-2B2E-4046-877F-099AE74FED37}" type="pres">
      <dgm:prSet presAssocID="{C734D516-10FA-451C-A014-AE5C691DE51E}" presName="sibTrans" presStyleLbl="sibTrans2D1" presStyleIdx="2" presStyleCnt="5"/>
      <dgm:spPr/>
    </dgm:pt>
    <dgm:pt modelId="{CD8790C4-287A-184B-B626-53024B743FB0}" type="pres">
      <dgm:prSet presAssocID="{C734D516-10FA-451C-A014-AE5C691DE51E}" presName="connectorText" presStyleLbl="sibTrans2D1" presStyleIdx="2" presStyleCnt="5"/>
      <dgm:spPr/>
    </dgm:pt>
    <dgm:pt modelId="{192C31BE-AAF7-6F42-B3CC-7ADD7A93137C}" type="pres">
      <dgm:prSet presAssocID="{256A7957-2FEB-42C9-9EE0-BD6CECFAACF2}" presName="node" presStyleLbl="node1" presStyleIdx="3" presStyleCnt="5">
        <dgm:presLayoutVars>
          <dgm:bulletEnabled val="1"/>
        </dgm:presLayoutVars>
      </dgm:prSet>
      <dgm:spPr/>
    </dgm:pt>
    <dgm:pt modelId="{97742BAB-BD10-5249-9EC6-CCBFAE6469DE}" type="pres">
      <dgm:prSet presAssocID="{A679D054-2A65-4096-8D52-FAD8B3A317CE}" presName="sibTrans" presStyleLbl="sibTrans2D1" presStyleIdx="3" presStyleCnt="5"/>
      <dgm:spPr/>
    </dgm:pt>
    <dgm:pt modelId="{CF2C2F63-A31C-9146-9F63-423579991D58}" type="pres">
      <dgm:prSet presAssocID="{A679D054-2A65-4096-8D52-FAD8B3A317CE}" presName="connectorText" presStyleLbl="sibTrans2D1" presStyleIdx="3" presStyleCnt="5"/>
      <dgm:spPr/>
    </dgm:pt>
    <dgm:pt modelId="{8108A567-B297-7A46-A6E0-AA0898219D13}" type="pres">
      <dgm:prSet presAssocID="{B0C3CBBA-163A-47B1-A8A2-80AE329AFB1C}" presName="node" presStyleLbl="node1" presStyleIdx="4" presStyleCnt="5">
        <dgm:presLayoutVars>
          <dgm:bulletEnabled val="1"/>
        </dgm:presLayoutVars>
      </dgm:prSet>
      <dgm:spPr/>
    </dgm:pt>
    <dgm:pt modelId="{FDAECE3B-C46E-7F4F-BE7F-79FE18B9A26D}" type="pres">
      <dgm:prSet presAssocID="{AC8191F7-6B99-4C8A-A5AF-CD9A682B9175}" presName="sibTrans" presStyleLbl="sibTrans2D1" presStyleIdx="4" presStyleCnt="5"/>
      <dgm:spPr/>
    </dgm:pt>
    <dgm:pt modelId="{F7A7943F-555B-9C4C-82F6-822A9723E558}" type="pres">
      <dgm:prSet presAssocID="{AC8191F7-6B99-4C8A-A5AF-CD9A682B9175}" presName="connectorText" presStyleLbl="sibTrans2D1" presStyleIdx="4" presStyleCnt="5"/>
      <dgm:spPr/>
    </dgm:pt>
  </dgm:ptLst>
  <dgm:cxnLst>
    <dgm:cxn modelId="{32B75903-1244-034F-B77E-6C95F95EF23C}" type="presOf" srcId="{A9812F9F-739F-47ED-9C06-167D7176CCF8}" destId="{7BD82AD9-0B96-0147-992C-A318A5C5204A}" srcOrd="0" destOrd="0" presId="urn:microsoft.com/office/officeart/2005/8/layout/cycle2"/>
    <dgm:cxn modelId="{B39F3906-9E2B-E14D-9894-56C6439200D0}" type="presOf" srcId="{1720D4B2-A579-4E9E-B5D6-C520D7A494EB}" destId="{81400DB1-DC2B-294D-8180-DF48DE39F308}" srcOrd="0" destOrd="0" presId="urn:microsoft.com/office/officeart/2005/8/layout/cycle2"/>
    <dgm:cxn modelId="{1541490F-837A-C240-AFF4-5764652A3467}" type="presOf" srcId="{256A7957-2FEB-42C9-9EE0-BD6CECFAACF2}" destId="{192C31BE-AAF7-6F42-B3CC-7ADD7A93137C}" srcOrd="0" destOrd="0" presId="urn:microsoft.com/office/officeart/2005/8/layout/cycle2"/>
    <dgm:cxn modelId="{A5F4721B-2A51-EC4F-A2B2-56F4A80018C9}" type="presOf" srcId="{D0403236-D5D0-41BC-AF4E-733EFEAFB363}" destId="{BD7CA1AF-5EBF-4543-9B6B-30AFEA5F805E}" srcOrd="0" destOrd="0" presId="urn:microsoft.com/office/officeart/2005/8/layout/cycle2"/>
    <dgm:cxn modelId="{ADDB982D-BC1B-2140-AA0E-F100D20ADEAB}" type="presOf" srcId="{1720D4B2-A579-4E9E-B5D6-C520D7A494EB}" destId="{24FFD0C2-357B-614B-8F9D-76726E858604}" srcOrd="1" destOrd="0" presId="urn:microsoft.com/office/officeart/2005/8/layout/cycle2"/>
    <dgm:cxn modelId="{D8F69B45-A9D1-AF49-82A3-28F5C6077BC7}" type="presOf" srcId="{E3AACB76-1AF3-4547-AE69-F625631B40F3}" destId="{6A758537-9B87-1449-9435-AB29B2357472}" srcOrd="0" destOrd="0" presId="urn:microsoft.com/office/officeart/2005/8/layout/cycle2"/>
    <dgm:cxn modelId="{39CF0C64-BA4D-4013-A04D-E72DE625E4DD}" srcId="{A9812F9F-739F-47ED-9C06-167D7176CCF8}" destId="{D0403236-D5D0-41BC-AF4E-733EFEAFB363}" srcOrd="0" destOrd="0" parTransId="{903FB9B5-9B3A-4B69-AA5D-2AB6C6970859}" sibTransId="{8CF8BBE9-01B4-4FFE-A693-A098DB67FFA4}"/>
    <dgm:cxn modelId="{BC32E971-84F9-984D-BF7E-CE54B7019B05}" type="presOf" srcId="{F0948E80-4E90-4BD7-962B-54F372D1D757}" destId="{02F66372-2D47-0A40-8B37-883F078BAE59}" srcOrd="0" destOrd="0" presId="urn:microsoft.com/office/officeart/2005/8/layout/cycle2"/>
    <dgm:cxn modelId="{4D985075-D2FA-A549-AB7D-5B4ECA1D69CE}" type="presOf" srcId="{A679D054-2A65-4096-8D52-FAD8B3A317CE}" destId="{97742BAB-BD10-5249-9EC6-CCBFAE6469DE}" srcOrd="0" destOrd="0" presId="urn:microsoft.com/office/officeart/2005/8/layout/cycle2"/>
    <dgm:cxn modelId="{43607D7A-B520-7A45-9581-8F88A4FD2C7D}" type="presOf" srcId="{A679D054-2A65-4096-8D52-FAD8B3A317CE}" destId="{CF2C2F63-A31C-9146-9F63-423579991D58}" srcOrd="1" destOrd="0" presId="urn:microsoft.com/office/officeart/2005/8/layout/cycle2"/>
    <dgm:cxn modelId="{9D998D81-7323-8143-86B0-E90212767BC9}" type="presOf" srcId="{8CF8BBE9-01B4-4FFE-A693-A098DB67FFA4}" destId="{89225C8D-E1A0-6043-B571-A40ABEF78572}" srcOrd="1" destOrd="0" presId="urn:microsoft.com/office/officeart/2005/8/layout/cycle2"/>
    <dgm:cxn modelId="{F6087B8D-A90A-564E-BAD3-816A69738E50}" type="presOf" srcId="{C734D516-10FA-451C-A014-AE5C691DE51E}" destId="{DAB0B41D-2B2E-4046-877F-099AE74FED37}" srcOrd="0" destOrd="0" presId="urn:microsoft.com/office/officeart/2005/8/layout/cycle2"/>
    <dgm:cxn modelId="{ABC58C9E-9531-4E0D-925C-40454EBED9E9}" srcId="{A9812F9F-739F-47ED-9C06-167D7176CCF8}" destId="{B0C3CBBA-163A-47B1-A8A2-80AE329AFB1C}" srcOrd="4" destOrd="0" parTransId="{39CCC75C-A111-4B67-9DA1-D5805B976C19}" sibTransId="{AC8191F7-6B99-4C8A-A5AF-CD9A682B9175}"/>
    <dgm:cxn modelId="{BA95EFA0-503E-4AD9-9F23-AFD85483FD23}" srcId="{A9812F9F-739F-47ED-9C06-167D7176CCF8}" destId="{F0948E80-4E90-4BD7-962B-54F372D1D757}" srcOrd="1" destOrd="0" parTransId="{1F3BC318-42F3-4550-80B4-97714ADDABE2}" sibTransId="{1720D4B2-A579-4E9E-B5D6-C520D7A494EB}"/>
    <dgm:cxn modelId="{E58BBBB4-4E7C-9342-B6EE-8A106BF08830}" type="presOf" srcId="{8CF8BBE9-01B4-4FFE-A693-A098DB67FFA4}" destId="{1F2A8982-85F9-F64B-AAEA-95D87553A132}" srcOrd="0" destOrd="0" presId="urn:microsoft.com/office/officeart/2005/8/layout/cycle2"/>
    <dgm:cxn modelId="{E85125BB-6843-744B-924D-54C5D37AD71F}" type="presOf" srcId="{AC8191F7-6B99-4C8A-A5AF-CD9A682B9175}" destId="{FDAECE3B-C46E-7F4F-BE7F-79FE18B9A26D}" srcOrd="0" destOrd="0" presId="urn:microsoft.com/office/officeart/2005/8/layout/cycle2"/>
    <dgm:cxn modelId="{15EBD7C3-98FA-0448-A9A3-0A58045392E6}" type="presOf" srcId="{AC8191F7-6B99-4C8A-A5AF-CD9A682B9175}" destId="{F7A7943F-555B-9C4C-82F6-822A9723E558}" srcOrd="1" destOrd="0" presId="urn:microsoft.com/office/officeart/2005/8/layout/cycle2"/>
    <dgm:cxn modelId="{A677DFC9-BA34-42C5-9502-C09EFD2881C8}" srcId="{A9812F9F-739F-47ED-9C06-167D7176CCF8}" destId="{256A7957-2FEB-42C9-9EE0-BD6CECFAACF2}" srcOrd="3" destOrd="0" parTransId="{4369B0A5-D6F0-4622-867C-002A0FEBAB9E}" sibTransId="{A679D054-2A65-4096-8D52-FAD8B3A317CE}"/>
    <dgm:cxn modelId="{969E27F2-1966-1740-97D6-F7C39A940FEF}" type="presOf" srcId="{B0C3CBBA-163A-47B1-A8A2-80AE329AFB1C}" destId="{8108A567-B297-7A46-A6E0-AA0898219D13}" srcOrd="0" destOrd="0" presId="urn:microsoft.com/office/officeart/2005/8/layout/cycle2"/>
    <dgm:cxn modelId="{18ADDBFA-3C1F-4EC1-94C8-B608563B82E8}" srcId="{A9812F9F-739F-47ED-9C06-167D7176CCF8}" destId="{E3AACB76-1AF3-4547-AE69-F625631B40F3}" srcOrd="2" destOrd="0" parTransId="{D8DFD313-F0AC-4217-AAF2-12D18A20F7ED}" sibTransId="{C734D516-10FA-451C-A014-AE5C691DE51E}"/>
    <dgm:cxn modelId="{ECBFEBFE-9E65-C244-8750-F24E50752DBE}" type="presOf" srcId="{C734D516-10FA-451C-A014-AE5C691DE51E}" destId="{CD8790C4-287A-184B-B626-53024B743FB0}" srcOrd="1" destOrd="0" presId="urn:microsoft.com/office/officeart/2005/8/layout/cycle2"/>
    <dgm:cxn modelId="{00C8A3CF-77C1-5541-9814-7250E0CF09E7}" type="presParOf" srcId="{7BD82AD9-0B96-0147-992C-A318A5C5204A}" destId="{BD7CA1AF-5EBF-4543-9B6B-30AFEA5F805E}" srcOrd="0" destOrd="0" presId="urn:microsoft.com/office/officeart/2005/8/layout/cycle2"/>
    <dgm:cxn modelId="{AF006CAA-F38B-3448-B6D4-0539FF19FADE}" type="presParOf" srcId="{7BD82AD9-0B96-0147-992C-A318A5C5204A}" destId="{1F2A8982-85F9-F64B-AAEA-95D87553A132}" srcOrd="1" destOrd="0" presId="urn:microsoft.com/office/officeart/2005/8/layout/cycle2"/>
    <dgm:cxn modelId="{09FD1B4C-7D41-C643-8D6E-6D050D9D17F4}" type="presParOf" srcId="{1F2A8982-85F9-F64B-AAEA-95D87553A132}" destId="{89225C8D-E1A0-6043-B571-A40ABEF78572}" srcOrd="0" destOrd="0" presId="urn:microsoft.com/office/officeart/2005/8/layout/cycle2"/>
    <dgm:cxn modelId="{C8A0C222-D639-0841-8E9F-E01C25B625DA}" type="presParOf" srcId="{7BD82AD9-0B96-0147-992C-A318A5C5204A}" destId="{02F66372-2D47-0A40-8B37-883F078BAE59}" srcOrd="2" destOrd="0" presId="urn:microsoft.com/office/officeart/2005/8/layout/cycle2"/>
    <dgm:cxn modelId="{AD620248-C623-4C4C-BC32-0534DD1EE7C6}" type="presParOf" srcId="{7BD82AD9-0B96-0147-992C-A318A5C5204A}" destId="{81400DB1-DC2B-294D-8180-DF48DE39F308}" srcOrd="3" destOrd="0" presId="urn:microsoft.com/office/officeart/2005/8/layout/cycle2"/>
    <dgm:cxn modelId="{E8173CA6-0950-9847-9D50-8EC680748BEA}" type="presParOf" srcId="{81400DB1-DC2B-294D-8180-DF48DE39F308}" destId="{24FFD0C2-357B-614B-8F9D-76726E858604}" srcOrd="0" destOrd="0" presId="urn:microsoft.com/office/officeart/2005/8/layout/cycle2"/>
    <dgm:cxn modelId="{4F0CF9AE-098B-2B40-A0A2-8B40764B6C5B}" type="presParOf" srcId="{7BD82AD9-0B96-0147-992C-A318A5C5204A}" destId="{6A758537-9B87-1449-9435-AB29B2357472}" srcOrd="4" destOrd="0" presId="urn:microsoft.com/office/officeart/2005/8/layout/cycle2"/>
    <dgm:cxn modelId="{04E36EEE-54F3-3A4E-A927-D2B8E345643D}" type="presParOf" srcId="{7BD82AD9-0B96-0147-992C-A318A5C5204A}" destId="{DAB0B41D-2B2E-4046-877F-099AE74FED37}" srcOrd="5" destOrd="0" presId="urn:microsoft.com/office/officeart/2005/8/layout/cycle2"/>
    <dgm:cxn modelId="{2062BFAD-6FDF-EE44-AEA6-A0A4F185503C}" type="presParOf" srcId="{DAB0B41D-2B2E-4046-877F-099AE74FED37}" destId="{CD8790C4-287A-184B-B626-53024B743FB0}" srcOrd="0" destOrd="0" presId="urn:microsoft.com/office/officeart/2005/8/layout/cycle2"/>
    <dgm:cxn modelId="{179776B6-9505-FA43-8044-1576634E70BF}" type="presParOf" srcId="{7BD82AD9-0B96-0147-992C-A318A5C5204A}" destId="{192C31BE-AAF7-6F42-B3CC-7ADD7A93137C}" srcOrd="6" destOrd="0" presId="urn:microsoft.com/office/officeart/2005/8/layout/cycle2"/>
    <dgm:cxn modelId="{E0DE7B6B-85B7-B04D-8B70-EB11CFC7279E}" type="presParOf" srcId="{7BD82AD9-0B96-0147-992C-A318A5C5204A}" destId="{97742BAB-BD10-5249-9EC6-CCBFAE6469DE}" srcOrd="7" destOrd="0" presId="urn:microsoft.com/office/officeart/2005/8/layout/cycle2"/>
    <dgm:cxn modelId="{D1AC25E4-AEFC-D74C-AB3E-E053FFEA9F10}" type="presParOf" srcId="{97742BAB-BD10-5249-9EC6-CCBFAE6469DE}" destId="{CF2C2F63-A31C-9146-9F63-423579991D58}" srcOrd="0" destOrd="0" presId="urn:microsoft.com/office/officeart/2005/8/layout/cycle2"/>
    <dgm:cxn modelId="{39F28938-6BCC-A74E-9816-BBFA869A9969}" type="presParOf" srcId="{7BD82AD9-0B96-0147-992C-A318A5C5204A}" destId="{8108A567-B297-7A46-A6E0-AA0898219D13}" srcOrd="8" destOrd="0" presId="urn:microsoft.com/office/officeart/2005/8/layout/cycle2"/>
    <dgm:cxn modelId="{DE17E8D1-91ED-D940-B31C-C51ABDBDE911}" type="presParOf" srcId="{7BD82AD9-0B96-0147-992C-A318A5C5204A}" destId="{FDAECE3B-C46E-7F4F-BE7F-79FE18B9A26D}" srcOrd="9" destOrd="0" presId="urn:microsoft.com/office/officeart/2005/8/layout/cycle2"/>
    <dgm:cxn modelId="{906D2075-1992-834E-8BB7-02BADD68ABE9}" type="presParOf" srcId="{FDAECE3B-C46E-7F4F-BE7F-79FE18B9A26D}" destId="{F7A7943F-555B-9C4C-82F6-822A9723E558}"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32329C-BB39-9B43-91E2-D1566E93C47E}">
      <dsp:nvSpPr>
        <dsp:cNvPr id="0" name=""/>
        <dsp:cNvSpPr/>
      </dsp:nvSpPr>
      <dsp:spPr>
        <a:xfrm>
          <a:off x="0" y="0"/>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4E7E25-3F30-D944-8B15-BCAA0F305365}">
      <dsp:nvSpPr>
        <dsp:cNvPr id="0" name=""/>
        <dsp:cNvSpPr/>
      </dsp:nvSpPr>
      <dsp:spPr>
        <a:xfrm>
          <a:off x="0" y="0"/>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mj-lt"/>
            </a:rPr>
            <a:t>HOW do we do that?</a:t>
          </a:r>
        </a:p>
      </dsp:txBody>
      <dsp:txXfrm>
        <a:off x="0" y="0"/>
        <a:ext cx="7728267" cy="1271831"/>
      </dsp:txXfrm>
    </dsp:sp>
    <dsp:sp modelId="{83D21673-BA74-E146-BBC0-683D5BCF5933}">
      <dsp:nvSpPr>
        <dsp:cNvPr id="0" name=""/>
        <dsp:cNvSpPr/>
      </dsp:nvSpPr>
      <dsp:spPr>
        <a:xfrm>
          <a:off x="0" y="1271831"/>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8FA811-9896-8141-8C3A-C23E2D1A2FDC}">
      <dsp:nvSpPr>
        <dsp:cNvPr id="0" name=""/>
        <dsp:cNvSpPr/>
      </dsp:nvSpPr>
      <dsp:spPr>
        <a:xfrm>
          <a:off x="0" y="1271831"/>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mj-lt"/>
            </a:rPr>
            <a:t>1. Acknowledge the effects of trauma exposure</a:t>
          </a:r>
        </a:p>
      </dsp:txBody>
      <dsp:txXfrm>
        <a:off x="0" y="1271831"/>
        <a:ext cx="7728267" cy="1271831"/>
      </dsp:txXfrm>
    </dsp:sp>
    <dsp:sp modelId="{AB100D67-8C36-BA4C-B7C7-84D13F34D8BE}">
      <dsp:nvSpPr>
        <dsp:cNvPr id="0" name=""/>
        <dsp:cNvSpPr/>
      </dsp:nvSpPr>
      <dsp:spPr>
        <a:xfrm>
          <a:off x="0" y="2543662"/>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11B1CC-CBC6-7C4C-BC9A-A7D54A7C1A49}">
      <dsp:nvSpPr>
        <dsp:cNvPr id="0" name=""/>
        <dsp:cNvSpPr/>
      </dsp:nvSpPr>
      <dsp:spPr>
        <a:xfrm>
          <a:off x="0" y="2543662"/>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mj-lt"/>
            </a:rPr>
            <a:t>2. Internally take stock; have an honesty moment</a:t>
          </a:r>
        </a:p>
      </dsp:txBody>
      <dsp:txXfrm>
        <a:off x="0" y="2543662"/>
        <a:ext cx="7728267" cy="1271831"/>
      </dsp:txXfrm>
    </dsp:sp>
    <dsp:sp modelId="{446E207E-86B3-114E-B490-FDA04A7C58EE}">
      <dsp:nvSpPr>
        <dsp:cNvPr id="0" name=""/>
        <dsp:cNvSpPr/>
      </dsp:nvSpPr>
      <dsp:spPr>
        <a:xfrm>
          <a:off x="0" y="3815493"/>
          <a:ext cx="7728267"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9AAB4D-897E-D94D-95A9-F389DF873B25}">
      <dsp:nvSpPr>
        <dsp:cNvPr id="0" name=""/>
        <dsp:cNvSpPr/>
      </dsp:nvSpPr>
      <dsp:spPr>
        <a:xfrm>
          <a:off x="0" y="3815493"/>
          <a:ext cx="7728267" cy="127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latin typeface="+mj-lt"/>
            </a:rPr>
            <a:t>3. Create space for healing and new meaning through mindfulness</a:t>
          </a:r>
        </a:p>
      </dsp:txBody>
      <dsp:txXfrm>
        <a:off x="0" y="3815493"/>
        <a:ext cx="7728267" cy="12718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7562A3-EBB5-9A4F-A087-27B6E1554628}">
      <dsp:nvSpPr>
        <dsp:cNvPr id="0" name=""/>
        <dsp:cNvSpPr/>
      </dsp:nvSpPr>
      <dsp:spPr>
        <a:xfrm>
          <a:off x="0" y="621"/>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30CD11-C82B-9844-BDF9-AA65CB31B941}">
      <dsp:nvSpPr>
        <dsp:cNvPr id="0" name=""/>
        <dsp:cNvSpPr/>
      </dsp:nvSpPr>
      <dsp:spPr>
        <a:xfrm>
          <a:off x="0" y="621"/>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mj-lt"/>
            </a:rPr>
            <a:t>Jon Kabat-Zinn</a:t>
          </a:r>
          <a:endParaRPr lang="en-US" sz="2000" kern="1200" dirty="0">
            <a:latin typeface="+mj-lt"/>
          </a:endParaRPr>
        </a:p>
      </dsp:txBody>
      <dsp:txXfrm>
        <a:off x="0" y="621"/>
        <a:ext cx="7728267" cy="1017216"/>
      </dsp:txXfrm>
    </dsp:sp>
    <dsp:sp modelId="{2EA4438F-E292-7F48-8893-0453508DA0FF}">
      <dsp:nvSpPr>
        <dsp:cNvPr id="0" name=""/>
        <dsp:cNvSpPr/>
      </dsp:nvSpPr>
      <dsp:spPr>
        <a:xfrm>
          <a:off x="0" y="1017837"/>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C7DD22-2084-8241-BCF5-E384EAFE2B02}">
      <dsp:nvSpPr>
        <dsp:cNvPr id="0" name=""/>
        <dsp:cNvSpPr/>
      </dsp:nvSpPr>
      <dsp:spPr>
        <a:xfrm>
          <a:off x="0" y="1017837"/>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mj-lt"/>
            </a:rPr>
            <a:t>"Paying attention, in a particular way; on purpose, in the present moment, and non-judgmentally.” (Jon Kabat-Zinn)</a:t>
          </a:r>
        </a:p>
      </dsp:txBody>
      <dsp:txXfrm>
        <a:off x="0" y="1017837"/>
        <a:ext cx="7728267" cy="1017216"/>
      </dsp:txXfrm>
    </dsp:sp>
    <dsp:sp modelId="{1904F2A9-D55D-8948-80AF-E86784A802C3}">
      <dsp:nvSpPr>
        <dsp:cNvPr id="0" name=""/>
        <dsp:cNvSpPr/>
      </dsp:nvSpPr>
      <dsp:spPr>
        <a:xfrm>
          <a:off x="0" y="2035053"/>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08375D-829B-174B-9B78-A5AECE3C8FEE}">
      <dsp:nvSpPr>
        <dsp:cNvPr id="0" name=""/>
        <dsp:cNvSpPr/>
      </dsp:nvSpPr>
      <dsp:spPr>
        <a:xfrm>
          <a:off x="0" y="2035053"/>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mj-lt"/>
            </a:rPr>
            <a:t>Laura van Dernoot Lipsky:</a:t>
          </a:r>
          <a:endParaRPr lang="en-US" sz="2000" kern="1200" dirty="0">
            <a:latin typeface="+mj-lt"/>
          </a:endParaRPr>
        </a:p>
      </dsp:txBody>
      <dsp:txXfrm>
        <a:off x="0" y="2035053"/>
        <a:ext cx="7728267" cy="1017216"/>
      </dsp:txXfrm>
    </dsp:sp>
    <dsp:sp modelId="{6EE9E282-5CC9-A141-AB92-DD0DE0BE60B2}">
      <dsp:nvSpPr>
        <dsp:cNvPr id="0" name=""/>
        <dsp:cNvSpPr/>
      </dsp:nvSpPr>
      <dsp:spPr>
        <a:xfrm>
          <a:off x="0" y="3052270"/>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74755F-DC47-5242-8621-8E865B020490}">
      <dsp:nvSpPr>
        <dsp:cNvPr id="0" name=""/>
        <dsp:cNvSpPr/>
      </dsp:nvSpPr>
      <dsp:spPr>
        <a:xfrm>
          <a:off x="0" y="3052270"/>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mj-lt"/>
            </a:rPr>
            <a:t>"The more we try to protect ourselves through not being fully present to what is unfolding in or lives, the more we feel the effects of trauma exposure.” </a:t>
          </a:r>
        </a:p>
      </dsp:txBody>
      <dsp:txXfrm>
        <a:off x="0" y="3052270"/>
        <a:ext cx="7728267" cy="1017216"/>
      </dsp:txXfrm>
    </dsp:sp>
    <dsp:sp modelId="{286EB453-11DB-A543-BB2D-D223E1D752A8}">
      <dsp:nvSpPr>
        <dsp:cNvPr id="0" name=""/>
        <dsp:cNvSpPr/>
      </dsp:nvSpPr>
      <dsp:spPr>
        <a:xfrm>
          <a:off x="0" y="4069486"/>
          <a:ext cx="7728267" cy="0"/>
        </a:xfrm>
        <a:prstGeom prst="lin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FAC470-B61C-5947-BF74-DB31A6D85AE1}">
      <dsp:nvSpPr>
        <dsp:cNvPr id="0" name=""/>
        <dsp:cNvSpPr/>
      </dsp:nvSpPr>
      <dsp:spPr>
        <a:xfrm>
          <a:off x="0" y="4069486"/>
          <a:ext cx="7728267" cy="1017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mj-lt"/>
            </a:rPr>
            <a:t>"To hold space for others, you have to hold space for yourself first</a:t>
          </a:r>
          <a:r>
            <a:rPr lang="en-US" sz="2000" kern="1200" dirty="0"/>
            <a:t>."</a:t>
          </a:r>
        </a:p>
      </dsp:txBody>
      <dsp:txXfrm>
        <a:off x="0" y="4069486"/>
        <a:ext cx="7728267" cy="1017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CA1AF-5EBF-4543-9B6B-30AFEA5F805E}">
      <dsp:nvSpPr>
        <dsp:cNvPr id="0" name=""/>
        <dsp:cNvSpPr/>
      </dsp:nvSpPr>
      <dsp:spPr>
        <a:xfrm>
          <a:off x="3096212" y="978"/>
          <a:ext cx="1535842" cy="1535842"/>
        </a:xfrm>
        <a:prstGeom prst="ellipse">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Making Space for Inquiry</a:t>
          </a:r>
        </a:p>
      </dsp:txBody>
      <dsp:txXfrm>
        <a:off x="3321131" y="225897"/>
        <a:ext cx="1086004" cy="1086004"/>
      </dsp:txXfrm>
    </dsp:sp>
    <dsp:sp modelId="{1F2A8982-85F9-F64B-AAEA-95D87553A132}">
      <dsp:nvSpPr>
        <dsp:cNvPr id="0" name=""/>
        <dsp:cNvSpPr/>
      </dsp:nvSpPr>
      <dsp:spPr>
        <a:xfrm rot="2160000">
          <a:off x="4583571" y="1180829"/>
          <a:ext cx="408512" cy="5183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4595274" y="1248480"/>
        <a:ext cx="285958" cy="311008"/>
      </dsp:txXfrm>
    </dsp:sp>
    <dsp:sp modelId="{02F66372-2D47-0A40-8B37-883F078BAE59}">
      <dsp:nvSpPr>
        <dsp:cNvPr id="0" name=""/>
        <dsp:cNvSpPr/>
      </dsp:nvSpPr>
      <dsp:spPr>
        <a:xfrm>
          <a:off x="4962308" y="1356776"/>
          <a:ext cx="1535842" cy="1535842"/>
        </a:xfrm>
        <a:prstGeom prst="ellipse">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Choosing our Focus</a:t>
          </a:r>
        </a:p>
      </dsp:txBody>
      <dsp:txXfrm>
        <a:off x="5187227" y="1581695"/>
        <a:ext cx="1086004" cy="1086004"/>
      </dsp:txXfrm>
    </dsp:sp>
    <dsp:sp modelId="{81400DB1-DC2B-294D-8180-DF48DE39F308}">
      <dsp:nvSpPr>
        <dsp:cNvPr id="0" name=""/>
        <dsp:cNvSpPr/>
      </dsp:nvSpPr>
      <dsp:spPr>
        <a:xfrm rot="6480000">
          <a:off x="5173153" y="2951391"/>
          <a:ext cx="408512" cy="5183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rot="10800000">
        <a:off x="5253366" y="2996782"/>
        <a:ext cx="285958" cy="311008"/>
      </dsp:txXfrm>
    </dsp:sp>
    <dsp:sp modelId="{6A758537-9B87-1449-9435-AB29B2357472}">
      <dsp:nvSpPr>
        <dsp:cNvPr id="0" name=""/>
        <dsp:cNvSpPr/>
      </dsp:nvSpPr>
      <dsp:spPr>
        <a:xfrm>
          <a:off x="4249523" y="3550503"/>
          <a:ext cx="1535842" cy="1535842"/>
        </a:xfrm>
        <a:prstGeom prst="ellipse">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Building Compassion and Community</a:t>
          </a:r>
        </a:p>
      </dsp:txBody>
      <dsp:txXfrm>
        <a:off x="4474442" y="3775422"/>
        <a:ext cx="1086004" cy="1086004"/>
      </dsp:txXfrm>
    </dsp:sp>
    <dsp:sp modelId="{DAB0B41D-2B2E-4046-877F-099AE74FED37}">
      <dsp:nvSpPr>
        <dsp:cNvPr id="0" name=""/>
        <dsp:cNvSpPr/>
      </dsp:nvSpPr>
      <dsp:spPr>
        <a:xfrm rot="10800000">
          <a:off x="3671438" y="4059251"/>
          <a:ext cx="408512" cy="5183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rot="10800000">
        <a:off x="3793992" y="4162920"/>
        <a:ext cx="285958" cy="311008"/>
      </dsp:txXfrm>
    </dsp:sp>
    <dsp:sp modelId="{192C31BE-AAF7-6F42-B3CC-7ADD7A93137C}">
      <dsp:nvSpPr>
        <dsp:cNvPr id="0" name=""/>
        <dsp:cNvSpPr/>
      </dsp:nvSpPr>
      <dsp:spPr>
        <a:xfrm>
          <a:off x="1942901" y="3550503"/>
          <a:ext cx="1535842" cy="1535842"/>
        </a:xfrm>
        <a:prstGeom prst="ellipse">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Finding Balance</a:t>
          </a:r>
        </a:p>
      </dsp:txBody>
      <dsp:txXfrm>
        <a:off x="2167820" y="3775422"/>
        <a:ext cx="1086004" cy="1086004"/>
      </dsp:txXfrm>
    </dsp:sp>
    <dsp:sp modelId="{97742BAB-BD10-5249-9EC6-CCBFAE6469DE}">
      <dsp:nvSpPr>
        <dsp:cNvPr id="0" name=""/>
        <dsp:cNvSpPr/>
      </dsp:nvSpPr>
      <dsp:spPr>
        <a:xfrm rot="15120000">
          <a:off x="2153746" y="2973383"/>
          <a:ext cx="408512" cy="5183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rot="10800000">
        <a:off x="2233959" y="3135330"/>
        <a:ext cx="285958" cy="311008"/>
      </dsp:txXfrm>
    </dsp:sp>
    <dsp:sp modelId="{8108A567-B297-7A46-A6E0-AA0898219D13}">
      <dsp:nvSpPr>
        <dsp:cNvPr id="0" name=""/>
        <dsp:cNvSpPr/>
      </dsp:nvSpPr>
      <dsp:spPr>
        <a:xfrm>
          <a:off x="1230116" y="1356776"/>
          <a:ext cx="1535842" cy="1535842"/>
        </a:xfrm>
        <a:prstGeom prst="ellipse">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 Daily Practice of Centering Ourselves</a:t>
          </a:r>
        </a:p>
      </dsp:txBody>
      <dsp:txXfrm>
        <a:off x="1455035" y="1581695"/>
        <a:ext cx="1086004" cy="1086004"/>
      </dsp:txXfrm>
    </dsp:sp>
    <dsp:sp modelId="{FDAECE3B-C46E-7F4F-BE7F-79FE18B9A26D}">
      <dsp:nvSpPr>
        <dsp:cNvPr id="0" name=""/>
        <dsp:cNvSpPr/>
      </dsp:nvSpPr>
      <dsp:spPr>
        <a:xfrm rot="19440000">
          <a:off x="2717475" y="1194420"/>
          <a:ext cx="408512" cy="518346"/>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729178" y="1334107"/>
        <a:ext cx="285958" cy="31100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FBA0A5-30C4-0E41-807D-4055123155E3}" type="datetimeFigureOut">
              <a:rPr lang="en-US" smtClean="0"/>
              <a:t>6/19/24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7B5D11-B473-2944-97BB-779BCB3F2E7C}" type="slidenum">
              <a:rPr lang="en-US" smtClean="0"/>
              <a:t>‹#›</a:t>
            </a:fld>
            <a:endParaRPr lang="en-US"/>
          </a:p>
        </p:txBody>
      </p:sp>
    </p:spTree>
    <p:extLst>
      <p:ext uri="{BB962C8B-B14F-4D97-AF65-F5344CB8AC3E}">
        <p14:creationId xmlns:p14="http://schemas.microsoft.com/office/powerpoint/2010/main" val="1811969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7B5D11-B473-2944-97BB-779BCB3F2E7C}" type="slidenum">
              <a:rPr lang="en-US" smtClean="0"/>
              <a:t>14</a:t>
            </a:fld>
            <a:endParaRPr lang="en-US"/>
          </a:p>
        </p:txBody>
      </p:sp>
    </p:spTree>
    <p:extLst>
      <p:ext uri="{BB962C8B-B14F-4D97-AF65-F5344CB8AC3E}">
        <p14:creationId xmlns:p14="http://schemas.microsoft.com/office/powerpoint/2010/main" val="3332463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39FF3E-309C-6C49-B865-8B0246AF128C}" type="datetimeFigureOut">
              <a:rPr lang="en-US" smtClean="0"/>
              <a:t>6/19/24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3885375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39FF3E-309C-6C49-B865-8B0246AF128C}" type="datetimeFigureOut">
              <a:rPr lang="en-US" smtClean="0"/>
              <a:t>6/19/24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5908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39FF3E-309C-6C49-B865-8B0246AF128C}" type="datetimeFigureOut">
              <a:rPr lang="en-US" smtClean="0"/>
              <a:t>6/19/24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3161817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39FF3E-309C-6C49-B865-8B0246AF128C}" type="datetimeFigureOut">
              <a:rPr lang="en-US" smtClean="0"/>
              <a:t>6/19/24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51023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39FF3E-309C-6C49-B865-8B0246AF128C}" type="datetimeFigureOut">
              <a:rPr lang="en-US" smtClean="0"/>
              <a:t>6/19/24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149285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39FF3E-309C-6C49-B865-8B0246AF128C}" type="datetimeFigureOut">
              <a:rPr lang="en-US" smtClean="0"/>
              <a:t>6/19/24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2792175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839FF3E-309C-6C49-B865-8B0246AF128C}" type="datetimeFigureOut">
              <a:rPr lang="en-US" smtClean="0"/>
              <a:t>6/19/24</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3742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4839FF3E-309C-6C49-B865-8B0246AF128C}" type="datetimeFigureOut">
              <a:rPr lang="en-US" smtClean="0"/>
              <a:t>6/19/24</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3092181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39FF3E-309C-6C49-B865-8B0246AF128C}" type="datetimeFigureOut">
              <a:rPr lang="en-US" smtClean="0"/>
              <a:t>6/19/24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758058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4839FF3E-309C-6C49-B865-8B0246AF128C}" type="datetimeFigureOut">
              <a:rPr lang="en-US" smtClean="0"/>
              <a:t>6/19/24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3994216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4839FF3E-309C-6C49-B865-8B0246AF128C}" type="datetimeFigureOut">
              <a:rPr lang="en-US" smtClean="0"/>
              <a:t>6/19/24</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CBF3FDA5-0355-2346-BFC0-A75FE0033EDD}" type="slidenum">
              <a:rPr lang="en-US" smtClean="0"/>
              <a:t>‹#›</a:t>
            </a:fld>
            <a:endParaRPr lang="en-US"/>
          </a:p>
        </p:txBody>
      </p:sp>
    </p:spTree>
    <p:extLst>
      <p:ext uri="{BB962C8B-B14F-4D97-AF65-F5344CB8AC3E}">
        <p14:creationId xmlns:p14="http://schemas.microsoft.com/office/powerpoint/2010/main" val="41516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839FF3E-309C-6C49-B865-8B0246AF128C}" type="datetimeFigureOut">
              <a:rPr lang="en-US" smtClean="0"/>
              <a:t>6/19/24</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CBF3FDA5-0355-2346-BFC0-A75FE0033EDD}" type="slidenum">
              <a:rPr lang="en-US" smtClean="0"/>
              <a:t>‹#›</a:t>
            </a:fld>
            <a:endParaRPr lang="en-US"/>
          </a:p>
        </p:txBody>
      </p:sp>
    </p:spTree>
    <p:extLst>
      <p:ext uri="{BB962C8B-B14F-4D97-AF65-F5344CB8AC3E}">
        <p14:creationId xmlns:p14="http://schemas.microsoft.com/office/powerpoint/2010/main" val="30133679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4943F02-E5F8-5143-A3C0-BD8F2C83BF9D}"/>
              </a:ext>
            </a:extLst>
          </p:cNvPr>
          <p:cNvSpPr>
            <a:spLocks noGrp="1"/>
          </p:cNvSpPr>
          <p:nvPr>
            <p:ph type="ctrTitle"/>
          </p:nvPr>
        </p:nvSpPr>
        <p:spPr>
          <a:xfrm>
            <a:off x="4084398" y="1298448"/>
            <a:ext cx="7315200" cy="3255264"/>
          </a:xfrm>
        </p:spPr>
        <p:txBody>
          <a:bodyPr>
            <a:normAutofit/>
          </a:bodyPr>
          <a:lstStyle/>
          <a:p>
            <a:r>
              <a:rPr lang="en-US" sz="5500">
                <a:solidFill>
                  <a:schemeClr val="tx2"/>
                </a:solidFill>
              </a:rPr>
              <a:t>Trauma-Informed Social Work with Children and Adolescents</a:t>
            </a:r>
          </a:p>
        </p:txBody>
      </p:sp>
      <p:sp>
        <p:nvSpPr>
          <p:cNvPr id="3" name="Subtitle 2">
            <a:extLst>
              <a:ext uri="{FF2B5EF4-FFF2-40B4-BE49-F238E27FC236}">
                <a16:creationId xmlns:a16="http://schemas.microsoft.com/office/drawing/2014/main" id="{7FC92AFA-86D6-EAB8-BCC6-0F959FDE5EBB}"/>
              </a:ext>
            </a:extLst>
          </p:cNvPr>
          <p:cNvSpPr>
            <a:spLocks noGrp="1"/>
          </p:cNvSpPr>
          <p:nvPr>
            <p:ph type="subTitle" idx="1"/>
          </p:nvPr>
        </p:nvSpPr>
        <p:spPr>
          <a:xfrm>
            <a:off x="4084397" y="4670246"/>
            <a:ext cx="6714232" cy="914400"/>
          </a:xfrm>
        </p:spPr>
        <p:txBody>
          <a:bodyPr>
            <a:normAutofit/>
          </a:bodyPr>
          <a:lstStyle/>
          <a:p>
            <a:r>
              <a:rPr lang="en-US">
                <a:solidFill>
                  <a:schemeClr val="accent1"/>
                </a:solidFill>
              </a:rPr>
              <a:t>Summer 2024</a:t>
            </a:r>
          </a:p>
          <a:p>
            <a:r>
              <a:rPr lang="en-US">
                <a:solidFill>
                  <a:schemeClr val="accent1"/>
                </a:solidFill>
              </a:rPr>
              <a:t>Prof. Lindsay Griffin</a:t>
            </a:r>
          </a:p>
        </p:txBody>
      </p:sp>
    </p:spTree>
    <p:extLst>
      <p:ext uri="{BB962C8B-B14F-4D97-AF65-F5344CB8AC3E}">
        <p14:creationId xmlns:p14="http://schemas.microsoft.com/office/powerpoint/2010/main" val="2082525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2 Choosing our Focus</a:t>
            </a:r>
            <a:endParaRPr lang="en-US" b="1" dirty="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r>
              <a:rPr lang="en-US" dirty="0">
                <a:latin typeface="+mj-lt"/>
              </a:rPr>
              <a:t>How can I think about my experience, and the experiences of my clients, in a way that supports my ability to stay in the present moment when there is so much going on?</a:t>
            </a:r>
          </a:p>
          <a:p>
            <a:r>
              <a:rPr lang="en-US" dirty="0">
                <a:latin typeface="+mj-lt"/>
              </a:rPr>
              <a:t>How am I understanding/framing this experience?</a:t>
            </a:r>
          </a:p>
          <a:p>
            <a:r>
              <a:rPr lang="en-US" dirty="0">
                <a:latin typeface="+mj-lt"/>
              </a:rPr>
              <a:t>Am I including community/organizational dynamics in addition to individual factors?</a:t>
            </a:r>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4114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3 Compassion and Community</a:t>
            </a:r>
            <a:endParaRPr lang="en-US" b="1" dirty="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pPr marL="0" indent="0">
              <a:buNone/>
            </a:pPr>
            <a:endParaRPr lang="en-US" sz="1500">
              <a:latin typeface="+mj-lt"/>
            </a:endParaRPr>
          </a:p>
          <a:p>
            <a:pPr marL="0" indent="0">
              <a:buNone/>
            </a:pPr>
            <a:endParaRPr lang="en-US" sz="1500">
              <a:latin typeface="+mj-lt"/>
            </a:endParaRPr>
          </a:p>
          <a:p>
            <a:pPr marL="0" indent="0">
              <a:buNone/>
            </a:pPr>
            <a:r>
              <a:rPr lang="en-US" sz="1500">
                <a:latin typeface="+mj-lt"/>
              </a:rPr>
              <a:t>Compassion for yourself and others</a:t>
            </a:r>
          </a:p>
          <a:p>
            <a:pPr lvl="1"/>
            <a:r>
              <a:rPr lang="en-US" sz="1500">
                <a:latin typeface="+mj-lt"/>
              </a:rPr>
              <a:t>Compassion comes from a place of humility</a:t>
            </a:r>
          </a:p>
          <a:p>
            <a:pPr lvl="1"/>
            <a:r>
              <a:rPr lang="en-US" sz="1500">
                <a:latin typeface="+mj-lt"/>
              </a:rPr>
              <a:t>Consider the importance of recognizing our own vulnerability</a:t>
            </a:r>
          </a:p>
          <a:p>
            <a:pPr lvl="1"/>
            <a:r>
              <a:rPr lang="en-US" sz="1500">
                <a:latin typeface="+mj-lt"/>
              </a:rPr>
              <a:t>This allows us to emphasize that we do not do this work entirely alone</a:t>
            </a:r>
          </a:p>
          <a:p>
            <a:pPr lvl="1"/>
            <a:r>
              <a:rPr lang="en-US" sz="1500">
                <a:latin typeface="+mj-lt"/>
              </a:rPr>
              <a:t>Idea that everyone is doing the best they can</a:t>
            </a:r>
          </a:p>
          <a:p>
            <a:pPr marL="0" indent="0">
              <a:buNone/>
            </a:pPr>
            <a:r>
              <a:rPr lang="en-US" sz="1500">
                <a:latin typeface="+mj-lt"/>
              </a:rPr>
              <a:t>Community</a:t>
            </a:r>
          </a:p>
          <a:p>
            <a:r>
              <a:rPr lang="en-US" sz="1500">
                <a:latin typeface="+mj-lt"/>
              </a:rPr>
              <a:t>Create a "microculture" of supportive people who can both encourage and hold you accountable.</a:t>
            </a:r>
          </a:p>
          <a:p>
            <a:pPr lvl="1"/>
            <a:r>
              <a:rPr lang="en-US" sz="1500">
                <a:latin typeface="+mj-lt"/>
              </a:rPr>
              <a:t>Who is part of your microculture?</a:t>
            </a:r>
          </a:p>
          <a:p>
            <a:pPr lvl="1"/>
            <a:r>
              <a:rPr lang="en-US" sz="1500">
                <a:latin typeface="+mj-lt"/>
              </a:rPr>
              <a:t>How do they nurture integrity, hopefulness, and accountability?</a:t>
            </a:r>
          </a:p>
          <a:p>
            <a:pPr lvl="1"/>
            <a:r>
              <a:rPr lang="en-US" sz="1500">
                <a:latin typeface="+mj-lt"/>
              </a:rPr>
              <a:t>In what areas do you need a stronger role model?</a:t>
            </a:r>
          </a:p>
          <a:p>
            <a:pPr marL="457200" lvl="1" indent="0">
              <a:buNone/>
            </a:pPr>
            <a:endParaRPr lang="en-US" sz="1500"/>
          </a:p>
          <a:p>
            <a:pPr marL="0" lvl="0" indent="0">
              <a:buNone/>
            </a:pPr>
            <a:endParaRPr lang="en-US" sz="1500"/>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452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r>
              <a:rPr lang="en-US" dirty="0">
                <a:solidFill>
                  <a:schemeClr val="tx1">
                    <a:lumMod val="85000"/>
                    <a:lumOff val="15000"/>
                  </a:schemeClr>
                </a:solidFill>
              </a:rPr>
              <a:t>4 Finding Balance</a:t>
            </a:r>
            <a:endParaRPr lang="en-US" b="1" dirty="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pPr marL="0" indent="0">
              <a:buNone/>
            </a:pPr>
            <a:endParaRPr lang="en-US" b="1">
              <a:latin typeface="+mj-lt"/>
            </a:endParaRPr>
          </a:p>
          <a:p>
            <a:pPr marL="0" indent="0">
              <a:buNone/>
            </a:pPr>
            <a:r>
              <a:rPr lang="en-US" b="1">
                <a:latin typeface="+mj-lt"/>
              </a:rPr>
              <a:t>Create a more holistic and integrated approach to your work.</a:t>
            </a:r>
          </a:p>
          <a:p>
            <a:pPr lvl="1"/>
            <a:r>
              <a:rPr lang="en-US">
                <a:latin typeface="+mj-lt"/>
              </a:rPr>
              <a:t>How do we hold both the positive and negative aspects of our work?</a:t>
            </a:r>
          </a:p>
          <a:p>
            <a:pPr marL="0" indent="0">
              <a:buNone/>
            </a:pPr>
            <a:r>
              <a:rPr lang="en-US" b="1">
                <a:latin typeface="+mj-lt"/>
              </a:rPr>
              <a:t>Learning to recognize and manage the stress response system:</a:t>
            </a:r>
          </a:p>
          <a:p>
            <a:pPr lvl="0"/>
            <a:r>
              <a:rPr lang="en-US">
                <a:latin typeface="+mj-lt"/>
              </a:rPr>
              <a:t>Managing the fight/flight/freeze response</a:t>
            </a:r>
          </a:p>
          <a:p>
            <a:pPr lvl="0"/>
            <a:r>
              <a:rPr lang="en-US">
                <a:latin typeface="+mj-lt"/>
              </a:rPr>
              <a:t>Examples:</a:t>
            </a:r>
          </a:p>
          <a:p>
            <a:pPr lvl="1"/>
            <a:r>
              <a:rPr lang="en-US">
                <a:latin typeface="+mj-lt"/>
              </a:rPr>
              <a:t>Physical Activity </a:t>
            </a:r>
          </a:p>
          <a:p>
            <a:pPr lvl="1"/>
            <a:r>
              <a:rPr lang="en-US">
                <a:latin typeface="+mj-lt"/>
              </a:rPr>
              <a:t>Breath work</a:t>
            </a:r>
          </a:p>
          <a:p>
            <a:pPr lvl="1"/>
            <a:r>
              <a:rPr lang="en-US">
                <a:latin typeface="+mj-lt"/>
              </a:rPr>
              <a:t>Creative outlets: writing, painting, dancing, singing, music</a:t>
            </a:r>
          </a:p>
          <a:p>
            <a:pPr lvl="1"/>
            <a:r>
              <a:rPr lang="en-US">
                <a:latin typeface="+mj-lt"/>
              </a:rPr>
              <a:t>The role of nature in your life</a:t>
            </a:r>
          </a:p>
          <a:p>
            <a:pPr lvl="1"/>
            <a:r>
              <a:rPr lang="en-US">
                <a:latin typeface="+mj-lt"/>
              </a:rPr>
              <a:t>Gratitude and appreciation for colleagues</a:t>
            </a:r>
          </a:p>
          <a:p>
            <a:endParaRPr lang="en-US"/>
          </a:p>
          <a:p>
            <a:pPr marL="0" lvl="0" indent="0">
              <a:buNone/>
            </a:pPr>
            <a:endParaRPr lang="en-US"/>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2776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r>
              <a:rPr lang="en-US" dirty="0">
                <a:solidFill>
                  <a:schemeClr val="tx1">
                    <a:lumMod val="85000"/>
                    <a:lumOff val="15000"/>
                  </a:schemeClr>
                </a:solidFill>
              </a:rPr>
              <a:t>5 A daily practice of centering ourselves (aspirational)</a:t>
            </a: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r>
              <a:rPr lang="en-US">
                <a:latin typeface="+mj-lt"/>
              </a:rPr>
              <a:t>Create an intention for your day: What is important for me? Why?</a:t>
            </a:r>
          </a:p>
          <a:p>
            <a:pPr lvl="0"/>
            <a:r>
              <a:rPr lang="en-US">
                <a:latin typeface="+mj-lt"/>
              </a:rPr>
              <a:t>Cultivate moments of mindfulness throughout the day</a:t>
            </a:r>
          </a:p>
          <a:p>
            <a:pPr lvl="0"/>
            <a:r>
              <a:rPr lang="en-US">
                <a:latin typeface="+mj-lt"/>
              </a:rPr>
              <a:t>End the day by releasing/containing what you no longer need to think about</a:t>
            </a:r>
          </a:p>
          <a:p>
            <a:pPr lvl="0"/>
            <a:r>
              <a:rPr lang="en-US">
                <a:latin typeface="+mj-lt"/>
              </a:rPr>
              <a:t>Designate a day (or part of a day) of rest each week and spend it doing something you enjoy if/when possible</a:t>
            </a:r>
          </a:p>
          <a:p>
            <a:endParaRPr lang="en-US"/>
          </a:p>
          <a:p>
            <a:pPr marL="0" lvl="0" indent="0">
              <a:buNone/>
            </a:pPr>
            <a:endParaRPr lang="en-US"/>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0332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25E8-86B2-B6CC-0B5F-9B525024A2FD}"/>
              </a:ext>
            </a:extLst>
          </p:cNvPr>
          <p:cNvSpPr>
            <a:spLocks noGrp="1"/>
          </p:cNvSpPr>
          <p:nvPr>
            <p:ph type="title"/>
          </p:nvPr>
        </p:nvSpPr>
        <p:spPr/>
        <p:txBody>
          <a:bodyPr/>
          <a:lstStyle/>
          <a:p>
            <a:r>
              <a:rPr lang="en-US" dirty="0"/>
              <a:t>Secondary Traumatic Stress Podcast</a:t>
            </a:r>
          </a:p>
        </p:txBody>
      </p:sp>
      <p:sp>
        <p:nvSpPr>
          <p:cNvPr id="3" name="Content Placeholder 2">
            <a:extLst>
              <a:ext uri="{FF2B5EF4-FFF2-40B4-BE49-F238E27FC236}">
                <a16:creationId xmlns:a16="http://schemas.microsoft.com/office/drawing/2014/main" id="{3CF252FF-F76E-CD7D-7692-92D87676DA2F}"/>
              </a:ext>
            </a:extLst>
          </p:cNvPr>
          <p:cNvSpPr>
            <a:spLocks noGrp="1"/>
          </p:cNvSpPr>
          <p:nvPr>
            <p:ph idx="1"/>
          </p:nvPr>
        </p:nvSpPr>
        <p:spPr/>
        <p:txBody>
          <a:bodyPr/>
          <a:lstStyle/>
          <a:p>
            <a:r>
              <a:rPr lang="en-US" dirty="0"/>
              <a:t>What are your thoughts on the institutional shifts that were discussed in the podcast?</a:t>
            </a:r>
          </a:p>
          <a:p>
            <a:r>
              <a:rPr lang="en-US" dirty="0"/>
              <a:t>Often times “self-care” is discussed as something that an individual does, were there any aspects discussed in the podcast that appeared to be oriented towards community care practices?</a:t>
            </a:r>
          </a:p>
          <a:p>
            <a:r>
              <a:rPr lang="en-US" dirty="0"/>
              <a:t>What are some outcomes that have come about with a focus in supporting the workforce from a trauma-informed approach that was discussed in the podcast?</a:t>
            </a:r>
          </a:p>
        </p:txBody>
      </p:sp>
    </p:spTree>
    <p:extLst>
      <p:ext uri="{BB962C8B-B14F-4D97-AF65-F5344CB8AC3E}">
        <p14:creationId xmlns:p14="http://schemas.microsoft.com/office/powerpoint/2010/main" val="337751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5604-C451-77F0-A30C-4CB5B2ABA080}"/>
              </a:ext>
            </a:extLst>
          </p:cNvPr>
          <p:cNvSpPr>
            <a:spLocks noGrp="1"/>
          </p:cNvSpPr>
          <p:nvPr>
            <p:ph type="title"/>
          </p:nvPr>
        </p:nvSpPr>
        <p:spPr/>
        <p:txBody>
          <a:bodyPr/>
          <a:lstStyle/>
          <a:p>
            <a:r>
              <a:rPr lang="en-US" dirty="0"/>
              <a:t>Course Wrap Up</a:t>
            </a:r>
          </a:p>
        </p:txBody>
      </p:sp>
      <p:sp>
        <p:nvSpPr>
          <p:cNvPr id="3" name="Content Placeholder 2">
            <a:extLst>
              <a:ext uri="{FF2B5EF4-FFF2-40B4-BE49-F238E27FC236}">
                <a16:creationId xmlns:a16="http://schemas.microsoft.com/office/drawing/2014/main" id="{1559F5AE-FAFD-BA57-7EB7-52F425F650E4}"/>
              </a:ext>
            </a:extLst>
          </p:cNvPr>
          <p:cNvSpPr>
            <a:spLocks noGrp="1"/>
          </p:cNvSpPr>
          <p:nvPr>
            <p:ph idx="1"/>
          </p:nvPr>
        </p:nvSpPr>
        <p:spPr/>
        <p:txBody>
          <a:bodyPr/>
          <a:lstStyle/>
          <a:p>
            <a:r>
              <a:rPr lang="en-US" dirty="0"/>
              <a:t>Congratulations! We made it to the end of the course!</a:t>
            </a:r>
          </a:p>
          <a:p>
            <a:r>
              <a:rPr lang="en-US" dirty="0"/>
              <a:t>We’ve covered the following: Core Trauma Concepts, Brain Development/Neurobiology, ACEs, Trauma Informed Approaches in Child Welfare &amp; Juvenile Justice, &amp; Evidenced-Based/Evidenced-Informed Approaches</a:t>
            </a:r>
          </a:p>
        </p:txBody>
      </p:sp>
    </p:spTree>
    <p:extLst>
      <p:ext uri="{BB962C8B-B14F-4D97-AF65-F5344CB8AC3E}">
        <p14:creationId xmlns:p14="http://schemas.microsoft.com/office/powerpoint/2010/main" val="222165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3" name="Rectangle 12">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Freeform: Shape 16">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B2891EE3-964B-39AF-CEE9-A8B1D878AF2B}"/>
              </a:ext>
            </a:extLst>
          </p:cNvPr>
          <p:cNvSpPr>
            <a:spLocks noGrp="1"/>
          </p:cNvSpPr>
          <p:nvPr>
            <p:ph type="title"/>
          </p:nvPr>
        </p:nvSpPr>
        <p:spPr>
          <a:xfrm>
            <a:off x="4084398" y="1298448"/>
            <a:ext cx="7315200" cy="3255264"/>
          </a:xfrm>
        </p:spPr>
        <p:txBody>
          <a:bodyPr vert="horz" lIns="91440" tIns="45720" rIns="91440" bIns="45720" rtlCol="0" anchor="b">
            <a:normAutofit/>
          </a:bodyPr>
          <a:lstStyle/>
          <a:p>
            <a:r>
              <a:rPr lang="en-US" sz="5900" spc="-100" dirty="0">
                <a:solidFill>
                  <a:schemeClr val="tx2"/>
                </a:solidFill>
              </a:rPr>
              <a:t>Session 10: Self-Care and Course Wrap Up</a:t>
            </a:r>
          </a:p>
        </p:txBody>
      </p:sp>
    </p:spTree>
    <p:extLst>
      <p:ext uri="{BB962C8B-B14F-4D97-AF65-F5344CB8AC3E}">
        <p14:creationId xmlns:p14="http://schemas.microsoft.com/office/powerpoint/2010/main" val="400132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0BD0BA4-B46A-4E44-8583-55F446192D23}"/>
              </a:ext>
            </a:extLst>
          </p:cNvPr>
          <p:cNvSpPr>
            <a:spLocks noGrp="1"/>
          </p:cNvSpPr>
          <p:nvPr>
            <p:ph type="title"/>
          </p:nvPr>
        </p:nvSpPr>
        <p:spPr>
          <a:xfrm>
            <a:off x="1539116" y="864108"/>
            <a:ext cx="3073914" cy="5120639"/>
          </a:xfrm>
        </p:spPr>
        <p:txBody>
          <a:bodyPr>
            <a:normAutofit/>
          </a:bodyPr>
          <a:lstStyle/>
          <a:p>
            <a:pPr algn="r"/>
            <a:br>
              <a:rPr lang="en-US">
                <a:solidFill>
                  <a:schemeClr val="tx1">
                    <a:lumMod val="85000"/>
                    <a:lumOff val="15000"/>
                  </a:schemeClr>
                </a:solidFill>
              </a:rPr>
            </a:br>
            <a:r>
              <a:rPr lang="en-US">
                <a:solidFill>
                  <a:schemeClr val="tx1">
                    <a:lumMod val="85000"/>
                    <a:lumOff val="15000"/>
                  </a:schemeClr>
                </a:solidFill>
              </a:rPr>
              <a:t>What is Trauma Stewardship?</a:t>
            </a:r>
            <a:br>
              <a:rPr lang="en-US">
                <a:solidFill>
                  <a:schemeClr val="tx1">
                    <a:lumMod val="85000"/>
                    <a:lumOff val="15000"/>
                  </a:schemeClr>
                </a:solidFill>
              </a:rPr>
            </a:br>
            <a:br>
              <a:rPr lang="en-US">
                <a:solidFill>
                  <a:schemeClr val="tx1">
                    <a:lumMod val="85000"/>
                    <a:lumOff val="15000"/>
                  </a:schemeClr>
                </a:solidFill>
              </a:rPr>
            </a:br>
            <a:endParaRPr lang="en-US">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9D6DA77-FB43-A54E-B4CF-DA3FE3105248}"/>
              </a:ext>
            </a:extLst>
          </p:cNvPr>
          <p:cNvSpPr>
            <a:spLocks noGrp="1"/>
          </p:cNvSpPr>
          <p:nvPr>
            <p:ph idx="1"/>
          </p:nvPr>
        </p:nvSpPr>
        <p:spPr>
          <a:xfrm>
            <a:off x="5289229" y="864108"/>
            <a:ext cx="5910677" cy="5120640"/>
          </a:xfrm>
        </p:spPr>
        <p:txBody>
          <a:bodyPr>
            <a:normAutofit/>
          </a:bodyPr>
          <a:lstStyle/>
          <a:p>
            <a:r>
              <a:rPr lang="en-US">
                <a:latin typeface="+mj-lt"/>
              </a:rPr>
              <a:t>Stewardship: "The careful management of something entrusted to one's care."</a:t>
            </a:r>
          </a:p>
          <a:p>
            <a:pPr lvl="1"/>
            <a:r>
              <a:rPr lang="en-US">
                <a:latin typeface="+mj-lt"/>
              </a:rPr>
              <a:t>Walking people's paths of pain with them, without taking on their paths as our own</a:t>
            </a:r>
          </a:p>
          <a:p>
            <a:pPr lvl="1"/>
            <a:r>
              <a:rPr lang="en-US">
                <a:latin typeface="+mj-lt"/>
              </a:rPr>
              <a:t>Daily practice that requires a high level of consciousness from us</a:t>
            </a:r>
          </a:p>
          <a:p>
            <a:pPr lvl="1"/>
            <a:r>
              <a:rPr lang="en-US">
                <a:latin typeface="+mj-lt"/>
              </a:rPr>
              <a:t>Not numbing out or toughing it out; it's embracing the paradox of life: "If we are to truly know joy, we cannot shut down our experience of pain"</a:t>
            </a:r>
          </a:p>
          <a:p>
            <a:pPr marL="0" indent="0">
              <a:buNone/>
            </a:pPr>
            <a:endParaRPr lang="en-US"/>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236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D0BA4-B46A-4E44-8583-55F446192D23}"/>
              </a:ext>
            </a:extLst>
          </p:cNvPr>
          <p:cNvSpPr>
            <a:spLocks noGrp="1"/>
          </p:cNvSpPr>
          <p:nvPr>
            <p:ph type="title"/>
          </p:nvPr>
        </p:nvSpPr>
        <p:spPr>
          <a:xfrm>
            <a:off x="252919" y="1123837"/>
            <a:ext cx="2947482" cy="4601183"/>
          </a:xfrm>
        </p:spPr>
        <p:txBody>
          <a:bodyPr>
            <a:normAutofit/>
          </a:bodyPr>
          <a:lstStyle/>
          <a:p>
            <a:br>
              <a:rPr lang="en-US"/>
            </a:br>
            <a:r>
              <a:rPr lang="en-US"/>
              <a:t>What is Trauma Stewardship?</a:t>
            </a:r>
            <a:br>
              <a:rPr lang="en-US"/>
            </a:br>
            <a:br>
              <a:rPr lang="en-US"/>
            </a:br>
            <a:endParaRPr lang="en-US"/>
          </a:p>
        </p:txBody>
      </p:sp>
      <p:graphicFrame>
        <p:nvGraphicFramePr>
          <p:cNvPr id="5" name="Content Placeholder 2">
            <a:extLst>
              <a:ext uri="{FF2B5EF4-FFF2-40B4-BE49-F238E27FC236}">
                <a16:creationId xmlns:a16="http://schemas.microsoft.com/office/drawing/2014/main" id="{B452308B-7860-4172-8A44-3116FFEA64D2}"/>
              </a:ext>
            </a:extLst>
          </p:cNvPr>
          <p:cNvGraphicFramePr>
            <a:graphicFrameLocks noGrp="1"/>
          </p:cNvGraphicFramePr>
          <p:nvPr>
            <p:ph idx="1"/>
            <p:extLst>
              <p:ext uri="{D42A27DB-BD31-4B8C-83A1-F6EECF244321}">
                <p14:modId xmlns:p14="http://schemas.microsoft.com/office/powerpoint/2010/main" val="3525159686"/>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0998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252919" y="1123837"/>
            <a:ext cx="2947482" cy="4601183"/>
          </a:xfrm>
        </p:spPr>
        <p:txBody>
          <a:bodyPr>
            <a:normAutofit/>
          </a:bodyPr>
          <a:lstStyle/>
          <a:p>
            <a:r>
              <a:rPr lang="en-US"/>
              <a:t>Mindfulness</a:t>
            </a:r>
            <a:endParaRPr lang="en-US" b="1"/>
          </a:p>
        </p:txBody>
      </p:sp>
      <p:graphicFrame>
        <p:nvGraphicFramePr>
          <p:cNvPr id="5" name="Content Placeholder 2">
            <a:extLst>
              <a:ext uri="{FF2B5EF4-FFF2-40B4-BE49-F238E27FC236}">
                <a16:creationId xmlns:a16="http://schemas.microsoft.com/office/drawing/2014/main" id="{4CC237FF-6CF6-480F-9E7B-30E909E76CB2}"/>
              </a:ext>
            </a:extLst>
          </p:cNvPr>
          <p:cNvGraphicFramePr>
            <a:graphicFrameLocks noGrp="1"/>
          </p:cNvGraphicFramePr>
          <p:nvPr>
            <p:ph idx="1"/>
            <p:extLst>
              <p:ext uri="{D42A27DB-BD31-4B8C-83A1-F6EECF244321}">
                <p14:modId xmlns:p14="http://schemas.microsoft.com/office/powerpoint/2010/main" val="3238134344"/>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0359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252919" y="1123837"/>
            <a:ext cx="2947482" cy="4601183"/>
          </a:xfrm>
        </p:spPr>
        <p:txBody>
          <a:bodyPr>
            <a:normAutofit/>
          </a:bodyPr>
          <a:lstStyle/>
          <a:p>
            <a:r>
              <a:rPr lang="en-US"/>
              <a:t>The Five Directions*</a:t>
            </a:r>
            <a:br>
              <a:rPr lang="en-US"/>
            </a:br>
            <a:br>
              <a:rPr lang="en-US"/>
            </a:br>
            <a:br>
              <a:rPr lang="en-US"/>
            </a:br>
            <a:br>
              <a:rPr lang="en-US"/>
            </a:br>
            <a:r>
              <a:rPr lang="en-US"/>
              <a:t>* Dr. Laura van Dernoot Lipsky</a:t>
            </a:r>
            <a:endParaRPr lang="en-US" b="1"/>
          </a:p>
        </p:txBody>
      </p:sp>
      <p:graphicFrame>
        <p:nvGraphicFramePr>
          <p:cNvPr id="17" name="Content Placeholder 2">
            <a:extLst>
              <a:ext uri="{FF2B5EF4-FFF2-40B4-BE49-F238E27FC236}">
                <a16:creationId xmlns:a16="http://schemas.microsoft.com/office/drawing/2014/main" id="{619F2BE7-2E63-4DF9-A8E2-B89BA461D985}"/>
              </a:ext>
            </a:extLst>
          </p:cNvPr>
          <p:cNvGraphicFramePr>
            <a:graphicFrameLocks noGrp="1"/>
          </p:cNvGraphicFramePr>
          <p:nvPr>
            <p:ph idx="1"/>
            <p:extLst>
              <p:ext uri="{D42A27DB-BD31-4B8C-83A1-F6EECF244321}">
                <p14:modId xmlns:p14="http://schemas.microsoft.com/office/powerpoint/2010/main" val="3559547405"/>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753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1 Making Space for Inquiry</a:t>
            </a:r>
            <a:endParaRPr lang="en-US" b="1" dirty="0">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pPr marL="0" indent="0">
              <a:buNone/>
            </a:pPr>
            <a:r>
              <a:rPr lang="en-US" dirty="0">
                <a:latin typeface="+mj-lt"/>
              </a:rPr>
              <a:t>Core questions:</a:t>
            </a:r>
          </a:p>
          <a:p>
            <a:r>
              <a:rPr lang="en-US" dirty="0">
                <a:latin typeface="+mj-lt"/>
              </a:rPr>
              <a:t>What is happening with me, my clients and my organization?</a:t>
            </a:r>
          </a:p>
          <a:p>
            <a:r>
              <a:rPr lang="en-US" dirty="0">
                <a:latin typeface="+mj-lt"/>
              </a:rPr>
              <a:t>Why am I doing things the way I am doing them?</a:t>
            </a:r>
          </a:p>
          <a:p>
            <a:r>
              <a:rPr lang="en-US" dirty="0">
                <a:latin typeface="+mj-lt"/>
              </a:rPr>
              <a:t>Is there an alternative approach?  Is this working for me, my clients and my organization?</a:t>
            </a:r>
          </a:p>
          <a:p>
            <a:pPr marL="0" indent="0">
              <a:buNone/>
            </a:pPr>
            <a:endParaRPr lang="en-US" b="1" dirty="0"/>
          </a:p>
          <a:p>
            <a:pPr marL="0" lvl="0" indent="0">
              <a:buNone/>
            </a:pPr>
            <a:endParaRPr lang="en-US" dirty="0"/>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3875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pPr algn="r"/>
            <a:r>
              <a:rPr lang="en-US">
                <a:solidFill>
                  <a:schemeClr val="tx1">
                    <a:lumMod val="85000"/>
                    <a:lumOff val="15000"/>
                  </a:schemeClr>
                </a:solidFill>
              </a:rPr>
              <a:t>Trauma Mastery: Is this part of the reason for our work?</a:t>
            </a:r>
            <a:endParaRPr lang="en-US" b="1">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pPr marL="0" indent="0">
              <a:buNone/>
            </a:pPr>
            <a:endParaRPr lang="en-US">
              <a:latin typeface="+mj-lt"/>
            </a:endParaRPr>
          </a:p>
          <a:p>
            <a:pPr marL="0" indent="0">
              <a:buNone/>
            </a:pPr>
            <a:r>
              <a:rPr lang="en-US">
                <a:latin typeface="+mj-lt"/>
              </a:rPr>
              <a:t>We sometimes need to consider how our own past experiences connect to the work that we choose and how this can both be tremendously helpful but also, potentially create difficulties for ourselves and our clients if we are not self-aware</a:t>
            </a:r>
          </a:p>
          <a:p>
            <a:pPr marL="0" indent="0">
              <a:buNone/>
            </a:pPr>
            <a:endParaRPr lang="en-US"/>
          </a:p>
          <a:p>
            <a:pPr marL="0" indent="0">
              <a:buNone/>
            </a:pPr>
            <a:endParaRPr lang="en-US"/>
          </a:p>
          <a:p>
            <a:pPr marL="0" indent="0">
              <a:buNone/>
            </a:pPr>
            <a:endParaRPr lang="en-US" b="1"/>
          </a:p>
          <a:p>
            <a:pPr marL="0" lvl="0" indent="0">
              <a:buNone/>
            </a:pPr>
            <a:endParaRPr lang="en-US"/>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1929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1D1FB3-FCE3-1C4B-90F3-17B203A3B251}"/>
              </a:ext>
            </a:extLst>
          </p:cNvPr>
          <p:cNvSpPr>
            <a:spLocks noGrp="1"/>
          </p:cNvSpPr>
          <p:nvPr>
            <p:ph type="title"/>
          </p:nvPr>
        </p:nvSpPr>
        <p:spPr>
          <a:xfrm>
            <a:off x="1539116" y="864108"/>
            <a:ext cx="3073914" cy="5120639"/>
          </a:xfrm>
        </p:spPr>
        <p:txBody>
          <a:bodyPr>
            <a:normAutofit/>
          </a:bodyPr>
          <a:lstStyle/>
          <a:p>
            <a:pPr algn="r"/>
            <a:r>
              <a:rPr lang="en-US">
                <a:solidFill>
                  <a:schemeClr val="tx1">
                    <a:lumMod val="85000"/>
                    <a:lumOff val="15000"/>
                  </a:schemeClr>
                </a:solidFill>
              </a:rPr>
              <a:t>Have I been here before and what do I have left to learn?</a:t>
            </a:r>
            <a:endParaRPr lang="en-US" b="1">
              <a:solidFill>
                <a:schemeClr val="tx1">
                  <a:lumMod val="85000"/>
                  <a:lumOff val="15000"/>
                </a:schemeClr>
              </a:solidFill>
            </a:endParaRPr>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9637906-010D-5146-B176-7D99D80E6411}"/>
              </a:ext>
            </a:extLst>
          </p:cNvPr>
          <p:cNvSpPr>
            <a:spLocks noGrp="1"/>
          </p:cNvSpPr>
          <p:nvPr>
            <p:ph idx="1"/>
          </p:nvPr>
        </p:nvSpPr>
        <p:spPr>
          <a:xfrm>
            <a:off x="5289229" y="864108"/>
            <a:ext cx="5910677" cy="5120640"/>
          </a:xfrm>
        </p:spPr>
        <p:txBody>
          <a:bodyPr>
            <a:normAutofit/>
          </a:bodyPr>
          <a:lstStyle/>
          <a:p>
            <a:pPr marL="0" lvl="0" indent="0">
              <a:buNone/>
            </a:pPr>
            <a:endParaRPr lang="en-US" sz="1900">
              <a:latin typeface="+mj-lt"/>
            </a:endParaRPr>
          </a:p>
          <a:p>
            <a:pPr marL="0" lvl="0" indent="0">
              <a:buNone/>
            </a:pPr>
            <a:r>
              <a:rPr lang="en-US" sz="1900">
                <a:latin typeface="+mj-lt"/>
              </a:rPr>
              <a:t>Our personal trauma histories can inspire career choices</a:t>
            </a:r>
          </a:p>
          <a:p>
            <a:pPr lvl="0"/>
            <a:r>
              <a:rPr lang="en-US" sz="1900">
                <a:latin typeface="+mj-lt"/>
              </a:rPr>
              <a:t>Make sure you are aware of how you are attending to your trauma across all areas of life</a:t>
            </a:r>
          </a:p>
          <a:p>
            <a:pPr lvl="0"/>
            <a:r>
              <a:rPr lang="en-US" sz="1900">
                <a:latin typeface="+mj-lt"/>
              </a:rPr>
              <a:t>Seek healing through many avenues, so that you are not dependent on your work for mastery</a:t>
            </a:r>
          </a:p>
          <a:p>
            <a:pPr lvl="0"/>
            <a:r>
              <a:rPr lang="en-US" sz="1900">
                <a:latin typeface="+mj-lt"/>
              </a:rPr>
              <a:t>"Does this work for me?"</a:t>
            </a:r>
          </a:p>
          <a:p>
            <a:pPr lvl="0"/>
            <a:r>
              <a:rPr lang="en-US" sz="1900">
                <a:latin typeface="+mj-lt"/>
              </a:rPr>
              <a:t>"How does it work for me?"</a:t>
            </a:r>
          </a:p>
          <a:p>
            <a:pPr lvl="0"/>
            <a:r>
              <a:rPr lang="en-US" sz="1900">
                <a:latin typeface="+mj-lt"/>
              </a:rPr>
              <a:t>"Why does it work for me?"</a:t>
            </a:r>
          </a:p>
          <a:p>
            <a:pPr lvl="0"/>
            <a:r>
              <a:rPr lang="en-US" sz="1900">
                <a:latin typeface="+mj-lt"/>
              </a:rPr>
              <a:t>"Am I doing work with integrity, given all this?"</a:t>
            </a:r>
          </a:p>
          <a:p>
            <a:pPr lvl="0"/>
            <a:r>
              <a:rPr lang="en-US" sz="1900">
                <a:latin typeface="+mj-lt"/>
              </a:rPr>
              <a:t>"Are my reasons for doing this ethical?"</a:t>
            </a:r>
          </a:p>
          <a:p>
            <a:pPr lvl="0"/>
            <a:r>
              <a:rPr lang="en-US" sz="1900">
                <a:latin typeface="+mj-lt"/>
              </a:rPr>
              <a:t>"What aspects of my work are in my best interest, and in the best interest of those I serve?"</a:t>
            </a:r>
          </a:p>
          <a:p>
            <a:pPr marL="0" indent="0">
              <a:buNone/>
            </a:pPr>
            <a:endParaRPr lang="en-US" sz="1900" b="1"/>
          </a:p>
          <a:p>
            <a:pPr marL="0" lvl="0" indent="0">
              <a:buNone/>
            </a:pPr>
            <a:endParaRPr lang="en-US" sz="1900"/>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987791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Frame</Template>
  <TotalTime>307</TotalTime>
  <Words>913</Words>
  <Application>Microsoft Macintosh PowerPoint</Application>
  <PresentationFormat>Widescreen</PresentationFormat>
  <Paragraphs>89</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Corbel</vt:lpstr>
      <vt:lpstr>Wingdings 2</vt:lpstr>
      <vt:lpstr>Frame</vt:lpstr>
      <vt:lpstr>Trauma-Informed Social Work with Children and Adolescents</vt:lpstr>
      <vt:lpstr>Session 10: Self-Care and Course Wrap Up</vt:lpstr>
      <vt:lpstr> What is Trauma Stewardship?  </vt:lpstr>
      <vt:lpstr> What is Trauma Stewardship?  </vt:lpstr>
      <vt:lpstr>Mindfulness</vt:lpstr>
      <vt:lpstr>The Five Directions*    * Dr. Laura van Dernoot Lipsky</vt:lpstr>
      <vt:lpstr>1 Making Space for Inquiry</vt:lpstr>
      <vt:lpstr>Trauma Mastery: Is this part of the reason for our work?</vt:lpstr>
      <vt:lpstr>Have I been here before and what do I have left to learn?</vt:lpstr>
      <vt:lpstr>2 Choosing our Focus</vt:lpstr>
      <vt:lpstr>3 Compassion and Community</vt:lpstr>
      <vt:lpstr>4 Finding Balance</vt:lpstr>
      <vt:lpstr>5 A daily practice of centering ourselves (aspirational)</vt:lpstr>
      <vt:lpstr>Secondary Traumatic Stress Podcast</vt:lpstr>
      <vt:lpstr>Course Wrap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Trauma-Informed Social Work with Children and Adolescents</dc:title>
  <dc:creator>Lindsay Griffin</dc:creator>
  <cp:lastModifiedBy>Lindsay Griffin</cp:lastModifiedBy>
  <cp:revision>7</cp:revision>
  <dcterms:created xsi:type="dcterms:W3CDTF">2024-06-17T15:59:14Z</dcterms:created>
  <dcterms:modified xsi:type="dcterms:W3CDTF">2024-06-19T13:18:05Z</dcterms:modified>
</cp:coreProperties>
</file>