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83" r:id="rId1"/>
  </p:sldMasterIdLst>
  <p:notesMasterIdLst>
    <p:notesMasterId r:id="rId17"/>
  </p:notesMasterIdLst>
  <p:sldIdLst>
    <p:sldId id="256" r:id="rId2"/>
    <p:sldId id="295" r:id="rId3"/>
    <p:sldId id="296" r:id="rId4"/>
    <p:sldId id="257" r:id="rId5"/>
    <p:sldId id="266" r:id="rId6"/>
    <p:sldId id="267" r:id="rId7"/>
    <p:sldId id="294" r:id="rId8"/>
    <p:sldId id="268" r:id="rId9"/>
    <p:sldId id="270" r:id="rId10"/>
    <p:sldId id="269" r:id="rId11"/>
    <p:sldId id="290" r:id="rId12"/>
    <p:sldId id="292" r:id="rId13"/>
    <p:sldId id="291" r:id="rId14"/>
    <p:sldId id="293" r:id="rId15"/>
    <p:sldId id="265"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03"/>
    <p:restoredTop sz="84085"/>
  </p:normalViewPr>
  <p:slideViewPr>
    <p:cSldViewPr snapToGrid="0">
      <p:cViewPr varScale="1">
        <p:scale>
          <a:sx n="98" d="100"/>
          <a:sy n="98" d="100"/>
        </p:scale>
        <p:origin x="808"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3E60AD-8602-B545-A30E-88214AECF28E}" type="datetimeFigureOut">
              <a:rPr lang="en-US" smtClean="0"/>
              <a:t>6/27/24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BB53C6-E5B8-BA42-833D-B1C46C1F34E0}" type="slidenum">
              <a:rPr lang="en-US" smtClean="0"/>
              <a:t>‹#›</a:t>
            </a:fld>
            <a:endParaRPr lang="en-US"/>
          </a:p>
        </p:txBody>
      </p:sp>
    </p:spTree>
    <p:extLst>
      <p:ext uri="{BB962C8B-B14F-4D97-AF65-F5344CB8AC3E}">
        <p14:creationId xmlns:p14="http://schemas.microsoft.com/office/powerpoint/2010/main" val="147827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points: A state law passed in Hawaii in 2019 to regulate midwifery care by mandating licensure requirements (The Midwifery Restriction Law)</a:t>
            </a:r>
          </a:p>
          <a:p>
            <a:pPr marL="171450" indent="-171450">
              <a:buFontTx/>
              <a:buChar char="-"/>
            </a:pPr>
            <a:r>
              <a:rPr lang="en-US" dirty="0"/>
              <a:t>The law disrupted the traditional apprentice-based care that aligns with customary Hawai’ian birth practices</a:t>
            </a:r>
          </a:p>
          <a:p>
            <a:pPr marL="171450" indent="-171450">
              <a:buFontTx/>
              <a:buChar char="-"/>
            </a:pPr>
            <a:r>
              <a:rPr lang="en-US" dirty="0"/>
              <a:t>Since the law passed, in 2022 there were a reported 1 in 8 born to women in </a:t>
            </a:r>
            <a:r>
              <a:rPr lang="en-US" dirty="0" err="1"/>
              <a:t>Hawai’I</a:t>
            </a:r>
            <a:r>
              <a:rPr lang="en-US" dirty="0"/>
              <a:t> where they received late or no prenatal care</a:t>
            </a:r>
          </a:p>
          <a:p>
            <a:pPr marL="171450" indent="-171450">
              <a:buFontTx/>
              <a:buChar char="-"/>
            </a:pPr>
            <a:r>
              <a:rPr lang="en-US" dirty="0"/>
              <a:t>Indigenous Hawai’ians reported mistreatment in hospitals and being racially profiled for drug testing, forced to endure unwanted procedures and denied pain medication</a:t>
            </a:r>
          </a:p>
          <a:p>
            <a:pPr marL="171450" indent="-171450">
              <a:buFontTx/>
              <a:buChar char="-"/>
            </a:pPr>
            <a:r>
              <a:rPr lang="en-US" dirty="0"/>
              <a:t>The law was passed to ensure safer pregnancy and birth, but traditional midwives are stating the opposite is happening as women are forced to travel long distances or go without prenatal care due to maternity care deserts (we will talk a little bit about this today)</a:t>
            </a:r>
          </a:p>
          <a:p>
            <a:pPr marL="628650" lvl="1" indent="-171450">
              <a:buFontTx/>
              <a:buChar char="-"/>
            </a:pPr>
            <a:r>
              <a:rPr lang="en-US" dirty="0"/>
              <a:t>Effective July 1, 2023, anyone practicing midwifery without a license can be fined if anyone submits a complaint</a:t>
            </a:r>
          </a:p>
        </p:txBody>
      </p:sp>
      <p:sp>
        <p:nvSpPr>
          <p:cNvPr id="4" name="Slide Number Placeholder 3"/>
          <p:cNvSpPr>
            <a:spLocks noGrp="1"/>
          </p:cNvSpPr>
          <p:nvPr>
            <p:ph type="sldNum" sz="quarter" idx="5"/>
          </p:nvPr>
        </p:nvSpPr>
        <p:spPr/>
        <p:txBody>
          <a:bodyPr/>
          <a:lstStyle/>
          <a:p>
            <a:fld id="{5CBB53C6-E5B8-BA42-833D-B1C46C1F34E0}" type="slidenum">
              <a:rPr lang="en-US" smtClean="0"/>
              <a:t>5</a:t>
            </a:fld>
            <a:endParaRPr lang="en-US"/>
          </a:p>
        </p:txBody>
      </p:sp>
    </p:spTree>
    <p:extLst>
      <p:ext uri="{BB962C8B-B14F-4D97-AF65-F5344CB8AC3E}">
        <p14:creationId xmlns:p14="http://schemas.microsoft.com/office/powerpoint/2010/main" val="35062842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Access to quality healthcare is imperative for all people, let’s look at some factors that limit access and what this means to the US population in general and to birthing people</a:t>
            </a:r>
          </a:p>
        </p:txBody>
      </p:sp>
      <p:sp>
        <p:nvSpPr>
          <p:cNvPr id="4" name="Slide Number Placeholder 3"/>
          <p:cNvSpPr>
            <a:spLocks noGrp="1"/>
          </p:cNvSpPr>
          <p:nvPr>
            <p:ph type="sldNum" sz="quarter" idx="5"/>
          </p:nvPr>
        </p:nvSpPr>
        <p:spPr/>
        <p:txBody>
          <a:bodyPr/>
          <a:lstStyle/>
          <a:p>
            <a:fld id="{5CBB53C6-E5B8-BA42-833D-B1C46C1F34E0}" type="slidenum">
              <a:rPr lang="en-US" smtClean="0"/>
              <a:t>11</a:t>
            </a:fld>
            <a:endParaRPr lang="en-US"/>
          </a:p>
        </p:txBody>
      </p:sp>
    </p:spTree>
    <p:extLst>
      <p:ext uri="{BB962C8B-B14F-4D97-AF65-F5344CB8AC3E}">
        <p14:creationId xmlns:p14="http://schemas.microsoft.com/office/powerpoint/2010/main" val="954894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recent article came out yesterday about TX having an increase in infant mortality and its very probably connection to abortion restrictions</a:t>
            </a:r>
          </a:p>
        </p:txBody>
      </p:sp>
      <p:sp>
        <p:nvSpPr>
          <p:cNvPr id="4" name="Slide Number Placeholder 3"/>
          <p:cNvSpPr>
            <a:spLocks noGrp="1"/>
          </p:cNvSpPr>
          <p:nvPr>
            <p:ph type="sldNum" sz="quarter" idx="5"/>
          </p:nvPr>
        </p:nvSpPr>
        <p:spPr/>
        <p:txBody>
          <a:bodyPr/>
          <a:lstStyle/>
          <a:p>
            <a:fld id="{5CBB53C6-E5B8-BA42-833D-B1C46C1F34E0}" type="slidenum">
              <a:rPr lang="en-US" smtClean="0"/>
              <a:t>12</a:t>
            </a:fld>
            <a:endParaRPr lang="en-US"/>
          </a:p>
        </p:txBody>
      </p:sp>
    </p:spTree>
    <p:extLst>
      <p:ext uri="{BB962C8B-B14F-4D97-AF65-F5344CB8AC3E}">
        <p14:creationId xmlns:p14="http://schemas.microsoft.com/office/powerpoint/2010/main" val="11574072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586B75A-687E-405C-8A0B-8D00578BA2C3}" type="datetimeFigureOut">
              <a:rPr lang="en-US" smtClean="0"/>
              <a:pPr/>
              <a:t>6/27/24</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01501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6/27/24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2998410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6/27/24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9564039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6/27/24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89689738"/>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6/27/24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0930348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586B75A-687E-405C-8A0B-8D00578BA2C3}" type="datetimeFigureOut">
              <a:rPr lang="en-US" smtClean="0"/>
              <a:pPr/>
              <a:t>6/27/24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5657460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586B75A-687E-405C-8A0B-8D00578BA2C3}" type="datetimeFigureOut">
              <a:rPr lang="en-US" smtClean="0"/>
              <a:pPr/>
              <a:t>6/27/24</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08939290"/>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586B75A-687E-405C-8A0B-8D00578BA2C3}" type="datetimeFigureOut">
              <a:rPr lang="en-US" smtClean="0"/>
              <a:pPr/>
              <a:t>6/27/24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00794519"/>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5586B75A-687E-405C-8A0B-8D00578BA2C3}" type="datetimeFigureOut">
              <a:rPr lang="en-US" smtClean="0"/>
              <a:pPr/>
              <a:t>6/27/24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70284132"/>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6/27/24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286438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6/27/24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3116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86B75A-687E-405C-8A0B-8D00578BA2C3}" type="datetimeFigureOut">
              <a:rPr lang="en-US" smtClean="0"/>
              <a:pPr/>
              <a:t>6/27/24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6518126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6/27/24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0793631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86B75A-687E-405C-8A0B-8D00578BA2C3}" type="datetimeFigureOut">
              <a:rPr lang="en-US" smtClean="0"/>
              <a:pPr/>
              <a:t>6/27/24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39446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86B75A-687E-405C-8A0B-8D00578BA2C3}" type="datetimeFigureOut">
              <a:rPr lang="en-US" smtClean="0"/>
              <a:pPr/>
              <a:t>6/27/24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842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6/27/24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9011149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6/27/24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89823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586B75A-687E-405C-8A0B-8D00578BA2C3}" type="datetimeFigureOut">
              <a:rPr lang="en-US" smtClean="0"/>
              <a:pPr/>
              <a:t>6/27/24</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766818787"/>
      </p:ext>
    </p:extLst>
  </p:cSld>
  <p:clrMap bg1="lt1" tx1="dk1" bg2="lt2" tx2="dk2" accent1="accent1" accent2="accent2" accent3="accent3" accent4="accent4" accent5="accent5" accent6="accent6" hlink="hlink" folHlink="folHlink"/>
  <p:sldLayoutIdLst>
    <p:sldLayoutId id="2147483884" r:id="rId1"/>
    <p:sldLayoutId id="2147483885" r:id="rId2"/>
    <p:sldLayoutId id="2147483886" r:id="rId3"/>
    <p:sldLayoutId id="2147483887" r:id="rId4"/>
    <p:sldLayoutId id="2147483888" r:id="rId5"/>
    <p:sldLayoutId id="2147483889" r:id="rId6"/>
    <p:sldLayoutId id="2147483890" r:id="rId7"/>
    <p:sldLayoutId id="2147483891" r:id="rId8"/>
    <p:sldLayoutId id="2147483892" r:id="rId9"/>
    <p:sldLayoutId id="2147483893" r:id="rId10"/>
    <p:sldLayoutId id="2147483894" r:id="rId11"/>
    <p:sldLayoutId id="2147483895" r:id="rId12"/>
    <p:sldLayoutId id="2147483896" r:id="rId13"/>
    <p:sldLayoutId id="2147483897" r:id="rId14"/>
    <p:sldLayoutId id="2147483898" r:id="rId15"/>
    <p:sldLayoutId id="2147483899" r:id="rId16"/>
    <p:sldLayoutId id="2147483900"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census.gov/library/publications/2023/demo/p60-281.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marchofdimes.org/peristats/data?top=23"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marchofdimes.org/peristats/reports/united-states/maternity-care-desert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tates.guttmacher.org/policies/?_gl=1*1v0te2f*_gcl_au*MTMzMzY2NTQ5Ny4xNzE5MjU5NzA4*_ga*MTUxNjEzNzM5MS4xNzE5MjU5NzA5*_ga_PYBTC04SP5*MTcxOTI1OTcwOC4xLjEuMTcxOTI1OTc5OC4wLjAuMA" TargetMode="External"/><Relationship Id="rId2" Type="http://schemas.openxmlformats.org/officeDocument/2006/relationships/hyperlink" Target="https://www.marchofdimes.org/peristats/reports/united-states/maternity-care-desert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independent.co.uk/news/world/americas/hawaii-midwife-sue-court-case-b2563285.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blip>
          <a:stretch/>
        </a:blip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F1ECA4FE-7D2F-4576-B767-3A5F5ABFE90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useBgFill="1">
          <p:nvSpPr>
            <p:cNvPr id="18" name="Rectangle 17">
              <a:extLst>
                <a:ext uri="{FF2B5EF4-FFF2-40B4-BE49-F238E27FC236}">
                  <a16:creationId xmlns:a16="http://schemas.microsoft.com/office/drawing/2014/main" id="{5969441E-5462-4859-86CD-1737FDE360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6" name="Freeform 5">
              <a:extLst>
                <a:ext uri="{FF2B5EF4-FFF2-40B4-BE49-F238E27FC236}">
                  <a16:creationId xmlns:a16="http://schemas.microsoft.com/office/drawing/2014/main" id="{596BD4B5-6833-40CC-96FE-EDC67563426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grpSp>
      <p:sp>
        <p:nvSpPr>
          <p:cNvPr id="2" name="Title 1">
            <a:extLst>
              <a:ext uri="{FF2B5EF4-FFF2-40B4-BE49-F238E27FC236}">
                <a16:creationId xmlns:a16="http://schemas.microsoft.com/office/drawing/2014/main" id="{55C362CC-957F-6890-78A6-2C5366B651E1}"/>
              </a:ext>
            </a:extLst>
          </p:cNvPr>
          <p:cNvSpPr>
            <a:spLocks noGrp="1"/>
          </p:cNvSpPr>
          <p:nvPr>
            <p:ph type="ctrTitle"/>
          </p:nvPr>
        </p:nvSpPr>
        <p:spPr>
          <a:xfrm>
            <a:off x="1683171" y="1169773"/>
            <a:ext cx="8825658" cy="2870161"/>
          </a:xfrm>
        </p:spPr>
        <p:txBody>
          <a:bodyPr anchor="b">
            <a:normAutofit/>
          </a:bodyPr>
          <a:lstStyle/>
          <a:p>
            <a:pPr algn="ctr"/>
            <a:r>
              <a:rPr lang="en-US">
                <a:solidFill>
                  <a:schemeClr val="tx1"/>
                </a:solidFill>
              </a:rPr>
              <a:t>Welcome to Reproductive Justice &amp; Social Work Praxis!</a:t>
            </a:r>
            <a:endParaRPr lang="en-US" dirty="0">
              <a:solidFill>
                <a:schemeClr val="tx1"/>
              </a:solidFill>
            </a:endParaRPr>
          </a:p>
        </p:txBody>
      </p:sp>
      <p:sp>
        <p:nvSpPr>
          <p:cNvPr id="3" name="Subtitle 2">
            <a:extLst>
              <a:ext uri="{FF2B5EF4-FFF2-40B4-BE49-F238E27FC236}">
                <a16:creationId xmlns:a16="http://schemas.microsoft.com/office/drawing/2014/main" id="{93E7A329-3987-938F-D498-519634431F41}"/>
              </a:ext>
            </a:extLst>
          </p:cNvPr>
          <p:cNvSpPr>
            <a:spLocks noGrp="1"/>
          </p:cNvSpPr>
          <p:nvPr>
            <p:ph type="subTitle" idx="1"/>
          </p:nvPr>
        </p:nvSpPr>
        <p:spPr>
          <a:xfrm>
            <a:off x="1683171" y="4293441"/>
            <a:ext cx="8825658" cy="1234148"/>
          </a:xfrm>
        </p:spPr>
        <p:txBody>
          <a:bodyPr>
            <a:normAutofit/>
          </a:bodyPr>
          <a:lstStyle/>
          <a:p>
            <a:pPr algn="ctr"/>
            <a:r>
              <a:rPr lang="en-US" sz="2000" dirty="0"/>
              <a:t>Session 2: History of Reproductive Justice &amp; Bodily Autonomy</a:t>
            </a:r>
          </a:p>
          <a:p>
            <a:pPr algn="ctr"/>
            <a:r>
              <a:rPr lang="en-US" sz="2000" dirty="0"/>
              <a:t>Prof. Lindsay Griffin</a:t>
            </a:r>
          </a:p>
        </p:txBody>
      </p:sp>
      <p:cxnSp>
        <p:nvCxnSpPr>
          <p:cNvPr id="27" name="Straight Connector 26">
            <a:extLst>
              <a:ext uri="{FF2B5EF4-FFF2-40B4-BE49-F238E27FC236}">
                <a16:creationId xmlns:a16="http://schemas.microsoft.com/office/drawing/2014/main" id="{E81F53E2-F556-42FA-8D24-113839EE19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58249" y="4166888"/>
            <a:ext cx="675502"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846008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CC852-055F-50E0-562A-6ABF3E53BBA4}"/>
              </a:ext>
            </a:extLst>
          </p:cNvPr>
          <p:cNvSpPr>
            <a:spLocks noGrp="1"/>
          </p:cNvSpPr>
          <p:nvPr>
            <p:ph type="title"/>
          </p:nvPr>
        </p:nvSpPr>
        <p:spPr/>
        <p:txBody>
          <a:bodyPr/>
          <a:lstStyle/>
          <a:p>
            <a:r>
              <a:rPr lang="en-US" dirty="0"/>
              <a:t>Bodily Autonomy</a:t>
            </a:r>
          </a:p>
        </p:txBody>
      </p:sp>
      <p:sp>
        <p:nvSpPr>
          <p:cNvPr id="3" name="Content Placeholder 2">
            <a:extLst>
              <a:ext uri="{FF2B5EF4-FFF2-40B4-BE49-F238E27FC236}">
                <a16:creationId xmlns:a16="http://schemas.microsoft.com/office/drawing/2014/main" id="{01EEA1DD-F8B3-15D0-EAA7-EF98E4C13101}"/>
              </a:ext>
            </a:extLst>
          </p:cNvPr>
          <p:cNvSpPr>
            <a:spLocks noGrp="1"/>
          </p:cNvSpPr>
          <p:nvPr>
            <p:ph idx="1"/>
          </p:nvPr>
        </p:nvSpPr>
        <p:spPr/>
        <p:txBody>
          <a:bodyPr/>
          <a:lstStyle/>
          <a:p>
            <a:r>
              <a:rPr lang="en-US" dirty="0"/>
              <a:t>Thinking back to the Universal Declaration of Human Rights (UDHR)</a:t>
            </a:r>
          </a:p>
          <a:p>
            <a:pPr lvl="1"/>
            <a:r>
              <a:rPr lang="en-US" dirty="0"/>
              <a:t>How does our NASW Code of Ethics align with the UDHR on the topic of bodily autonomy?</a:t>
            </a:r>
          </a:p>
          <a:p>
            <a:r>
              <a:rPr lang="en-US" dirty="0"/>
              <a:t>What are some examples in the current media that relate to bodily autonomy?</a:t>
            </a:r>
          </a:p>
          <a:p>
            <a:pPr lvl="1"/>
            <a:r>
              <a:rPr lang="en-US" dirty="0"/>
              <a:t>In what scenarios has bodily autonomy been respected? OR What scenarios have upheld a person’s right to bodily autonomy?</a:t>
            </a:r>
          </a:p>
          <a:p>
            <a:pPr lvl="1"/>
            <a:r>
              <a:rPr lang="en-US" dirty="0"/>
              <a:t>In what scenarios has bodily autonomy been neglected and/or violated? OR What scenarios has a person’s right to bodily autonomy been dismissed?</a:t>
            </a:r>
          </a:p>
          <a:p>
            <a:endParaRPr lang="en-US" dirty="0"/>
          </a:p>
          <a:p>
            <a:endParaRPr lang="en-US" dirty="0"/>
          </a:p>
        </p:txBody>
      </p:sp>
    </p:spTree>
    <p:extLst>
      <p:ext uri="{BB962C8B-B14F-4D97-AF65-F5344CB8AC3E}">
        <p14:creationId xmlns:p14="http://schemas.microsoft.com/office/powerpoint/2010/main" val="652777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3EF88-CA46-B2F5-958F-5EB81B00E735}"/>
              </a:ext>
            </a:extLst>
          </p:cNvPr>
          <p:cNvSpPr>
            <a:spLocks noGrp="1"/>
          </p:cNvSpPr>
          <p:nvPr>
            <p:ph type="title"/>
          </p:nvPr>
        </p:nvSpPr>
        <p:spPr/>
        <p:txBody>
          <a:bodyPr/>
          <a:lstStyle/>
          <a:p>
            <a:r>
              <a:rPr lang="en-US" dirty="0"/>
              <a:t>Healthcare Access</a:t>
            </a:r>
          </a:p>
        </p:txBody>
      </p:sp>
      <p:sp>
        <p:nvSpPr>
          <p:cNvPr id="3" name="Content Placeholder 2">
            <a:extLst>
              <a:ext uri="{FF2B5EF4-FFF2-40B4-BE49-F238E27FC236}">
                <a16:creationId xmlns:a16="http://schemas.microsoft.com/office/drawing/2014/main" id="{AB6C2568-F167-3DB6-DC50-482FC6E34B04}"/>
              </a:ext>
            </a:extLst>
          </p:cNvPr>
          <p:cNvSpPr>
            <a:spLocks noGrp="1"/>
          </p:cNvSpPr>
          <p:nvPr>
            <p:ph idx="1"/>
          </p:nvPr>
        </p:nvSpPr>
        <p:spPr>
          <a:xfrm>
            <a:off x="1154954" y="2603499"/>
            <a:ext cx="10248152" cy="3818815"/>
          </a:xfrm>
        </p:spPr>
        <p:txBody>
          <a:bodyPr>
            <a:normAutofit/>
          </a:bodyPr>
          <a:lstStyle/>
          <a:p>
            <a:r>
              <a:rPr lang="en-US" dirty="0"/>
              <a:t>Approximately 92% of households in the US have healthcare insurance (</a:t>
            </a:r>
            <a:r>
              <a:rPr lang="en-US" dirty="0">
                <a:hlinkClick r:id="rId3"/>
              </a:rPr>
              <a:t>Census.gov</a:t>
            </a:r>
            <a:r>
              <a:rPr lang="en-US" dirty="0"/>
              <a:t>)</a:t>
            </a:r>
          </a:p>
          <a:p>
            <a:pPr lvl="1"/>
            <a:r>
              <a:rPr lang="en-US" dirty="0"/>
              <a:t>A disproportionate number of individuals who are “foreign-born” and “noncitizen” are often not covered by healthcare insurance</a:t>
            </a:r>
          </a:p>
          <a:p>
            <a:pPr lvl="2"/>
            <a:r>
              <a:rPr lang="en-US" dirty="0"/>
              <a:t>May work in “cash-only” work arrangements where benefits are not offered</a:t>
            </a:r>
          </a:p>
          <a:p>
            <a:pPr lvl="2"/>
            <a:r>
              <a:rPr lang="en-US" dirty="0"/>
              <a:t>Are ineligible to apply for public insurance (i.e. Medicaid and Medicare) due to time-limits after moving to U.S.</a:t>
            </a:r>
          </a:p>
          <a:p>
            <a:r>
              <a:rPr lang="en-US" dirty="0"/>
              <a:t>However, despite increase in the number of individuals with health care coverage, costs for healthcare services have risen, causing workers to pay higher premiums (sometimes for less quality healthcare coverage)</a:t>
            </a:r>
          </a:p>
        </p:txBody>
      </p:sp>
    </p:spTree>
    <p:extLst>
      <p:ext uri="{BB962C8B-B14F-4D97-AF65-F5344CB8AC3E}">
        <p14:creationId xmlns:p14="http://schemas.microsoft.com/office/powerpoint/2010/main" val="4905260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94C35-EEA6-2433-3F61-1F7215B1B304}"/>
              </a:ext>
            </a:extLst>
          </p:cNvPr>
          <p:cNvSpPr>
            <a:spLocks noGrp="1"/>
          </p:cNvSpPr>
          <p:nvPr>
            <p:ph type="title"/>
          </p:nvPr>
        </p:nvSpPr>
        <p:spPr/>
        <p:txBody>
          <a:bodyPr/>
          <a:lstStyle/>
          <a:p>
            <a:r>
              <a:rPr lang="en-US" dirty="0"/>
              <a:t>Maternity Health Care</a:t>
            </a:r>
          </a:p>
        </p:txBody>
      </p:sp>
      <p:sp>
        <p:nvSpPr>
          <p:cNvPr id="3" name="Content Placeholder 2">
            <a:extLst>
              <a:ext uri="{FF2B5EF4-FFF2-40B4-BE49-F238E27FC236}">
                <a16:creationId xmlns:a16="http://schemas.microsoft.com/office/drawing/2014/main" id="{239C667C-6800-4347-703D-5021B48CF54E}"/>
              </a:ext>
            </a:extLst>
          </p:cNvPr>
          <p:cNvSpPr>
            <a:spLocks noGrp="1"/>
          </p:cNvSpPr>
          <p:nvPr>
            <p:ph idx="1"/>
          </p:nvPr>
        </p:nvSpPr>
        <p:spPr/>
        <p:txBody>
          <a:bodyPr/>
          <a:lstStyle/>
          <a:p>
            <a:r>
              <a:rPr lang="en-US" dirty="0"/>
              <a:t>Maternity care desserts:</a:t>
            </a:r>
          </a:p>
          <a:p>
            <a:pPr lvl="1"/>
            <a:r>
              <a:rPr lang="en-US" dirty="0"/>
              <a:t>A county-area in which access to maternity care services is absent or severely limited</a:t>
            </a:r>
          </a:p>
          <a:p>
            <a:pPr lvl="1"/>
            <a:r>
              <a:rPr lang="en-US" dirty="0"/>
              <a:t>As of 2022, according to the </a:t>
            </a:r>
            <a:r>
              <a:rPr lang="en-US" dirty="0">
                <a:hlinkClick r:id="rId3"/>
              </a:rPr>
              <a:t>March of Dimes </a:t>
            </a:r>
            <a:r>
              <a:rPr lang="en-US" dirty="0"/>
              <a:t>more than 2 million individuals capable of pregnancy live in a maternity care dessert that have no access to obstetric services and another 3.5 million individuals live in areas where care is very limited</a:t>
            </a:r>
          </a:p>
          <a:p>
            <a:pPr lvl="1"/>
            <a:r>
              <a:rPr lang="en-US" dirty="0"/>
              <a:t>Given the restrictions following the Dobbs decision and other states who have enacted legislation limiting abortion, this figure is expected to increase</a:t>
            </a:r>
          </a:p>
          <a:p>
            <a:endParaRPr lang="en-US" dirty="0"/>
          </a:p>
        </p:txBody>
      </p:sp>
    </p:spTree>
    <p:extLst>
      <p:ext uri="{BB962C8B-B14F-4D97-AF65-F5344CB8AC3E}">
        <p14:creationId xmlns:p14="http://schemas.microsoft.com/office/powerpoint/2010/main" val="21333356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6BE42-A7E0-52C7-E6BB-A218DEFB9CAE}"/>
              </a:ext>
            </a:extLst>
          </p:cNvPr>
          <p:cNvSpPr>
            <a:spLocks noGrp="1"/>
          </p:cNvSpPr>
          <p:nvPr>
            <p:ph type="title"/>
          </p:nvPr>
        </p:nvSpPr>
        <p:spPr/>
        <p:txBody>
          <a:bodyPr/>
          <a:lstStyle/>
          <a:p>
            <a:r>
              <a:rPr lang="en-US" dirty="0"/>
              <a:t>Quick Stats on Maternity Care Access</a:t>
            </a:r>
          </a:p>
        </p:txBody>
      </p:sp>
      <p:sp>
        <p:nvSpPr>
          <p:cNvPr id="3" name="Content Placeholder 2">
            <a:extLst>
              <a:ext uri="{FF2B5EF4-FFF2-40B4-BE49-F238E27FC236}">
                <a16:creationId xmlns:a16="http://schemas.microsoft.com/office/drawing/2014/main" id="{E94483DA-B822-AB28-237D-0F8951EBEB0F}"/>
              </a:ext>
            </a:extLst>
          </p:cNvPr>
          <p:cNvSpPr>
            <a:spLocks noGrp="1"/>
          </p:cNvSpPr>
          <p:nvPr>
            <p:ph idx="1"/>
          </p:nvPr>
        </p:nvSpPr>
        <p:spPr/>
        <p:txBody>
          <a:bodyPr>
            <a:normAutofit fontScale="85000" lnSpcReduction="10000"/>
          </a:bodyPr>
          <a:lstStyle/>
          <a:p>
            <a:r>
              <a:rPr lang="en-US" dirty="0"/>
              <a:t>For Texas: 46.5% of counties are defined as maternity care desserts; 4.6% of birthing people/women had no birthing hospital within 30 minutes of their residence; </a:t>
            </a:r>
            <a:r>
              <a:rPr lang="en-US" b="1" dirty="0"/>
              <a:t>20.4%</a:t>
            </a:r>
            <a:r>
              <a:rPr lang="en-US" dirty="0"/>
              <a:t> of birthing people received inadequate prenatal care</a:t>
            </a:r>
          </a:p>
          <a:p>
            <a:r>
              <a:rPr lang="en-US" dirty="0"/>
              <a:t>Alabama: 34.3% of counties are defined as maternity care desserts; </a:t>
            </a:r>
            <a:r>
              <a:rPr lang="en-US" b="1" dirty="0"/>
              <a:t>27.9% </a:t>
            </a:r>
            <a:r>
              <a:rPr lang="en-US" dirty="0"/>
              <a:t>of birthing people/women had no birthing hospital within 30 minutes of their residence; 18.1% of birthing people received inadequate prenatal care</a:t>
            </a:r>
          </a:p>
          <a:p>
            <a:r>
              <a:rPr lang="en-US" dirty="0"/>
              <a:t>Pennsylvania: 7.5% of counties are defined as maternity care desserts; 12.4% of birthing people/women had no birthing hospital within 30 minutes of their residence; 15.6% of birthing people received inadequate prenatal care</a:t>
            </a:r>
          </a:p>
          <a:p>
            <a:r>
              <a:rPr lang="en-US" b="1" dirty="0"/>
              <a:t>Nationally</a:t>
            </a:r>
            <a:r>
              <a:rPr lang="en-US" dirty="0"/>
              <a:t>: 32.6% of counties are defined as maternity care desserts; 9.7% of birthing people/women had no birthing hospital within 30 minutes of their residence; 14.8% of birthing people received inadequate prenatal care</a:t>
            </a:r>
          </a:p>
          <a:p>
            <a:pPr marL="0" indent="0">
              <a:buNone/>
            </a:pPr>
            <a:r>
              <a:rPr lang="en-US" dirty="0"/>
              <a:t>From </a:t>
            </a:r>
            <a:r>
              <a:rPr lang="en-US" dirty="0">
                <a:hlinkClick r:id="rId2"/>
              </a:rPr>
              <a:t>https://www.marchofdimes.org/peristats/reports/united-states/maternity-care-deserts</a:t>
            </a:r>
            <a:r>
              <a:rPr lang="en-US" dirty="0"/>
              <a:t> </a:t>
            </a:r>
          </a:p>
        </p:txBody>
      </p:sp>
    </p:spTree>
    <p:extLst>
      <p:ext uri="{BB962C8B-B14F-4D97-AF65-F5344CB8AC3E}">
        <p14:creationId xmlns:p14="http://schemas.microsoft.com/office/powerpoint/2010/main" val="32745745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BDE89-9F9D-2E1D-8486-206517D97533}"/>
              </a:ext>
            </a:extLst>
          </p:cNvPr>
          <p:cNvSpPr>
            <a:spLocks noGrp="1"/>
          </p:cNvSpPr>
          <p:nvPr>
            <p:ph type="title"/>
          </p:nvPr>
        </p:nvSpPr>
        <p:spPr/>
        <p:txBody>
          <a:bodyPr/>
          <a:lstStyle/>
          <a:p>
            <a:r>
              <a:rPr lang="en-US" dirty="0"/>
              <a:t>Small Group Activity</a:t>
            </a:r>
          </a:p>
        </p:txBody>
      </p:sp>
      <p:sp>
        <p:nvSpPr>
          <p:cNvPr id="3" name="Content Placeholder 2">
            <a:extLst>
              <a:ext uri="{FF2B5EF4-FFF2-40B4-BE49-F238E27FC236}">
                <a16:creationId xmlns:a16="http://schemas.microsoft.com/office/drawing/2014/main" id="{DEF7D9AD-7164-7E90-DF1F-06EC366D8A45}"/>
              </a:ext>
            </a:extLst>
          </p:cNvPr>
          <p:cNvSpPr>
            <a:spLocks noGrp="1"/>
          </p:cNvSpPr>
          <p:nvPr>
            <p:ph idx="1"/>
          </p:nvPr>
        </p:nvSpPr>
        <p:spPr>
          <a:xfrm>
            <a:off x="751561" y="2603500"/>
            <a:ext cx="10672175" cy="3416300"/>
          </a:xfrm>
        </p:spPr>
        <p:txBody>
          <a:bodyPr>
            <a:normAutofit fontScale="92500" lnSpcReduction="20000"/>
          </a:bodyPr>
          <a:lstStyle/>
          <a:p>
            <a:r>
              <a:rPr lang="en-US" dirty="0"/>
              <a:t>Take time in small groups to look up other state reports on Maternity Care Access using the March of Dimes link: </a:t>
            </a:r>
            <a:r>
              <a:rPr lang="en-US" dirty="0">
                <a:hlinkClick r:id="rId2"/>
              </a:rPr>
              <a:t>https://www.marchofdimes.org/peristats/reports/united-states/maternity-care-deserts</a:t>
            </a:r>
            <a:endParaRPr lang="en-US" dirty="0"/>
          </a:p>
          <a:p>
            <a:pPr lvl="1"/>
            <a:r>
              <a:rPr lang="en-US" dirty="0"/>
              <a:t>What stands out to you? Which states tend to have more access to maternity care? Which states have less access?</a:t>
            </a:r>
          </a:p>
          <a:p>
            <a:r>
              <a:rPr lang="en-US" dirty="0"/>
              <a:t>Take a look at Guttmacher’s interactive map of US Abortion Policies and Access After Roe: </a:t>
            </a:r>
            <a:r>
              <a:rPr lang="en-US" dirty="0">
                <a:hlinkClick r:id="rId3"/>
              </a:rPr>
              <a:t>https://states.guttmacher.org/policies/?_gl=1*1v0te2f*_gcl_au*MTMzMzY2NTQ5Ny4xNzE5MjU5NzA4*_ga*MTUxNjEzNzM5MS4xNzE5MjU5NzA5*_ga_PYBTC04SP5*MTcxOTI1OTcwOC4xLjEuMTcxOTI1OTc5OC4wLjAuMA</a:t>
            </a:r>
            <a:r>
              <a:rPr lang="en-US" dirty="0"/>
              <a:t>.</a:t>
            </a:r>
          </a:p>
          <a:p>
            <a:pPr lvl="1"/>
            <a:r>
              <a:rPr lang="en-US" dirty="0"/>
              <a:t>What do you notice in this map for the states that you looked at for March of Dimes Maternity Care Access?</a:t>
            </a:r>
          </a:p>
          <a:p>
            <a:pPr lvl="1"/>
            <a:r>
              <a:rPr lang="en-US" dirty="0"/>
              <a:t>What do these two resources tell you about bodily autonomy for a person with the capacity for pregnancy?</a:t>
            </a:r>
          </a:p>
        </p:txBody>
      </p:sp>
    </p:spTree>
    <p:extLst>
      <p:ext uri="{BB962C8B-B14F-4D97-AF65-F5344CB8AC3E}">
        <p14:creationId xmlns:p14="http://schemas.microsoft.com/office/powerpoint/2010/main" val="2464655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BB189-DB8F-AE34-F244-A5B965C729F5}"/>
              </a:ext>
            </a:extLst>
          </p:cNvPr>
          <p:cNvSpPr>
            <a:spLocks noGrp="1"/>
          </p:cNvSpPr>
          <p:nvPr>
            <p:ph type="title"/>
          </p:nvPr>
        </p:nvSpPr>
        <p:spPr/>
        <p:txBody>
          <a:bodyPr/>
          <a:lstStyle/>
          <a:p>
            <a:r>
              <a:rPr lang="en-US" dirty="0"/>
              <a:t>What’s Next?</a:t>
            </a:r>
          </a:p>
        </p:txBody>
      </p:sp>
      <p:sp>
        <p:nvSpPr>
          <p:cNvPr id="3" name="Content Placeholder 2">
            <a:extLst>
              <a:ext uri="{FF2B5EF4-FFF2-40B4-BE49-F238E27FC236}">
                <a16:creationId xmlns:a16="http://schemas.microsoft.com/office/drawing/2014/main" id="{C4652DEC-0B21-3018-78B0-53915F130E1B}"/>
              </a:ext>
            </a:extLst>
          </p:cNvPr>
          <p:cNvSpPr>
            <a:spLocks noGrp="1"/>
          </p:cNvSpPr>
          <p:nvPr>
            <p:ph idx="1"/>
          </p:nvPr>
        </p:nvSpPr>
        <p:spPr/>
        <p:txBody>
          <a:bodyPr/>
          <a:lstStyle/>
          <a:p>
            <a:r>
              <a:rPr lang="en-US" dirty="0"/>
              <a:t>Next session: Tenet 1- The Right to Not Have a Child</a:t>
            </a:r>
          </a:p>
          <a:p>
            <a:pPr lvl="1"/>
            <a:r>
              <a:rPr lang="en-US" dirty="0"/>
              <a:t>We will look at Abortion Care and Access in the next class</a:t>
            </a:r>
          </a:p>
          <a:p>
            <a:r>
              <a:rPr lang="en-US" b="1" dirty="0"/>
              <a:t>Homework: </a:t>
            </a:r>
            <a:r>
              <a:rPr lang="en-US" dirty="0"/>
              <a:t>Please complete the first reflection paper and submit by Saturday night by 11:59 PM EST in Moodle</a:t>
            </a:r>
          </a:p>
          <a:p>
            <a:r>
              <a:rPr lang="en-US" dirty="0"/>
              <a:t>Skim the </a:t>
            </a:r>
            <a:r>
              <a:rPr lang="en-US" dirty="0" err="1"/>
              <a:t>Dehlendorf</a:t>
            </a:r>
            <a:r>
              <a:rPr lang="en-US" dirty="0"/>
              <a:t> and Reamer articles, prioritize reading the 3</a:t>
            </a:r>
            <a:r>
              <a:rPr lang="en-US" baseline="30000" dirty="0"/>
              <a:t>rd</a:t>
            </a:r>
            <a:r>
              <a:rPr lang="en-US" dirty="0"/>
              <a:t> chapter of Ross &amp; </a:t>
            </a:r>
            <a:r>
              <a:rPr lang="en-US" dirty="0" err="1"/>
              <a:t>Solinger</a:t>
            </a:r>
            <a:endParaRPr lang="en-US" dirty="0"/>
          </a:p>
          <a:p>
            <a:pPr marL="0" marR="0">
              <a:spcBef>
                <a:spcPts val="0"/>
              </a:spcBef>
              <a:spcAft>
                <a:spcPts val="0"/>
              </a:spcAft>
            </a:pPr>
            <a:r>
              <a:rPr lang="en-US" dirty="0"/>
              <a:t>Current Event Presentations: </a:t>
            </a:r>
            <a:endParaRPr lang="en-US" kern="100" dirty="0">
              <a:latin typeface="Times New Roman" panose="02020603050405020304" pitchFamily="18" charset="0"/>
            </a:endParaRPr>
          </a:p>
          <a:p>
            <a:pPr marL="0" marR="0">
              <a:spcBef>
                <a:spcPts val="0"/>
              </a:spcBef>
              <a:spcAft>
                <a:spcPts val="0"/>
              </a:spcAft>
            </a:pPr>
            <a:r>
              <a:rPr lang="en-US" sz="1800" kern="100" dirty="0">
                <a:effectLst/>
                <a:latin typeface="Times New Roman" panose="02020603050405020304" pitchFamily="18" charset="0"/>
                <a:ea typeface="Aptos" panose="020B0004020202020204" pitchFamily="34" charset="0"/>
                <a:cs typeface="Times New Roman (Body CS)"/>
              </a:rPr>
              <a:t>1. Sam P.</a:t>
            </a:r>
          </a:p>
          <a:p>
            <a:pPr marL="0" marR="0">
              <a:spcBef>
                <a:spcPts val="0"/>
              </a:spcBef>
              <a:spcAft>
                <a:spcPts val="0"/>
              </a:spcAft>
            </a:pPr>
            <a:r>
              <a:rPr lang="en-US" sz="1800" kern="100" dirty="0">
                <a:effectLst/>
                <a:latin typeface="Times New Roman" panose="02020603050405020304" pitchFamily="18" charset="0"/>
                <a:ea typeface="Aptos" panose="020B0004020202020204" pitchFamily="34" charset="0"/>
                <a:cs typeface="Times New Roman (Body CS)"/>
              </a:rPr>
              <a:t>2. Alison</a:t>
            </a:r>
          </a:p>
          <a:p>
            <a:pPr marL="0" marR="0">
              <a:spcBef>
                <a:spcPts val="0"/>
              </a:spcBef>
              <a:spcAft>
                <a:spcPts val="0"/>
              </a:spcAft>
            </a:pPr>
            <a:r>
              <a:rPr lang="en-US" sz="1800" kern="100" dirty="0">
                <a:effectLst/>
                <a:latin typeface="Times New Roman" panose="02020603050405020304" pitchFamily="18" charset="0"/>
                <a:ea typeface="Aptos" panose="020B0004020202020204" pitchFamily="34" charset="0"/>
                <a:cs typeface="Times New Roman (Body CS)"/>
              </a:rPr>
              <a:t>3. Nicole</a:t>
            </a:r>
          </a:p>
          <a:p>
            <a:endParaRPr lang="en-US" dirty="0"/>
          </a:p>
        </p:txBody>
      </p:sp>
    </p:spTree>
    <p:extLst>
      <p:ext uri="{BB962C8B-B14F-4D97-AF65-F5344CB8AC3E}">
        <p14:creationId xmlns:p14="http://schemas.microsoft.com/office/powerpoint/2010/main" val="2730137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EDF80-10CF-BDD4-A9EB-E7E9BF0B63F8}"/>
              </a:ext>
            </a:extLst>
          </p:cNvPr>
          <p:cNvSpPr>
            <a:spLocks noGrp="1"/>
          </p:cNvSpPr>
          <p:nvPr>
            <p:ph type="title"/>
          </p:nvPr>
        </p:nvSpPr>
        <p:spPr/>
        <p:txBody>
          <a:bodyPr/>
          <a:lstStyle/>
          <a:p>
            <a:r>
              <a:rPr lang="en-US" dirty="0"/>
              <a:t>Recap</a:t>
            </a:r>
          </a:p>
        </p:txBody>
      </p:sp>
      <p:sp>
        <p:nvSpPr>
          <p:cNvPr id="3" name="Content Placeholder 2">
            <a:extLst>
              <a:ext uri="{FF2B5EF4-FFF2-40B4-BE49-F238E27FC236}">
                <a16:creationId xmlns:a16="http://schemas.microsoft.com/office/drawing/2014/main" id="{6F4BE924-E2D5-24F6-F4AA-121AF5F58A6F}"/>
              </a:ext>
            </a:extLst>
          </p:cNvPr>
          <p:cNvSpPr>
            <a:spLocks noGrp="1"/>
          </p:cNvSpPr>
          <p:nvPr>
            <p:ph idx="1"/>
          </p:nvPr>
        </p:nvSpPr>
        <p:spPr/>
        <p:txBody>
          <a:bodyPr/>
          <a:lstStyle/>
          <a:p>
            <a:r>
              <a:rPr lang="en-US" dirty="0"/>
              <a:t>Community Guidelines/Community Agreements</a:t>
            </a:r>
          </a:p>
          <a:p>
            <a:r>
              <a:rPr lang="en-US" dirty="0"/>
              <a:t>Discussed RJ’s core tenets</a:t>
            </a:r>
          </a:p>
          <a:p>
            <a:r>
              <a:rPr lang="en-US" dirty="0"/>
              <a:t>Discussed the underlining theoretical framework of RJ</a:t>
            </a:r>
          </a:p>
          <a:p>
            <a:r>
              <a:rPr lang="en-US" dirty="0"/>
              <a:t>Identified some initial areas of overlap of RJ and social work</a:t>
            </a:r>
          </a:p>
        </p:txBody>
      </p:sp>
    </p:spTree>
    <p:extLst>
      <p:ext uri="{BB962C8B-B14F-4D97-AF65-F5344CB8AC3E}">
        <p14:creationId xmlns:p14="http://schemas.microsoft.com/office/powerpoint/2010/main" val="121857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DD9ED-B909-4F9C-CA91-BEE6ECBF1828}"/>
              </a:ext>
            </a:extLst>
          </p:cNvPr>
          <p:cNvSpPr>
            <a:spLocks noGrp="1"/>
          </p:cNvSpPr>
          <p:nvPr>
            <p:ph type="title"/>
          </p:nvPr>
        </p:nvSpPr>
        <p:spPr/>
        <p:txBody>
          <a:bodyPr/>
          <a:lstStyle/>
          <a:p>
            <a:r>
              <a:rPr lang="en-US" b="0" i="0" dirty="0">
                <a:solidFill>
                  <a:schemeClr val="accent1">
                    <a:lumMod val="20000"/>
                    <a:lumOff val="80000"/>
                  </a:schemeClr>
                </a:solidFill>
                <a:effectLst/>
                <a:latin typeface="-apple-system"/>
              </a:rPr>
              <a:t>Community Guidelines</a:t>
            </a:r>
            <a:endParaRPr lang="en-US" dirty="0"/>
          </a:p>
        </p:txBody>
      </p:sp>
      <p:sp>
        <p:nvSpPr>
          <p:cNvPr id="3" name="Content Placeholder 2">
            <a:extLst>
              <a:ext uri="{FF2B5EF4-FFF2-40B4-BE49-F238E27FC236}">
                <a16:creationId xmlns:a16="http://schemas.microsoft.com/office/drawing/2014/main" id="{A356A9EC-8F0E-E39B-A421-293C65CB1DF7}"/>
              </a:ext>
            </a:extLst>
          </p:cNvPr>
          <p:cNvSpPr>
            <a:spLocks noGrp="1"/>
          </p:cNvSpPr>
          <p:nvPr>
            <p:ph idx="1"/>
          </p:nvPr>
        </p:nvSpPr>
        <p:spPr/>
        <p:txBody>
          <a:bodyPr>
            <a:normAutofit/>
          </a:bodyPr>
          <a:lstStyle/>
          <a:p>
            <a:pPr algn="l"/>
            <a:r>
              <a:rPr lang="en-US" b="0" i="0" dirty="0">
                <a:solidFill>
                  <a:srgbClr val="1D2125"/>
                </a:solidFill>
                <a:effectLst/>
                <a:highlight>
                  <a:srgbClr val="FFFFFF"/>
                </a:highlight>
                <a:latin typeface="Helvetica" pitchFamily="2" charset="0"/>
              </a:rPr>
              <a:t>What is said here stays here, what is learned here leaves here</a:t>
            </a:r>
            <a:endParaRPr lang="en-US" b="0" i="0" dirty="0">
              <a:solidFill>
                <a:srgbClr val="1D2125"/>
              </a:solidFill>
              <a:effectLst/>
              <a:highlight>
                <a:srgbClr val="FFFFFF"/>
              </a:highlight>
              <a:latin typeface="-apple-system"/>
            </a:endParaRPr>
          </a:p>
          <a:p>
            <a:pPr algn="l"/>
            <a:r>
              <a:rPr lang="en-US" b="0" i="0" dirty="0">
                <a:solidFill>
                  <a:srgbClr val="1D2125"/>
                </a:solidFill>
                <a:effectLst/>
                <a:highlight>
                  <a:srgbClr val="FFFFFF"/>
                </a:highlight>
                <a:latin typeface="Helvetica" pitchFamily="2" charset="0"/>
              </a:rPr>
              <a:t>Judgment free zone</a:t>
            </a:r>
            <a:endParaRPr lang="en-US" b="0" i="0" dirty="0">
              <a:solidFill>
                <a:srgbClr val="1D2125"/>
              </a:solidFill>
              <a:effectLst/>
              <a:highlight>
                <a:srgbClr val="FFFFFF"/>
              </a:highlight>
              <a:latin typeface="-apple-system"/>
            </a:endParaRPr>
          </a:p>
          <a:p>
            <a:pPr algn="l"/>
            <a:r>
              <a:rPr lang="en-US" b="0" i="0" dirty="0">
                <a:solidFill>
                  <a:srgbClr val="1D2125"/>
                </a:solidFill>
                <a:effectLst/>
                <a:highlight>
                  <a:srgbClr val="FFFFFF"/>
                </a:highlight>
                <a:latin typeface="Helvetica" pitchFamily="2" charset="0"/>
              </a:rPr>
              <a:t>Boundaries are a kindness for everyone--some topics may be triggering for some, and not others</a:t>
            </a:r>
            <a:endParaRPr lang="en-US" b="0" i="0" dirty="0">
              <a:solidFill>
                <a:srgbClr val="1D2125"/>
              </a:solidFill>
              <a:effectLst/>
              <a:highlight>
                <a:srgbClr val="FFFFFF"/>
              </a:highlight>
              <a:latin typeface="-apple-system"/>
            </a:endParaRPr>
          </a:p>
          <a:p>
            <a:pPr algn="l"/>
            <a:r>
              <a:rPr lang="en-US" b="0" i="0" dirty="0">
                <a:solidFill>
                  <a:srgbClr val="1D2125"/>
                </a:solidFill>
                <a:effectLst/>
                <a:highlight>
                  <a:srgbClr val="FFFFFF"/>
                </a:highlight>
                <a:latin typeface="Helvetica" pitchFamily="2" charset="0"/>
              </a:rPr>
              <a:t>Patience and understanding given to others.</a:t>
            </a:r>
            <a:endParaRPr lang="en-US" b="0" i="0" dirty="0">
              <a:solidFill>
                <a:srgbClr val="1D2125"/>
              </a:solidFill>
              <a:effectLst/>
              <a:highlight>
                <a:srgbClr val="FFFFFF"/>
              </a:highlight>
              <a:latin typeface="-apple-system"/>
            </a:endParaRPr>
          </a:p>
          <a:p>
            <a:pPr algn="l"/>
            <a:r>
              <a:rPr lang="en-US" b="0" i="0" dirty="0">
                <a:solidFill>
                  <a:srgbClr val="1D2125"/>
                </a:solidFill>
                <a:effectLst/>
                <a:highlight>
                  <a:srgbClr val="FFFFFF"/>
                </a:highlight>
                <a:latin typeface="Helvetica" pitchFamily="2" charset="0"/>
              </a:rPr>
              <a:t>Expand your mind and being open to new thoughts and or/ existing thoughts</a:t>
            </a:r>
            <a:endParaRPr lang="en-US" b="0" i="0" dirty="0">
              <a:solidFill>
                <a:srgbClr val="1D2125"/>
              </a:solidFill>
              <a:effectLst/>
              <a:highlight>
                <a:srgbClr val="FFFFFF"/>
              </a:highlight>
              <a:latin typeface="-apple-system"/>
            </a:endParaRPr>
          </a:p>
          <a:p>
            <a:pPr algn="l"/>
            <a:r>
              <a:rPr lang="en-US" b="0" i="0" dirty="0">
                <a:solidFill>
                  <a:srgbClr val="1D2125"/>
                </a:solidFill>
                <a:effectLst/>
                <a:highlight>
                  <a:srgbClr val="FFFFFF"/>
                </a:highlight>
                <a:latin typeface="Helvetica" pitchFamily="2" charset="0"/>
              </a:rPr>
              <a:t>Silence is okay and sometimes and needed. Not everything requires an opinion/comment.</a:t>
            </a:r>
            <a:endParaRPr lang="en-US" b="0" i="0" dirty="0">
              <a:solidFill>
                <a:srgbClr val="1D2125"/>
              </a:solidFill>
              <a:effectLst/>
              <a:highlight>
                <a:srgbClr val="FFFFFF"/>
              </a:highlight>
              <a:latin typeface="-apple-system"/>
            </a:endParaRPr>
          </a:p>
          <a:p>
            <a:pPr algn="l"/>
            <a:r>
              <a:rPr lang="en-US" b="0" i="0" dirty="0">
                <a:solidFill>
                  <a:srgbClr val="1D2125"/>
                </a:solidFill>
                <a:effectLst/>
                <a:highlight>
                  <a:srgbClr val="FFFFFF"/>
                </a:highlight>
                <a:latin typeface="Helvetica" pitchFamily="2" charset="0"/>
              </a:rPr>
              <a:t>Be present</a:t>
            </a:r>
            <a:endParaRPr lang="en-US" b="0" i="0" dirty="0">
              <a:solidFill>
                <a:srgbClr val="1D2125"/>
              </a:solidFill>
              <a:effectLst/>
              <a:highlight>
                <a:srgbClr val="FFFFFF"/>
              </a:highlight>
              <a:latin typeface="-apple-system"/>
            </a:endParaRPr>
          </a:p>
          <a:p>
            <a:endParaRPr lang="en-US" dirty="0"/>
          </a:p>
        </p:txBody>
      </p:sp>
    </p:spTree>
    <p:extLst>
      <p:ext uri="{BB962C8B-B14F-4D97-AF65-F5344CB8AC3E}">
        <p14:creationId xmlns:p14="http://schemas.microsoft.com/office/powerpoint/2010/main" val="345992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9735A-6C5C-8788-6D35-4DB257EFD3CA}"/>
              </a:ext>
            </a:extLst>
          </p:cNvPr>
          <p:cNvSpPr>
            <a:spLocks noGrp="1"/>
          </p:cNvSpPr>
          <p:nvPr>
            <p:ph type="title"/>
          </p:nvPr>
        </p:nvSpPr>
        <p:spPr/>
        <p:txBody>
          <a:bodyPr/>
          <a:lstStyle/>
          <a:p>
            <a:r>
              <a:rPr lang="en-US" dirty="0"/>
              <a:t>Today’s Objectives</a:t>
            </a:r>
          </a:p>
        </p:txBody>
      </p:sp>
      <p:sp>
        <p:nvSpPr>
          <p:cNvPr id="3" name="Content Placeholder 2">
            <a:extLst>
              <a:ext uri="{FF2B5EF4-FFF2-40B4-BE49-F238E27FC236}">
                <a16:creationId xmlns:a16="http://schemas.microsoft.com/office/drawing/2014/main" id="{349E8F0D-0CCD-EFFC-9D63-1B941ECF0408}"/>
              </a:ext>
            </a:extLst>
          </p:cNvPr>
          <p:cNvSpPr>
            <a:spLocks noGrp="1"/>
          </p:cNvSpPr>
          <p:nvPr>
            <p:ph idx="1"/>
          </p:nvPr>
        </p:nvSpPr>
        <p:spPr/>
        <p:txBody>
          <a:bodyPr/>
          <a:lstStyle/>
          <a:p>
            <a:r>
              <a:rPr lang="en-US" dirty="0"/>
              <a:t>Current Event</a:t>
            </a:r>
          </a:p>
          <a:p>
            <a:r>
              <a:rPr lang="en-US" dirty="0"/>
              <a:t>Large Group Discussion Video: Reproductive Justice as a Human Right</a:t>
            </a:r>
          </a:p>
          <a:p>
            <a:r>
              <a:rPr lang="en-US" dirty="0"/>
              <a:t>Identify how bodily autonomy is a fundamental aspect of the Reproductive Justice framework</a:t>
            </a:r>
          </a:p>
        </p:txBody>
      </p:sp>
    </p:spTree>
    <p:extLst>
      <p:ext uri="{BB962C8B-B14F-4D97-AF65-F5344CB8AC3E}">
        <p14:creationId xmlns:p14="http://schemas.microsoft.com/office/powerpoint/2010/main" val="3245908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C0C4F-0E44-54DB-9DE6-E31AB61B65BC}"/>
              </a:ext>
            </a:extLst>
          </p:cNvPr>
          <p:cNvSpPr>
            <a:spLocks noGrp="1"/>
          </p:cNvSpPr>
          <p:nvPr>
            <p:ph type="title"/>
          </p:nvPr>
        </p:nvSpPr>
        <p:spPr/>
        <p:txBody>
          <a:bodyPr/>
          <a:lstStyle/>
          <a:p>
            <a:r>
              <a:rPr lang="en-US" dirty="0"/>
              <a:t>Current Event</a:t>
            </a:r>
          </a:p>
        </p:txBody>
      </p:sp>
      <p:sp>
        <p:nvSpPr>
          <p:cNvPr id="3" name="Content Placeholder 2">
            <a:extLst>
              <a:ext uri="{FF2B5EF4-FFF2-40B4-BE49-F238E27FC236}">
                <a16:creationId xmlns:a16="http://schemas.microsoft.com/office/drawing/2014/main" id="{33AC6B8A-FAE8-B607-6EA0-E33FB0AA8FD4}"/>
              </a:ext>
            </a:extLst>
          </p:cNvPr>
          <p:cNvSpPr>
            <a:spLocks noGrp="1"/>
          </p:cNvSpPr>
          <p:nvPr>
            <p:ph idx="1"/>
          </p:nvPr>
        </p:nvSpPr>
        <p:spPr/>
        <p:txBody>
          <a:bodyPr/>
          <a:lstStyle/>
          <a:p>
            <a:r>
              <a:rPr lang="en-US" dirty="0"/>
              <a:t>Topic/Article: “Hawaii’s new law could jail traditional midwives. They are fighting back”</a:t>
            </a:r>
          </a:p>
          <a:p>
            <a:pPr lvl="1"/>
            <a:r>
              <a:rPr lang="en-US" dirty="0"/>
              <a:t>Source: </a:t>
            </a:r>
            <a:r>
              <a:rPr lang="en-US" dirty="0">
                <a:hlinkClick r:id="rId3"/>
              </a:rPr>
              <a:t>https://www.independent.co.uk/news/world/americas/hawaii-midwife-sue-court-case-b2563285.html</a:t>
            </a:r>
            <a:r>
              <a:rPr lang="en-US" dirty="0"/>
              <a:t> </a:t>
            </a:r>
          </a:p>
          <a:p>
            <a:r>
              <a:rPr lang="en-US" dirty="0"/>
              <a:t>Question(s):</a:t>
            </a:r>
          </a:p>
          <a:p>
            <a:pPr lvl="1"/>
            <a:r>
              <a:rPr lang="en-US" dirty="0"/>
              <a:t>What are your thoughts on state laws that regulate healthcare services such as midwifery practices?</a:t>
            </a:r>
          </a:p>
          <a:p>
            <a:pPr lvl="1"/>
            <a:r>
              <a:rPr lang="en-US" dirty="0"/>
              <a:t>What do you think may be another approach the law could have taken for state licensing of midwives that could have still incorporated traditional midwives?</a:t>
            </a:r>
          </a:p>
        </p:txBody>
      </p:sp>
    </p:spTree>
    <p:extLst>
      <p:ext uri="{BB962C8B-B14F-4D97-AF65-F5344CB8AC3E}">
        <p14:creationId xmlns:p14="http://schemas.microsoft.com/office/powerpoint/2010/main" val="4250839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64D1B-34A2-812D-206F-6D31BF1A51D2}"/>
              </a:ext>
            </a:extLst>
          </p:cNvPr>
          <p:cNvSpPr>
            <a:spLocks noGrp="1"/>
          </p:cNvSpPr>
          <p:nvPr>
            <p:ph type="title"/>
          </p:nvPr>
        </p:nvSpPr>
        <p:spPr/>
        <p:txBody>
          <a:bodyPr/>
          <a:lstStyle/>
          <a:p>
            <a:r>
              <a:rPr lang="en-US" dirty="0"/>
              <a:t>Video: Reproductive Justice as a Human Right</a:t>
            </a:r>
          </a:p>
        </p:txBody>
      </p:sp>
      <p:sp>
        <p:nvSpPr>
          <p:cNvPr id="3" name="Content Placeholder 2">
            <a:extLst>
              <a:ext uri="{FF2B5EF4-FFF2-40B4-BE49-F238E27FC236}">
                <a16:creationId xmlns:a16="http://schemas.microsoft.com/office/drawing/2014/main" id="{B7A84953-01E6-F618-C07C-7D93438F18BF}"/>
              </a:ext>
            </a:extLst>
          </p:cNvPr>
          <p:cNvSpPr>
            <a:spLocks noGrp="1"/>
          </p:cNvSpPr>
          <p:nvPr>
            <p:ph idx="1"/>
          </p:nvPr>
        </p:nvSpPr>
        <p:spPr/>
        <p:txBody>
          <a:bodyPr/>
          <a:lstStyle/>
          <a:p>
            <a:r>
              <a:rPr lang="en-US" dirty="0"/>
              <a:t>What are 1-2 things that stood out to you in the video?</a:t>
            </a:r>
          </a:p>
          <a:p>
            <a:r>
              <a:rPr lang="en-US" dirty="0"/>
              <a:t>How did this video enhance your understanding of RJ and how this applies to social work?</a:t>
            </a:r>
          </a:p>
          <a:p>
            <a:r>
              <a:rPr lang="en-US" dirty="0"/>
              <a:t>What questions do you have that are lingering after watching the video?</a:t>
            </a:r>
          </a:p>
        </p:txBody>
      </p:sp>
    </p:spTree>
    <p:extLst>
      <p:ext uri="{BB962C8B-B14F-4D97-AF65-F5344CB8AC3E}">
        <p14:creationId xmlns:p14="http://schemas.microsoft.com/office/powerpoint/2010/main" val="1008357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24464-92CE-1258-B19C-53DE7845C2FB}"/>
              </a:ext>
            </a:extLst>
          </p:cNvPr>
          <p:cNvSpPr>
            <a:spLocks noGrp="1"/>
          </p:cNvSpPr>
          <p:nvPr>
            <p:ph type="title"/>
          </p:nvPr>
        </p:nvSpPr>
        <p:spPr/>
        <p:txBody>
          <a:bodyPr/>
          <a:lstStyle/>
          <a:p>
            <a:r>
              <a:rPr lang="en-US" dirty="0"/>
              <a:t>Assigned Readings</a:t>
            </a:r>
          </a:p>
        </p:txBody>
      </p:sp>
      <p:sp>
        <p:nvSpPr>
          <p:cNvPr id="3" name="Content Placeholder 2">
            <a:extLst>
              <a:ext uri="{FF2B5EF4-FFF2-40B4-BE49-F238E27FC236}">
                <a16:creationId xmlns:a16="http://schemas.microsoft.com/office/drawing/2014/main" id="{A2AFD072-1826-0A70-CB49-85117D6E7715}"/>
              </a:ext>
            </a:extLst>
          </p:cNvPr>
          <p:cNvSpPr>
            <a:spLocks noGrp="1"/>
          </p:cNvSpPr>
          <p:nvPr>
            <p:ph idx="1"/>
          </p:nvPr>
        </p:nvSpPr>
        <p:spPr/>
        <p:txBody>
          <a:bodyPr/>
          <a:lstStyle/>
          <a:p>
            <a:r>
              <a:rPr lang="en-US" dirty="0"/>
              <a:t>Any questions or thoughts on the first two chapters of </a:t>
            </a:r>
            <a:r>
              <a:rPr lang="en-US" i="1" dirty="0"/>
              <a:t>Reproductive Justice: An Introduction</a:t>
            </a:r>
            <a:r>
              <a:rPr lang="en-US" dirty="0"/>
              <a:t>?</a:t>
            </a:r>
          </a:p>
        </p:txBody>
      </p:sp>
    </p:spTree>
    <p:extLst>
      <p:ext uri="{BB962C8B-B14F-4D97-AF65-F5344CB8AC3E}">
        <p14:creationId xmlns:p14="http://schemas.microsoft.com/office/powerpoint/2010/main" val="2954219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7C56B-9193-FB6F-F8BC-7656D521C175}"/>
              </a:ext>
            </a:extLst>
          </p:cNvPr>
          <p:cNvSpPr>
            <a:spLocks noGrp="1"/>
          </p:cNvSpPr>
          <p:nvPr>
            <p:ph type="title"/>
          </p:nvPr>
        </p:nvSpPr>
        <p:spPr/>
        <p:txBody>
          <a:bodyPr/>
          <a:lstStyle/>
          <a:p>
            <a:r>
              <a:rPr lang="en-US" dirty="0"/>
              <a:t>The Right to Bodily Autonomy</a:t>
            </a:r>
          </a:p>
        </p:txBody>
      </p:sp>
      <p:sp>
        <p:nvSpPr>
          <p:cNvPr id="3" name="Content Placeholder 2">
            <a:extLst>
              <a:ext uri="{FF2B5EF4-FFF2-40B4-BE49-F238E27FC236}">
                <a16:creationId xmlns:a16="http://schemas.microsoft.com/office/drawing/2014/main" id="{7DEF483B-9E7E-8593-B524-F93FE9FE56FC}"/>
              </a:ext>
            </a:extLst>
          </p:cNvPr>
          <p:cNvSpPr>
            <a:spLocks noGrp="1"/>
          </p:cNvSpPr>
          <p:nvPr>
            <p:ph idx="1"/>
          </p:nvPr>
        </p:nvSpPr>
        <p:spPr/>
        <p:txBody>
          <a:bodyPr/>
          <a:lstStyle/>
          <a:p>
            <a:r>
              <a:rPr lang="en-US" dirty="0"/>
              <a:t>Social work ethics indicate we are required to respect the inherent dignity and worth of a person through</a:t>
            </a:r>
          </a:p>
          <a:p>
            <a:pPr lvl="1"/>
            <a:r>
              <a:rPr lang="en-US" dirty="0"/>
              <a:t>Self-determination</a:t>
            </a:r>
          </a:p>
          <a:p>
            <a:pPr lvl="1"/>
            <a:r>
              <a:rPr lang="en-US" dirty="0"/>
              <a:t>Informed consent</a:t>
            </a:r>
          </a:p>
          <a:p>
            <a:pPr lvl="1"/>
            <a:r>
              <a:rPr lang="en-US" dirty="0"/>
              <a:t>Cultural Competence—relevant when considering the historical traumas of marginalized groups</a:t>
            </a:r>
          </a:p>
          <a:p>
            <a:r>
              <a:rPr lang="en-US" dirty="0"/>
              <a:t>Bodily Autonomy is considered the 4</a:t>
            </a:r>
            <a:r>
              <a:rPr lang="en-US" baseline="30000" dirty="0"/>
              <a:t>th</a:t>
            </a:r>
            <a:r>
              <a:rPr lang="en-US" dirty="0"/>
              <a:t> tenet of RJ</a:t>
            </a:r>
          </a:p>
        </p:txBody>
      </p:sp>
    </p:spTree>
    <p:extLst>
      <p:ext uri="{BB962C8B-B14F-4D97-AF65-F5344CB8AC3E}">
        <p14:creationId xmlns:p14="http://schemas.microsoft.com/office/powerpoint/2010/main" val="2727677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07622-6310-3605-D0B4-FDAE3A8B63FE}"/>
              </a:ext>
            </a:extLst>
          </p:cNvPr>
          <p:cNvSpPr>
            <a:spLocks noGrp="1"/>
          </p:cNvSpPr>
          <p:nvPr>
            <p:ph type="title"/>
          </p:nvPr>
        </p:nvSpPr>
        <p:spPr/>
        <p:txBody>
          <a:bodyPr/>
          <a:lstStyle/>
          <a:p>
            <a:r>
              <a:rPr lang="en-US" dirty="0"/>
              <a:t>Bodily Autonomy Is…</a:t>
            </a:r>
          </a:p>
        </p:txBody>
      </p:sp>
      <p:sp>
        <p:nvSpPr>
          <p:cNvPr id="3" name="Content Placeholder 2">
            <a:extLst>
              <a:ext uri="{FF2B5EF4-FFF2-40B4-BE49-F238E27FC236}">
                <a16:creationId xmlns:a16="http://schemas.microsoft.com/office/drawing/2014/main" id="{29036906-260E-3EC9-FEC6-D445B85B8799}"/>
              </a:ext>
            </a:extLst>
          </p:cNvPr>
          <p:cNvSpPr>
            <a:spLocks noGrp="1"/>
          </p:cNvSpPr>
          <p:nvPr>
            <p:ph idx="1"/>
          </p:nvPr>
        </p:nvSpPr>
        <p:spPr/>
        <p:txBody>
          <a:bodyPr>
            <a:normAutofit fontScale="92500" lnSpcReduction="20000"/>
          </a:bodyPr>
          <a:lstStyle/>
          <a:p>
            <a:r>
              <a:rPr lang="en-US" dirty="0"/>
              <a:t>Relates to the other 3 core tenets supporting a person’s right to decide if and when to have a child and to be able to parent in a safe and healthy/sustainable environment</a:t>
            </a:r>
          </a:p>
          <a:p>
            <a:r>
              <a:rPr lang="en-US" dirty="0"/>
              <a:t>The freedom to make informed decisions over one’s own body and their future</a:t>
            </a:r>
          </a:p>
          <a:p>
            <a:pPr lvl="1"/>
            <a:r>
              <a:rPr lang="en-US" dirty="0"/>
              <a:t>To be able to act on decisions over one’s body, all people must have access high-quality healthcare services (Gomez et al., 2020)*</a:t>
            </a:r>
          </a:p>
          <a:p>
            <a:r>
              <a:rPr lang="en-US" dirty="0"/>
              <a:t>Includes the right to sexual autonomy and gender expression</a:t>
            </a:r>
          </a:p>
          <a:p>
            <a:r>
              <a:rPr lang="en-US" dirty="0"/>
              <a:t>Freedom from violence</a:t>
            </a:r>
          </a:p>
          <a:p>
            <a:r>
              <a:rPr lang="en-US" dirty="0"/>
              <a:t>Goes beyond individual behaviors in recognizing the social and political forces that shape one’s behaviors and decision-making</a:t>
            </a:r>
          </a:p>
          <a:p>
            <a:r>
              <a:rPr lang="en-US" dirty="0"/>
              <a:t>Requires that everyone be seen and valued as their authentic selves</a:t>
            </a:r>
          </a:p>
          <a:p>
            <a:pPr lvl="1"/>
            <a:r>
              <a:rPr lang="en-US" dirty="0"/>
              <a:t>-isms and –phobias negate a person’s right to bodily autonomy</a:t>
            </a:r>
          </a:p>
        </p:txBody>
      </p:sp>
    </p:spTree>
    <p:extLst>
      <p:ext uri="{BB962C8B-B14F-4D97-AF65-F5344CB8AC3E}">
        <p14:creationId xmlns:p14="http://schemas.microsoft.com/office/powerpoint/2010/main" val="25215651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{877B388A-C7C5-F04D-A841-A1A680CF077F}tf10001076</Template>
  <TotalTime>5298</TotalTime>
  <Words>1406</Words>
  <Application>Microsoft Macintosh PowerPoint</Application>
  <PresentationFormat>Widescreen</PresentationFormat>
  <Paragraphs>96</Paragraphs>
  <Slides>15</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-apple-system</vt:lpstr>
      <vt:lpstr>Arial</vt:lpstr>
      <vt:lpstr>Calibri</vt:lpstr>
      <vt:lpstr>Century Gothic</vt:lpstr>
      <vt:lpstr>Helvetica</vt:lpstr>
      <vt:lpstr>Times New Roman</vt:lpstr>
      <vt:lpstr>Wingdings 3</vt:lpstr>
      <vt:lpstr>Ion Boardroom</vt:lpstr>
      <vt:lpstr>Welcome to Reproductive Justice &amp; Social Work Praxis!</vt:lpstr>
      <vt:lpstr>Recap</vt:lpstr>
      <vt:lpstr>Community Guidelines</vt:lpstr>
      <vt:lpstr>Today’s Objectives</vt:lpstr>
      <vt:lpstr>Current Event</vt:lpstr>
      <vt:lpstr>Video: Reproductive Justice as a Human Right</vt:lpstr>
      <vt:lpstr>Assigned Readings</vt:lpstr>
      <vt:lpstr>The Right to Bodily Autonomy</vt:lpstr>
      <vt:lpstr>Bodily Autonomy Is…</vt:lpstr>
      <vt:lpstr>Bodily Autonomy</vt:lpstr>
      <vt:lpstr>Healthcare Access</vt:lpstr>
      <vt:lpstr>Maternity Health Care</vt:lpstr>
      <vt:lpstr>Quick Stats on Maternity Care Access</vt:lpstr>
      <vt:lpstr>Small Group Activity</vt:lpstr>
      <vt:lpstr>What’s Next?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Reproductive Justice &amp; Social Work Praxis</dc:title>
  <dc:creator>Lindsay Griffin</dc:creator>
  <cp:lastModifiedBy>Lindsay Griffin</cp:lastModifiedBy>
  <cp:revision>32</cp:revision>
  <dcterms:created xsi:type="dcterms:W3CDTF">2023-11-19T14:19:26Z</dcterms:created>
  <dcterms:modified xsi:type="dcterms:W3CDTF">2024-06-27T16:38:18Z</dcterms:modified>
</cp:coreProperties>
</file>