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3" r:id="rId1"/>
  </p:sldMasterIdLst>
  <p:notesMasterIdLst>
    <p:notesMasterId r:id="rId22"/>
  </p:notesMasterIdLst>
  <p:sldIdLst>
    <p:sldId id="256" r:id="rId2"/>
    <p:sldId id="276" r:id="rId3"/>
    <p:sldId id="277" r:id="rId4"/>
    <p:sldId id="264" r:id="rId5"/>
    <p:sldId id="258" r:id="rId6"/>
    <p:sldId id="278" r:id="rId7"/>
    <p:sldId id="274" r:id="rId8"/>
    <p:sldId id="259" r:id="rId9"/>
    <p:sldId id="261" r:id="rId10"/>
    <p:sldId id="265" r:id="rId11"/>
    <p:sldId id="266" r:id="rId12"/>
    <p:sldId id="267" r:id="rId13"/>
    <p:sldId id="279" r:id="rId14"/>
    <p:sldId id="270" r:id="rId15"/>
    <p:sldId id="260" r:id="rId16"/>
    <p:sldId id="268" r:id="rId17"/>
    <p:sldId id="269" r:id="rId18"/>
    <p:sldId id="271" r:id="rId19"/>
    <p:sldId id="275"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87"/>
    <p:restoredTop sz="88732"/>
  </p:normalViewPr>
  <p:slideViewPr>
    <p:cSldViewPr snapToGrid="0">
      <p:cViewPr varScale="1">
        <p:scale>
          <a:sx n="104" d="100"/>
          <a:sy n="104" d="100"/>
        </p:scale>
        <p:origin x="696"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87995E-CED7-4940-90BD-394D5857B95E}" type="datetimeFigureOut">
              <a:rPr lang="en-US" smtClean="0"/>
              <a:t>7/1/24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D88C61-72B2-F24A-99D6-9D513AB3CD72}" type="slidenum">
              <a:rPr lang="en-US" smtClean="0"/>
              <a:t>‹#›</a:t>
            </a:fld>
            <a:endParaRPr lang="en-US"/>
          </a:p>
        </p:txBody>
      </p:sp>
    </p:spTree>
    <p:extLst>
      <p:ext uri="{BB962C8B-B14F-4D97-AF65-F5344CB8AC3E}">
        <p14:creationId xmlns:p14="http://schemas.microsoft.com/office/powerpoint/2010/main" val="4064665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temp check</a:t>
            </a:r>
          </a:p>
        </p:txBody>
      </p:sp>
      <p:sp>
        <p:nvSpPr>
          <p:cNvPr id="4" name="Slide Number Placeholder 3"/>
          <p:cNvSpPr>
            <a:spLocks noGrp="1"/>
          </p:cNvSpPr>
          <p:nvPr>
            <p:ph type="sldNum" sz="quarter" idx="5"/>
          </p:nvPr>
        </p:nvSpPr>
        <p:spPr/>
        <p:txBody>
          <a:bodyPr/>
          <a:lstStyle/>
          <a:p>
            <a:fld id="{C2D88C61-72B2-F24A-99D6-9D513AB3CD72}" type="slidenum">
              <a:rPr lang="en-US" smtClean="0"/>
              <a:t>1</a:t>
            </a:fld>
            <a:endParaRPr lang="en-US"/>
          </a:p>
        </p:txBody>
      </p:sp>
    </p:spTree>
    <p:extLst>
      <p:ext uri="{BB962C8B-B14F-4D97-AF65-F5344CB8AC3E}">
        <p14:creationId xmlns:p14="http://schemas.microsoft.com/office/powerpoint/2010/main" val="680133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D88C61-72B2-F24A-99D6-9D513AB3CD72}" type="slidenum">
              <a:rPr lang="en-US" smtClean="0"/>
              <a:t>5</a:t>
            </a:fld>
            <a:endParaRPr lang="en-US"/>
          </a:p>
        </p:txBody>
      </p:sp>
    </p:spTree>
    <p:extLst>
      <p:ext uri="{BB962C8B-B14F-4D97-AF65-F5344CB8AC3E}">
        <p14:creationId xmlns:p14="http://schemas.microsoft.com/office/powerpoint/2010/main" val="2462053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today’s hot topic—I wanted to bring this up again to have everyone reflect, is this good enough? We’ve had 2 sessions so far, and we’re starting to get to know each other. After the 2 sessions we’ve had, is there anything that needs to be changed or updated?</a:t>
            </a:r>
          </a:p>
        </p:txBody>
      </p:sp>
      <p:sp>
        <p:nvSpPr>
          <p:cNvPr id="4" name="Slide Number Placeholder 3"/>
          <p:cNvSpPr>
            <a:spLocks noGrp="1"/>
          </p:cNvSpPr>
          <p:nvPr>
            <p:ph type="sldNum" sz="quarter" idx="5"/>
          </p:nvPr>
        </p:nvSpPr>
        <p:spPr/>
        <p:txBody>
          <a:bodyPr/>
          <a:lstStyle/>
          <a:p>
            <a:fld id="{C2D88C61-72B2-F24A-99D6-9D513AB3CD72}" type="slidenum">
              <a:rPr lang="en-US" smtClean="0"/>
              <a:t>6</a:t>
            </a:fld>
            <a:endParaRPr lang="en-US"/>
          </a:p>
        </p:txBody>
      </p:sp>
    </p:spTree>
    <p:extLst>
      <p:ext uri="{BB962C8B-B14F-4D97-AF65-F5344CB8AC3E}">
        <p14:creationId xmlns:p14="http://schemas.microsoft.com/office/powerpoint/2010/main" val="1532204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**Significant as often the ones who are followed in news media tend to be people who want pregnancy but are dealing with fetal anomalies and/or health risk factors with pregnancy</a:t>
            </a:r>
          </a:p>
        </p:txBody>
      </p:sp>
      <p:sp>
        <p:nvSpPr>
          <p:cNvPr id="4" name="Slide Number Placeholder 3"/>
          <p:cNvSpPr>
            <a:spLocks noGrp="1"/>
          </p:cNvSpPr>
          <p:nvPr>
            <p:ph type="sldNum" sz="quarter" idx="5"/>
          </p:nvPr>
        </p:nvSpPr>
        <p:spPr/>
        <p:txBody>
          <a:bodyPr/>
          <a:lstStyle/>
          <a:p>
            <a:fld id="{C2D88C61-72B2-F24A-99D6-9D513AB3CD72}" type="slidenum">
              <a:rPr lang="en-US" smtClean="0"/>
              <a:t>11</a:t>
            </a:fld>
            <a:endParaRPr lang="en-US"/>
          </a:p>
        </p:txBody>
      </p:sp>
    </p:spTree>
    <p:extLst>
      <p:ext uri="{BB962C8B-B14F-4D97-AF65-F5344CB8AC3E}">
        <p14:creationId xmlns:p14="http://schemas.microsoft.com/office/powerpoint/2010/main" val="3395626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*Mifepristone (pill that was in the </a:t>
            </a:r>
            <a:r>
              <a:rPr lang="en-US"/>
              <a:t>news recently) </a:t>
            </a:r>
            <a:r>
              <a:rPr lang="en-US" dirty="0"/>
              <a:t>medication abortion accounts for about 2/3rds of abortions, and is only prescribed in the first trimester. This is also commonly used for managing ectopic pregnancies.</a:t>
            </a:r>
          </a:p>
        </p:txBody>
      </p:sp>
      <p:sp>
        <p:nvSpPr>
          <p:cNvPr id="4" name="Slide Number Placeholder 3"/>
          <p:cNvSpPr>
            <a:spLocks noGrp="1"/>
          </p:cNvSpPr>
          <p:nvPr>
            <p:ph type="sldNum" sz="quarter" idx="5"/>
          </p:nvPr>
        </p:nvSpPr>
        <p:spPr/>
        <p:txBody>
          <a:bodyPr/>
          <a:lstStyle/>
          <a:p>
            <a:fld id="{C2D88C61-72B2-F24A-99D6-9D513AB3CD72}" type="slidenum">
              <a:rPr lang="en-US" smtClean="0"/>
              <a:t>12</a:t>
            </a:fld>
            <a:endParaRPr lang="en-US"/>
          </a:p>
        </p:txBody>
      </p:sp>
    </p:spTree>
    <p:extLst>
      <p:ext uri="{BB962C8B-B14F-4D97-AF65-F5344CB8AC3E}">
        <p14:creationId xmlns:p14="http://schemas.microsoft.com/office/powerpoint/2010/main" val="4184696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D88C61-72B2-F24A-99D6-9D513AB3CD72}" type="slidenum">
              <a:rPr lang="en-US" smtClean="0"/>
              <a:t>15</a:t>
            </a:fld>
            <a:endParaRPr lang="en-US"/>
          </a:p>
        </p:txBody>
      </p:sp>
    </p:spTree>
    <p:extLst>
      <p:ext uri="{BB962C8B-B14F-4D97-AF65-F5344CB8AC3E}">
        <p14:creationId xmlns:p14="http://schemas.microsoft.com/office/powerpoint/2010/main" val="2517402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D88C61-72B2-F24A-99D6-9D513AB3CD72}" type="slidenum">
              <a:rPr lang="en-US" smtClean="0"/>
              <a:t>18</a:t>
            </a:fld>
            <a:endParaRPr lang="en-US"/>
          </a:p>
        </p:txBody>
      </p:sp>
    </p:spTree>
    <p:extLst>
      <p:ext uri="{BB962C8B-B14F-4D97-AF65-F5344CB8AC3E}">
        <p14:creationId xmlns:p14="http://schemas.microsoft.com/office/powerpoint/2010/main" val="7926189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01501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2998410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9564039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8968973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0930348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5657460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893929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0079451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7028413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286438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3116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6518126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0793631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3944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42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9011149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7/1/24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8982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586B75A-687E-405C-8A0B-8D00578BA2C3}" type="datetimeFigureOut">
              <a:rPr lang="en-US" smtClean="0"/>
              <a:pPr/>
              <a:t>7/1/24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66818787"/>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96" r:id="rId13"/>
    <p:sldLayoutId id="2147483897" r:id="rId14"/>
    <p:sldLayoutId id="2147483898" r:id="rId15"/>
    <p:sldLayoutId id="2147483899" r:id="rId16"/>
    <p:sldLayoutId id="2147483900"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363/452101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bortionfunds.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doi.org/10.1093/sw/swad004" TargetMode="External"/><Relationship Id="rId2" Type="http://schemas.openxmlformats.org/officeDocument/2006/relationships/hyperlink" Target="https://doi.org/10.2105/AJPH.2013.301339" TargetMode="External"/><Relationship Id="rId1" Type="http://schemas.openxmlformats.org/officeDocument/2006/relationships/slideLayout" Target="../slideLayouts/slideLayout2.xml"/><Relationship Id="rId4" Type="http://schemas.openxmlformats.org/officeDocument/2006/relationships/hyperlink" Target="http://ebookcentral.proquest.com/lib/brynmawr/detail.action?docID=4711991"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4.sv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instagram.com/reel/C2iL914Oo0U/?utm_source=ig_web_button_share_sheet&amp;igsh=MzRlODBiNWFlZA==" TargetMode="External"/><Relationship Id="rId2" Type="http://schemas.openxmlformats.org/officeDocument/2006/relationships/hyperlink" Target="https://reproductiverights.org/our-issues/abor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1ECA4FE-7D2F-4576-B767-3A5F5ABFE9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9" name="Rectangle 8">
              <a:extLst>
                <a:ext uri="{FF2B5EF4-FFF2-40B4-BE49-F238E27FC236}">
                  <a16:creationId xmlns:a16="http://schemas.microsoft.com/office/drawing/2014/main" id="{5969441E-5462-4859-86CD-1737FDE360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a:extLst>
                <a:ext uri="{FF2B5EF4-FFF2-40B4-BE49-F238E27FC236}">
                  <a16:creationId xmlns:a16="http://schemas.microsoft.com/office/drawing/2014/main" id="{596BD4B5-6833-40CC-96FE-EDC67563426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a:extLst>
              <a:ext uri="{FF2B5EF4-FFF2-40B4-BE49-F238E27FC236}">
                <a16:creationId xmlns:a16="http://schemas.microsoft.com/office/drawing/2014/main" id="{55C362CC-957F-6890-78A6-2C5366B651E1}"/>
              </a:ext>
            </a:extLst>
          </p:cNvPr>
          <p:cNvSpPr>
            <a:spLocks noGrp="1"/>
          </p:cNvSpPr>
          <p:nvPr>
            <p:ph type="ctrTitle"/>
          </p:nvPr>
        </p:nvSpPr>
        <p:spPr>
          <a:xfrm>
            <a:off x="1683171" y="1169773"/>
            <a:ext cx="8825658" cy="2870161"/>
          </a:xfrm>
        </p:spPr>
        <p:txBody>
          <a:bodyPr anchor="b">
            <a:normAutofit/>
          </a:bodyPr>
          <a:lstStyle/>
          <a:p>
            <a:pPr algn="ctr"/>
            <a:r>
              <a:rPr lang="en-US" dirty="0">
                <a:solidFill>
                  <a:schemeClr val="tx1"/>
                </a:solidFill>
              </a:rPr>
              <a:t>Reproductive Justice &amp; Social Work Praxis</a:t>
            </a:r>
          </a:p>
        </p:txBody>
      </p:sp>
      <p:sp>
        <p:nvSpPr>
          <p:cNvPr id="3" name="Subtitle 2">
            <a:extLst>
              <a:ext uri="{FF2B5EF4-FFF2-40B4-BE49-F238E27FC236}">
                <a16:creationId xmlns:a16="http://schemas.microsoft.com/office/drawing/2014/main" id="{93E7A329-3987-938F-D498-519634431F41}"/>
              </a:ext>
            </a:extLst>
          </p:cNvPr>
          <p:cNvSpPr>
            <a:spLocks noGrp="1"/>
          </p:cNvSpPr>
          <p:nvPr>
            <p:ph type="subTitle" idx="1"/>
          </p:nvPr>
        </p:nvSpPr>
        <p:spPr>
          <a:xfrm>
            <a:off x="1683171" y="4293441"/>
            <a:ext cx="8825658" cy="1234148"/>
          </a:xfrm>
        </p:spPr>
        <p:txBody>
          <a:bodyPr>
            <a:normAutofit lnSpcReduction="10000"/>
          </a:bodyPr>
          <a:lstStyle/>
          <a:p>
            <a:pPr algn="ctr"/>
            <a:r>
              <a:rPr lang="en-US" sz="2000" dirty="0"/>
              <a:t>Session 3: The right to not have a child</a:t>
            </a:r>
          </a:p>
          <a:p>
            <a:pPr algn="ctr"/>
            <a:r>
              <a:rPr lang="en-US" sz="2000" dirty="0"/>
              <a:t>Abortion care &amp; access</a:t>
            </a:r>
          </a:p>
          <a:p>
            <a:pPr algn="ctr"/>
            <a:r>
              <a:rPr lang="en-US" sz="2000" dirty="0"/>
              <a:t>Prof. Lindsay Griffin</a:t>
            </a:r>
          </a:p>
        </p:txBody>
      </p:sp>
      <p:cxnSp>
        <p:nvCxnSpPr>
          <p:cNvPr id="12" name="Straight Connector 11">
            <a:extLst>
              <a:ext uri="{FF2B5EF4-FFF2-40B4-BE49-F238E27FC236}">
                <a16:creationId xmlns:a16="http://schemas.microsoft.com/office/drawing/2014/main" id="{E81F53E2-F556-42FA-8D24-113839EE19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58249" y="4166888"/>
            <a:ext cx="675502"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46008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a:extLst>
              <a:ext uri="{FF2B5EF4-FFF2-40B4-BE49-F238E27FC236}">
                <a16:creationId xmlns:a16="http://schemas.microsoft.com/office/drawing/2014/main" id="{15AE9E51-A815-BE9D-A356-8CC741EECE15}"/>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Impact of Not Receiving a Wanted Abortion</a:t>
            </a:r>
          </a:p>
        </p:txBody>
      </p:sp>
      <p:sp>
        <p:nvSpPr>
          <p:cNvPr id="3" name="Content Placeholder 2">
            <a:extLst>
              <a:ext uri="{FF2B5EF4-FFF2-40B4-BE49-F238E27FC236}">
                <a16:creationId xmlns:a16="http://schemas.microsoft.com/office/drawing/2014/main" id="{9CF01275-37A2-922E-D82B-0963F24A88E5}"/>
              </a:ext>
            </a:extLst>
          </p:cNvPr>
          <p:cNvSpPr>
            <a:spLocks noGrp="1"/>
          </p:cNvSpPr>
          <p:nvPr>
            <p:ph idx="1"/>
          </p:nvPr>
        </p:nvSpPr>
        <p:spPr>
          <a:xfrm>
            <a:off x="5290077" y="437513"/>
            <a:ext cx="5502614" cy="5954325"/>
          </a:xfrm>
        </p:spPr>
        <p:txBody>
          <a:bodyPr anchor="ctr">
            <a:normAutofit/>
          </a:bodyPr>
          <a:lstStyle/>
          <a:p>
            <a:pPr>
              <a:lnSpc>
                <a:spcPct val="90000"/>
              </a:lnSpc>
            </a:pPr>
            <a:r>
              <a:rPr lang="en-US" sz="1400" i="1"/>
              <a:t>The Turnaway Study</a:t>
            </a:r>
            <a:r>
              <a:rPr lang="en-US" sz="1400"/>
              <a:t>: “</a:t>
            </a:r>
            <a:r>
              <a:rPr lang="en-US" sz="1400" b="0" i="0">
                <a:effectLst/>
              </a:rPr>
              <a:t>longitudinal study examining the effects of unwanted pregnancy on women’s lives. The major aim of the study is to describe the mental health, physical health, and socioeconomic consequences of receiving an abortion compared to carrying an unwanted pregnancy to term. The main finding of The Turnaway Study is that receiving an abortion does not harm the health and wellbeing of women, but in fact, being denied an abortion results in worse financial, health and family outcomes.”</a:t>
            </a:r>
          </a:p>
          <a:p>
            <a:pPr>
              <a:lnSpc>
                <a:spcPct val="90000"/>
              </a:lnSpc>
            </a:pPr>
            <a:r>
              <a:rPr lang="en-US" sz="1400" b="0" i="0">
                <a:effectLst/>
              </a:rPr>
              <a:t>Those who were unable to have an abortion and gave birth (some outcomes):</a:t>
            </a:r>
          </a:p>
          <a:p>
            <a:pPr lvl="1">
              <a:lnSpc>
                <a:spcPct val="90000"/>
              </a:lnSpc>
            </a:pPr>
            <a:r>
              <a:rPr lang="en-US" sz="1400" b="0" i="0">
                <a:effectLst/>
              </a:rPr>
              <a:t>Even years after abortion denial, were less likely to have enough money to cover basic living expenses (food, housing, transportation)</a:t>
            </a:r>
          </a:p>
          <a:p>
            <a:pPr lvl="1">
              <a:lnSpc>
                <a:spcPct val="90000"/>
              </a:lnSpc>
            </a:pPr>
            <a:r>
              <a:rPr lang="en-US" sz="1400" b="0" i="0">
                <a:effectLst/>
              </a:rPr>
              <a:t>Had a lower credit score, higher debt, increased likelihood of having bankruptcies and eviction on their financial records</a:t>
            </a:r>
          </a:p>
          <a:p>
            <a:pPr lvl="1">
              <a:lnSpc>
                <a:spcPct val="90000"/>
              </a:lnSpc>
            </a:pPr>
            <a:r>
              <a:rPr lang="en-US" sz="1400" b="0" i="0">
                <a:effectLst/>
              </a:rPr>
              <a:t>More likely to be raising a child alone</a:t>
            </a:r>
          </a:p>
          <a:p>
            <a:pPr lvl="1">
              <a:lnSpc>
                <a:spcPct val="90000"/>
              </a:lnSpc>
            </a:pPr>
            <a:r>
              <a:rPr lang="en-US" sz="1400" b="0" i="0">
                <a:effectLst/>
              </a:rPr>
              <a:t>Had poorer bonding/attachment with child</a:t>
            </a:r>
          </a:p>
          <a:p>
            <a:pPr lvl="1">
              <a:lnSpc>
                <a:spcPct val="90000"/>
              </a:lnSpc>
            </a:pPr>
            <a:r>
              <a:rPr lang="en-US" sz="1400" b="0" i="0">
                <a:effectLst/>
              </a:rPr>
              <a:t>Higher risk for life-threatening pregnancy complications</a:t>
            </a:r>
            <a:endParaRPr lang="en-US" sz="1400"/>
          </a:p>
          <a:p>
            <a:pPr>
              <a:lnSpc>
                <a:spcPct val="90000"/>
              </a:lnSpc>
            </a:pPr>
            <a:r>
              <a:rPr lang="en-US" sz="1400"/>
              <a:t>https://www.ansirh.org/research/ongoing/turnaway-study</a:t>
            </a:r>
          </a:p>
        </p:txBody>
      </p:sp>
    </p:spTree>
    <p:extLst>
      <p:ext uri="{BB962C8B-B14F-4D97-AF65-F5344CB8AC3E}">
        <p14:creationId xmlns:p14="http://schemas.microsoft.com/office/powerpoint/2010/main" val="2482070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F56C9-441D-3243-9EE3-E069B342FF38}"/>
              </a:ext>
            </a:extLst>
          </p:cNvPr>
          <p:cNvSpPr>
            <a:spLocks noGrp="1"/>
          </p:cNvSpPr>
          <p:nvPr>
            <p:ph type="title"/>
          </p:nvPr>
        </p:nvSpPr>
        <p:spPr/>
        <p:txBody>
          <a:bodyPr/>
          <a:lstStyle/>
          <a:p>
            <a:r>
              <a:rPr lang="en-US" dirty="0"/>
              <a:t>Profile for Late-Term Abortions +20 weeks</a:t>
            </a:r>
          </a:p>
        </p:txBody>
      </p:sp>
      <p:sp>
        <p:nvSpPr>
          <p:cNvPr id="3" name="Content Placeholder 2">
            <a:extLst>
              <a:ext uri="{FF2B5EF4-FFF2-40B4-BE49-F238E27FC236}">
                <a16:creationId xmlns:a16="http://schemas.microsoft.com/office/drawing/2014/main" id="{08D7109C-53F6-6E61-454B-10E4CE15F355}"/>
              </a:ext>
            </a:extLst>
          </p:cNvPr>
          <p:cNvSpPr>
            <a:spLocks noGrp="1"/>
          </p:cNvSpPr>
          <p:nvPr>
            <p:ph idx="1"/>
          </p:nvPr>
        </p:nvSpPr>
        <p:spPr/>
        <p:txBody>
          <a:bodyPr>
            <a:normAutofit lnSpcReduction="10000"/>
          </a:bodyPr>
          <a:lstStyle/>
          <a:p>
            <a:r>
              <a:rPr lang="en-US" dirty="0">
                <a:effectLst/>
              </a:rPr>
              <a:t>Foster, D. G., &amp; </a:t>
            </a:r>
            <a:r>
              <a:rPr lang="en-US" dirty="0" err="1">
                <a:effectLst/>
              </a:rPr>
              <a:t>Kimport</a:t>
            </a:r>
            <a:r>
              <a:rPr lang="en-US" dirty="0">
                <a:effectLst/>
              </a:rPr>
              <a:t>, K. (2013). Who Seeks Abortions at or After 20 Weeks? </a:t>
            </a:r>
            <a:r>
              <a:rPr lang="en-US" i="1" dirty="0">
                <a:effectLst/>
              </a:rPr>
              <a:t>Perspectives on Sexual and Reproductive Health</a:t>
            </a:r>
            <a:r>
              <a:rPr lang="en-US" dirty="0">
                <a:effectLst/>
              </a:rPr>
              <a:t>, </a:t>
            </a:r>
            <a:r>
              <a:rPr lang="en-US" i="1" dirty="0">
                <a:effectLst/>
              </a:rPr>
              <a:t>45</a:t>
            </a:r>
            <a:r>
              <a:rPr lang="en-US" dirty="0">
                <a:effectLst/>
              </a:rPr>
              <a:t>(4), 210–218. </a:t>
            </a:r>
            <a:r>
              <a:rPr lang="en-US" dirty="0">
                <a:effectLst/>
                <a:hlinkClick r:id="rId3"/>
              </a:rPr>
              <a:t>https://doi.org/10.1363/4521013</a:t>
            </a:r>
            <a:endParaRPr lang="en-US" dirty="0">
              <a:effectLst/>
            </a:endParaRPr>
          </a:p>
          <a:p>
            <a:pPr lvl="1"/>
            <a:r>
              <a:rPr lang="en-US" dirty="0"/>
              <a:t>Women* 20-24 are more likely to seek abortions after 20 weeks</a:t>
            </a:r>
          </a:p>
          <a:p>
            <a:pPr lvl="1"/>
            <a:r>
              <a:rPr lang="en-US" dirty="0"/>
              <a:t>Difficulty recognizing pregnancy</a:t>
            </a:r>
          </a:p>
          <a:p>
            <a:pPr lvl="1"/>
            <a:r>
              <a:rPr lang="en-US" dirty="0"/>
              <a:t>Women raising children alone OR nulliparous= no current children</a:t>
            </a:r>
          </a:p>
          <a:p>
            <a:pPr lvl="1"/>
            <a:r>
              <a:rPr lang="en-US" dirty="0"/>
              <a:t>MH/SA issues present</a:t>
            </a:r>
          </a:p>
          <a:p>
            <a:pPr lvl="1"/>
            <a:r>
              <a:rPr lang="en-US" dirty="0"/>
              <a:t>IPV or conflicts with male partner</a:t>
            </a:r>
          </a:p>
          <a:p>
            <a:pPr lvl="1"/>
            <a:r>
              <a:rPr lang="en-US" dirty="0"/>
              <a:t>Difficulty with decision</a:t>
            </a:r>
          </a:p>
          <a:p>
            <a:pPr lvl="1"/>
            <a:r>
              <a:rPr lang="en-US" dirty="0"/>
              <a:t>Limited financial resources &amp; difficulty raising funds</a:t>
            </a:r>
          </a:p>
        </p:txBody>
      </p:sp>
    </p:spTree>
    <p:extLst>
      <p:ext uri="{BB962C8B-B14F-4D97-AF65-F5344CB8AC3E}">
        <p14:creationId xmlns:p14="http://schemas.microsoft.com/office/powerpoint/2010/main" val="2513366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8556F-BAE1-255F-EC55-BF311B41FF5B}"/>
              </a:ext>
            </a:extLst>
          </p:cNvPr>
          <p:cNvSpPr>
            <a:spLocks noGrp="1"/>
          </p:cNvSpPr>
          <p:nvPr>
            <p:ph type="title"/>
          </p:nvPr>
        </p:nvSpPr>
        <p:spPr/>
        <p:txBody>
          <a:bodyPr/>
          <a:lstStyle/>
          <a:p>
            <a:r>
              <a:rPr lang="en-US" dirty="0"/>
              <a:t>Costs for Abortions</a:t>
            </a:r>
          </a:p>
        </p:txBody>
      </p:sp>
      <p:sp>
        <p:nvSpPr>
          <p:cNvPr id="3" name="Content Placeholder 2">
            <a:extLst>
              <a:ext uri="{FF2B5EF4-FFF2-40B4-BE49-F238E27FC236}">
                <a16:creationId xmlns:a16="http://schemas.microsoft.com/office/drawing/2014/main" id="{39CF7793-B656-9EE5-5AB0-FB5B120ED83C}"/>
              </a:ext>
            </a:extLst>
          </p:cNvPr>
          <p:cNvSpPr>
            <a:spLocks noGrp="1"/>
          </p:cNvSpPr>
          <p:nvPr>
            <p:ph idx="1"/>
          </p:nvPr>
        </p:nvSpPr>
        <p:spPr/>
        <p:txBody>
          <a:bodyPr/>
          <a:lstStyle/>
          <a:p>
            <a:r>
              <a:rPr lang="en-US" dirty="0"/>
              <a:t>Foster &amp; </a:t>
            </a:r>
            <a:r>
              <a:rPr lang="en-US" dirty="0" err="1"/>
              <a:t>Kimport</a:t>
            </a:r>
            <a:r>
              <a:rPr lang="en-US" dirty="0"/>
              <a:t> (</a:t>
            </a:r>
            <a:r>
              <a:rPr lang="en-US" b="1" dirty="0"/>
              <a:t>2013</a:t>
            </a:r>
            <a:r>
              <a:rPr lang="en-US" dirty="0"/>
              <a:t>)</a:t>
            </a:r>
          </a:p>
          <a:p>
            <a:pPr lvl="1"/>
            <a:r>
              <a:rPr lang="en-US" dirty="0"/>
              <a:t>At time of study, average cost for first-trimester abortion was around $519 and around </a:t>
            </a:r>
            <a:r>
              <a:rPr lang="en-US" b="1" dirty="0"/>
              <a:t>$2,014 </a:t>
            </a:r>
            <a:r>
              <a:rPr lang="en-US" dirty="0"/>
              <a:t>for a later abortion—</a:t>
            </a:r>
            <a:r>
              <a:rPr lang="en-US" i="1" dirty="0"/>
              <a:t>not inclusive of travel co</a:t>
            </a:r>
            <a:r>
              <a:rPr lang="en-US" dirty="0"/>
              <a:t>sts (food, lodging, transportation)</a:t>
            </a:r>
          </a:p>
          <a:p>
            <a:r>
              <a:rPr lang="en-US" dirty="0"/>
              <a:t>National Network of Abortion Funds: </a:t>
            </a:r>
            <a:r>
              <a:rPr lang="en-US" dirty="0">
                <a:hlinkClick r:id="rId3"/>
              </a:rPr>
              <a:t>https://abortionfunds.org/</a:t>
            </a:r>
            <a:r>
              <a:rPr lang="en-US" dirty="0"/>
              <a:t>: average cost is between $500-$600 for first trimester and costs go up for each week of gestation</a:t>
            </a:r>
          </a:p>
          <a:p>
            <a:pPr lvl="2"/>
            <a:r>
              <a:rPr lang="en-US" dirty="0"/>
              <a:t>Abortion funds can help with financing and can also help with logistics </a:t>
            </a:r>
          </a:p>
        </p:txBody>
      </p:sp>
    </p:spTree>
    <p:extLst>
      <p:ext uri="{BB962C8B-B14F-4D97-AF65-F5344CB8AC3E}">
        <p14:creationId xmlns:p14="http://schemas.microsoft.com/office/powerpoint/2010/main" val="4214152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5201-3A4E-5DDF-A2EE-7896203201BE}"/>
              </a:ext>
            </a:extLst>
          </p:cNvPr>
          <p:cNvSpPr>
            <a:spLocks noGrp="1"/>
          </p:cNvSpPr>
          <p:nvPr>
            <p:ph type="title"/>
          </p:nvPr>
        </p:nvSpPr>
        <p:spPr/>
        <p:txBody>
          <a:bodyPr/>
          <a:lstStyle/>
          <a:p>
            <a:r>
              <a:rPr lang="en-US" dirty="0"/>
              <a:t>Readings</a:t>
            </a:r>
          </a:p>
        </p:txBody>
      </p:sp>
      <p:sp>
        <p:nvSpPr>
          <p:cNvPr id="3" name="Content Placeholder 2">
            <a:extLst>
              <a:ext uri="{FF2B5EF4-FFF2-40B4-BE49-F238E27FC236}">
                <a16:creationId xmlns:a16="http://schemas.microsoft.com/office/drawing/2014/main" id="{7C65FD8B-28B7-A1FE-E5F0-7D8E1AB2AE7A}"/>
              </a:ext>
            </a:extLst>
          </p:cNvPr>
          <p:cNvSpPr>
            <a:spLocks noGrp="1"/>
          </p:cNvSpPr>
          <p:nvPr>
            <p:ph idx="1"/>
          </p:nvPr>
        </p:nvSpPr>
        <p:spPr/>
        <p:txBody>
          <a:bodyPr/>
          <a:lstStyle/>
          <a:p>
            <a:pPr marL="457200" marR="0" indent="-457200">
              <a:spcBef>
                <a:spcPts val="0"/>
              </a:spcBef>
              <a:spcAft>
                <a:spcPts val="0"/>
              </a:spcAft>
            </a:pPr>
            <a:r>
              <a:rPr lang="en-US" sz="1800" dirty="0" err="1">
                <a:effectLst/>
                <a:latin typeface="Times New Roman" panose="02020603050405020304" pitchFamily="18" charset="0"/>
                <a:ea typeface="Times New Roman" panose="02020603050405020304" pitchFamily="18" charset="0"/>
              </a:rPr>
              <a:t>Dehlendorf</a:t>
            </a:r>
            <a:r>
              <a:rPr lang="en-US" sz="1800" dirty="0">
                <a:effectLst/>
                <a:latin typeface="Times New Roman" panose="02020603050405020304" pitchFamily="18" charset="0"/>
                <a:ea typeface="Times New Roman" panose="02020603050405020304" pitchFamily="18" charset="0"/>
              </a:rPr>
              <a:t>, C., Harris, L. H., &amp; Weitz, T. A. (2013). Disparities in abortion rates: A Public Health Approach. </a:t>
            </a:r>
            <a:r>
              <a:rPr lang="en-US" sz="1800" i="1" dirty="0">
                <a:effectLst/>
                <a:latin typeface="Times New Roman" panose="02020603050405020304" pitchFamily="18" charset="0"/>
                <a:ea typeface="Times New Roman" panose="02020603050405020304" pitchFamily="18" charset="0"/>
              </a:rPr>
              <a:t>American Journal of Public Health</a:t>
            </a:r>
            <a:r>
              <a:rPr lang="en-US" sz="180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103</a:t>
            </a:r>
            <a:r>
              <a:rPr lang="en-US" sz="1800" dirty="0">
                <a:effectLst/>
                <a:latin typeface="Times New Roman" panose="02020603050405020304" pitchFamily="18" charset="0"/>
                <a:ea typeface="Times New Roman" panose="02020603050405020304" pitchFamily="18" charset="0"/>
              </a:rPr>
              <a:t>(10), 1772–1779. </a:t>
            </a:r>
            <a:r>
              <a:rPr lang="en-US" sz="1800" u="sng" dirty="0">
                <a:solidFill>
                  <a:srgbClr val="0000FF"/>
                </a:solidFill>
                <a:effectLst/>
                <a:latin typeface="Times New Roman" panose="02020603050405020304" pitchFamily="18" charset="0"/>
                <a:ea typeface="Times New Roman" panose="02020603050405020304" pitchFamily="18" charset="0"/>
                <a:hlinkClick r:id="rId2"/>
              </a:rPr>
              <a:t>https://doi.org/10.2105/AJPH.2013.301339</a:t>
            </a:r>
            <a:endParaRPr lang="en-US" sz="1800" dirty="0">
              <a:effectLst/>
              <a:latin typeface="Times New Roman" panose="02020603050405020304" pitchFamily="18" charset="0"/>
              <a:ea typeface="Times New Roman" panose="02020603050405020304" pitchFamily="18" charset="0"/>
            </a:endParaRP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Reamer, F. G. (2023). Ethical Practice in a Post-Roe World: A Guide for Social Workers. </a:t>
            </a:r>
            <a:r>
              <a:rPr lang="en-US" sz="1800" i="1" dirty="0">
                <a:effectLst/>
                <a:latin typeface="Times New Roman" panose="02020603050405020304" pitchFamily="18" charset="0"/>
                <a:ea typeface="Times New Roman" panose="02020603050405020304" pitchFamily="18" charset="0"/>
              </a:rPr>
              <a:t>Social Work</a:t>
            </a:r>
            <a:r>
              <a:rPr lang="en-US" sz="180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68</a:t>
            </a:r>
            <a:r>
              <a:rPr lang="en-US" sz="1800" dirty="0">
                <a:effectLst/>
                <a:latin typeface="Times New Roman" panose="02020603050405020304" pitchFamily="18" charset="0"/>
                <a:ea typeface="Times New Roman" panose="02020603050405020304" pitchFamily="18" charset="0"/>
              </a:rPr>
              <a:t>(2), 150–158. </a:t>
            </a:r>
            <a:r>
              <a:rPr lang="en-US" sz="1800" u="sng" dirty="0">
                <a:solidFill>
                  <a:srgbClr val="0000FF"/>
                </a:solidFill>
                <a:effectLst/>
                <a:latin typeface="Times New Roman" panose="02020603050405020304" pitchFamily="18" charset="0"/>
                <a:ea typeface="Times New Roman" panose="02020603050405020304" pitchFamily="18" charset="0"/>
                <a:hlinkClick r:id="rId3"/>
              </a:rPr>
              <a:t>https://doi.org/10.1093/sw/swad004</a:t>
            </a:r>
            <a:endParaRPr lang="en-US" sz="1800" dirty="0">
              <a:effectLst/>
              <a:latin typeface="Times New Roman" panose="02020603050405020304" pitchFamily="18" charset="0"/>
              <a:ea typeface="Times New Roman" panose="02020603050405020304" pitchFamily="18" charset="0"/>
            </a:endParaRPr>
          </a:p>
          <a:p>
            <a:pPr marL="400050" marR="0" indent="-400050">
              <a:spcBef>
                <a:spcPts val="0"/>
              </a:spcBef>
              <a:spcAft>
                <a:spcPts val="0"/>
              </a:spcAft>
            </a:pPr>
            <a:r>
              <a:rPr lang="en-US" sz="1800" dirty="0">
                <a:effectLst/>
                <a:latin typeface="Times New Roman" panose="02020603050405020304" pitchFamily="18" charset="0"/>
                <a:ea typeface="Times New Roman" panose="02020603050405020304" pitchFamily="18" charset="0"/>
              </a:rPr>
              <a:t>Ross, L., &amp; </a:t>
            </a:r>
            <a:r>
              <a:rPr lang="en-US" sz="1800" dirty="0" err="1">
                <a:effectLst/>
                <a:latin typeface="Times New Roman" panose="02020603050405020304" pitchFamily="18" charset="0"/>
                <a:ea typeface="Times New Roman" panose="02020603050405020304" pitchFamily="18" charset="0"/>
              </a:rPr>
              <a:t>Solinger</a:t>
            </a:r>
            <a:r>
              <a:rPr lang="en-US" sz="1800" dirty="0">
                <a:effectLst/>
                <a:latin typeface="Times New Roman" panose="02020603050405020304" pitchFamily="18" charset="0"/>
                <a:ea typeface="Times New Roman" panose="02020603050405020304" pitchFamily="18" charset="0"/>
              </a:rPr>
              <a:t>, R. (2017). </a:t>
            </a:r>
            <a:r>
              <a:rPr lang="en-US" sz="1800" i="1" dirty="0">
                <a:effectLst/>
                <a:latin typeface="Times New Roman" panose="02020603050405020304" pitchFamily="18" charset="0"/>
                <a:ea typeface="Times New Roman" panose="02020603050405020304" pitchFamily="18" charset="0"/>
              </a:rPr>
              <a:t>Reproductive Justice: An Introduction</a:t>
            </a:r>
            <a:r>
              <a:rPr lang="en-US" sz="1800" dirty="0">
                <a:effectLst/>
                <a:latin typeface="Times New Roman" panose="02020603050405020304" pitchFamily="18" charset="0"/>
                <a:ea typeface="Times New Roman" panose="02020603050405020304" pitchFamily="18" charset="0"/>
              </a:rPr>
              <a:t>. University of California Press. </a:t>
            </a:r>
            <a:r>
              <a:rPr lang="en-US" sz="1800" u="sng" dirty="0">
                <a:solidFill>
                  <a:srgbClr val="0000FF"/>
                </a:solidFill>
                <a:effectLst/>
                <a:latin typeface="Times New Roman" panose="02020603050405020304" pitchFamily="18" charset="0"/>
                <a:ea typeface="Times New Roman" panose="02020603050405020304" pitchFamily="18" charset="0"/>
                <a:hlinkClick r:id="rId4"/>
              </a:rPr>
              <a:t>http://ebookcentral.proquest.com/lib/brynmawr/detail.action?docID=4711991</a:t>
            </a:r>
            <a:r>
              <a:rPr lang="en-US" sz="1800" dirty="0">
                <a:effectLst/>
                <a:latin typeface="Times New Roman" panose="02020603050405020304" pitchFamily="18" charset="0"/>
                <a:ea typeface="Times New Roman" panose="02020603050405020304" pitchFamily="18" charset="0"/>
              </a:rPr>
              <a:t>. </a:t>
            </a:r>
          </a:p>
          <a:p>
            <a:r>
              <a:rPr lang="en-US" dirty="0"/>
              <a:t>Any questions?</a:t>
            </a:r>
          </a:p>
          <a:p>
            <a:r>
              <a:rPr lang="en-US" dirty="0"/>
              <a:t>Anything that stood out to you?</a:t>
            </a:r>
          </a:p>
        </p:txBody>
      </p:sp>
    </p:spTree>
    <p:extLst>
      <p:ext uri="{BB962C8B-B14F-4D97-AF65-F5344CB8AC3E}">
        <p14:creationId xmlns:p14="http://schemas.microsoft.com/office/powerpoint/2010/main" val="368609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69000"/>
                <a:hueMod val="91000"/>
                <a:satMod val="164000"/>
                <a:lumMod val="74000"/>
              </a:schemeClr>
              <a:schemeClr val="bg1">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3" name="Rectangle 12">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9" name="Group 18">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20" name="Rectangle 19">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21"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US"/>
            </a:p>
          </p:txBody>
        </p:sp>
      </p:grpSp>
      <p:sp>
        <p:nvSpPr>
          <p:cNvPr id="4" name="Title 3">
            <a:extLst>
              <a:ext uri="{FF2B5EF4-FFF2-40B4-BE49-F238E27FC236}">
                <a16:creationId xmlns:a16="http://schemas.microsoft.com/office/drawing/2014/main" id="{33532CE2-4CC0-1B6C-A3AB-2E0EC5EDE39E}"/>
              </a:ext>
            </a:extLst>
          </p:cNvPr>
          <p:cNvSpPr>
            <a:spLocks noGrp="1"/>
          </p:cNvSpPr>
          <p:nvPr>
            <p:ph type="title"/>
          </p:nvPr>
        </p:nvSpPr>
        <p:spPr>
          <a:xfrm>
            <a:off x="4678420" y="1221260"/>
            <a:ext cx="5454121" cy="4415481"/>
          </a:xfrm>
        </p:spPr>
        <p:txBody>
          <a:bodyPr vert="horz" lIns="91440" tIns="45720" rIns="91440" bIns="45720" rtlCol="0" anchor="ctr">
            <a:normAutofit/>
          </a:bodyPr>
          <a:lstStyle/>
          <a:p>
            <a:r>
              <a:rPr lang="en-US" sz="5400" dirty="0">
                <a:solidFill>
                  <a:schemeClr val="tx2"/>
                </a:solidFill>
              </a:rPr>
              <a:t>Wellness Break Time!</a:t>
            </a:r>
          </a:p>
        </p:txBody>
      </p:sp>
      <p:cxnSp>
        <p:nvCxnSpPr>
          <p:cNvPr id="23" name="Straight Connector 22">
            <a:extLst>
              <a:ext uri="{FF2B5EF4-FFF2-40B4-BE49-F238E27FC236}">
                <a16:creationId xmlns:a16="http://schemas.microsoft.com/office/drawing/2014/main" id="{AD23B2CD-009B-425A-9616-1E1AD1D5AB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accent1">
                <a:lumMod val="7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3580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25" name="Group 24">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26" name="Rectangle 25">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7"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tyle>
            <a:lnRef idx="0">
              <a:scrgbClr r="0" g="0" b="0"/>
            </a:lnRef>
            <a:fillRef idx="1002">
              <a:schemeClr val="dk2"/>
            </a:fillRef>
            <a:effectRef idx="0">
              <a:scrgbClr r="0" g="0" b="0"/>
            </a:effectRef>
            <a:fontRef idx="major"/>
          </p:style>
          <p:txBody>
            <a:bodyPr/>
            <a:lstStyle/>
            <a:p>
              <a:endParaRPr lang="en-US"/>
            </a:p>
          </p:txBody>
        </p:sp>
      </p:grpSp>
      <p:sp>
        <p:nvSpPr>
          <p:cNvPr id="2" name="Title 1">
            <a:extLst>
              <a:ext uri="{FF2B5EF4-FFF2-40B4-BE49-F238E27FC236}">
                <a16:creationId xmlns:a16="http://schemas.microsoft.com/office/drawing/2014/main" id="{CB3751A6-D326-6129-31C4-983D73B3CE6A}"/>
              </a:ext>
            </a:extLst>
          </p:cNvPr>
          <p:cNvSpPr>
            <a:spLocks noGrp="1"/>
          </p:cNvSpPr>
          <p:nvPr>
            <p:ph type="title"/>
          </p:nvPr>
        </p:nvSpPr>
        <p:spPr>
          <a:xfrm>
            <a:off x="1000372" y="1209957"/>
            <a:ext cx="3034580" cy="4438087"/>
          </a:xfrm>
        </p:spPr>
        <p:txBody>
          <a:bodyPr anchor="ctr">
            <a:normAutofit/>
          </a:bodyPr>
          <a:lstStyle/>
          <a:p>
            <a:pPr algn="r"/>
            <a:r>
              <a:rPr lang="en-US" sz="3200" dirty="0">
                <a:solidFill>
                  <a:schemeClr val="tx1"/>
                </a:solidFill>
              </a:rPr>
              <a:t>Activity</a:t>
            </a:r>
          </a:p>
        </p:txBody>
      </p:sp>
      <p:cxnSp>
        <p:nvCxnSpPr>
          <p:cNvPr id="29" name="Straight Connector 28">
            <a:extLst>
              <a:ext uri="{FF2B5EF4-FFF2-40B4-BE49-F238E27FC236}">
                <a16:creationId xmlns:a16="http://schemas.microsoft.com/office/drawing/2014/main" id="{AD23B2CD-009B-425A-9616-1E1AD1D5AB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tx2"/>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ADD9D90-DF1E-8D8B-2423-0D1B0C0F38BE}"/>
              </a:ext>
            </a:extLst>
          </p:cNvPr>
          <p:cNvSpPr>
            <a:spLocks noGrp="1"/>
          </p:cNvSpPr>
          <p:nvPr>
            <p:ph idx="1"/>
          </p:nvPr>
        </p:nvSpPr>
        <p:spPr>
          <a:xfrm>
            <a:off x="4678424" y="1059025"/>
            <a:ext cx="5860477" cy="5327488"/>
          </a:xfrm>
        </p:spPr>
        <p:txBody>
          <a:bodyPr anchor="ctr">
            <a:normAutofit/>
          </a:bodyPr>
          <a:lstStyle/>
          <a:p>
            <a:r>
              <a:rPr lang="en-US" dirty="0">
                <a:solidFill>
                  <a:schemeClr val="tx1"/>
                </a:solidFill>
              </a:rPr>
              <a:t>Directions: I will sort you in groups by concentration</a:t>
            </a:r>
          </a:p>
          <a:p>
            <a:r>
              <a:rPr lang="en-US" dirty="0">
                <a:solidFill>
                  <a:schemeClr val="tx1"/>
                </a:solidFill>
              </a:rPr>
              <a:t>Each scenario presents issues related to ethics and abortion care. You will have 20 minutes as a group to discuss the scenario (I’ll pop into the groups)</a:t>
            </a:r>
          </a:p>
          <a:p>
            <a:r>
              <a:rPr lang="en-US" dirty="0">
                <a:solidFill>
                  <a:schemeClr val="tx1"/>
                </a:solidFill>
              </a:rPr>
              <a:t>I encourage everyone to have 1 person to take some notes who will also report out to the large group</a:t>
            </a:r>
          </a:p>
          <a:p>
            <a:pPr marL="0" indent="0">
              <a:buNone/>
            </a:pPr>
            <a:endParaRPr lang="en-US" dirty="0">
              <a:solidFill>
                <a:schemeClr val="tx1"/>
              </a:solidFill>
            </a:endParaRPr>
          </a:p>
        </p:txBody>
      </p:sp>
    </p:spTree>
    <p:extLst>
      <p:ext uri="{BB962C8B-B14F-4D97-AF65-F5344CB8AC3E}">
        <p14:creationId xmlns:p14="http://schemas.microsoft.com/office/powerpoint/2010/main" val="1706077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B1AAF-A6E4-C316-2311-F39AC0226EE0}"/>
              </a:ext>
            </a:extLst>
          </p:cNvPr>
          <p:cNvSpPr>
            <a:spLocks noGrp="1"/>
          </p:cNvSpPr>
          <p:nvPr>
            <p:ph type="title"/>
          </p:nvPr>
        </p:nvSpPr>
        <p:spPr/>
        <p:txBody>
          <a:bodyPr/>
          <a:lstStyle/>
          <a:p>
            <a:r>
              <a:rPr lang="en-US" dirty="0"/>
              <a:t>Case Scenario 1 (Clinical Focus)</a:t>
            </a:r>
          </a:p>
        </p:txBody>
      </p:sp>
      <p:sp>
        <p:nvSpPr>
          <p:cNvPr id="3" name="Content Placeholder 2">
            <a:extLst>
              <a:ext uri="{FF2B5EF4-FFF2-40B4-BE49-F238E27FC236}">
                <a16:creationId xmlns:a16="http://schemas.microsoft.com/office/drawing/2014/main" id="{D82DBD58-DBAA-C363-9C7A-611BF7DE13FB}"/>
              </a:ext>
            </a:extLst>
          </p:cNvPr>
          <p:cNvSpPr>
            <a:spLocks noGrp="1"/>
          </p:cNvSpPr>
          <p:nvPr>
            <p:ph idx="1"/>
          </p:nvPr>
        </p:nvSpPr>
        <p:spPr>
          <a:xfrm>
            <a:off x="815546" y="2603500"/>
            <a:ext cx="10392032" cy="3416300"/>
          </a:xfrm>
        </p:spPr>
        <p:txBody>
          <a:bodyPr>
            <a:normAutofit fontScale="92500" lnSpcReduction="20000"/>
          </a:bodyPr>
          <a:lstStyle/>
          <a:p>
            <a:pPr marL="0" indent="0">
              <a:buNone/>
            </a:pPr>
            <a:r>
              <a:rPr lang="en-US" sz="2000" dirty="0"/>
              <a:t>Case scenario: You are working at an outpatient agency that specializes in working with children and adolescents. You have recently started seeing Jaime, a 16-year-old who is nonbinary (they/them pronouns) and was assigned female at birth. Jaime’s parents are aware that Jaime does not identify as female, something they struggle with due to holding conservative religious views. They brought Jaime into counseling services, because they are constantly arguing with Jaime about everything. Additionally, Jaime’s grades in school have been declining. You have been working with Jaime for about a month now. In your session, Jaime talks about how they have missed their period and just took a pregnancy test this morning. The test was inclusive, but they think it is positive. They want an abortion, but they do not want their parents to know about the pregnancy or the abortion. They have asked you about what steps they can take to end the pregnancy. Discuss the ethics issues present and concerns you have in this scenario. What steps may you consider taking in this situation?</a:t>
            </a:r>
          </a:p>
        </p:txBody>
      </p:sp>
    </p:spTree>
    <p:extLst>
      <p:ext uri="{BB962C8B-B14F-4D97-AF65-F5344CB8AC3E}">
        <p14:creationId xmlns:p14="http://schemas.microsoft.com/office/powerpoint/2010/main" val="4211329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63BE8-2DAE-CD8C-8238-0C0970E3C00B}"/>
              </a:ext>
            </a:extLst>
          </p:cNvPr>
          <p:cNvSpPr>
            <a:spLocks noGrp="1"/>
          </p:cNvSpPr>
          <p:nvPr>
            <p:ph type="title"/>
          </p:nvPr>
        </p:nvSpPr>
        <p:spPr/>
        <p:txBody>
          <a:bodyPr/>
          <a:lstStyle/>
          <a:p>
            <a:r>
              <a:rPr lang="en-US" dirty="0"/>
              <a:t>Case Scenario 2 (Macro Focus)</a:t>
            </a:r>
          </a:p>
        </p:txBody>
      </p:sp>
      <p:sp>
        <p:nvSpPr>
          <p:cNvPr id="3" name="Content Placeholder 2">
            <a:extLst>
              <a:ext uri="{FF2B5EF4-FFF2-40B4-BE49-F238E27FC236}">
                <a16:creationId xmlns:a16="http://schemas.microsoft.com/office/drawing/2014/main" id="{76F70B00-606F-F6CF-F2BB-643269A2E469}"/>
              </a:ext>
            </a:extLst>
          </p:cNvPr>
          <p:cNvSpPr>
            <a:spLocks noGrp="1"/>
          </p:cNvSpPr>
          <p:nvPr>
            <p:ph idx="1"/>
          </p:nvPr>
        </p:nvSpPr>
        <p:spPr>
          <a:xfrm>
            <a:off x="1154954" y="2603500"/>
            <a:ext cx="9922777" cy="3416300"/>
          </a:xfrm>
        </p:spPr>
        <p:txBody>
          <a:bodyPr/>
          <a:lstStyle/>
          <a:p>
            <a:pPr marL="0" indent="0">
              <a:buNone/>
            </a:pPr>
            <a:r>
              <a:rPr lang="en-US" dirty="0"/>
              <a:t>Case scenario: You are working for an organization that is involved with community organizing, lobbying, and education on reproductive health and reproductive rights. The local legislators in the area tend to be more conservative leaning, but there is an active group of liberal leaning legislators who are championing reproductive rights. You have been tasked with presenting information on abortion access that the liberal leaning legislators are trying to have enshrined in the state’s constitution. There are several legislators who do not believe there should be gestational term limits, but state that they can only get their conservative colleagues support if there is a term limit of 20 weeks. Discuss any ethics present (personal and/or professional) and what concerns you have in this situation. What may be some steps that you try to take in this situation?</a:t>
            </a:r>
          </a:p>
        </p:txBody>
      </p:sp>
    </p:spTree>
    <p:extLst>
      <p:ext uri="{BB962C8B-B14F-4D97-AF65-F5344CB8AC3E}">
        <p14:creationId xmlns:p14="http://schemas.microsoft.com/office/powerpoint/2010/main" val="1710623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091D54B-59AB-4A5E-8E9E-0421BD66D4F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47CE62E-FFFD-4A1F-BA78-C3B89C36F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AE51FD27-6B6A-4D21-BF22-245DA9BD0B3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3" name="Rectangle 12">
            <a:extLst>
              <a:ext uri="{FF2B5EF4-FFF2-40B4-BE49-F238E27FC236}">
                <a16:creationId xmlns:a16="http://schemas.microsoft.com/office/drawing/2014/main" id="{B8144315-1C5A-4185-A952-25D98D303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5">
            <a:extLst>
              <a:ext uri="{FF2B5EF4-FFF2-40B4-BE49-F238E27FC236}">
                <a16:creationId xmlns:a16="http://schemas.microsoft.com/office/drawing/2014/main" id="{11CAC6F2-0806-417B-BF5D-5AEF6195F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17" name="Rectangle 16">
            <a:extLst>
              <a:ext uri="{FF2B5EF4-FFF2-40B4-BE49-F238E27FC236}">
                <a16:creationId xmlns:a16="http://schemas.microsoft.com/office/drawing/2014/main" id="{D4723B02-0AAB-4F6E-BA41-8ED99D559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79C0171-04A0-C29A-9E6C-413592E32989}"/>
              </a:ext>
            </a:extLst>
          </p:cNvPr>
          <p:cNvSpPr>
            <a:spLocks noGrp="1"/>
          </p:cNvSpPr>
          <p:nvPr>
            <p:ph type="title"/>
          </p:nvPr>
        </p:nvSpPr>
        <p:spPr>
          <a:xfrm>
            <a:off x="8160773" y="1113062"/>
            <a:ext cx="3382297" cy="3281957"/>
          </a:xfrm>
        </p:spPr>
        <p:txBody>
          <a:bodyPr vert="horz" lIns="91440" tIns="45720" rIns="91440" bIns="45720" rtlCol="0" anchor="b">
            <a:normAutofit/>
          </a:bodyPr>
          <a:lstStyle/>
          <a:p>
            <a:pPr>
              <a:lnSpc>
                <a:spcPct val="90000"/>
              </a:lnSpc>
            </a:pPr>
            <a:r>
              <a:rPr lang="en-US" sz="5000" b="0" i="0" kern="1200">
                <a:solidFill>
                  <a:srgbClr val="EBEBEB"/>
                </a:solidFill>
                <a:latin typeface="+mj-lt"/>
                <a:ea typeface="+mj-ea"/>
                <a:cs typeface="+mj-cs"/>
              </a:rPr>
              <a:t>Large Group Discussion</a:t>
            </a:r>
          </a:p>
        </p:txBody>
      </p:sp>
      <p:pic>
        <p:nvPicPr>
          <p:cNvPr id="6" name="Graphic 5" descr="Chat">
            <a:extLst>
              <a:ext uri="{FF2B5EF4-FFF2-40B4-BE49-F238E27FC236}">
                <a16:creationId xmlns:a16="http://schemas.microsoft.com/office/drawing/2014/main" id="{FAD6D2D2-51C8-7AEF-995F-CD8EB7B604A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30837" y="1113063"/>
            <a:ext cx="4628758" cy="4628758"/>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3146528019"/>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B97E3-07D4-BD1D-348F-EBA3D13E13CB}"/>
              </a:ext>
            </a:extLst>
          </p:cNvPr>
          <p:cNvSpPr>
            <a:spLocks noGrp="1"/>
          </p:cNvSpPr>
          <p:nvPr>
            <p:ph type="title"/>
          </p:nvPr>
        </p:nvSpPr>
        <p:spPr/>
        <p:txBody>
          <a:bodyPr/>
          <a:lstStyle/>
          <a:p>
            <a:r>
              <a:rPr lang="en-US" dirty="0"/>
              <a:t>Workshopping Ideas</a:t>
            </a:r>
          </a:p>
        </p:txBody>
      </p:sp>
      <p:sp>
        <p:nvSpPr>
          <p:cNvPr id="3" name="Content Placeholder 2">
            <a:extLst>
              <a:ext uri="{FF2B5EF4-FFF2-40B4-BE49-F238E27FC236}">
                <a16:creationId xmlns:a16="http://schemas.microsoft.com/office/drawing/2014/main" id="{C2951A55-E7CF-B459-CA4B-299093E35750}"/>
              </a:ext>
            </a:extLst>
          </p:cNvPr>
          <p:cNvSpPr>
            <a:spLocks noGrp="1"/>
          </p:cNvSpPr>
          <p:nvPr>
            <p:ph idx="1"/>
          </p:nvPr>
        </p:nvSpPr>
        <p:spPr/>
        <p:txBody>
          <a:bodyPr/>
          <a:lstStyle/>
          <a:p>
            <a:r>
              <a:rPr lang="en-US" dirty="0"/>
              <a:t>In small groups, start discussing what topic you are thinking about focusing on for your final presentation</a:t>
            </a:r>
          </a:p>
          <a:p>
            <a:pPr lvl="1"/>
            <a:r>
              <a:rPr lang="en-US" dirty="0"/>
              <a:t>What topic are you considering?</a:t>
            </a:r>
          </a:p>
          <a:p>
            <a:pPr lvl="1"/>
            <a:r>
              <a:rPr lang="en-US" dirty="0"/>
              <a:t>How do you see this topic being tied to RJ so far?</a:t>
            </a:r>
          </a:p>
          <a:p>
            <a:pPr lvl="1"/>
            <a:r>
              <a:rPr lang="en-US" dirty="0"/>
              <a:t>Is there a population that is specifically impacted by this topic or issue?</a:t>
            </a:r>
          </a:p>
        </p:txBody>
      </p:sp>
    </p:spTree>
    <p:extLst>
      <p:ext uri="{BB962C8B-B14F-4D97-AF65-F5344CB8AC3E}">
        <p14:creationId xmlns:p14="http://schemas.microsoft.com/office/powerpoint/2010/main" val="466164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F74C9-F3F3-0C43-66D6-E995D7791A17}"/>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id="{4D8BFC74-7F1E-2EC0-1DD8-05E25D453AC6}"/>
              </a:ext>
            </a:extLst>
          </p:cNvPr>
          <p:cNvSpPr>
            <a:spLocks noGrp="1"/>
          </p:cNvSpPr>
          <p:nvPr>
            <p:ph idx="1"/>
          </p:nvPr>
        </p:nvSpPr>
        <p:spPr/>
        <p:txBody>
          <a:bodyPr/>
          <a:lstStyle/>
          <a:p>
            <a:r>
              <a:rPr lang="en-US" dirty="0"/>
              <a:t>Session 2: The Historical and Overview of RJ in the 21</a:t>
            </a:r>
            <a:r>
              <a:rPr lang="en-US" baseline="30000" dirty="0"/>
              <a:t>st</a:t>
            </a:r>
            <a:r>
              <a:rPr lang="en-US" dirty="0"/>
              <a:t> Century and Bodily Autonomy</a:t>
            </a:r>
          </a:p>
          <a:p>
            <a:pPr lvl="1"/>
            <a:r>
              <a:rPr lang="en-US" dirty="0"/>
              <a:t>Watched the video of Loretta Ross speaking about Reproductive Justice as a Human Right </a:t>
            </a:r>
          </a:p>
          <a:p>
            <a:pPr lvl="1"/>
            <a:r>
              <a:rPr lang="en-US" dirty="0"/>
              <a:t>Furthered understanding of how Human Rights Theory is central to Reproductive Justice</a:t>
            </a:r>
          </a:p>
          <a:p>
            <a:pPr lvl="1"/>
            <a:r>
              <a:rPr lang="en-US" dirty="0"/>
              <a:t>Bodily Autonomy—how it is expansive and connects to Human Rights as all individuals should have freedom over their bodies with deciding what to do with their bodies and their futures and how they should have the freedom from violence</a:t>
            </a:r>
          </a:p>
        </p:txBody>
      </p:sp>
    </p:spTree>
    <p:extLst>
      <p:ext uri="{BB962C8B-B14F-4D97-AF65-F5344CB8AC3E}">
        <p14:creationId xmlns:p14="http://schemas.microsoft.com/office/powerpoint/2010/main" val="824747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737787-FF2D-CDD5-138B-F650A513726A}"/>
              </a:ext>
            </a:extLst>
          </p:cNvPr>
          <p:cNvSpPr>
            <a:spLocks noGrp="1"/>
          </p:cNvSpPr>
          <p:nvPr>
            <p:ph type="title"/>
          </p:nvPr>
        </p:nvSpPr>
        <p:spPr/>
        <p:txBody>
          <a:bodyPr/>
          <a:lstStyle/>
          <a:p>
            <a:r>
              <a:rPr lang="en-US" dirty="0"/>
              <a:t>What’s Next?</a:t>
            </a:r>
          </a:p>
        </p:txBody>
      </p:sp>
      <p:sp>
        <p:nvSpPr>
          <p:cNvPr id="4" name="Content Placeholder 3">
            <a:extLst>
              <a:ext uri="{FF2B5EF4-FFF2-40B4-BE49-F238E27FC236}">
                <a16:creationId xmlns:a16="http://schemas.microsoft.com/office/drawing/2014/main" id="{9702897F-4C93-F7FA-0D90-8F5C648CAC86}"/>
              </a:ext>
            </a:extLst>
          </p:cNvPr>
          <p:cNvSpPr>
            <a:spLocks noGrp="1"/>
          </p:cNvSpPr>
          <p:nvPr>
            <p:ph idx="1"/>
          </p:nvPr>
        </p:nvSpPr>
        <p:spPr/>
        <p:txBody>
          <a:bodyPr>
            <a:normAutofit fontScale="92500" lnSpcReduction="10000"/>
          </a:bodyPr>
          <a:lstStyle/>
          <a:p>
            <a:r>
              <a:rPr lang="en-US" dirty="0"/>
              <a:t>Access to Birth Control/Contraceptive and Education on Sexual Health and Reproduction</a:t>
            </a:r>
          </a:p>
          <a:p>
            <a:r>
              <a:rPr lang="en-US" dirty="0"/>
              <a:t>Please note we will meet </a:t>
            </a:r>
            <a:r>
              <a:rPr lang="en-US" dirty="0">
                <a:highlight>
                  <a:srgbClr val="FFFF00"/>
                </a:highlight>
              </a:rPr>
              <a:t>Wednesday, July 3</a:t>
            </a:r>
            <a:r>
              <a:rPr lang="en-US" baseline="30000" dirty="0">
                <a:highlight>
                  <a:srgbClr val="FFFF00"/>
                </a:highlight>
              </a:rPr>
              <a:t>rd</a:t>
            </a:r>
            <a:r>
              <a:rPr lang="en-US" dirty="0"/>
              <a:t> due to the holiday on the 4</a:t>
            </a:r>
            <a:r>
              <a:rPr lang="en-US" baseline="30000" dirty="0"/>
              <a:t>th</a:t>
            </a:r>
            <a:r>
              <a:rPr lang="en-US" dirty="0"/>
              <a:t> </a:t>
            </a:r>
          </a:p>
          <a:p>
            <a:r>
              <a:rPr lang="en-US" dirty="0"/>
              <a:t>Readings:</a:t>
            </a:r>
          </a:p>
          <a:p>
            <a:pPr lvl="1"/>
            <a:r>
              <a:rPr lang="en-US" dirty="0"/>
              <a:t>Read Hall et al (2016) The State of Sex Education in the United States (2 pages long)</a:t>
            </a:r>
          </a:p>
          <a:p>
            <a:pPr lvl="1"/>
            <a:r>
              <a:rPr lang="en-US" dirty="0"/>
              <a:t>Choose either the Swan (2021), The Impact of US Policy on Contraceptive Access: A Policy Analysis or </a:t>
            </a:r>
            <a:r>
              <a:rPr lang="en-US" dirty="0" err="1"/>
              <a:t>Sondag</a:t>
            </a:r>
            <a:r>
              <a:rPr lang="en-US" dirty="0"/>
              <a:t> et al. (2020), School Sex Education: Teacher’s and Young Adults’ Perceptions of Relevance for LGBT students, that you can be prepared to discuss questions on in next class</a:t>
            </a:r>
          </a:p>
          <a:p>
            <a:r>
              <a:rPr lang="en-US" dirty="0"/>
              <a:t>Activity: Do an informal poll with colleagues and friends “What education did you receive on sexual and reproductive health while growing up?”</a:t>
            </a:r>
          </a:p>
        </p:txBody>
      </p:sp>
    </p:spTree>
    <p:extLst>
      <p:ext uri="{BB962C8B-B14F-4D97-AF65-F5344CB8AC3E}">
        <p14:creationId xmlns:p14="http://schemas.microsoft.com/office/powerpoint/2010/main" val="3256356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3" name="Rectangle 12">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5" name="Group 14">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16" name="Rectangle 15">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4" name="Title 3">
            <a:extLst>
              <a:ext uri="{FF2B5EF4-FFF2-40B4-BE49-F238E27FC236}">
                <a16:creationId xmlns:a16="http://schemas.microsoft.com/office/drawing/2014/main" id="{D13B81D8-F343-7AC5-05F9-D6226456B0F4}"/>
              </a:ext>
            </a:extLst>
          </p:cNvPr>
          <p:cNvSpPr>
            <a:spLocks noGrp="1"/>
          </p:cNvSpPr>
          <p:nvPr>
            <p:ph type="title"/>
          </p:nvPr>
        </p:nvSpPr>
        <p:spPr>
          <a:xfrm>
            <a:off x="4678420" y="1370143"/>
            <a:ext cx="6391270" cy="4157446"/>
          </a:xfrm>
        </p:spPr>
        <p:txBody>
          <a:bodyPr vert="horz" lIns="91440" tIns="45720" rIns="91440" bIns="45720" rtlCol="0" anchor="ctr">
            <a:normAutofit/>
          </a:bodyPr>
          <a:lstStyle/>
          <a:p>
            <a:r>
              <a:rPr lang="en-US" sz="6600" dirty="0">
                <a:solidFill>
                  <a:schemeClr val="tx1"/>
                </a:solidFill>
              </a:rPr>
              <a:t>Class Temp Check</a:t>
            </a:r>
          </a:p>
        </p:txBody>
      </p:sp>
      <p:cxnSp>
        <p:nvCxnSpPr>
          <p:cNvPr id="19" name="Straight Connector 18">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57520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FB3EF4D6-026A-4D52-B916-967329EE3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5">
            <a:extLst>
              <a:ext uri="{FF2B5EF4-FFF2-40B4-BE49-F238E27FC236}">
                <a16:creationId xmlns:a16="http://schemas.microsoft.com/office/drawing/2014/main" id="{4DB4846F-6AA5-4DB3-9581-D95F22BD5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34" name="Freeform: Shape 33">
            <a:extLst>
              <a:ext uri="{FF2B5EF4-FFF2-40B4-BE49-F238E27FC236}">
                <a16:creationId xmlns:a16="http://schemas.microsoft.com/office/drawing/2014/main" id="{D54EC22E-2292-4292-A80B-E81DF64BF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36" name="Rectangle 35">
            <a:extLst>
              <a:ext uri="{FF2B5EF4-FFF2-40B4-BE49-F238E27FC236}">
                <a16:creationId xmlns:a16="http://schemas.microsoft.com/office/drawing/2014/main" id="{CC1C7165-8A3A-44EB-88D0-4EFA36A00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8" name="Freeform 5">
            <a:extLst>
              <a:ext uri="{FF2B5EF4-FFF2-40B4-BE49-F238E27FC236}">
                <a16:creationId xmlns:a16="http://schemas.microsoft.com/office/drawing/2014/main" id="{A1081473-BB93-49A4-B605-4E2053739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accent1"/>
          </a:solidFill>
          <a:ln>
            <a:noFill/>
          </a:ln>
        </p:spPr>
        <p:txBody>
          <a:bodyPr/>
          <a:lstStyle/>
          <a:p>
            <a:endParaRPr lang="en-US"/>
          </a:p>
        </p:txBody>
      </p:sp>
      <p:sp>
        <p:nvSpPr>
          <p:cNvPr id="2" name="Title 1">
            <a:extLst>
              <a:ext uri="{FF2B5EF4-FFF2-40B4-BE49-F238E27FC236}">
                <a16:creationId xmlns:a16="http://schemas.microsoft.com/office/drawing/2014/main" id="{53A7C613-1E55-E313-B5F1-181DB25EBCB4}"/>
              </a:ext>
            </a:extLst>
          </p:cNvPr>
          <p:cNvSpPr>
            <a:spLocks noGrp="1"/>
          </p:cNvSpPr>
          <p:nvPr>
            <p:ph type="title"/>
          </p:nvPr>
        </p:nvSpPr>
        <p:spPr>
          <a:xfrm>
            <a:off x="1683171" y="838200"/>
            <a:ext cx="8825659" cy="977902"/>
          </a:xfrm>
        </p:spPr>
        <p:txBody>
          <a:bodyPr>
            <a:normAutofit/>
          </a:bodyPr>
          <a:lstStyle/>
          <a:p>
            <a:pPr algn="ctr"/>
            <a:r>
              <a:rPr lang="en-US">
                <a:solidFill>
                  <a:srgbClr val="EBEBEB"/>
                </a:solidFill>
              </a:rPr>
              <a:t>Quick Think, Write, Create</a:t>
            </a:r>
          </a:p>
        </p:txBody>
      </p:sp>
      <p:sp>
        <p:nvSpPr>
          <p:cNvPr id="3" name="Content Placeholder 2">
            <a:extLst>
              <a:ext uri="{FF2B5EF4-FFF2-40B4-BE49-F238E27FC236}">
                <a16:creationId xmlns:a16="http://schemas.microsoft.com/office/drawing/2014/main" id="{1E85D4F4-0C80-DA75-3FBA-173D0FD1D95F}"/>
              </a:ext>
            </a:extLst>
          </p:cNvPr>
          <p:cNvSpPr>
            <a:spLocks noGrp="1"/>
          </p:cNvSpPr>
          <p:nvPr>
            <p:ph idx="1"/>
          </p:nvPr>
        </p:nvSpPr>
        <p:spPr>
          <a:xfrm>
            <a:off x="1683171" y="2757942"/>
            <a:ext cx="8825659" cy="3261857"/>
          </a:xfrm>
        </p:spPr>
        <p:txBody>
          <a:bodyPr>
            <a:normAutofit/>
          </a:bodyPr>
          <a:lstStyle/>
          <a:p>
            <a:pPr marL="0" indent="0">
              <a:buNone/>
            </a:pPr>
            <a:r>
              <a:rPr lang="en-US" sz="2800" dirty="0">
                <a:solidFill>
                  <a:srgbClr val="404040"/>
                </a:solidFill>
              </a:rPr>
              <a:t>Take 5 minutes to write down some thoughts, words, and phrases that come to mind when thinking about the term “abortion.” Write anything that you think of or you have heard said about abortion. Use a “sticky note” on the white board to add in your thoughts:</a:t>
            </a:r>
          </a:p>
          <a:p>
            <a:pPr marL="0" indent="0">
              <a:buNone/>
            </a:pPr>
            <a:r>
              <a:rPr lang="en-US" sz="2800" dirty="0">
                <a:solidFill>
                  <a:srgbClr val="404040"/>
                </a:solidFill>
              </a:rPr>
              <a:t>We will discuss what is written as a group.</a:t>
            </a:r>
          </a:p>
        </p:txBody>
      </p:sp>
    </p:spTree>
    <p:extLst>
      <p:ext uri="{BB962C8B-B14F-4D97-AF65-F5344CB8AC3E}">
        <p14:creationId xmlns:p14="http://schemas.microsoft.com/office/powerpoint/2010/main" val="290044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73253-1B76-5CBD-FBF8-A65E5557004B}"/>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870CA1CF-D86B-E388-1AF6-0E882761B6E0}"/>
              </a:ext>
            </a:extLst>
          </p:cNvPr>
          <p:cNvSpPr>
            <a:spLocks noGrp="1"/>
          </p:cNvSpPr>
          <p:nvPr>
            <p:ph idx="1"/>
          </p:nvPr>
        </p:nvSpPr>
        <p:spPr/>
        <p:txBody>
          <a:bodyPr>
            <a:normAutofit fontScale="85000" lnSpcReduction="20000"/>
          </a:bodyPr>
          <a:lstStyle/>
          <a:p>
            <a:r>
              <a:rPr lang="en-US" dirty="0"/>
              <a:t>Revisit Class Community Guidelines/Agreements</a:t>
            </a:r>
          </a:p>
          <a:p>
            <a:r>
              <a:rPr lang="en-US" dirty="0"/>
              <a:t>Current Events: Sam P and Alison</a:t>
            </a:r>
          </a:p>
          <a:p>
            <a:r>
              <a:rPr lang="en-US" dirty="0"/>
              <a:t>Mini lecture: </a:t>
            </a:r>
          </a:p>
          <a:p>
            <a:pPr lvl="1"/>
            <a:r>
              <a:rPr lang="en-US" dirty="0"/>
              <a:t>Discuss current abortion care access in the US</a:t>
            </a:r>
          </a:p>
          <a:p>
            <a:pPr lvl="1"/>
            <a:r>
              <a:rPr lang="en-US" dirty="0"/>
              <a:t>Identify policies relevant to restricting access of abortions</a:t>
            </a:r>
          </a:p>
          <a:p>
            <a:pPr lvl="1"/>
            <a:r>
              <a:rPr lang="en-US" dirty="0"/>
              <a:t>Discuss costs of </a:t>
            </a:r>
            <a:r>
              <a:rPr lang="en-US" i="1" dirty="0"/>
              <a:t>not</a:t>
            </a:r>
            <a:r>
              <a:rPr lang="en-US" dirty="0"/>
              <a:t> receiving a wanted abortion</a:t>
            </a:r>
          </a:p>
          <a:p>
            <a:pPr lvl="1"/>
            <a:r>
              <a:rPr lang="en-US" dirty="0"/>
              <a:t>Identify who is likely to have a “late term” abortion</a:t>
            </a:r>
          </a:p>
          <a:p>
            <a:pPr lvl="1"/>
            <a:r>
              <a:rPr lang="en-US" dirty="0"/>
              <a:t>Discuss the typical financial costs of abortions</a:t>
            </a:r>
          </a:p>
          <a:p>
            <a:r>
              <a:rPr lang="en-US" dirty="0"/>
              <a:t>Wellness Break</a:t>
            </a:r>
          </a:p>
          <a:p>
            <a:r>
              <a:rPr lang="en-US" dirty="0"/>
              <a:t>Small group activity: Ethics and abortion</a:t>
            </a:r>
          </a:p>
          <a:p>
            <a:r>
              <a:rPr lang="en-US" dirty="0"/>
              <a:t>What’s next?</a:t>
            </a:r>
          </a:p>
        </p:txBody>
      </p:sp>
    </p:spTree>
    <p:extLst>
      <p:ext uri="{BB962C8B-B14F-4D97-AF65-F5344CB8AC3E}">
        <p14:creationId xmlns:p14="http://schemas.microsoft.com/office/powerpoint/2010/main" val="3131676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AB198-6339-D106-39BA-E2FDB847A8F3}"/>
              </a:ext>
            </a:extLst>
          </p:cNvPr>
          <p:cNvSpPr>
            <a:spLocks noGrp="1"/>
          </p:cNvSpPr>
          <p:nvPr>
            <p:ph type="title"/>
          </p:nvPr>
        </p:nvSpPr>
        <p:spPr/>
        <p:txBody>
          <a:bodyPr/>
          <a:lstStyle/>
          <a:p>
            <a:r>
              <a:rPr lang="en-US"/>
              <a:t>Community Guidelines</a:t>
            </a:r>
          </a:p>
        </p:txBody>
      </p:sp>
      <p:sp>
        <p:nvSpPr>
          <p:cNvPr id="3" name="Content Placeholder 2">
            <a:extLst>
              <a:ext uri="{FF2B5EF4-FFF2-40B4-BE49-F238E27FC236}">
                <a16:creationId xmlns:a16="http://schemas.microsoft.com/office/drawing/2014/main" id="{2B91DD7F-6C4C-48F9-9C6B-A51EACDC1550}"/>
              </a:ext>
            </a:extLst>
          </p:cNvPr>
          <p:cNvSpPr>
            <a:spLocks noGrp="1"/>
          </p:cNvSpPr>
          <p:nvPr>
            <p:ph idx="1"/>
          </p:nvPr>
        </p:nvSpPr>
        <p:spPr/>
        <p:txBody>
          <a:bodyPr>
            <a:normAutofit/>
          </a:bodyPr>
          <a:lstStyle/>
          <a:p>
            <a:pPr algn="l"/>
            <a:r>
              <a:rPr lang="en-US" b="0" i="0" dirty="0">
                <a:solidFill>
                  <a:srgbClr val="1D2125"/>
                </a:solidFill>
                <a:effectLst/>
                <a:highlight>
                  <a:srgbClr val="FFFFFF"/>
                </a:highlight>
                <a:latin typeface="Helvetica" pitchFamily="2" charset="0"/>
              </a:rPr>
              <a:t>What is said here stays here, what is learned here leaves here</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Judgment free zone</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Boundaries are a kindness for everyone--some topics may be triggering for some, and not others</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Patience and understanding given to others.</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Expand your mind and being open to new thoughts and or/ existing thoughts</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Silence is okay and sometimes and needed. Not everything requires an opinion/comment.</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Be present</a:t>
            </a:r>
            <a:endParaRPr lang="en-US" b="0" i="0" dirty="0">
              <a:solidFill>
                <a:srgbClr val="1D2125"/>
              </a:solidFill>
              <a:effectLst/>
              <a:highlight>
                <a:srgbClr val="FFFFFF"/>
              </a:highlight>
              <a:latin typeface="-apple-system"/>
            </a:endParaRPr>
          </a:p>
          <a:p>
            <a:endParaRPr lang="en-US" dirty="0"/>
          </a:p>
        </p:txBody>
      </p:sp>
    </p:spTree>
    <p:extLst>
      <p:ext uri="{BB962C8B-B14F-4D97-AF65-F5344CB8AC3E}">
        <p14:creationId xmlns:p14="http://schemas.microsoft.com/office/powerpoint/2010/main" val="2154442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503EB0F-2257-4A3E-A73B-E1DE769B459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77012B2A-0D78-433A-8C68-8889D3DCD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119D0202-ED3F-47CC-90E9-4E963BCDAB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4" name="Rectangle 13">
            <a:extLst>
              <a:ext uri="{FF2B5EF4-FFF2-40B4-BE49-F238E27FC236}">
                <a16:creationId xmlns:a16="http://schemas.microsoft.com/office/drawing/2014/main" id="{670D6F2B-93AF-47D6-9378-5E54BE0AC6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descr="A stack of newspaper">
            <a:extLst>
              <a:ext uri="{FF2B5EF4-FFF2-40B4-BE49-F238E27FC236}">
                <a16:creationId xmlns:a16="http://schemas.microsoft.com/office/drawing/2014/main" id="{1D633A95-BCE3-6F97-4ED9-814A11CC9BF2}"/>
              </a:ext>
            </a:extLst>
          </p:cNvPr>
          <p:cNvPicPr>
            <a:picLocks noChangeAspect="1"/>
          </p:cNvPicPr>
          <p:nvPr/>
        </p:nvPicPr>
        <p:blipFill rotWithShape="1">
          <a:blip r:embed="rId3"/>
          <a:srcRect t="29473" r="-1" b="12935"/>
          <a:stretch/>
        </p:blipFill>
        <p:spPr>
          <a:xfrm>
            <a:off x="1" y="-5"/>
            <a:ext cx="12191695" cy="5020241"/>
          </a:xfrm>
          <a:custGeom>
            <a:avLst/>
            <a:gdLst/>
            <a:ahLst/>
            <a:cxnLst/>
            <a:rect l="l" t="t" r="r" b="b"/>
            <a:pathLst>
              <a:path w="12191695" h="5020241">
                <a:moveTo>
                  <a:pt x="0" y="0"/>
                </a:moveTo>
                <a:lnTo>
                  <a:pt x="12191695" y="0"/>
                </a:lnTo>
                <a:lnTo>
                  <a:pt x="12191695" y="4057991"/>
                </a:lnTo>
                <a:lnTo>
                  <a:pt x="11914945" y="4110187"/>
                </a:lnTo>
                <a:lnTo>
                  <a:pt x="11639412" y="4159931"/>
                </a:lnTo>
                <a:lnTo>
                  <a:pt x="11362661" y="4208624"/>
                </a:lnTo>
                <a:lnTo>
                  <a:pt x="11084690" y="4250310"/>
                </a:lnTo>
                <a:lnTo>
                  <a:pt x="10807939" y="4292347"/>
                </a:lnTo>
                <a:lnTo>
                  <a:pt x="10529968" y="4331582"/>
                </a:lnTo>
                <a:lnTo>
                  <a:pt x="10255655" y="4365211"/>
                </a:lnTo>
                <a:lnTo>
                  <a:pt x="9977684" y="4397089"/>
                </a:lnTo>
                <a:lnTo>
                  <a:pt x="9700933" y="4426165"/>
                </a:lnTo>
                <a:lnTo>
                  <a:pt x="9429058" y="4451387"/>
                </a:lnTo>
                <a:lnTo>
                  <a:pt x="9153526" y="4476609"/>
                </a:lnTo>
                <a:lnTo>
                  <a:pt x="8881651" y="4497628"/>
                </a:lnTo>
                <a:lnTo>
                  <a:pt x="8609776" y="4514092"/>
                </a:lnTo>
                <a:lnTo>
                  <a:pt x="8339121" y="4531258"/>
                </a:lnTo>
                <a:lnTo>
                  <a:pt x="8070903" y="4545620"/>
                </a:lnTo>
                <a:lnTo>
                  <a:pt x="7805124" y="4555779"/>
                </a:lnTo>
                <a:lnTo>
                  <a:pt x="7539345" y="4564537"/>
                </a:lnTo>
                <a:lnTo>
                  <a:pt x="7276005" y="4572944"/>
                </a:lnTo>
                <a:lnTo>
                  <a:pt x="7016322" y="4576798"/>
                </a:lnTo>
                <a:lnTo>
                  <a:pt x="6756639" y="4581001"/>
                </a:lnTo>
                <a:lnTo>
                  <a:pt x="6500613" y="4583103"/>
                </a:lnTo>
                <a:lnTo>
                  <a:pt x="6247026" y="4581001"/>
                </a:lnTo>
                <a:lnTo>
                  <a:pt x="5995877" y="4581001"/>
                </a:lnTo>
                <a:lnTo>
                  <a:pt x="5747167" y="4576798"/>
                </a:lnTo>
                <a:lnTo>
                  <a:pt x="5503333" y="4570492"/>
                </a:lnTo>
                <a:lnTo>
                  <a:pt x="5261938" y="4564537"/>
                </a:lnTo>
                <a:lnTo>
                  <a:pt x="5025418" y="4557881"/>
                </a:lnTo>
                <a:lnTo>
                  <a:pt x="4790118" y="4547722"/>
                </a:lnTo>
                <a:lnTo>
                  <a:pt x="4558477" y="4536862"/>
                </a:lnTo>
                <a:lnTo>
                  <a:pt x="4331710" y="4527054"/>
                </a:lnTo>
                <a:lnTo>
                  <a:pt x="3889152" y="4499379"/>
                </a:lnTo>
                <a:lnTo>
                  <a:pt x="3464881" y="4469954"/>
                </a:lnTo>
                <a:lnTo>
                  <a:pt x="3057678" y="4439126"/>
                </a:lnTo>
                <a:lnTo>
                  <a:pt x="2672421" y="4405147"/>
                </a:lnTo>
                <a:lnTo>
                  <a:pt x="2304232" y="4369765"/>
                </a:lnTo>
                <a:lnTo>
                  <a:pt x="1962864" y="4331582"/>
                </a:lnTo>
                <a:lnTo>
                  <a:pt x="1642223" y="4294099"/>
                </a:lnTo>
                <a:lnTo>
                  <a:pt x="1347183" y="4256616"/>
                </a:lnTo>
                <a:lnTo>
                  <a:pt x="1076528" y="4221235"/>
                </a:lnTo>
                <a:lnTo>
                  <a:pt x="836351" y="4187605"/>
                </a:lnTo>
                <a:lnTo>
                  <a:pt x="619339" y="4155727"/>
                </a:lnTo>
                <a:lnTo>
                  <a:pt x="436464" y="4129104"/>
                </a:lnTo>
                <a:lnTo>
                  <a:pt x="282848" y="4103881"/>
                </a:lnTo>
                <a:lnTo>
                  <a:pt x="71932" y="4067800"/>
                </a:lnTo>
                <a:lnTo>
                  <a:pt x="1" y="4055539"/>
                </a:lnTo>
                <a:lnTo>
                  <a:pt x="1" y="5020241"/>
                </a:lnTo>
                <a:lnTo>
                  <a:pt x="0" y="5020241"/>
                </a:lnTo>
                <a:close/>
              </a:path>
            </a:pathLst>
          </a:custGeom>
        </p:spPr>
      </p:pic>
      <p:sp>
        <p:nvSpPr>
          <p:cNvPr id="16" name="Freeform: Shape 15">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8" name="Freeform 5">
            <a:extLst>
              <a:ext uri="{FF2B5EF4-FFF2-40B4-BE49-F238E27FC236}">
                <a16:creationId xmlns:a16="http://schemas.microsoft.com/office/drawing/2014/main" id="{C91E93A7-6C7F-4F77-9CB0-280D958EF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a:extLst>
              <a:ext uri="{FF2B5EF4-FFF2-40B4-BE49-F238E27FC236}">
                <a16:creationId xmlns:a16="http://schemas.microsoft.com/office/drawing/2014/main" id="{17704753-B645-011C-1A4E-26275506B334}"/>
              </a:ext>
            </a:extLst>
          </p:cNvPr>
          <p:cNvSpPr>
            <a:spLocks noGrp="1"/>
          </p:cNvSpPr>
          <p:nvPr>
            <p:ph type="title"/>
          </p:nvPr>
        </p:nvSpPr>
        <p:spPr>
          <a:xfrm>
            <a:off x="892199" y="4854346"/>
            <a:ext cx="10407602" cy="868026"/>
          </a:xfrm>
        </p:spPr>
        <p:txBody>
          <a:bodyPr vert="horz" lIns="91440" tIns="45720" rIns="91440" bIns="45720" rtlCol="0" anchor="b">
            <a:normAutofit/>
          </a:bodyPr>
          <a:lstStyle/>
          <a:p>
            <a:pPr algn="ctr"/>
            <a:r>
              <a:rPr lang="en-US" sz="4400" dirty="0">
                <a:solidFill>
                  <a:srgbClr val="EBEBEB"/>
                </a:solidFill>
              </a:rPr>
              <a:t>Current RJ News/Journal Article</a:t>
            </a:r>
          </a:p>
        </p:txBody>
      </p:sp>
      <p:sp>
        <p:nvSpPr>
          <p:cNvPr id="20"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42856" y="3785499"/>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40000"/>
            </a:schemeClr>
          </a:solidFill>
          <a:ln>
            <a:noFill/>
          </a:ln>
        </p:spPr>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62747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14" name="Rectangle 13">
            <a:extLst>
              <a:ext uri="{FF2B5EF4-FFF2-40B4-BE49-F238E27FC236}">
                <a16:creationId xmlns:a16="http://schemas.microsoft.com/office/drawing/2014/main" id="{CC1C7165-8A3A-44EB-88D0-4EFA36A00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Freeform 5">
            <a:extLst>
              <a:ext uri="{FF2B5EF4-FFF2-40B4-BE49-F238E27FC236}">
                <a16:creationId xmlns:a16="http://schemas.microsoft.com/office/drawing/2014/main" id="{A1081473-BB93-49A4-B605-4E2053739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accent1"/>
          </a:solidFill>
          <a:ln>
            <a:noFill/>
          </a:ln>
        </p:spPr>
        <p:txBody>
          <a:bodyPr/>
          <a:lstStyle/>
          <a:p>
            <a:endParaRPr lang="en-US"/>
          </a:p>
        </p:txBody>
      </p:sp>
      <p:sp>
        <p:nvSpPr>
          <p:cNvPr id="2" name="Title 1">
            <a:extLst>
              <a:ext uri="{FF2B5EF4-FFF2-40B4-BE49-F238E27FC236}">
                <a16:creationId xmlns:a16="http://schemas.microsoft.com/office/drawing/2014/main" id="{6B4F468F-AE96-8674-92CB-81D05000B8FC}"/>
              </a:ext>
            </a:extLst>
          </p:cNvPr>
          <p:cNvSpPr>
            <a:spLocks noGrp="1"/>
          </p:cNvSpPr>
          <p:nvPr>
            <p:ph type="title"/>
          </p:nvPr>
        </p:nvSpPr>
        <p:spPr>
          <a:xfrm>
            <a:off x="1683171" y="838200"/>
            <a:ext cx="8825659" cy="977902"/>
          </a:xfrm>
        </p:spPr>
        <p:txBody>
          <a:bodyPr>
            <a:normAutofit/>
          </a:bodyPr>
          <a:lstStyle/>
          <a:p>
            <a:pPr algn="ctr"/>
            <a:r>
              <a:rPr lang="en-US">
                <a:solidFill>
                  <a:srgbClr val="EBEBEB"/>
                </a:solidFill>
              </a:rPr>
              <a:t>The Right to Not Have a Child</a:t>
            </a:r>
          </a:p>
        </p:txBody>
      </p:sp>
      <p:sp>
        <p:nvSpPr>
          <p:cNvPr id="3" name="Content Placeholder 2">
            <a:extLst>
              <a:ext uri="{FF2B5EF4-FFF2-40B4-BE49-F238E27FC236}">
                <a16:creationId xmlns:a16="http://schemas.microsoft.com/office/drawing/2014/main" id="{4CEB3698-5F9B-50D9-7672-286D9A964174}"/>
              </a:ext>
            </a:extLst>
          </p:cNvPr>
          <p:cNvSpPr>
            <a:spLocks noGrp="1"/>
          </p:cNvSpPr>
          <p:nvPr>
            <p:ph idx="1"/>
          </p:nvPr>
        </p:nvSpPr>
        <p:spPr>
          <a:xfrm>
            <a:off x="914400" y="2496948"/>
            <a:ext cx="10298243" cy="3522851"/>
          </a:xfrm>
        </p:spPr>
        <p:txBody>
          <a:bodyPr>
            <a:normAutofit/>
          </a:bodyPr>
          <a:lstStyle/>
          <a:p>
            <a:pPr>
              <a:lnSpc>
                <a:spcPct val="90000"/>
              </a:lnSpc>
            </a:pPr>
            <a:r>
              <a:rPr lang="en-US" dirty="0">
                <a:solidFill>
                  <a:srgbClr val="404040"/>
                </a:solidFill>
              </a:rPr>
              <a:t>Abortion care &amp; access should be a fundamental health care service: video clip- </a:t>
            </a:r>
            <a:r>
              <a:rPr lang="en-US" dirty="0">
                <a:solidFill>
                  <a:srgbClr val="404040"/>
                </a:solidFill>
                <a:hlinkClick r:id="rId2"/>
              </a:rPr>
              <a:t>https://reproductiverights.org/our-issues/abortion/</a:t>
            </a:r>
            <a:r>
              <a:rPr lang="en-US" dirty="0">
                <a:solidFill>
                  <a:srgbClr val="404040"/>
                </a:solidFill>
              </a:rPr>
              <a:t> </a:t>
            </a:r>
          </a:p>
          <a:p>
            <a:pPr lvl="1">
              <a:lnSpc>
                <a:spcPct val="90000"/>
              </a:lnSpc>
            </a:pPr>
            <a:r>
              <a:rPr lang="en-US" sz="1800" dirty="0">
                <a:solidFill>
                  <a:srgbClr val="404040"/>
                </a:solidFill>
              </a:rPr>
              <a:t>Currently 10 states are considered to have hostile climates towards abortion (PA is one of them!): This means that while currently abortion can be legally accessed, there are no laws protecting the right to abortion in the state</a:t>
            </a:r>
          </a:p>
          <a:p>
            <a:pPr lvl="1">
              <a:lnSpc>
                <a:spcPct val="90000"/>
              </a:lnSpc>
            </a:pPr>
            <a:r>
              <a:rPr lang="en-US" sz="1800" dirty="0">
                <a:solidFill>
                  <a:srgbClr val="404040"/>
                </a:solidFill>
              </a:rPr>
              <a:t>Abortion is severely restricted or outright banned in 14 states (*a 6-week ban or “heart-beat” is considered to be a total ban as majority of people may not know they are pregnant yet)</a:t>
            </a:r>
          </a:p>
          <a:p>
            <a:pPr lvl="1">
              <a:lnSpc>
                <a:spcPct val="90000"/>
              </a:lnSpc>
            </a:pPr>
            <a:r>
              <a:rPr lang="en-US" sz="1800" dirty="0">
                <a:solidFill>
                  <a:srgbClr val="404040"/>
                </a:solidFill>
              </a:rPr>
              <a:t>There are only </a:t>
            </a:r>
            <a:r>
              <a:rPr lang="en-US" sz="1800" b="1" dirty="0">
                <a:solidFill>
                  <a:srgbClr val="404040"/>
                </a:solidFill>
              </a:rPr>
              <a:t>12 states </a:t>
            </a:r>
            <a:r>
              <a:rPr lang="en-US" sz="1800" dirty="0">
                <a:solidFill>
                  <a:srgbClr val="404040"/>
                </a:solidFill>
              </a:rPr>
              <a:t>that have laws protecting abortion care</a:t>
            </a:r>
          </a:p>
          <a:p>
            <a:pPr lvl="2">
              <a:lnSpc>
                <a:spcPct val="90000"/>
              </a:lnSpc>
            </a:pPr>
            <a:r>
              <a:rPr lang="en-US" sz="1600" dirty="0">
                <a:solidFill>
                  <a:srgbClr val="404040"/>
                </a:solidFill>
              </a:rPr>
              <a:t>Even in states where there is protection for abortion, many states still have gestational limits for legally accessing abortion &amp; logistics may be hard to navigate (</a:t>
            </a:r>
            <a:r>
              <a:rPr lang="en-US" sz="1600" dirty="0">
                <a:solidFill>
                  <a:srgbClr val="404040"/>
                </a:solidFill>
                <a:hlinkClick r:id="rId3"/>
              </a:rPr>
              <a:t>video of Kaniya</a:t>
            </a:r>
            <a:r>
              <a:rPr lang="en-US" sz="1600" dirty="0">
                <a:solidFill>
                  <a:srgbClr val="404040"/>
                </a:solidFill>
              </a:rPr>
              <a:t>)</a:t>
            </a:r>
            <a:endParaRPr lang="en-US" sz="1400" dirty="0">
              <a:solidFill>
                <a:srgbClr val="404040"/>
              </a:solidFill>
            </a:endParaRPr>
          </a:p>
          <a:p>
            <a:pPr>
              <a:lnSpc>
                <a:spcPct val="90000"/>
              </a:lnSpc>
            </a:pPr>
            <a:endParaRPr lang="en-US" sz="1400" dirty="0">
              <a:solidFill>
                <a:srgbClr val="404040"/>
              </a:solidFill>
            </a:endParaRPr>
          </a:p>
          <a:p>
            <a:pPr>
              <a:lnSpc>
                <a:spcPct val="90000"/>
              </a:lnSpc>
            </a:pPr>
            <a:endParaRPr lang="en-US" sz="1400" dirty="0">
              <a:solidFill>
                <a:srgbClr val="404040"/>
              </a:solidFill>
            </a:endParaRPr>
          </a:p>
        </p:txBody>
      </p:sp>
    </p:spTree>
    <p:extLst>
      <p:ext uri="{BB962C8B-B14F-4D97-AF65-F5344CB8AC3E}">
        <p14:creationId xmlns:p14="http://schemas.microsoft.com/office/powerpoint/2010/main" val="1002094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0249B-995F-785A-F39A-E22A21121C6A}"/>
              </a:ext>
            </a:extLst>
          </p:cNvPr>
          <p:cNvSpPr>
            <a:spLocks noGrp="1"/>
          </p:cNvSpPr>
          <p:nvPr>
            <p:ph type="title"/>
          </p:nvPr>
        </p:nvSpPr>
        <p:spPr/>
        <p:txBody>
          <a:bodyPr/>
          <a:lstStyle/>
          <a:p>
            <a:r>
              <a:rPr lang="en-US" dirty="0"/>
              <a:t>Abortion Care Policy Restrictions</a:t>
            </a:r>
          </a:p>
        </p:txBody>
      </p:sp>
      <p:sp>
        <p:nvSpPr>
          <p:cNvPr id="3" name="Content Placeholder 2">
            <a:extLst>
              <a:ext uri="{FF2B5EF4-FFF2-40B4-BE49-F238E27FC236}">
                <a16:creationId xmlns:a16="http://schemas.microsoft.com/office/drawing/2014/main" id="{8C6EE264-B7DE-8041-CCCC-C8B8F338A6D5}"/>
              </a:ext>
            </a:extLst>
          </p:cNvPr>
          <p:cNvSpPr>
            <a:spLocks noGrp="1"/>
          </p:cNvSpPr>
          <p:nvPr>
            <p:ph idx="1"/>
          </p:nvPr>
        </p:nvSpPr>
        <p:spPr/>
        <p:txBody>
          <a:bodyPr/>
          <a:lstStyle/>
          <a:p>
            <a:r>
              <a:rPr lang="en-US" sz="1800" dirty="0">
                <a:solidFill>
                  <a:srgbClr val="404040"/>
                </a:solidFill>
              </a:rPr>
              <a:t>Hyde Amendment: In 1976, Republican Representative (IL) Henry Hyde introduced a budget rider, known as the Hyde Amendment prohibiting the use of federal funds for abortion. This rider has been reapproved by </a:t>
            </a:r>
            <a:r>
              <a:rPr lang="en-US" sz="1800" b="1" i="1" u="sng" dirty="0">
                <a:solidFill>
                  <a:srgbClr val="404040"/>
                </a:solidFill>
              </a:rPr>
              <a:t>every</a:t>
            </a:r>
            <a:r>
              <a:rPr lang="en-US" sz="1800" dirty="0">
                <a:solidFill>
                  <a:srgbClr val="404040"/>
                </a:solidFill>
              </a:rPr>
              <a:t> Congress since the introduction</a:t>
            </a:r>
          </a:p>
          <a:p>
            <a:pPr lvl="1"/>
            <a:r>
              <a:rPr lang="en-US" dirty="0">
                <a:solidFill>
                  <a:srgbClr val="404040"/>
                </a:solidFill>
              </a:rPr>
              <a:t>disproportionately impacts people on Medicaid, restricting access to this health care service which tend to be low-income and BIPOC</a:t>
            </a:r>
          </a:p>
          <a:p>
            <a:endParaRPr lang="en-US" dirty="0"/>
          </a:p>
        </p:txBody>
      </p:sp>
    </p:spTree>
    <p:extLst>
      <p:ext uri="{BB962C8B-B14F-4D97-AF65-F5344CB8AC3E}">
        <p14:creationId xmlns:p14="http://schemas.microsoft.com/office/powerpoint/2010/main" val="1192380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{877B388A-C7C5-F04D-A841-A1A680CF077F}tf10001076</Template>
  <TotalTime>5588</TotalTime>
  <Words>1830</Words>
  <Application>Microsoft Macintosh PowerPoint</Application>
  <PresentationFormat>Widescreen</PresentationFormat>
  <Paragraphs>105</Paragraphs>
  <Slides>20</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-apple-system</vt:lpstr>
      <vt:lpstr>Arial</vt:lpstr>
      <vt:lpstr>Calibri</vt:lpstr>
      <vt:lpstr>Century Gothic</vt:lpstr>
      <vt:lpstr>Helvetica</vt:lpstr>
      <vt:lpstr>Times New Roman</vt:lpstr>
      <vt:lpstr>Wingdings 3</vt:lpstr>
      <vt:lpstr>Ion Boardroom</vt:lpstr>
      <vt:lpstr>Reproductive Justice &amp; Social Work Praxis</vt:lpstr>
      <vt:lpstr>Recap</vt:lpstr>
      <vt:lpstr>Class Temp Check</vt:lpstr>
      <vt:lpstr>Quick Think, Write, Create</vt:lpstr>
      <vt:lpstr>Objectives</vt:lpstr>
      <vt:lpstr>Community Guidelines</vt:lpstr>
      <vt:lpstr>Current RJ News/Journal Article</vt:lpstr>
      <vt:lpstr>The Right to Not Have a Child</vt:lpstr>
      <vt:lpstr>Abortion Care Policy Restrictions</vt:lpstr>
      <vt:lpstr>Impact of Not Receiving a Wanted Abortion</vt:lpstr>
      <vt:lpstr>Profile for Late-Term Abortions +20 weeks</vt:lpstr>
      <vt:lpstr>Costs for Abortions</vt:lpstr>
      <vt:lpstr>Readings</vt:lpstr>
      <vt:lpstr>Wellness Break Time!</vt:lpstr>
      <vt:lpstr>Activity</vt:lpstr>
      <vt:lpstr>Case Scenario 1 (Clinical Focus)</vt:lpstr>
      <vt:lpstr>Case Scenario 2 (Macro Focus)</vt:lpstr>
      <vt:lpstr>Large Group Discussion</vt:lpstr>
      <vt:lpstr>Workshopping Ideas</vt:lpstr>
      <vt:lpstr>What’s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Reproductive Justice &amp; Social Work Praxis</dc:title>
  <dc:creator>Lindsay Griffin</dc:creator>
  <cp:lastModifiedBy>Lindsay Griffin</cp:lastModifiedBy>
  <cp:revision>30</cp:revision>
  <dcterms:created xsi:type="dcterms:W3CDTF">2023-11-19T14:19:26Z</dcterms:created>
  <dcterms:modified xsi:type="dcterms:W3CDTF">2024-07-01T20:36:21Z</dcterms:modified>
</cp:coreProperties>
</file>