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6"/>
  </p:notesMasterIdLst>
  <p:sldIdLst>
    <p:sldId id="256" r:id="rId2"/>
    <p:sldId id="343" r:id="rId3"/>
    <p:sldId id="380" r:id="rId4"/>
    <p:sldId id="384" r:id="rId5"/>
    <p:sldId id="381" r:id="rId6"/>
    <p:sldId id="382" r:id="rId7"/>
    <p:sldId id="347" r:id="rId8"/>
    <p:sldId id="295" r:id="rId9"/>
    <p:sldId id="296" r:id="rId10"/>
    <p:sldId id="370" r:id="rId11"/>
    <p:sldId id="298" r:id="rId12"/>
    <p:sldId id="277" r:id="rId13"/>
    <p:sldId id="257" r:id="rId14"/>
    <p:sldId id="258" r:id="rId15"/>
    <p:sldId id="259" r:id="rId16"/>
    <p:sldId id="260" r:id="rId17"/>
    <p:sldId id="261" r:id="rId18"/>
    <p:sldId id="262" r:id="rId19"/>
    <p:sldId id="378" r:id="rId20"/>
    <p:sldId id="265" r:id="rId21"/>
    <p:sldId id="266" r:id="rId22"/>
    <p:sldId id="278" r:id="rId23"/>
    <p:sldId id="281" r:id="rId24"/>
    <p:sldId id="280" r:id="rId25"/>
    <p:sldId id="379" r:id="rId26"/>
    <p:sldId id="267" r:id="rId27"/>
    <p:sldId id="271" r:id="rId28"/>
    <p:sldId id="292" r:id="rId29"/>
    <p:sldId id="385" r:id="rId30"/>
    <p:sldId id="386" r:id="rId31"/>
    <p:sldId id="387" r:id="rId32"/>
    <p:sldId id="389" r:id="rId33"/>
    <p:sldId id="388" r:id="rId34"/>
    <p:sldId id="34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3" autoAdjust="0"/>
    <p:restoredTop sz="82748"/>
  </p:normalViewPr>
  <p:slideViewPr>
    <p:cSldViewPr snapToGrid="0">
      <p:cViewPr varScale="1">
        <p:scale>
          <a:sx n="83" d="100"/>
          <a:sy n="83" d="100"/>
        </p:scale>
        <p:origin x="232" y="4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E96BC-7E90-4342-A8D0-B72DA1B9A2D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C22DC00-258D-4737-B56B-CC5C18745B78}">
      <dgm:prSet/>
      <dgm:spPr/>
      <dgm:t>
        <a:bodyPr/>
        <a:lstStyle/>
        <a:p>
          <a:r>
            <a:rPr lang="en-US"/>
            <a:t>Trauma overwhelms an ordinary system of care that gives people a sense of control, connection, and meaning in the world (Herman, 1992).  </a:t>
          </a:r>
        </a:p>
      </dgm:t>
    </dgm:pt>
    <dgm:pt modelId="{53DD945E-89B1-4728-9281-BAE3C7D535C4}" type="parTrans" cxnId="{885AF678-1CA6-4AC2-BD19-4F89D649940E}">
      <dgm:prSet/>
      <dgm:spPr/>
      <dgm:t>
        <a:bodyPr/>
        <a:lstStyle/>
        <a:p>
          <a:endParaRPr lang="en-US"/>
        </a:p>
      </dgm:t>
    </dgm:pt>
    <dgm:pt modelId="{A3356894-C0BB-4E5B-B2F6-72B496A5C919}" type="sibTrans" cxnId="{885AF678-1CA6-4AC2-BD19-4F89D649940E}">
      <dgm:prSet/>
      <dgm:spPr/>
      <dgm:t>
        <a:bodyPr/>
        <a:lstStyle/>
        <a:p>
          <a:endParaRPr lang="en-US"/>
        </a:p>
      </dgm:t>
    </dgm:pt>
    <dgm:pt modelId="{BC1ECB09-38F5-4DE9-AB50-518BFC327024}">
      <dgm:prSet/>
      <dgm:spPr/>
      <dgm:t>
        <a:bodyPr/>
        <a:lstStyle/>
        <a:p>
          <a:r>
            <a:rPr lang="en-US" dirty="0"/>
            <a:t>Traumatic events disrupt attachments btw individuals and within families </a:t>
          </a:r>
        </a:p>
        <a:p>
          <a:r>
            <a:rPr lang="en-US" dirty="0"/>
            <a:t>( Allen, 2001).  </a:t>
          </a:r>
        </a:p>
      </dgm:t>
    </dgm:pt>
    <dgm:pt modelId="{99C7AC72-506F-4279-BBEC-0E26E83E8757}" type="parTrans" cxnId="{1B0D2545-6EF2-4FE2-8DB5-63FB8AB36A78}">
      <dgm:prSet/>
      <dgm:spPr/>
      <dgm:t>
        <a:bodyPr/>
        <a:lstStyle/>
        <a:p>
          <a:endParaRPr lang="en-US"/>
        </a:p>
      </dgm:t>
    </dgm:pt>
    <dgm:pt modelId="{3130DE8C-182B-46CD-8866-EB247B0D080F}" type="sibTrans" cxnId="{1B0D2545-6EF2-4FE2-8DB5-63FB8AB36A78}">
      <dgm:prSet/>
      <dgm:spPr/>
      <dgm:t>
        <a:bodyPr/>
        <a:lstStyle/>
        <a:p>
          <a:endParaRPr lang="en-US"/>
        </a:p>
      </dgm:t>
    </dgm:pt>
    <dgm:pt modelId="{D668BF02-7515-451E-943F-029520C4B2A6}">
      <dgm:prSet/>
      <dgm:spPr/>
      <dgm:t>
        <a:bodyPr/>
        <a:lstStyle/>
        <a:p>
          <a:r>
            <a:rPr lang="en-US" b="0" dirty="0"/>
            <a:t>Distinction btw events that are traumatic (ex: represent a threat to physical integrity) </a:t>
          </a:r>
        </a:p>
        <a:p>
          <a:r>
            <a:rPr lang="en-US" b="0" dirty="0"/>
            <a:t>and the responses to trauma.  </a:t>
          </a:r>
        </a:p>
      </dgm:t>
    </dgm:pt>
    <dgm:pt modelId="{78036FCF-D99E-4D36-9A6F-E1907A41A2DF}" type="parTrans" cxnId="{E6C03CCC-B77A-460A-B670-8FEE45831E3F}">
      <dgm:prSet/>
      <dgm:spPr/>
      <dgm:t>
        <a:bodyPr/>
        <a:lstStyle/>
        <a:p>
          <a:endParaRPr lang="en-US"/>
        </a:p>
      </dgm:t>
    </dgm:pt>
    <dgm:pt modelId="{8AAFB8DD-3E2E-4303-B66D-AADC7AB6E677}" type="sibTrans" cxnId="{E6C03CCC-B77A-460A-B670-8FEE45831E3F}">
      <dgm:prSet/>
      <dgm:spPr/>
      <dgm:t>
        <a:bodyPr/>
        <a:lstStyle/>
        <a:p>
          <a:endParaRPr lang="en-US"/>
        </a:p>
      </dgm:t>
    </dgm:pt>
    <dgm:pt modelId="{72D99BAE-1A43-497B-B2FB-68F588830742}">
      <dgm:prSet/>
      <dgm:spPr/>
      <dgm:t>
        <a:bodyPr/>
        <a:lstStyle/>
        <a:p>
          <a:r>
            <a:rPr lang="en-US"/>
            <a:t>Traumatic Stress Response = set of neurobiological reactions along with strong affective experiences (McEwen, 1999). </a:t>
          </a:r>
        </a:p>
      </dgm:t>
    </dgm:pt>
    <dgm:pt modelId="{6A723078-146B-4CD4-8E76-B7098D30CB8A}" type="parTrans" cxnId="{083CED95-FE7A-4B9D-8398-CC754A1F2032}">
      <dgm:prSet/>
      <dgm:spPr/>
      <dgm:t>
        <a:bodyPr/>
        <a:lstStyle/>
        <a:p>
          <a:endParaRPr lang="en-US"/>
        </a:p>
      </dgm:t>
    </dgm:pt>
    <dgm:pt modelId="{4BDD3053-6048-4FB1-B342-115C19D1D84F}" type="sibTrans" cxnId="{083CED95-FE7A-4B9D-8398-CC754A1F2032}">
      <dgm:prSet/>
      <dgm:spPr/>
      <dgm:t>
        <a:bodyPr/>
        <a:lstStyle/>
        <a:p>
          <a:endParaRPr lang="en-US"/>
        </a:p>
      </dgm:t>
    </dgm:pt>
    <dgm:pt modelId="{16665C84-7865-4888-9183-FFFB3445144A}">
      <dgm:prSet/>
      <dgm:spPr/>
      <dgm:t>
        <a:bodyPr/>
        <a:lstStyle/>
        <a:p>
          <a:r>
            <a:rPr lang="en-US" dirty="0"/>
            <a:t>Not all people react to horrific event in the same way </a:t>
          </a:r>
        </a:p>
      </dgm:t>
    </dgm:pt>
    <dgm:pt modelId="{525A462B-3224-4115-BCFE-8D3B57677F4A}" type="parTrans" cxnId="{66DA019A-98F3-4094-9225-A61D9BE19DEB}">
      <dgm:prSet/>
      <dgm:spPr/>
      <dgm:t>
        <a:bodyPr/>
        <a:lstStyle/>
        <a:p>
          <a:endParaRPr lang="en-US"/>
        </a:p>
      </dgm:t>
    </dgm:pt>
    <dgm:pt modelId="{8826F5E9-13CE-4B53-8351-94B3A7B43F65}" type="sibTrans" cxnId="{66DA019A-98F3-4094-9225-A61D9BE19DEB}">
      <dgm:prSet/>
      <dgm:spPr/>
      <dgm:t>
        <a:bodyPr/>
        <a:lstStyle/>
        <a:p>
          <a:endParaRPr lang="en-US"/>
        </a:p>
      </dgm:t>
    </dgm:pt>
    <dgm:pt modelId="{E0E5E733-F395-9044-AA8A-2FB2FCFA6584}" type="pres">
      <dgm:prSet presAssocID="{B12E96BC-7E90-4342-A8D0-B72DA1B9A2D3}" presName="diagram" presStyleCnt="0">
        <dgm:presLayoutVars>
          <dgm:dir/>
          <dgm:resizeHandles val="exact"/>
        </dgm:presLayoutVars>
      </dgm:prSet>
      <dgm:spPr/>
    </dgm:pt>
    <dgm:pt modelId="{D42BD2CE-E012-5648-9BBC-21B88AFA8B80}" type="pres">
      <dgm:prSet presAssocID="{CC22DC00-258D-4737-B56B-CC5C18745B78}" presName="node" presStyleLbl="node1" presStyleIdx="0" presStyleCnt="5">
        <dgm:presLayoutVars>
          <dgm:bulletEnabled val="1"/>
        </dgm:presLayoutVars>
      </dgm:prSet>
      <dgm:spPr/>
    </dgm:pt>
    <dgm:pt modelId="{62F87DBB-0DC0-2B4E-888B-842E462F52F5}" type="pres">
      <dgm:prSet presAssocID="{A3356894-C0BB-4E5B-B2F6-72B496A5C919}" presName="sibTrans" presStyleCnt="0"/>
      <dgm:spPr/>
    </dgm:pt>
    <dgm:pt modelId="{146192B9-68C8-9E4C-B0B3-77F48B7624D5}" type="pres">
      <dgm:prSet presAssocID="{BC1ECB09-38F5-4DE9-AB50-518BFC327024}" presName="node" presStyleLbl="node1" presStyleIdx="1" presStyleCnt="5" custLinFactNeighborX="0" custLinFactNeighborY="-603">
        <dgm:presLayoutVars>
          <dgm:bulletEnabled val="1"/>
        </dgm:presLayoutVars>
      </dgm:prSet>
      <dgm:spPr/>
    </dgm:pt>
    <dgm:pt modelId="{D7E3AF69-CA76-6E4C-A26A-C37A8D2A0C32}" type="pres">
      <dgm:prSet presAssocID="{3130DE8C-182B-46CD-8866-EB247B0D080F}" presName="sibTrans" presStyleCnt="0"/>
      <dgm:spPr/>
    </dgm:pt>
    <dgm:pt modelId="{B5A6008F-32E4-6746-B05C-8CE8E036E818}" type="pres">
      <dgm:prSet presAssocID="{D668BF02-7515-451E-943F-029520C4B2A6}" presName="node" presStyleLbl="node1" presStyleIdx="2" presStyleCnt="5" custLinFactNeighborX="3057" custLinFactNeighborY="-603">
        <dgm:presLayoutVars>
          <dgm:bulletEnabled val="1"/>
        </dgm:presLayoutVars>
      </dgm:prSet>
      <dgm:spPr/>
    </dgm:pt>
    <dgm:pt modelId="{25A1A787-2A9B-424E-AB0E-0CE0005A3F3A}" type="pres">
      <dgm:prSet presAssocID="{8AAFB8DD-3E2E-4303-B66D-AADC7AB6E677}" presName="sibTrans" presStyleCnt="0"/>
      <dgm:spPr/>
    </dgm:pt>
    <dgm:pt modelId="{B7743CCD-81FD-3143-8544-513D8CF40329}" type="pres">
      <dgm:prSet presAssocID="{72D99BAE-1A43-497B-B2FB-68F588830742}" presName="node" presStyleLbl="node1" presStyleIdx="3" presStyleCnt="5">
        <dgm:presLayoutVars>
          <dgm:bulletEnabled val="1"/>
        </dgm:presLayoutVars>
      </dgm:prSet>
      <dgm:spPr/>
    </dgm:pt>
    <dgm:pt modelId="{AA112BA0-C3D6-F04D-8856-39600AB64378}" type="pres">
      <dgm:prSet presAssocID="{4BDD3053-6048-4FB1-B342-115C19D1D84F}" presName="sibTrans" presStyleCnt="0"/>
      <dgm:spPr/>
    </dgm:pt>
    <dgm:pt modelId="{22F2D5F7-6A3E-2C44-80C5-486DE420B830}" type="pres">
      <dgm:prSet presAssocID="{16665C84-7865-4888-9183-FFFB3445144A}" presName="node" presStyleLbl="node1" presStyleIdx="4" presStyleCnt="5">
        <dgm:presLayoutVars>
          <dgm:bulletEnabled val="1"/>
        </dgm:presLayoutVars>
      </dgm:prSet>
      <dgm:spPr/>
    </dgm:pt>
  </dgm:ptLst>
  <dgm:cxnLst>
    <dgm:cxn modelId="{2C32630D-017C-0E43-B7EF-07207570046D}" type="presOf" srcId="{CC22DC00-258D-4737-B56B-CC5C18745B78}" destId="{D42BD2CE-E012-5648-9BBC-21B88AFA8B80}" srcOrd="0" destOrd="0" presId="urn:microsoft.com/office/officeart/2005/8/layout/default"/>
    <dgm:cxn modelId="{1A9C811F-59B8-F443-8C84-C6BF349443FF}" type="presOf" srcId="{D668BF02-7515-451E-943F-029520C4B2A6}" destId="{B5A6008F-32E4-6746-B05C-8CE8E036E818}" srcOrd="0" destOrd="0" presId="urn:microsoft.com/office/officeart/2005/8/layout/default"/>
    <dgm:cxn modelId="{1B0D2545-6EF2-4FE2-8DB5-63FB8AB36A78}" srcId="{B12E96BC-7E90-4342-A8D0-B72DA1B9A2D3}" destId="{BC1ECB09-38F5-4DE9-AB50-518BFC327024}" srcOrd="1" destOrd="0" parTransId="{99C7AC72-506F-4279-BBEC-0E26E83E8757}" sibTransId="{3130DE8C-182B-46CD-8866-EB247B0D080F}"/>
    <dgm:cxn modelId="{F53EF35F-4A06-4849-9858-406CC027385C}" type="presOf" srcId="{B12E96BC-7E90-4342-A8D0-B72DA1B9A2D3}" destId="{E0E5E733-F395-9044-AA8A-2FB2FCFA6584}" srcOrd="0" destOrd="0" presId="urn:microsoft.com/office/officeart/2005/8/layout/default"/>
    <dgm:cxn modelId="{36070D69-3429-324F-AEB7-5C412A8FC6E2}" type="presOf" srcId="{BC1ECB09-38F5-4DE9-AB50-518BFC327024}" destId="{146192B9-68C8-9E4C-B0B3-77F48B7624D5}" srcOrd="0" destOrd="0" presId="urn:microsoft.com/office/officeart/2005/8/layout/default"/>
    <dgm:cxn modelId="{0A4B4071-8BB6-074F-A1E7-13AC51965E5C}" type="presOf" srcId="{72D99BAE-1A43-497B-B2FB-68F588830742}" destId="{B7743CCD-81FD-3143-8544-513D8CF40329}" srcOrd="0" destOrd="0" presId="urn:microsoft.com/office/officeart/2005/8/layout/default"/>
    <dgm:cxn modelId="{885AF678-1CA6-4AC2-BD19-4F89D649940E}" srcId="{B12E96BC-7E90-4342-A8D0-B72DA1B9A2D3}" destId="{CC22DC00-258D-4737-B56B-CC5C18745B78}" srcOrd="0" destOrd="0" parTransId="{53DD945E-89B1-4728-9281-BAE3C7D535C4}" sibTransId="{A3356894-C0BB-4E5B-B2F6-72B496A5C919}"/>
    <dgm:cxn modelId="{083CED95-FE7A-4B9D-8398-CC754A1F2032}" srcId="{B12E96BC-7E90-4342-A8D0-B72DA1B9A2D3}" destId="{72D99BAE-1A43-497B-B2FB-68F588830742}" srcOrd="3" destOrd="0" parTransId="{6A723078-146B-4CD4-8E76-B7098D30CB8A}" sibTransId="{4BDD3053-6048-4FB1-B342-115C19D1D84F}"/>
    <dgm:cxn modelId="{66DA019A-98F3-4094-9225-A61D9BE19DEB}" srcId="{B12E96BC-7E90-4342-A8D0-B72DA1B9A2D3}" destId="{16665C84-7865-4888-9183-FFFB3445144A}" srcOrd="4" destOrd="0" parTransId="{525A462B-3224-4115-BCFE-8D3B57677F4A}" sibTransId="{8826F5E9-13CE-4B53-8351-94B3A7B43F65}"/>
    <dgm:cxn modelId="{504150A0-F385-5542-A48A-18D0B8D3D7A6}" type="presOf" srcId="{16665C84-7865-4888-9183-FFFB3445144A}" destId="{22F2D5F7-6A3E-2C44-80C5-486DE420B830}" srcOrd="0" destOrd="0" presId="urn:microsoft.com/office/officeart/2005/8/layout/default"/>
    <dgm:cxn modelId="{E6C03CCC-B77A-460A-B670-8FEE45831E3F}" srcId="{B12E96BC-7E90-4342-A8D0-B72DA1B9A2D3}" destId="{D668BF02-7515-451E-943F-029520C4B2A6}" srcOrd="2" destOrd="0" parTransId="{78036FCF-D99E-4D36-9A6F-E1907A41A2DF}" sibTransId="{8AAFB8DD-3E2E-4303-B66D-AADC7AB6E677}"/>
    <dgm:cxn modelId="{772C39D3-E7D2-5C49-949E-EF0C41311EA6}" type="presParOf" srcId="{E0E5E733-F395-9044-AA8A-2FB2FCFA6584}" destId="{D42BD2CE-E012-5648-9BBC-21B88AFA8B80}" srcOrd="0" destOrd="0" presId="urn:microsoft.com/office/officeart/2005/8/layout/default"/>
    <dgm:cxn modelId="{A2FF9A3B-67E9-2E4D-A401-139BEC0EF9CA}" type="presParOf" srcId="{E0E5E733-F395-9044-AA8A-2FB2FCFA6584}" destId="{62F87DBB-0DC0-2B4E-888B-842E462F52F5}" srcOrd="1" destOrd="0" presId="urn:microsoft.com/office/officeart/2005/8/layout/default"/>
    <dgm:cxn modelId="{D4016A96-AC2F-5D4F-A5CF-BADC542EFB5B}" type="presParOf" srcId="{E0E5E733-F395-9044-AA8A-2FB2FCFA6584}" destId="{146192B9-68C8-9E4C-B0B3-77F48B7624D5}" srcOrd="2" destOrd="0" presId="urn:microsoft.com/office/officeart/2005/8/layout/default"/>
    <dgm:cxn modelId="{680C1E6C-9C3C-D640-9092-C083B678B210}" type="presParOf" srcId="{E0E5E733-F395-9044-AA8A-2FB2FCFA6584}" destId="{D7E3AF69-CA76-6E4C-A26A-C37A8D2A0C32}" srcOrd="3" destOrd="0" presId="urn:microsoft.com/office/officeart/2005/8/layout/default"/>
    <dgm:cxn modelId="{2BD4D03C-BA38-2640-94BB-132E820A00B0}" type="presParOf" srcId="{E0E5E733-F395-9044-AA8A-2FB2FCFA6584}" destId="{B5A6008F-32E4-6746-B05C-8CE8E036E818}" srcOrd="4" destOrd="0" presId="urn:microsoft.com/office/officeart/2005/8/layout/default"/>
    <dgm:cxn modelId="{FD56E99F-EEE5-B441-B42F-4F77DD6AE3E6}" type="presParOf" srcId="{E0E5E733-F395-9044-AA8A-2FB2FCFA6584}" destId="{25A1A787-2A9B-424E-AB0E-0CE0005A3F3A}" srcOrd="5" destOrd="0" presId="urn:microsoft.com/office/officeart/2005/8/layout/default"/>
    <dgm:cxn modelId="{38D72A20-ECF4-9442-A15B-EAFF368E1DB7}" type="presParOf" srcId="{E0E5E733-F395-9044-AA8A-2FB2FCFA6584}" destId="{B7743CCD-81FD-3143-8544-513D8CF40329}" srcOrd="6" destOrd="0" presId="urn:microsoft.com/office/officeart/2005/8/layout/default"/>
    <dgm:cxn modelId="{3AE89514-13D6-5042-8B23-9FBCE85C799C}" type="presParOf" srcId="{E0E5E733-F395-9044-AA8A-2FB2FCFA6584}" destId="{AA112BA0-C3D6-F04D-8856-39600AB64378}" srcOrd="7" destOrd="0" presId="urn:microsoft.com/office/officeart/2005/8/layout/default"/>
    <dgm:cxn modelId="{E732600D-7ED8-CF4C-B070-DA301661332A}" type="presParOf" srcId="{E0E5E733-F395-9044-AA8A-2FB2FCFA6584}" destId="{22F2D5F7-6A3E-2C44-80C5-486DE420B83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8D98D-4EC3-44FB-87BC-6D09365796E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46A5EFF1-7095-41BE-8D56-D84E8683206B}">
      <dgm:prSet/>
      <dgm:spPr/>
      <dgm:t>
        <a:bodyPr/>
        <a:lstStyle/>
        <a:p>
          <a:r>
            <a:rPr lang="en-US"/>
            <a:t>Criteria F: Duration</a:t>
          </a:r>
        </a:p>
      </dgm:t>
    </dgm:pt>
    <dgm:pt modelId="{212A2CB2-A2B7-457F-962F-7C5642C484DE}" type="parTrans" cxnId="{51902F18-B38F-4BE6-B2F8-C07EA193D43B}">
      <dgm:prSet/>
      <dgm:spPr/>
      <dgm:t>
        <a:bodyPr/>
        <a:lstStyle/>
        <a:p>
          <a:endParaRPr lang="en-US"/>
        </a:p>
      </dgm:t>
    </dgm:pt>
    <dgm:pt modelId="{46E9AC06-C721-41B1-BDF7-18DB87EF1F7B}" type="sibTrans" cxnId="{51902F18-B38F-4BE6-B2F8-C07EA193D43B}">
      <dgm:prSet/>
      <dgm:spPr/>
      <dgm:t>
        <a:bodyPr/>
        <a:lstStyle/>
        <a:p>
          <a:endParaRPr lang="en-US"/>
        </a:p>
      </dgm:t>
    </dgm:pt>
    <dgm:pt modelId="{D1A38341-8F38-4EC6-9B7E-D040D1AC5C5D}">
      <dgm:prSet/>
      <dgm:spPr/>
      <dgm:t>
        <a:bodyPr/>
        <a:lstStyle/>
        <a:p>
          <a:r>
            <a:rPr lang="en-US"/>
            <a:t>Persistence of sx: more than one month</a:t>
          </a:r>
        </a:p>
      </dgm:t>
    </dgm:pt>
    <dgm:pt modelId="{3C6A23D0-1828-4AE4-927C-BDECE4F7CC02}" type="parTrans" cxnId="{8E385569-0982-4303-A797-CBA6634D4BF6}">
      <dgm:prSet/>
      <dgm:spPr/>
      <dgm:t>
        <a:bodyPr/>
        <a:lstStyle/>
        <a:p>
          <a:endParaRPr lang="en-US"/>
        </a:p>
      </dgm:t>
    </dgm:pt>
    <dgm:pt modelId="{E8178E83-2AD2-483E-9D04-5726C9D29B55}" type="sibTrans" cxnId="{8E385569-0982-4303-A797-CBA6634D4BF6}">
      <dgm:prSet/>
      <dgm:spPr/>
      <dgm:t>
        <a:bodyPr/>
        <a:lstStyle/>
        <a:p>
          <a:endParaRPr lang="en-US"/>
        </a:p>
      </dgm:t>
    </dgm:pt>
    <dgm:pt modelId="{1E00EE92-0D11-4DE2-814A-3303CB8002DF}">
      <dgm:prSet/>
      <dgm:spPr/>
      <dgm:t>
        <a:bodyPr/>
        <a:lstStyle/>
        <a:p>
          <a:r>
            <a:rPr lang="en-US"/>
            <a:t>Criteria G: Functional Significance</a:t>
          </a:r>
        </a:p>
      </dgm:t>
    </dgm:pt>
    <dgm:pt modelId="{2B9DEFA9-744A-4C9D-ADC4-AC6B98E91FB3}" type="parTrans" cxnId="{3DCB222F-8F27-415C-936E-D81189F36618}">
      <dgm:prSet/>
      <dgm:spPr/>
      <dgm:t>
        <a:bodyPr/>
        <a:lstStyle/>
        <a:p>
          <a:endParaRPr lang="en-US"/>
        </a:p>
      </dgm:t>
    </dgm:pt>
    <dgm:pt modelId="{AD6E95C7-10E0-4BF3-8435-92FDB913671B}" type="sibTrans" cxnId="{3DCB222F-8F27-415C-936E-D81189F36618}">
      <dgm:prSet/>
      <dgm:spPr/>
      <dgm:t>
        <a:bodyPr/>
        <a:lstStyle/>
        <a:p>
          <a:endParaRPr lang="en-US"/>
        </a:p>
      </dgm:t>
    </dgm:pt>
    <dgm:pt modelId="{C35EEB57-2F2B-4232-870D-5610DD558066}">
      <dgm:prSet/>
      <dgm:spPr/>
      <dgm:t>
        <a:bodyPr/>
        <a:lstStyle/>
        <a:p>
          <a:r>
            <a:rPr lang="en-US"/>
            <a:t>significant symptom related distress or functional impairment (social, emotional or occupational functioning)</a:t>
          </a:r>
        </a:p>
      </dgm:t>
    </dgm:pt>
    <dgm:pt modelId="{2A4C7309-9ED0-4784-8A05-31517B06B76D}" type="parTrans" cxnId="{A30F6E57-DAF3-455C-9797-27EC5AC39812}">
      <dgm:prSet/>
      <dgm:spPr/>
      <dgm:t>
        <a:bodyPr/>
        <a:lstStyle/>
        <a:p>
          <a:endParaRPr lang="en-US"/>
        </a:p>
      </dgm:t>
    </dgm:pt>
    <dgm:pt modelId="{A0CBC289-563B-465B-B6DE-F6C1817B1A1C}" type="sibTrans" cxnId="{A30F6E57-DAF3-455C-9797-27EC5AC39812}">
      <dgm:prSet/>
      <dgm:spPr/>
      <dgm:t>
        <a:bodyPr/>
        <a:lstStyle/>
        <a:p>
          <a:endParaRPr lang="en-US"/>
        </a:p>
      </dgm:t>
    </dgm:pt>
    <dgm:pt modelId="{B587D6A4-A6DE-4939-ACC5-F6D427BE9E62}">
      <dgm:prSet/>
      <dgm:spPr/>
      <dgm:t>
        <a:bodyPr/>
        <a:lstStyle/>
        <a:p>
          <a:r>
            <a:rPr lang="en-US"/>
            <a:t>Criteria H: Exclusion</a:t>
          </a:r>
        </a:p>
      </dgm:t>
    </dgm:pt>
    <dgm:pt modelId="{6B58BE9E-2697-46B1-B6D7-D6173908154D}" type="parTrans" cxnId="{E8AEDDC5-F033-4452-9EC9-229CFEF7AC25}">
      <dgm:prSet/>
      <dgm:spPr/>
      <dgm:t>
        <a:bodyPr/>
        <a:lstStyle/>
        <a:p>
          <a:endParaRPr lang="en-US"/>
        </a:p>
      </dgm:t>
    </dgm:pt>
    <dgm:pt modelId="{E8FB164D-F3F4-42A1-8EDA-E754C7EAEFF8}" type="sibTrans" cxnId="{E8AEDDC5-F033-4452-9EC9-229CFEF7AC25}">
      <dgm:prSet/>
      <dgm:spPr/>
      <dgm:t>
        <a:bodyPr/>
        <a:lstStyle/>
        <a:p>
          <a:endParaRPr lang="en-US"/>
        </a:p>
      </dgm:t>
    </dgm:pt>
    <dgm:pt modelId="{18CB0C8C-641E-4025-ADF2-CE11F0A9B30A}">
      <dgm:prSet/>
      <dgm:spPr/>
      <dgm:t>
        <a:bodyPr/>
        <a:lstStyle/>
        <a:p>
          <a:r>
            <a:rPr lang="en-US"/>
            <a:t>Disturbance is not due to medication, substance use or other illness</a:t>
          </a:r>
        </a:p>
      </dgm:t>
    </dgm:pt>
    <dgm:pt modelId="{D55642B3-751D-4866-B70A-89E0176C8A9A}" type="parTrans" cxnId="{F2DFCA92-F14F-44C2-A6AC-4F74C8DEE5B0}">
      <dgm:prSet/>
      <dgm:spPr/>
      <dgm:t>
        <a:bodyPr/>
        <a:lstStyle/>
        <a:p>
          <a:endParaRPr lang="en-US"/>
        </a:p>
      </dgm:t>
    </dgm:pt>
    <dgm:pt modelId="{718B953D-AE58-4D53-AA8A-AFCD18561ECA}" type="sibTrans" cxnId="{F2DFCA92-F14F-44C2-A6AC-4F74C8DEE5B0}">
      <dgm:prSet/>
      <dgm:spPr/>
      <dgm:t>
        <a:bodyPr/>
        <a:lstStyle/>
        <a:p>
          <a:endParaRPr lang="en-US"/>
        </a:p>
      </dgm:t>
    </dgm:pt>
    <dgm:pt modelId="{21849306-33E1-0C48-82D3-96EEB2812D77}" type="pres">
      <dgm:prSet presAssocID="{3D58D98D-4EC3-44FB-87BC-6D09365796E9}" presName="outerComposite" presStyleCnt="0">
        <dgm:presLayoutVars>
          <dgm:chMax val="5"/>
          <dgm:dir/>
          <dgm:resizeHandles val="exact"/>
        </dgm:presLayoutVars>
      </dgm:prSet>
      <dgm:spPr/>
    </dgm:pt>
    <dgm:pt modelId="{C9CF468E-63B4-A34B-89E7-7B022DE2025F}" type="pres">
      <dgm:prSet presAssocID="{3D58D98D-4EC3-44FB-87BC-6D09365796E9}" presName="dummyMaxCanvas" presStyleCnt="0">
        <dgm:presLayoutVars/>
      </dgm:prSet>
      <dgm:spPr/>
    </dgm:pt>
    <dgm:pt modelId="{C2082E9A-D183-E743-8199-9550FDFA2031}" type="pres">
      <dgm:prSet presAssocID="{3D58D98D-4EC3-44FB-87BC-6D09365796E9}" presName="ThreeNodes_1" presStyleLbl="node1" presStyleIdx="0" presStyleCnt="3">
        <dgm:presLayoutVars>
          <dgm:bulletEnabled val="1"/>
        </dgm:presLayoutVars>
      </dgm:prSet>
      <dgm:spPr/>
    </dgm:pt>
    <dgm:pt modelId="{CFF495E8-2143-DC46-9CED-89A839B8C860}" type="pres">
      <dgm:prSet presAssocID="{3D58D98D-4EC3-44FB-87BC-6D09365796E9}" presName="ThreeNodes_2" presStyleLbl="node1" presStyleIdx="1" presStyleCnt="3">
        <dgm:presLayoutVars>
          <dgm:bulletEnabled val="1"/>
        </dgm:presLayoutVars>
      </dgm:prSet>
      <dgm:spPr/>
    </dgm:pt>
    <dgm:pt modelId="{801286D5-05CB-AB49-B223-787AAD66C1F1}" type="pres">
      <dgm:prSet presAssocID="{3D58D98D-4EC3-44FB-87BC-6D09365796E9}" presName="ThreeNodes_3" presStyleLbl="node1" presStyleIdx="2" presStyleCnt="3">
        <dgm:presLayoutVars>
          <dgm:bulletEnabled val="1"/>
        </dgm:presLayoutVars>
      </dgm:prSet>
      <dgm:spPr/>
    </dgm:pt>
    <dgm:pt modelId="{98A7769A-392A-C34C-A3B5-408561903055}" type="pres">
      <dgm:prSet presAssocID="{3D58D98D-4EC3-44FB-87BC-6D09365796E9}" presName="ThreeConn_1-2" presStyleLbl="fgAccFollowNode1" presStyleIdx="0" presStyleCnt="2">
        <dgm:presLayoutVars>
          <dgm:bulletEnabled val="1"/>
        </dgm:presLayoutVars>
      </dgm:prSet>
      <dgm:spPr/>
    </dgm:pt>
    <dgm:pt modelId="{11464211-ACC9-F940-A43E-262DA4B275AC}" type="pres">
      <dgm:prSet presAssocID="{3D58D98D-4EC3-44FB-87BC-6D09365796E9}" presName="ThreeConn_2-3" presStyleLbl="fgAccFollowNode1" presStyleIdx="1" presStyleCnt="2">
        <dgm:presLayoutVars>
          <dgm:bulletEnabled val="1"/>
        </dgm:presLayoutVars>
      </dgm:prSet>
      <dgm:spPr/>
    </dgm:pt>
    <dgm:pt modelId="{2AF9CEF5-7C0F-034E-B4C5-316BAFFE93EB}" type="pres">
      <dgm:prSet presAssocID="{3D58D98D-4EC3-44FB-87BC-6D09365796E9}" presName="ThreeNodes_1_text" presStyleLbl="node1" presStyleIdx="2" presStyleCnt="3">
        <dgm:presLayoutVars>
          <dgm:bulletEnabled val="1"/>
        </dgm:presLayoutVars>
      </dgm:prSet>
      <dgm:spPr/>
    </dgm:pt>
    <dgm:pt modelId="{BA0195A8-28A0-0B4B-84D0-D8FE3A1F4617}" type="pres">
      <dgm:prSet presAssocID="{3D58D98D-4EC3-44FB-87BC-6D09365796E9}" presName="ThreeNodes_2_text" presStyleLbl="node1" presStyleIdx="2" presStyleCnt="3">
        <dgm:presLayoutVars>
          <dgm:bulletEnabled val="1"/>
        </dgm:presLayoutVars>
      </dgm:prSet>
      <dgm:spPr/>
    </dgm:pt>
    <dgm:pt modelId="{9219610B-D676-5849-89DE-AD5FD859DDC9}" type="pres">
      <dgm:prSet presAssocID="{3D58D98D-4EC3-44FB-87BC-6D09365796E9}" presName="ThreeNodes_3_text" presStyleLbl="node1" presStyleIdx="2" presStyleCnt="3">
        <dgm:presLayoutVars>
          <dgm:bulletEnabled val="1"/>
        </dgm:presLayoutVars>
      </dgm:prSet>
      <dgm:spPr/>
    </dgm:pt>
  </dgm:ptLst>
  <dgm:cxnLst>
    <dgm:cxn modelId="{51902F18-B38F-4BE6-B2F8-C07EA193D43B}" srcId="{3D58D98D-4EC3-44FB-87BC-6D09365796E9}" destId="{46A5EFF1-7095-41BE-8D56-D84E8683206B}" srcOrd="0" destOrd="0" parTransId="{212A2CB2-A2B7-457F-962F-7C5642C484DE}" sibTransId="{46E9AC06-C721-41B1-BDF7-18DB87EF1F7B}"/>
    <dgm:cxn modelId="{A0D45222-659E-C345-9BAF-A2480FFBDEBE}" type="presOf" srcId="{1E00EE92-0D11-4DE2-814A-3303CB8002DF}" destId="{CFF495E8-2143-DC46-9CED-89A839B8C860}" srcOrd="0" destOrd="0" presId="urn:microsoft.com/office/officeart/2005/8/layout/vProcess5"/>
    <dgm:cxn modelId="{3DCB222F-8F27-415C-936E-D81189F36618}" srcId="{3D58D98D-4EC3-44FB-87BC-6D09365796E9}" destId="{1E00EE92-0D11-4DE2-814A-3303CB8002DF}" srcOrd="1" destOrd="0" parTransId="{2B9DEFA9-744A-4C9D-ADC4-AC6B98E91FB3}" sibTransId="{AD6E95C7-10E0-4BF3-8435-92FDB913671B}"/>
    <dgm:cxn modelId="{B4A6EA30-9185-004B-87E3-DBC9C9F76A9C}" type="presOf" srcId="{3D58D98D-4EC3-44FB-87BC-6D09365796E9}" destId="{21849306-33E1-0C48-82D3-96EEB2812D77}" srcOrd="0" destOrd="0" presId="urn:microsoft.com/office/officeart/2005/8/layout/vProcess5"/>
    <dgm:cxn modelId="{A9F45631-267E-8F4C-9291-299014D8B88D}" type="presOf" srcId="{18CB0C8C-641E-4025-ADF2-CE11F0A9B30A}" destId="{801286D5-05CB-AB49-B223-787AAD66C1F1}" srcOrd="0" destOrd="1" presId="urn:microsoft.com/office/officeart/2005/8/layout/vProcess5"/>
    <dgm:cxn modelId="{21BD5D36-FF75-324D-8259-82F3ACA8AFED}" type="presOf" srcId="{46A5EFF1-7095-41BE-8D56-D84E8683206B}" destId="{C2082E9A-D183-E743-8199-9550FDFA2031}" srcOrd="0" destOrd="0" presId="urn:microsoft.com/office/officeart/2005/8/layout/vProcess5"/>
    <dgm:cxn modelId="{6FD74143-5141-4448-91A2-1E6363EF53BC}" type="presOf" srcId="{D1A38341-8F38-4EC6-9B7E-D040D1AC5C5D}" destId="{2AF9CEF5-7C0F-034E-B4C5-316BAFFE93EB}" srcOrd="1" destOrd="1" presId="urn:microsoft.com/office/officeart/2005/8/layout/vProcess5"/>
    <dgm:cxn modelId="{8DC3DE43-FA08-4D4B-BF76-BE24BCABF8C5}" type="presOf" srcId="{46E9AC06-C721-41B1-BDF7-18DB87EF1F7B}" destId="{98A7769A-392A-C34C-A3B5-408561903055}" srcOrd="0" destOrd="0" presId="urn:microsoft.com/office/officeart/2005/8/layout/vProcess5"/>
    <dgm:cxn modelId="{A30F6E57-DAF3-455C-9797-27EC5AC39812}" srcId="{1E00EE92-0D11-4DE2-814A-3303CB8002DF}" destId="{C35EEB57-2F2B-4232-870D-5610DD558066}" srcOrd="0" destOrd="0" parTransId="{2A4C7309-9ED0-4784-8A05-31517B06B76D}" sibTransId="{A0CBC289-563B-465B-B6DE-F6C1817B1A1C}"/>
    <dgm:cxn modelId="{8E385569-0982-4303-A797-CBA6634D4BF6}" srcId="{46A5EFF1-7095-41BE-8D56-D84E8683206B}" destId="{D1A38341-8F38-4EC6-9B7E-D040D1AC5C5D}" srcOrd="0" destOrd="0" parTransId="{3C6A23D0-1828-4AE4-927C-BDECE4F7CC02}" sibTransId="{E8178E83-2AD2-483E-9D04-5726C9D29B55}"/>
    <dgm:cxn modelId="{58F40C75-CD2F-8A4A-B767-072C021DC43D}" type="presOf" srcId="{D1A38341-8F38-4EC6-9B7E-D040D1AC5C5D}" destId="{C2082E9A-D183-E743-8199-9550FDFA2031}" srcOrd="0" destOrd="1" presId="urn:microsoft.com/office/officeart/2005/8/layout/vProcess5"/>
    <dgm:cxn modelId="{FF355776-6A86-714C-8C76-9DF3A097C958}" type="presOf" srcId="{C35EEB57-2F2B-4232-870D-5610DD558066}" destId="{BA0195A8-28A0-0B4B-84D0-D8FE3A1F4617}" srcOrd="1" destOrd="1" presId="urn:microsoft.com/office/officeart/2005/8/layout/vProcess5"/>
    <dgm:cxn modelId="{F2DFCA92-F14F-44C2-A6AC-4F74C8DEE5B0}" srcId="{B587D6A4-A6DE-4939-ACC5-F6D427BE9E62}" destId="{18CB0C8C-641E-4025-ADF2-CE11F0A9B30A}" srcOrd="0" destOrd="0" parTransId="{D55642B3-751D-4866-B70A-89E0176C8A9A}" sibTransId="{718B953D-AE58-4D53-AA8A-AFCD18561ECA}"/>
    <dgm:cxn modelId="{68104898-B2B9-C940-847A-D5192CA60239}" type="presOf" srcId="{1E00EE92-0D11-4DE2-814A-3303CB8002DF}" destId="{BA0195A8-28A0-0B4B-84D0-D8FE3A1F4617}" srcOrd="1" destOrd="0" presId="urn:microsoft.com/office/officeart/2005/8/layout/vProcess5"/>
    <dgm:cxn modelId="{64FC49C2-14D0-CF44-8595-7A83C9FC6681}" type="presOf" srcId="{B587D6A4-A6DE-4939-ACC5-F6D427BE9E62}" destId="{9219610B-D676-5849-89DE-AD5FD859DDC9}" srcOrd="1" destOrd="0" presId="urn:microsoft.com/office/officeart/2005/8/layout/vProcess5"/>
    <dgm:cxn modelId="{E8AEDDC5-F033-4452-9EC9-229CFEF7AC25}" srcId="{3D58D98D-4EC3-44FB-87BC-6D09365796E9}" destId="{B587D6A4-A6DE-4939-ACC5-F6D427BE9E62}" srcOrd="2" destOrd="0" parTransId="{6B58BE9E-2697-46B1-B6D7-D6173908154D}" sibTransId="{E8FB164D-F3F4-42A1-8EDA-E754C7EAEFF8}"/>
    <dgm:cxn modelId="{EFD6F3CE-A2BC-B64A-91C2-4A99B22387AF}" type="presOf" srcId="{B587D6A4-A6DE-4939-ACC5-F6D427BE9E62}" destId="{801286D5-05CB-AB49-B223-787AAD66C1F1}" srcOrd="0" destOrd="0" presId="urn:microsoft.com/office/officeart/2005/8/layout/vProcess5"/>
    <dgm:cxn modelId="{591B45CF-A044-CE4F-B78F-5DC13E65DCCE}" type="presOf" srcId="{AD6E95C7-10E0-4BF3-8435-92FDB913671B}" destId="{11464211-ACC9-F940-A43E-262DA4B275AC}" srcOrd="0" destOrd="0" presId="urn:microsoft.com/office/officeart/2005/8/layout/vProcess5"/>
    <dgm:cxn modelId="{BABF7FE8-04CA-AE4A-BC16-0C74DB052348}" type="presOf" srcId="{18CB0C8C-641E-4025-ADF2-CE11F0A9B30A}" destId="{9219610B-D676-5849-89DE-AD5FD859DDC9}" srcOrd="1" destOrd="1" presId="urn:microsoft.com/office/officeart/2005/8/layout/vProcess5"/>
    <dgm:cxn modelId="{2122D5F3-5D3D-FA49-871C-7CFB44566F1A}" type="presOf" srcId="{C35EEB57-2F2B-4232-870D-5610DD558066}" destId="{CFF495E8-2143-DC46-9CED-89A839B8C860}" srcOrd="0" destOrd="1" presId="urn:microsoft.com/office/officeart/2005/8/layout/vProcess5"/>
    <dgm:cxn modelId="{7AF606FB-B0F7-1D4D-8DAF-E5DD9D6D5BC3}" type="presOf" srcId="{46A5EFF1-7095-41BE-8D56-D84E8683206B}" destId="{2AF9CEF5-7C0F-034E-B4C5-316BAFFE93EB}" srcOrd="1" destOrd="0" presId="urn:microsoft.com/office/officeart/2005/8/layout/vProcess5"/>
    <dgm:cxn modelId="{82690652-E13E-F342-B1E0-5E99CB7178A7}" type="presParOf" srcId="{21849306-33E1-0C48-82D3-96EEB2812D77}" destId="{C9CF468E-63B4-A34B-89E7-7B022DE2025F}" srcOrd="0" destOrd="0" presId="urn:microsoft.com/office/officeart/2005/8/layout/vProcess5"/>
    <dgm:cxn modelId="{42C8EC4B-C0C5-5647-B255-652B0F398365}" type="presParOf" srcId="{21849306-33E1-0C48-82D3-96EEB2812D77}" destId="{C2082E9A-D183-E743-8199-9550FDFA2031}" srcOrd="1" destOrd="0" presId="urn:microsoft.com/office/officeart/2005/8/layout/vProcess5"/>
    <dgm:cxn modelId="{F8F87D2F-5641-AE4A-AE82-D47E07EC5957}" type="presParOf" srcId="{21849306-33E1-0C48-82D3-96EEB2812D77}" destId="{CFF495E8-2143-DC46-9CED-89A839B8C860}" srcOrd="2" destOrd="0" presId="urn:microsoft.com/office/officeart/2005/8/layout/vProcess5"/>
    <dgm:cxn modelId="{6D0805A0-2934-3E4D-862C-AC1EE96A0DC5}" type="presParOf" srcId="{21849306-33E1-0C48-82D3-96EEB2812D77}" destId="{801286D5-05CB-AB49-B223-787AAD66C1F1}" srcOrd="3" destOrd="0" presId="urn:microsoft.com/office/officeart/2005/8/layout/vProcess5"/>
    <dgm:cxn modelId="{A50F8F0C-2000-A549-ACD1-53AB8C3B2D38}" type="presParOf" srcId="{21849306-33E1-0C48-82D3-96EEB2812D77}" destId="{98A7769A-392A-C34C-A3B5-408561903055}" srcOrd="4" destOrd="0" presId="urn:microsoft.com/office/officeart/2005/8/layout/vProcess5"/>
    <dgm:cxn modelId="{CDE876DF-CBE9-CF41-B9DB-7BBAC7D976BE}" type="presParOf" srcId="{21849306-33E1-0C48-82D3-96EEB2812D77}" destId="{11464211-ACC9-F940-A43E-262DA4B275AC}" srcOrd="5" destOrd="0" presId="urn:microsoft.com/office/officeart/2005/8/layout/vProcess5"/>
    <dgm:cxn modelId="{89B4BDAF-A387-0D43-B656-1A320A7C0761}" type="presParOf" srcId="{21849306-33E1-0C48-82D3-96EEB2812D77}" destId="{2AF9CEF5-7C0F-034E-B4C5-316BAFFE93EB}" srcOrd="6" destOrd="0" presId="urn:microsoft.com/office/officeart/2005/8/layout/vProcess5"/>
    <dgm:cxn modelId="{5DDDC328-29D8-9341-8240-B7CC822BDE91}" type="presParOf" srcId="{21849306-33E1-0C48-82D3-96EEB2812D77}" destId="{BA0195A8-28A0-0B4B-84D0-D8FE3A1F4617}" srcOrd="7" destOrd="0" presId="urn:microsoft.com/office/officeart/2005/8/layout/vProcess5"/>
    <dgm:cxn modelId="{EE5BBA9D-22E4-FB4E-8694-3235A2BA701D}" type="presParOf" srcId="{21849306-33E1-0C48-82D3-96EEB2812D77}" destId="{9219610B-D676-5849-89DE-AD5FD859DDC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F8EBA0-11F5-46D6-8BFE-A199041FD5C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D6B2D16-70A2-48F9-9103-01E2D442D63A}">
      <dgm:prSet/>
      <dgm:spPr/>
      <dgm:t>
        <a:bodyPr/>
        <a:lstStyle/>
        <a:p>
          <a:r>
            <a:rPr lang="en-US"/>
            <a:t>Adjustment Disorder</a:t>
          </a:r>
        </a:p>
      </dgm:t>
    </dgm:pt>
    <dgm:pt modelId="{80E2CF24-584F-46FD-8A05-BBE2DB7E0B7A}" type="parTrans" cxnId="{BEFB4F5D-9816-4FEC-959B-B9FE2AD382BF}">
      <dgm:prSet/>
      <dgm:spPr/>
      <dgm:t>
        <a:bodyPr/>
        <a:lstStyle/>
        <a:p>
          <a:endParaRPr lang="en-US"/>
        </a:p>
      </dgm:t>
    </dgm:pt>
    <dgm:pt modelId="{6BFBAF07-4FA5-4172-8F7C-10963598F558}" type="sibTrans" cxnId="{BEFB4F5D-9816-4FEC-959B-B9FE2AD382BF}">
      <dgm:prSet/>
      <dgm:spPr/>
      <dgm:t>
        <a:bodyPr/>
        <a:lstStyle/>
        <a:p>
          <a:endParaRPr lang="en-US"/>
        </a:p>
      </dgm:t>
    </dgm:pt>
    <dgm:pt modelId="{BEDB007E-4D88-49A0-8F52-7A892C66DE44}">
      <dgm:prSet/>
      <dgm:spPr/>
      <dgm:t>
        <a:bodyPr/>
        <a:lstStyle/>
        <a:p>
          <a:r>
            <a:rPr lang="en-US"/>
            <a:t>Bipolar Mood Disorder</a:t>
          </a:r>
        </a:p>
      </dgm:t>
    </dgm:pt>
    <dgm:pt modelId="{06791EA9-7967-48D5-99F6-9048A100C50F}" type="parTrans" cxnId="{E117AED0-13AC-4BF9-8F2A-E3D5A8F9D1B7}">
      <dgm:prSet/>
      <dgm:spPr/>
      <dgm:t>
        <a:bodyPr/>
        <a:lstStyle/>
        <a:p>
          <a:endParaRPr lang="en-US"/>
        </a:p>
      </dgm:t>
    </dgm:pt>
    <dgm:pt modelId="{39F6A1D9-AE3A-41CF-9448-82E2AF8E2016}" type="sibTrans" cxnId="{E117AED0-13AC-4BF9-8F2A-E3D5A8F9D1B7}">
      <dgm:prSet/>
      <dgm:spPr/>
      <dgm:t>
        <a:bodyPr/>
        <a:lstStyle/>
        <a:p>
          <a:endParaRPr lang="en-US"/>
        </a:p>
      </dgm:t>
    </dgm:pt>
    <dgm:pt modelId="{169C0AC2-62C4-4E4D-AFFE-80255AD0D2F5}">
      <dgm:prSet/>
      <dgm:spPr/>
      <dgm:t>
        <a:bodyPr/>
        <a:lstStyle/>
        <a:p>
          <a:r>
            <a:rPr lang="en-US"/>
            <a:t>Obsessive Compulsive Disorder</a:t>
          </a:r>
        </a:p>
      </dgm:t>
    </dgm:pt>
    <dgm:pt modelId="{A55CA515-DA71-47F7-9100-87EEAF4E60F3}" type="parTrans" cxnId="{34C8BD54-89C4-41C9-AD43-AA12A69CFA35}">
      <dgm:prSet/>
      <dgm:spPr/>
      <dgm:t>
        <a:bodyPr/>
        <a:lstStyle/>
        <a:p>
          <a:endParaRPr lang="en-US"/>
        </a:p>
      </dgm:t>
    </dgm:pt>
    <dgm:pt modelId="{FBE76BA5-99D0-4149-AA73-AA93FB25B047}" type="sibTrans" cxnId="{34C8BD54-89C4-41C9-AD43-AA12A69CFA35}">
      <dgm:prSet/>
      <dgm:spPr/>
      <dgm:t>
        <a:bodyPr/>
        <a:lstStyle/>
        <a:p>
          <a:endParaRPr lang="en-US"/>
        </a:p>
      </dgm:t>
    </dgm:pt>
    <dgm:pt modelId="{CC1916E0-4E91-4633-BF84-643E65A68A71}">
      <dgm:prSet/>
      <dgm:spPr/>
      <dgm:t>
        <a:bodyPr/>
        <a:lstStyle/>
        <a:p>
          <a:r>
            <a:rPr lang="en-US"/>
            <a:t>Psychosis</a:t>
          </a:r>
        </a:p>
      </dgm:t>
    </dgm:pt>
    <dgm:pt modelId="{0EB9D1BA-B5A7-4C01-A654-A8D8D3C9A92A}" type="parTrans" cxnId="{9A950F2B-C0F7-4577-B275-464667C71349}">
      <dgm:prSet/>
      <dgm:spPr/>
      <dgm:t>
        <a:bodyPr/>
        <a:lstStyle/>
        <a:p>
          <a:endParaRPr lang="en-US"/>
        </a:p>
      </dgm:t>
    </dgm:pt>
    <dgm:pt modelId="{8BB310BD-098F-4809-9401-BEE1BA72E9C0}" type="sibTrans" cxnId="{9A950F2B-C0F7-4577-B275-464667C71349}">
      <dgm:prSet/>
      <dgm:spPr/>
      <dgm:t>
        <a:bodyPr/>
        <a:lstStyle/>
        <a:p>
          <a:endParaRPr lang="en-US"/>
        </a:p>
      </dgm:t>
    </dgm:pt>
    <dgm:pt modelId="{4D6F6B25-B321-DF46-9D13-F4A3EEEC02CD}" type="pres">
      <dgm:prSet presAssocID="{CBF8EBA0-11F5-46D6-8BFE-A199041FD5C0}" presName="linear" presStyleCnt="0">
        <dgm:presLayoutVars>
          <dgm:animLvl val="lvl"/>
          <dgm:resizeHandles val="exact"/>
        </dgm:presLayoutVars>
      </dgm:prSet>
      <dgm:spPr/>
    </dgm:pt>
    <dgm:pt modelId="{2282A4D2-694B-F047-B2D5-AC7CA19C0AD3}" type="pres">
      <dgm:prSet presAssocID="{3D6B2D16-70A2-48F9-9103-01E2D442D63A}" presName="parentText" presStyleLbl="node1" presStyleIdx="0" presStyleCnt="4">
        <dgm:presLayoutVars>
          <dgm:chMax val="0"/>
          <dgm:bulletEnabled val="1"/>
        </dgm:presLayoutVars>
      </dgm:prSet>
      <dgm:spPr/>
    </dgm:pt>
    <dgm:pt modelId="{9B7885AE-6C2C-974C-AEBA-0B8A66C59028}" type="pres">
      <dgm:prSet presAssocID="{6BFBAF07-4FA5-4172-8F7C-10963598F558}" presName="spacer" presStyleCnt="0"/>
      <dgm:spPr/>
    </dgm:pt>
    <dgm:pt modelId="{AFB0BF50-6F4C-4F4B-94B2-3F95053821D7}" type="pres">
      <dgm:prSet presAssocID="{BEDB007E-4D88-49A0-8F52-7A892C66DE44}" presName="parentText" presStyleLbl="node1" presStyleIdx="1" presStyleCnt="4">
        <dgm:presLayoutVars>
          <dgm:chMax val="0"/>
          <dgm:bulletEnabled val="1"/>
        </dgm:presLayoutVars>
      </dgm:prSet>
      <dgm:spPr/>
    </dgm:pt>
    <dgm:pt modelId="{22D722E5-1BAD-FC46-A21B-8B454B6A26B1}" type="pres">
      <dgm:prSet presAssocID="{39F6A1D9-AE3A-41CF-9448-82E2AF8E2016}" presName="spacer" presStyleCnt="0"/>
      <dgm:spPr/>
    </dgm:pt>
    <dgm:pt modelId="{9741A2FD-58EB-7047-9ACF-1656BB69FDB5}" type="pres">
      <dgm:prSet presAssocID="{169C0AC2-62C4-4E4D-AFFE-80255AD0D2F5}" presName="parentText" presStyleLbl="node1" presStyleIdx="2" presStyleCnt="4">
        <dgm:presLayoutVars>
          <dgm:chMax val="0"/>
          <dgm:bulletEnabled val="1"/>
        </dgm:presLayoutVars>
      </dgm:prSet>
      <dgm:spPr/>
    </dgm:pt>
    <dgm:pt modelId="{C5343C23-E513-274F-A65F-992B45F22CEB}" type="pres">
      <dgm:prSet presAssocID="{FBE76BA5-99D0-4149-AA73-AA93FB25B047}" presName="spacer" presStyleCnt="0"/>
      <dgm:spPr/>
    </dgm:pt>
    <dgm:pt modelId="{99D0A213-BDD0-AB46-953A-85D73792D63E}" type="pres">
      <dgm:prSet presAssocID="{CC1916E0-4E91-4633-BF84-643E65A68A71}" presName="parentText" presStyleLbl="node1" presStyleIdx="3" presStyleCnt="4">
        <dgm:presLayoutVars>
          <dgm:chMax val="0"/>
          <dgm:bulletEnabled val="1"/>
        </dgm:presLayoutVars>
      </dgm:prSet>
      <dgm:spPr/>
    </dgm:pt>
  </dgm:ptLst>
  <dgm:cxnLst>
    <dgm:cxn modelId="{9A950F2B-C0F7-4577-B275-464667C71349}" srcId="{CBF8EBA0-11F5-46D6-8BFE-A199041FD5C0}" destId="{CC1916E0-4E91-4633-BF84-643E65A68A71}" srcOrd="3" destOrd="0" parTransId="{0EB9D1BA-B5A7-4C01-A654-A8D8D3C9A92A}" sibTransId="{8BB310BD-098F-4809-9401-BEE1BA72E9C0}"/>
    <dgm:cxn modelId="{34C8BD54-89C4-41C9-AD43-AA12A69CFA35}" srcId="{CBF8EBA0-11F5-46D6-8BFE-A199041FD5C0}" destId="{169C0AC2-62C4-4E4D-AFFE-80255AD0D2F5}" srcOrd="2" destOrd="0" parTransId="{A55CA515-DA71-47F7-9100-87EEAF4E60F3}" sibTransId="{FBE76BA5-99D0-4149-AA73-AA93FB25B047}"/>
    <dgm:cxn modelId="{BEFB4F5D-9816-4FEC-959B-B9FE2AD382BF}" srcId="{CBF8EBA0-11F5-46D6-8BFE-A199041FD5C0}" destId="{3D6B2D16-70A2-48F9-9103-01E2D442D63A}" srcOrd="0" destOrd="0" parTransId="{80E2CF24-584F-46FD-8A05-BBE2DB7E0B7A}" sibTransId="{6BFBAF07-4FA5-4172-8F7C-10963598F558}"/>
    <dgm:cxn modelId="{80659E68-A2C1-0748-B7B4-9A24802E9976}" type="presOf" srcId="{CC1916E0-4E91-4633-BF84-643E65A68A71}" destId="{99D0A213-BDD0-AB46-953A-85D73792D63E}" srcOrd="0" destOrd="0" presId="urn:microsoft.com/office/officeart/2005/8/layout/vList2"/>
    <dgm:cxn modelId="{E5A283BE-E1FB-AE4F-AB6B-757B5FE150B5}" type="presOf" srcId="{169C0AC2-62C4-4E4D-AFFE-80255AD0D2F5}" destId="{9741A2FD-58EB-7047-9ACF-1656BB69FDB5}" srcOrd="0" destOrd="0" presId="urn:microsoft.com/office/officeart/2005/8/layout/vList2"/>
    <dgm:cxn modelId="{8B1561CA-6542-4846-A85B-28AAB9CDC258}" type="presOf" srcId="{BEDB007E-4D88-49A0-8F52-7A892C66DE44}" destId="{AFB0BF50-6F4C-4F4B-94B2-3F95053821D7}" srcOrd="0" destOrd="0" presId="urn:microsoft.com/office/officeart/2005/8/layout/vList2"/>
    <dgm:cxn modelId="{E117AED0-13AC-4BF9-8F2A-E3D5A8F9D1B7}" srcId="{CBF8EBA0-11F5-46D6-8BFE-A199041FD5C0}" destId="{BEDB007E-4D88-49A0-8F52-7A892C66DE44}" srcOrd="1" destOrd="0" parTransId="{06791EA9-7967-48D5-99F6-9048A100C50F}" sibTransId="{39F6A1D9-AE3A-41CF-9448-82E2AF8E2016}"/>
    <dgm:cxn modelId="{6DCD8CD2-6DB8-8A48-BD7D-BBBDD25D9F07}" type="presOf" srcId="{3D6B2D16-70A2-48F9-9103-01E2D442D63A}" destId="{2282A4D2-694B-F047-B2D5-AC7CA19C0AD3}" srcOrd="0" destOrd="0" presId="urn:microsoft.com/office/officeart/2005/8/layout/vList2"/>
    <dgm:cxn modelId="{FDDE2EDE-E92A-CB4C-822B-AD62929B8958}" type="presOf" srcId="{CBF8EBA0-11F5-46D6-8BFE-A199041FD5C0}" destId="{4D6F6B25-B321-DF46-9D13-F4A3EEEC02CD}" srcOrd="0" destOrd="0" presId="urn:microsoft.com/office/officeart/2005/8/layout/vList2"/>
    <dgm:cxn modelId="{87AD8995-C147-F946-BE35-6C2E4A82B030}" type="presParOf" srcId="{4D6F6B25-B321-DF46-9D13-F4A3EEEC02CD}" destId="{2282A4D2-694B-F047-B2D5-AC7CA19C0AD3}" srcOrd="0" destOrd="0" presId="urn:microsoft.com/office/officeart/2005/8/layout/vList2"/>
    <dgm:cxn modelId="{E2B97404-68CA-6D4F-AE40-8E9130CAC708}" type="presParOf" srcId="{4D6F6B25-B321-DF46-9D13-F4A3EEEC02CD}" destId="{9B7885AE-6C2C-974C-AEBA-0B8A66C59028}" srcOrd="1" destOrd="0" presId="urn:microsoft.com/office/officeart/2005/8/layout/vList2"/>
    <dgm:cxn modelId="{33B366A9-80C7-EE47-97A1-5AB3371DBB57}" type="presParOf" srcId="{4D6F6B25-B321-DF46-9D13-F4A3EEEC02CD}" destId="{AFB0BF50-6F4C-4F4B-94B2-3F95053821D7}" srcOrd="2" destOrd="0" presId="urn:microsoft.com/office/officeart/2005/8/layout/vList2"/>
    <dgm:cxn modelId="{580FE863-DEE1-9F44-BBDA-3F46C4CFE08E}" type="presParOf" srcId="{4D6F6B25-B321-DF46-9D13-F4A3EEEC02CD}" destId="{22D722E5-1BAD-FC46-A21B-8B454B6A26B1}" srcOrd="3" destOrd="0" presId="urn:microsoft.com/office/officeart/2005/8/layout/vList2"/>
    <dgm:cxn modelId="{58A7AE97-2D65-9046-9365-B58D983C3FAE}" type="presParOf" srcId="{4D6F6B25-B321-DF46-9D13-F4A3EEEC02CD}" destId="{9741A2FD-58EB-7047-9ACF-1656BB69FDB5}" srcOrd="4" destOrd="0" presId="urn:microsoft.com/office/officeart/2005/8/layout/vList2"/>
    <dgm:cxn modelId="{600CCEA8-A975-AF49-A19E-5CABC696CAF3}" type="presParOf" srcId="{4D6F6B25-B321-DF46-9D13-F4A3EEEC02CD}" destId="{C5343C23-E513-274F-A65F-992B45F22CEB}" srcOrd="5" destOrd="0" presId="urn:microsoft.com/office/officeart/2005/8/layout/vList2"/>
    <dgm:cxn modelId="{17AF8300-51C4-F64E-8DBA-AB17E8550A1C}" type="presParOf" srcId="{4D6F6B25-B321-DF46-9D13-F4A3EEEC02CD}" destId="{99D0A213-BDD0-AB46-953A-85D73792D63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DA8681-A7EB-4157-8093-597F0AA4632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CA95E6A-4AB4-4172-9D2C-B5AD550B5DF7}">
      <dgm:prSet/>
      <dgm:spPr/>
      <dgm:t>
        <a:bodyPr/>
        <a:lstStyle/>
        <a:p>
          <a:r>
            <a:rPr lang="en-US"/>
            <a:t>Complex PTSD may be more appropriate diagnosis than BPD </a:t>
          </a:r>
        </a:p>
      </dgm:t>
    </dgm:pt>
    <dgm:pt modelId="{0E405549-5B29-4BCB-A94D-D938D7F9090E}" type="parTrans" cxnId="{9BA8CADF-22B1-4D4D-8E52-F1B2583BCA24}">
      <dgm:prSet/>
      <dgm:spPr/>
      <dgm:t>
        <a:bodyPr/>
        <a:lstStyle/>
        <a:p>
          <a:endParaRPr lang="en-US"/>
        </a:p>
      </dgm:t>
    </dgm:pt>
    <dgm:pt modelId="{B78A0ACE-DD3F-425D-8F21-60030CB6BB84}" type="sibTrans" cxnId="{9BA8CADF-22B1-4D4D-8E52-F1B2583BCA24}">
      <dgm:prSet/>
      <dgm:spPr/>
      <dgm:t>
        <a:bodyPr/>
        <a:lstStyle/>
        <a:p>
          <a:endParaRPr lang="en-US"/>
        </a:p>
      </dgm:t>
    </dgm:pt>
    <dgm:pt modelId="{DE678095-69C5-452D-9B85-6EEED5EF5F8F}">
      <dgm:prSet/>
      <dgm:spPr/>
      <dgm:t>
        <a:bodyPr/>
        <a:lstStyle/>
        <a:p>
          <a:r>
            <a:rPr lang="en-US"/>
            <a:t>Characteristics of BPD</a:t>
          </a:r>
        </a:p>
      </dgm:t>
    </dgm:pt>
    <dgm:pt modelId="{0EADECE8-9B9A-4F47-A296-6B3F34226013}" type="parTrans" cxnId="{EAEDA74E-201D-40FA-AC45-8D6D7EA3F551}">
      <dgm:prSet/>
      <dgm:spPr/>
      <dgm:t>
        <a:bodyPr/>
        <a:lstStyle/>
        <a:p>
          <a:endParaRPr lang="en-US"/>
        </a:p>
      </dgm:t>
    </dgm:pt>
    <dgm:pt modelId="{D0871E69-D98F-455D-B08F-27A9AC1FC7C2}" type="sibTrans" cxnId="{EAEDA74E-201D-40FA-AC45-8D6D7EA3F551}">
      <dgm:prSet/>
      <dgm:spPr/>
      <dgm:t>
        <a:bodyPr/>
        <a:lstStyle/>
        <a:p>
          <a:endParaRPr lang="en-US"/>
        </a:p>
      </dgm:t>
    </dgm:pt>
    <dgm:pt modelId="{ABE61ECA-CC7F-4AC3-AE8C-A2B4977D3929}">
      <dgm:prSet/>
      <dgm:spPr/>
      <dgm:t>
        <a:bodyPr/>
        <a:lstStyle/>
        <a:p>
          <a:r>
            <a:rPr lang="en-US"/>
            <a:t>Failure to form reliable and well integrated inner representations of trusted people</a:t>
          </a:r>
        </a:p>
      </dgm:t>
    </dgm:pt>
    <dgm:pt modelId="{3BBA5AFF-3849-4DA9-B181-ABC5EFA05984}" type="parTrans" cxnId="{E2562C65-DD35-4257-A1BC-6C4F058674B2}">
      <dgm:prSet/>
      <dgm:spPr/>
      <dgm:t>
        <a:bodyPr/>
        <a:lstStyle/>
        <a:p>
          <a:endParaRPr lang="en-US"/>
        </a:p>
      </dgm:t>
    </dgm:pt>
    <dgm:pt modelId="{2D18EBE5-1C63-42D7-86CD-96E5881CE01F}" type="sibTrans" cxnId="{E2562C65-DD35-4257-A1BC-6C4F058674B2}">
      <dgm:prSet/>
      <dgm:spPr/>
      <dgm:t>
        <a:bodyPr/>
        <a:lstStyle/>
        <a:p>
          <a:endParaRPr lang="en-US"/>
        </a:p>
      </dgm:t>
    </dgm:pt>
    <dgm:pt modelId="{574613CE-C30B-4661-83FB-D39ABAEEB2C4}">
      <dgm:prSet/>
      <dgm:spPr/>
      <dgm:t>
        <a:bodyPr/>
        <a:lstStyle/>
        <a:p>
          <a:r>
            <a:rPr lang="en-US"/>
            <a:t>Can not calm themselves by calling up a mental image of a secure relationship</a:t>
          </a:r>
        </a:p>
      </dgm:t>
    </dgm:pt>
    <dgm:pt modelId="{C657D4FC-B2E2-4EE2-97AB-E27F830FD0B2}" type="parTrans" cxnId="{025E0261-973D-4624-84A3-44DB6C42C04E}">
      <dgm:prSet/>
      <dgm:spPr/>
      <dgm:t>
        <a:bodyPr/>
        <a:lstStyle/>
        <a:p>
          <a:endParaRPr lang="en-US"/>
        </a:p>
      </dgm:t>
    </dgm:pt>
    <dgm:pt modelId="{5C583342-FDD9-48D1-95C6-88AAC0EE46E2}" type="sibTrans" cxnId="{025E0261-973D-4624-84A3-44DB6C42C04E}">
      <dgm:prSet/>
      <dgm:spPr/>
      <dgm:t>
        <a:bodyPr/>
        <a:lstStyle/>
        <a:p>
          <a:endParaRPr lang="en-US"/>
        </a:p>
      </dgm:t>
    </dgm:pt>
    <dgm:pt modelId="{3DD9F32A-BC5E-824D-BB0B-1B964BBD33A1}" type="pres">
      <dgm:prSet presAssocID="{01DA8681-A7EB-4157-8093-597F0AA46328}" presName="vert0" presStyleCnt="0">
        <dgm:presLayoutVars>
          <dgm:dir/>
          <dgm:animOne val="branch"/>
          <dgm:animLvl val="lvl"/>
        </dgm:presLayoutVars>
      </dgm:prSet>
      <dgm:spPr/>
    </dgm:pt>
    <dgm:pt modelId="{48BFF542-5F10-AF46-8904-A853E15F18DB}" type="pres">
      <dgm:prSet presAssocID="{1CA95E6A-4AB4-4172-9D2C-B5AD550B5DF7}" presName="thickLine" presStyleLbl="alignNode1" presStyleIdx="0" presStyleCnt="4"/>
      <dgm:spPr/>
    </dgm:pt>
    <dgm:pt modelId="{FDC4B140-29B4-6A46-867C-0431B0B2E2CA}" type="pres">
      <dgm:prSet presAssocID="{1CA95E6A-4AB4-4172-9D2C-B5AD550B5DF7}" presName="horz1" presStyleCnt="0"/>
      <dgm:spPr/>
    </dgm:pt>
    <dgm:pt modelId="{20A95A17-659D-9C42-9C59-4F67963482FB}" type="pres">
      <dgm:prSet presAssocID="{1CA95E6A-4AB4-4172-9D2C-B5AD550B5DF7}" presName="tx1" presStyleLbl="revTx" presStyleIdx="0" presStyleCnt="4"/>
      <dgm:spPr/>
    </dgm:pt>
    <dgm:pt modelId="{F2CDADA0-CA75-6F4E-917E-A62600F79EAC}" type="pres">
      <dgm:prSet presAssocID="{1CA95E6A-4AB4-4172-9D2C-B5AD550B5DF7}" presName="vert1" presStyleCnt="0"/>
      <dgm:spPr/>
    </dgm:pt>
    <dgm:pt modelId="{8B0913FB-2ECC-C248-87A2-D825E97F78F7}" type="pres">
      <dgm:prSet presAssocID="{DE678095-69C5-452D-9B85-6EEED5EF5F8F}" presName="thickLine" presStyleLbl="alignNode1" presStyleIdx="1" presStyleCnt="4"/>
      <dgm:spPr/>
    </dgm:pt>
    <dgm:pt modelId="{EB0263CE-2A71-5D41-972A-492460863055}" type="pres">
      <dgm:prSet presAssocID="{DE678095-69C5-452D-9B85-6EEED5EF5F8F}" presName="horz1" presStyleCnt="0"/>
      <dgm:spPr/>
    </dgm:pt>
    <dgm:pt modelId="{33BCE841-1A02-5245-9D77-287674F824D9}" type="pres">
      <dgm:prSet presAssocID="{DE678095-69C5-452D-9B85-6EEED5EF5F8F}" presName="tx1" presStyleLbl="revTx" presStyleIdx="1" presStyleCnt="4"/>
      <dgm:spPr/>
    </dgm:pt>
    <dgm:pt modelId="{C731E5B6-1210-F944-AD83-46F960C7F61E}" type="pres">
      <dgm:prSet presAssocID="{DE678095-69C5-452D-9B85-6EEED5EF5F8F}" presName="vert1" presStyleCnt="0"/>
      <dgm:spPr/>
    </dgm:pt>
    <dgm:pt modelId="{CE04E991-1606-D440-9A5B-35C2F772C376}" type="pres">
      <dgm:prSet presAssocID="{ABE61ECA-CC7F-4AC3-AE8C-A2B4977D3929}" presName="thickLine" presStyleLbl="alignNode1" presStyleIdx="2" presStyleCnt="4"/>
      <dgm:spPr/>
    </dgm:pt>
    <dgm:pt modelId="{6C4FBA67-C9C1-4F4B-AA56-D75D6527E0AD}" type="pres">
      <dgm:prSet presAssocID="{ABE61ECA-CC7F-4AC3-AE8C-A2B4977D3929}" presName="horz1" presStyleCnt="0"/>
      <dgm:spPr/>
    </dgm:pt>
    <dgm:pt modelId="{2F251A5D-DB81-8F49-8D14-09FC321DB776}" type="pres">
      <dgm:prSet presAssocID="{ABE61ECA-CC7F-4AC3-AE8C-A2B4977D3929}" presName="tx1" presStyleLbl="revTx" presStyleIdx="2" presStyleCnt="4"/>
      <dgm:spPr/>
    </dgm:pt>
    <dgm:pt modelId="{E2058E3E-5791-0948-98B9-A58119473B84}" type="pres">
      <dgm:prSet presAssocID="{ABE61ECA-CC7F-4AC3-AE8C-A2B4977D3929}" presName="vert1" presStyleCnt="0"/>
      <dgm:spPr/>
    </dgm:pt>
    <dgm:pt modelId="{3BD482F3-03D1-A840-88F6-567130F11130}" type="pres">
      <dgm:prSet presAssocID="{574613CE-C30B-4661-83FB-D39ABAEEB2C4}" presName="thickLine" presStyleLbl="alignNode1" presStyleIdx="3" presStyleCnt="4"/>
      <dgm:spPr/>
    </dgm:pt>
    <dgm:pt modelId="{1DAAD25B-730C-114A-B2C5-AA1430A76E2E}" type="pres">
      <dgm:prSet presAssocID="{574613CE-C30B-4661-83FB-D39ABAEEB2C4}" presName="horz1" presStyleCnt="0"/>
      <dgm:spPr/>
    </dgm:pt>
    <dgm:pt modelId="{BD6E58B0-DE12-994E-ABAD-5E0EC758E401}" type="pres">
      <dgm:prSet presAssocID="{574613CE-C30B-4661-83FB-D39ABAEEB2C4}" presName="tx1" presStyleLbl="revTx" presStyleIdx="3" presStyleCnt="4"/>
      <dgm:spPr/>
    </dgm:pt>
    <dgm:pt modelId="{89C8B1EA-1A05-6D47-B445-79D452E4D651}" type="pres">
      <dgm:prSet presAssocID="{574613CE-C30B-4661-83FB-D39ABAEEB2C4}" presName="vert1" presStyleCnt="0"/>
      <dgm:spPr/>
    </dgm:pt>
  </dgm:ptLst>
  <dgm:cxnLst>
    <dgm:cxn modelId="{84163509-5979-AB49-8EA9-4622788B03D8}" type="presOf" srcId="{DE678095-69C5-452D-9B85-6EEED5EF5F8F}" destId="{33BCE841-1A02-5245-9D77-287674F824D9}" srcOrd="0" destOrd="0" presId="urn:microsoft.com/office/officeart/2008/layout/LinedList"/>
    <dgm:cxn modelId="{6E414F3D-0E74-AC4F-B1C9-69EC86D9B281}" type="presOf" srcId="{574613CE-C30B-4661-83FB-D39ABAEEB2C4}" destId="{BD6E58B0-DE12-994E-ABAD-5E0EC758E401}" srcOrd="0" destOrd="0" presId="urn:microsoft.com/office/officeart/2008/layout/LinedList"/>
    <dgm:cxn modelId="{EAEDA74E-201D-40FA-AC45-8D6D7EA3F551}" srcId="{01DA8681-A7EB-4157-8093-597F0AA46328}" destId="{DE678095-69C5-452D-9B85-6EEED5EF5F8F}" srcOrd="1" destOrd="0" parTransId="{0EADECE8-9B9A-4F47-A296-6B3F34226013}" sibTransId="{D0871E69-D98F-455D-B08F-27A9AC1FC7C2}"/>
    <dgm:cxn modelId="{025E0261-973D-4624-84A3-44DB6C42C04E}" srcId="{01DA8681-A7EB-4157-8093-597F0AA46328}" destId="{574613CE-C30B-4661-83FB-D39ABAEEB2C4}" srcOrd="3" destOrd="0" parTransId="{C657D4FC-B2E2-4EE2-97AB-E27F830FD0B2}" sibTransId="{5C583342-FDD9-48D1-95C6-88AAC0EE46E2}"/>
    <dgm:cxn modelId="{E2562C65-DD35-4257-A1BC-6C4F058674B2}" srcId="{01DA8681-A7EB-4157-8093-597F0AA46328}" destId="{ABE61ECA-CC7F-4AC3-AE8C-A2B4977D3929}" srcOrd="2" destOrd="0" parTransId="{3BBA5AFF-3849-4DA9-B181-ABC5EFA05984}" sibTransId="{2D18EBE5-1C63-42D7-86CD-96E5881CE01F}"/>
    <dgm:cxn modelId="{B8606EB2-1F1B-9244-82EE-5943F095EF64}" type="presOf" srcId="{ABE61ECA-CC7F-4AC3-AE8C-A2B4977D3929}" destId="{2F251A5D-DB81-8F49-8D14-09FC321DB776}" srcOrd="0" destOrd="0" presId="urn:microsoft.com/office/officeart/2008/layout/LinedList"/>
    <dgm:cxn modelId="{B872A1BB-8166-324B-AFD1-2DC7B4E81B97}" type="presOf" srcId="{1CA95E6A-4AB4-4172-9D2C-B5AD550B5DF7}" destId="{20A95A17-659D-9C42-9C59-4F67963482FB}" srcOrd="0" destOrd="0" presId="urn:microsoft.com/office/officeart/2008/layout/LinedList"/>
    <dgm:cxn modelId="{9BA8CADF-22B1-4D4D-8E52-F1B2583BCA24}" srcId="{01DA8681-A7EB-4157-8093-597F0AA46328}" destId="{1CA95E6A-4AB4-4172-9D2C-B5AD550B5DF7}" srcOrd="0" destOrd="0" parTransId="{0E405549-5B29-4BCB-A94D-D938D7F9090E}" sibTransId="{B78A0ACE-DD3F-425D-8F21-60030CB6BB84}"/>
    <dgm:cxn modelId="{A8350CED-1DDB-7040-BDD7-3C82BD0509FE}" type="presOf" srcId="{01DA8681-A7EB-4157-8093-597F0AA46328}" destId="{3DD9F32A-BC5E-824D-BB0B-1B964BBD33A1}" srcOrd="0" destOrd="0" presId="urn:microsoft.com/office/officeart/2008/layout/LinedList"/>
    <dgm:cxn modelId="{F8B61B6F-1643-3649-85C1-BAAF4B302EBA}" type="presParOf" srcId="{3DD9F32A-BC5E-824D-BB0B-1B964BBD33A1}" destId="{48BFF542-5F10-AF46-8904-A853E15F18DB}" srcOrd="0" destOrd="0" presId="urn:microsoft.com/office/officeart/2008/layout/LinedList"/>
    <dgm:cxn modelId="{C9DB041D-4FAB-484F-8A2D-5AE00A5DED40}" type="presParOf" srcId="{3DD9F32A-BC5E-824D-BB0B-1B964BBD33A1}" destId="{FDC4B140-29B4-6A46-867C-0431B0B2E2CA}" srcOrd="1" destOrd="0" presId="urn:microsoft.com/office/officeart/2008/layout/LinedList"/>
    <dgm:cxn modelId="{268A69F7-F51F-2F40-BA87-FBEC1E77487E}" type="presParOf" srcId="{FDC4B140-29B4-6A46-867C-0431B0B2E2CA}" destId="{20A95A17-659D-9C42-9C59-4F67963482FB}" srcOrd="0" destOrd="0" presId="urn:microsoft.com/office/officeart/2008/layout/LinedList"/>
    <dgm:cxn modelId="{9775FDB2-B3F1-C543-849F-5660614E3CDE}" type="presParOf" srcId="{FDC4B140-29B4-6A46-867C-0431B0B2E2CA}" destId="{F2CDADA0-CA75-6F4E-917E-A62600F79EAC}" srcOrd="1" destOrd="0" presId="urn:microsoft.com/office/officeart/2008/layout/LinedList"/>
    <dgm:cxn modelId="{C6CB3057-08AA-EB40-BE02-38A655DD9F30}" type="presParOf" srcId="{3DD9F32A-BC5E-824D-BB0B-1B964BBD33A1}" destId="{8B0913FB-2ECC-C248-87A2-D825E97F78F7}" srcOrd="2" destOrd="0" presId="urn:microsoft.com/office/officeart/2008/layout/LinedList"/>
    <dgm:cxn modelId="{B754F18B-9EDF-DE4E-9C71-2ED3BD48CF32}" type="presParOf" srcId="{3DD9F32A-BC5E-824D-BB0B-1B964BBD33A1}" destId="{EB0263CE-2A71-5D41-972A-492460863055}" srcOrd="3" destOrd="0" presId="urn:microsoft.com/office/officeart/2008/layout/LinedList"/>
    <dgm:cxn modelId="{7B0BF2C1-DA06-6341-B88A-DC5A7285CEB0}" type="presParOf" srcId="{EB0263CE-2A71-5D41-972A-492460863055}" destId="{33BCE841-1A02-5245-9D77-287674F824D9}" srcOrd="0" destOrd="0" presId="urn:microsoft.com/office/officeart/2008/layout/LinedList"/>
    <dgm:cxn modelId="{83C93F50-DDAC-994F-BC34-31835F26C93D}" type="presParOf" srcId="{EB0263CE-2A71-5D41-972A-492460863055}" destId="{C731E5B6-1210-F944-AD83-46F960C7F61E}" srcOrd="1" destOrd="0" presId="urn:microsoft.com/office/officeart/2008/layout/LinedList"/>
    <dgm:cxn modelId="{93371E68-4191-894A-ABEB-EB4391288E41}" type="presParOf" srcId="{3DD9F32A-BC5E-824D-BB0B-1B964BBD33A1}" destId="{CE04E991-1606-D440-9A5B-35C2F772C376}" srcOrd="4" destOrd="0" presId="urn:microsoft.com/office/officeart/2008/layout/LinedList"/>
    <dgm:cxn modelId="{388BE3E5-1454-3947-B9C3-0D8EB8CACF72}" type="presParOf" srcId="{3DD9F32A-BC5E-824D-BB0B-1B964BBD33A1}" destId="{6C4FBA67-C9C1-4F4B-AA56-D75D6527E0AD}" srcOrd="5" destOrd="0" presId="urn:microsoft.com/office/officeart/2008/layout/LinedList"/>
    <dgm:cxn modelId="{601823EC-6107-9444-B9A8-85A3FCE07870}" type="presParOf" srcId="{6C4FBA67-C9C1-4F4B-AA56-D75D6527E0AD}" destId="{2F251A5D-DB81-8F49-8D14-09FC321DB776}" srcOrd="0" destOrd="0" presId="urn:microsoft.com/office/officeart/2008/layout/LinedList"/>
    <dgm:cxn modelId="{6DC39065-F7A6-9E48-BCE4-1CF36D04CD02}" type="presParOf" srcId="{6C4FBA67-C9C1-4F4B-AA56-D75D6527E0AD}" destId="{E2058E3E-5791-0948-98B9-A58119473B84}" srcOrd="1" destOrd="0" presId="urn:microsoft.com/office/officeart/2008/layout/LinedList"/>
    <dgm:cxn modelId="{22D510B3-4062-1245-B4C9-88E37B7F402E}" type="presParOf" srcId="{3DD9F32A-BC5E-824D-BB0B-1B964BBD33A1}" destId="{3BD482F3-03D1-A840-88F6-567130F11130}" srcOrd="6" destOrd="0" presId="urn:microsoft.com/office/officeart/2008/layout/LinedList"/>
    <dgm:cxn modelId="{13382928-7A05-6242-94F3-9FB4A66FE450}" type="presParOf" srcId="{3DD9F32A-BC5E-824D-BB0B-1B964BBD33A1}" destId="{1DAAD25B-730C-114A-B2C5-AA1430A76E2E}" srcOrd="7" destOrd="0" presId="urn:microsoft.com/office/officeart/2008/layout/LinedList"/>
    <dgm:cxn modelId="{0D9DA80D-E173-884F-ADA6-34AA8F05ACA3}" type="presParOf" srcId="{1DAAD25B-730C-114A-B2C5-AA1430A76E2E}" destId="{BD6E58B0-DE12-994E-ABAD-5E0EC758E401}" srcOrd="0" destOrd="0" presId="urn:microsoft.com/office/officeart/2008/layout/LinedList"/>
    <dgm:cxn modelId="{0794E114-22AD-164E-8F1C-80EDDD117E59}" type="presParOf" srcId="{1DAAD25B-730C-114A-B2C5-AA1430A76E2E}" destId="{89C8B1EA-1A05-6D47-B445-79D452E4D6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BD2CE-E012-5648-9BBC-21B88AFA8B80}">
      <dsp:nvSpPr>
        <dsp:cNvPr id="0" name=""/>
        <dsp:cNvSpPr/>
      </dsp:nvSpPr>
      <dsp:spPr>
        <a:xfrm>
          <a:off x="67508" y="2184"/>
          <a:ext cx="2208087" cy="13248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Trauma overwhelms an ordinary system of care that gives people a sense of control, connection, and meaning in the world (Herman, 1992).  </a:t>
          </a:r>
        </a:p>
      </dsp:txBody>
      <dsp:txXfrm>
        <a:off x="67508" y="2184"/>
        <a:ext cx="2208087" cy="1324852"/>
      </dsp:txXfrm>
    </dsp:sp>
    <dsp:sp modelId="{146192B9-68C8-9E4C-B0B3-77F48B7624D5}">
      <dsp:nvSpPr>
        <dsp:cNvPr id="0" name=""/>
        <dsp:cNvSpPr/>
      </dsp:nvSpPr>
      <dsp:spPr>
        <a:xfrm>
          <a:off x="2496404" y="0"/>
          <a:ext cx="2208087" cy="132485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Traumatic events disrupt attachments btw individuals and within families </a:t>
          </a:r>
        </a:p>
        <a:p>
          <a:pPr marL="0" lvl="0" indent="0" algn="ctr" defTabSz="622300">
            <a:lnSpc>
              <a:spcPct val="90000"/>
            </a:lnSpc>
            <a:spcBef>
              <a:spcPct val="0"/>
            </a:spcBef>
            <a:spcAft>
              <a:spcPct val="35000"/>
            </a:spcAft>
            <a:buNone/>
          </a:pPr>
          <a:r>
            <a:rPr lang="en-US" sz="1400" kern="1200" dirty="0"/>
            <a:t>( Allen, 2001).  </a:t>
          </a:r>
        </a:p>
      </dsp:txBody>
      <dsp:txXfrm>
        <a:off x="2496404" y="0"/>
        <a:ext cx="2208087" cy="1324852"/>
      </dsp:txXfrm>
    </dsp:sp>
    <dsp:sp modelId="{B5A6008F-32E4-6746-B05C-8CE8E036E818}">
      <dsp:nvSpPr>
        <dsp:cNvPr id="0" name=""/>
        <dsp:cNvSpPr/>
      </dsp:nvSpPr>
      <dsp:spPr>
        <a:xfrm>
          <a:off x="4992802" y="0"/>
          <a:ext cx="2208087" cy="13248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Distinction btw events that are traumatic (ex: represent a threat to physical integrity) </a:t>
          </a:r>
        </a:p>
        <a:p>
          <a:pPr marL="0" lvl="0" indent="0" algn="ctr" defTabSz="622300">
            <a:lnSpc>
              <a:spcPct val="90000"/>
            </a:lnSpc>
            <a:spcBef>
              <a:spcPct val="0"/>
            </a:spcBef>
            <a:spcAft>
              <a:spcPct val="35000"/>
            </a:spcAft>
            <a:buNone/>
          </a:pPr>
          <a:r>
            <a:rPr lang="en-US" sz="1400" b="0" kern="1200" dirty="0"/>
            <a:t>and the responses to trauma.  </a:t>
          </a:r>
        </a:p>
      </dsp:txBody>
      <dsp:txXfrm>
        <a:off x="4992802" y="0"/>
        <a:ext cx="2208087" cy="1324852"/>
      </dsp:txXfrm>
    </dsp:sp>
    <dsp:sp modelId="{B7743CCD-81FD-3143-8544-513D8CF40329}">
      <dsp:nvSpPr>
        <dsp:cNvPr id="0" name=""/>
        <dsp:cNvSpPr/>
      </dsp:nvSpPr>
      <dsp:spPr>
        <a:xfrm>
          <a:off x="1281956" y="1547845"/>
          <a:ext cx="2208087" cy="13248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Traumatic Stress Response = set of neurobiological reactions along with strong affective experiences (McEwen, 1999). </a:t>
          </a:r>
        </a:p>
      </dsp:txBody>
      <dsp:txXfrm>
        <a:off x="1281956" y="1547845"/>
        <a:ext cx="2208087" cy="1324852"/>
      </dsp:txXfrm>
    </dsp:sp>
    <dsp:sp modelId="{22F2D5F7-6A3E-2C44-80C5-486DE420B830}">
      <dsp:nvSpPr>
        <dsp:cNvPr id="0" name=""/>
        <dsp:cNvSpPr/>
      </dsp:nvSpPr>
      <dsp:spPr>
        <a:xfrm>
          <a:off x="3710852" y="1547845"/>
          <a:ext cx="2208087" cy="13248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Not all people react to horrific event in the same way </a:t>
          </a:r>
        </a:p>
      </dsp:txBody>
      <dsp:txXfrm>
        <a:off x="3710852" y="1547845"/>
        <a:ext cx="2208087" cy="1324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82E9A-D183-E743-8199-9550FDFA2031}">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Criteria F: Duration</a:t>
          </a:r>
        </a:p>
        <a:p>
          <a:pPr marL="171450" lvl="1" indent="-171450" algn="l" defTabSz="844550">
            <a:lnSpc>
              <a:spcPct val="90000"/>
            </a:lnSpc>
            <a:spcBef>
              <a:spcPct val="0"/>
            </a:spcBef>
            <a:spcAft>
              <a:spcPct val="15000"/>
            </a:spcAft>
            <a:buChar char="•"/>
          </a:pPr>
          <a:r>
            <a:rPr lang="en-US" sz="1900" kern="1200"/>
            <a:t>Persistence of sx: more than one month</a:t>
          </a:r>
        </a:p>
      </dsp:txBody>
      <dsp:txXfrm>
        <a:off x="38234" y="38234"/>
        <a:ext cx="7529629" cy="1228933"/>
      </dsp:txXfrm>
    </dsp:sp>
    <dsp:sp modelId="{CFF495E8-2143-DC46-9CED-89A839B8C860}">
      <dsp:nvSpPr>
        <dsp:cNvPr id="0" name=""/>
        <dsp:cNvSpPr/>
      </dsp:nvSpPr>
      <dsp:spPr>
        <a:xfrm>
          <a:off x="788670" y="1522968"/>
          <a:ext cx="8938260" cy="130540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Criteria G: Functional Significance</a:t>
          </a:r>
        </a:p>
        <a:p>
          <a:pPr marL="171450" lvl="1" indent="-171450" algn="l" defTabSz="844550">
            <a:lnSpc>
              <a:spcPct val="90000"/>
            </a:lnSpc>
            <a:spcBef>
              <a:spcPct val="0"/>
            </a:spcBef>
            <a:spcAft>
              <a:spcPct val="15000"/>
            </a:spcAft>
            <a:buChar char="•"/>
          </a:pPr>
          <a:r>
            <a:rPr lang="en-US" sz="1900" kern="1200"/>
            <a:t>significant symptom related distress or functional impairment (social, emotional or occupational functioning)</a:t>
          </a:r>
        </a:p>
      </dsp:txBody>
      <dsp:txXfrm>
        <a:off x="826904" y="1561202"/>
        <a:ext cx="7224611" cy="1228933"/>
      </dsp:txXfrm>
    </dsp:sp>
    <dsp:sp modelId="{801286D5-05CB-AB49-B223-787AAD66C1F1}">
      <dsp:nvSpPr>
        <dsp:cNvPr id="0" name=""/>
        <dsp:cNvSpPr/>
      </dsp:nvSpPr>
      <dsp:spPr>
        <a:xfrm>
          <a:off x="1577340" y="3045936"/>
          <a:ext cx="8938260" cy="130540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Criteria H: Exclusion</a:t>
          </a:r>
        </a:p>
        <a:p>
          <a:pPr marL="171450" lvl="1" indent="-171450" algn="l" defTabSz="844550">
            <a:lnSpc>
              <a:spcPct val="90000"/>
            </a:lnSpc>
            <a:spcBef>
              <a:spcPct val="0"/>
            </a:spcBef>
            <a:spcAft>
              <a:spcPct val="15000"/>
            </a:spcAft>
            <a:buChar char="•"/>
          </a:pPr>
          <a:r>
            <a:rPr lang="en-US" sz="1900" kern="1200"/>
            <a:t>Disturbance is not due to medication, substance use or other illness</a:t>
          </a:r>
        </a:p>
      </dsp:txBody>
      <dsp:txXfrm>
        <a:off x="1615574" y="3084170"/>
        <a:ext cx="7224611" cy="1228933"/>
      </dsp:txXfrm>
    </dsp:sp>
    <dsp:sp modelId="{98A7769A-392A-C34C-A3B5-408561903055}">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11464211-ACC9-F940-A43E-262DA4B275AC}">
      <dsp:nvSpPr>
        <dsp:cNvPr id="0" name=""/>
        <dsp:cNvSpPr/>
      </dsp:nvSpPr>
      <dsp:spPr>
        <a:xfrm>
          <a:off x="8878419" y="2504195"/>
          <a:ext cx="848510" cy="84851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2A4D2-694B-F047-B2D5-AC7CA19C0AD3}">
      <dsp:nvSpPr>
        <dsp:cNvPr id="0" name=""/>
        <dsp:cNvSpPr/>
      </dsp:nvSpPr>
      <dsp:spPr>
        <a:xfrm>
          <a:off x="0" y="645644"/>
          <a:ext cx="6253721" cy="8634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Adjustment Disorder</a:t>
          </a:r>
        </a:p>
      </dsp:txBody>
      <dsp:txXfrm>
        <a:off x="42151" y="687795"/>
        <a:ext cx="6169419" cy="779158"/>
      </dsp:txXfrm>
    </dsp:sp>
    <dsp:sp modelId="{AFB0BF50-6F4C-4F4B-94B2-3F95053821D7}">
      <dsp:nvSpPr>
        <dsp:cNvPr id="0" name=""/>
        <dsp:cNvSpPr/>
      </dsp:nvSpPr>
      <dsp:spPr>
        <a:xfrm>
          <a:off x="0" y="1612785"/>
          <a:ext cx="6253721" cy="8634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Bipolar Mood Disorder</a:t>
          </a:r>
        </a:p>
      </dsp:txBody>
      <dsp:txXfrm>
        <a:off x="42151" y="1654936"/>
        <a:ext cx="6169419" cy="779158"/>
      </dsp:txXfrm>
    </dsp:sp>
    <dsp:sp modelId="{9741A2FD-58EB-7047-9ACF-1656BB69FDB5}">
      <dsp:nvSpPr>
        <dsp:cNvPr id="0" name=""/>
        <dsp:cNvSpPr/>
      </dsp:nvSpPr>
      <dsp:spPr>
        <a:xfrm>
          <a:off x="0" y="2579924"/>
          <a:ext cx="6253721" cy="8634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Obsessive Compulsive Disorder</a:t>
          </a:r>
        </a:p>
      </dsp:txBody>
      <dsp:txXfrm>
        <a:off x="42151" y="2622075"/>
        <a:ext cx="6169419" cy="779158"/>
      </dsp:txXfrm>
    </dsp:sp>
    <dsp:sp modelId="{99D0A213-BDD0-AB46-953A-85D73792D63E}">
      <dsp:nvSpPr>
        <dsp:cNvPr id="0" name=""/>
        <dsp:cNvSpPr/>
      </dsp:nvSpPr>
      <dsp:spPr>
        <a:xfrm>
          <a:off x="0" y="3547065"/>
          <a:ext cx="6253721" cy="8634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Psychosis</a:t>
          </a:r>
        </a:p>
      </dsp:txBody>
      <dsp:txXfrm>
        <a:off x="42151" y="3589216"/>
        <a:ext cx="6169419" cy="779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FF542-5F10-AF46-8904-A853E15F18DB}">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95A17-659D-9C42-9C59-4F67963482FB}">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Complex PTSD may be more appropriate diagnosis than BPD </a:t>
          </a:r>
        </a:p>
      </dsp:txBody>
      <dsp:txXfrm>
        <a:off x="0" y="0"/>
        <a:ext cx="6492875" cy="1276350"/>
      </dsp:txXfrm>
    </dsp:sp>
    <dsp:sp modelId="{8B0913FB-2ECC-C248-87A2-D825E97F78F7}">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BCE841-1A02-5245-9D77-287674F824D9}">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Characteristics of BPD</a:t>
          </a:r>
        </a:p>
      </dsp:txBody>
      <dsp:txXfrm>
        <a:off x="0" y="1276350"/>
        <a:ext cx="6492875" cy="1276350"/>
      </dsp:txXfrm>
    </dsp:sp>
    <dsp:sp modelId="{CE04E991-1606-D440-9A5B-35C2F772C376}">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251A5D-DB81-8F49-8D14-09FC321DB776}">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Failure to form reliable and well integrated inner representations of trusted people</a:t>
          </a:r>
        </a:p>
      </dsp:txBody>
      <dsp:txXfrm>
        <a:off x="0" y="2552700"/>
        <a:ext cx="6492875" cy="1276350"/>
      </dsp:txXfrm>
    </dsp:sp>
    <dsp:sp modelId="{3BD482F3-03D1-A840-88F6-567130F11130}">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58B0-DE12-994E-ABAD-5E0EC758E401}">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Can not calm themselves by calling up a mental image of a secure relationship</a:t>
          </a:r>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D744-EA6D-4775-B8EE-87BF4694A3C0}" type="datetimeFigureOut">
              <a:rPr lang="en-US" smtClean="0"/>
              <a:pPr/>
              <a:t>7/3/24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C4728-7B40-407E-942C-FE45A171A4E5}" type="slidenum">
              <a:rPr lang="en-US" smtClean="0"/>
              <a:pPr/>
              <a:t>‹#›</a:t>
            </a:fld>
            <a:endParaRPr lang="en-US"/>
          </a:p>
        </p:txBody>
      </p:sp>
    </p:spTree>
    <p:extLst>
      <p:ext uri="{BB962C8B-B14F-4D97-AF65-F5344CB8AC3E}">
        <p14:creationId xmlns:p14="http://schemas.microsoft.com/office/powerpoint/2010/main" val="225232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mc/articles/PMC9518442/#CIT000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C4728-7B40-407E-942C-FE45A171A4E5}" type="slidenum">
              <a:rPr lang="en-US" smtClean="0"/>
              <a:pPr/>
              <a:t>1</a:t>
            </a:fld>
            <a:endParaRPr lang="en-US"/>
          </a:p>
        </p:txBody>
      </p:sp>
    </p:spTree>
    <p:extLst>
      <p:ext uri="{BB962C8B-B14F-4D97-AF65-F5344CB8AC3E}">
        <p14:creationId xmlns:p14="http://schemas.microsoft.com/office/powerpoint/2010/main" val="33568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Disinhibited Social Engagement Disorder: </a:t>
            </a:r>
            <a:r>
              <a:rPr lang="en-US" b="0" i="0" dirty="0">
                <a:solidFill>
                  <a:srgbClr val="000000"/>
                </a:solidFill>
                <a:effectLst/>
                <a:highlight>
                  <a:srgbClr val="FFFFFF"/>
                </a:highlight>
                <a:latin typeface="Georgia" panose="02040502050405020303" pitchFamily="18" charset="0"/>
              </a:rPr>
              <a:t>The essential feature of disinhibited social engagement disorder is a pattern of behavior that involves culturally inappropriate, overly familiar behavior with relative strangers (Criterion A). This overly familiar behavior violates the social boundaries of the culture. A diagnosis of disinhibited social engagement disorder should not be made before children are developmentally able to form selective attachments. For this reason, the child must have a developmental age of at least 9 months.</a:t>
            </a:r>
            <a:endParaRPr lang="en-US" dirty="0"/>
          </a:p>
        </p:txBody>
      </p:sp>
      <p:sp>
        <p:nvSpPr>
          <p:cNvPr id="4" name="Slide Number Placeholder 3"/>
          <p:cNvSpPr>
            <a:spLocks noGrp="1"/>
          </p:cNvSpPr>
          <p:nvPr>
            <p:ph type="sldNum" sz="quarter" idx="5"/>
          </p:nvPr>
        </p:nvSpPr>
        <p:spPr/>
        <p:txBody>
          <a:bodyPr/>
          <a:lstStyle/>
          <a:p>
            <a:fld id="{DE4C4728-7B40-407E-942C-FE45A171A4E5}" type="slidenum">
              <a:rPr lang="en-US" smtClean="0"/>
              <a:pPr/>
              <a:t>5</a:t>
            </a:fld>
            <a:endParaRPr lang="en-US"/>
          </a:p>
        </p:txBody>
      </p:sp>
    </p:spTree>
    <p:extLst>
      <p:ext uri="{BB962C8B-B14F-4D97-AF65-F5344CB8AC3E}">
        <p14:creationId xmlns:p14="http://schemas.microsoft.com/office/powerpoint/2010/main" val="61379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highlight>
                  <a:srgbClr val="FFFFFF"/>
                </a:highlight>
                <a:latin typeface="Cambria" panose="02040503050406030204" pitchFamily="18" charset="0"/>
              </a:rPr>
              <a:t>Posttraumatic stress disorder (PTSD) is a highly prevalent and disabling disorder with onset after trauma experiences. Since its introduction into the classification systems in 1980 (DSM-III: American Psychiatric Association, </a:t>
            </a:r>
            <a:r>
              <a:rPr lang="en-US" b="0" i="0" u="sng" dirty="0">
                <a:solidFill>
                  <a:srgbClr val="376FAA"/>
                </a:solidFill>
                <a:effectLst/>
                <a:highlight>
                  <a:srgbClr val="FFFFFF"/>
                </a:highlight>
                <a:latin typeface="Cambria" panose="02040503050406030204" pitchFamily="18" charset="0"/>
                <a:hlinkClick r:id="rId3"/>
              </a:rPr>
              <a:t>1980</a:t>
            </a:r>
            <a:r>
              <a:rPr lang="en-US" b="0" i="0" dirty="0">
                <a:solidFill>
                  <a:srgbClr val="212121"/>
                </a:solidFill>
                <a:effectLst/>
                <a:highlight>
                  <a:srgbClr val="FFFFFF"/>
                </a:highlight>
                <a:latin typeface="Cambria" panose="02040503050406030204" pitchFamily="18" charset="0"/>
              </a:rPr>
              <a:t>), the exact definition and formulation of the disorder has been subject to considerable debate.</a:t>
            </a:r>
            <a:endParaRPr lang="en-US" dirty="0"/>
          </a:p>
        </p:txBody>
      </p:sp>
      <p:sp>
        <p:nvSpPr>
          <p:cNvPr id="4" name="Slide Number Placeholder 3"/>
          <p:cNvSpPr>
            <a:spLocks noGrp="1"/>
          </p:cNvSpPr>
          <p:nvPr>
            <p:ph type="sldNum" sz="quarter" idx="5"/>
          </p:nvPr>
        </p:nvSpPr>
        <p:spPr/>
        <p:txBody>
          <a:bodyPr/>
          <a:lstStyle/>
          <a:p>
            <a:fld id="{DE4C4728-7B40-407E-942C-FE45A171A4E5}" type="slidenum">
              <a:rPr lang="en-US" smtClean="0"/>
              <a:pPr/>
              <a:t>8</a:t>
            </a:fld>
            <a:endParaRPr lang="en-US"/>
          </a:p>
        </p:txBody>
      </p:sp>
    </p:spTree>
    <p:extLst>
      <p:ext uri="{BB962C8B-B14F-4D97-AF65-F5344CB8AC3E}">
        <p14:creationId xmlns:p14="http://schemas.microsoft.com/office/powerpoint/2010/main" val="273047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33450">
              <a:defRPr sz="2400">
                <a:solidFill>
                  <a:schemeClr val="tx1"/>
                </a:solidFill>
                <a:latin typeface="Times New Roman" panose="02020603050405020304" pitchFamily="18" charset="0"/>
              </a:defRPr>
            </a:lvl1pPr>
            <a:lvl2pPr marL="741363" indent="-284163" defTabSz="933450">
              <a:defRPr sz="2400">
                <a:solidFill>
                  <a:schemeClr val="tx1"/>
                </a:solidFill>
                <a:latin typeface="Times New Roman" panose="02020603050405020304" pitchFamily="18" charset="0"/>
              </a:defRPr>
            </a:lvl2pPr>
            <a:lvl3pPr marL="1141413" indent="-227013" defTabSz="933450">
              <a:defRPr sz="2400">
                <a:solidFill>
                  <a:schemeClr val="tx1"/>
                </a:solidFill>
                <a:latin typeface="Times New Roman" panose="02020603050405020304" pitchFamily="18" charset="0"/>
              </a:defRPr>
            </a:lvl3pPr>
            <a:lvl4pPr marL="1598613" indent="-227013" defTabSz="933450">
              <a:defRPr sz="2400">
                <a:solidFill>
                  <a:schemeClr val="tx1"/>
                </a:solidFill>
                <a:latin typeface="Times New Roman" panose="02020603050405020304" pitchFamily="18" charset="0"/>
              </a:defRPr>
            </a:lvl4pPr>
            <a:lvl5pPr marL="2055813" indent="-227013" defTabSz="933450">
              <a:defRPr sz="2400">
                <a:solidFill>
                  <a:schemeClr val="tx1"/>
                </a:solidFill>
                <a:latin typeface="Times New Roman" panose="02020603050405020304" pitchFamily="18" charset="0"/>
              </a:defRPr>
            </a:lvl5pPr>
            <a:lvl6pPr marL="2513013" indent="-227013" defTabSz="933450" eaLnBrk="0" fontAlgn="base" hangingPunct="0">
              <a:spcBef>
                <a:spcPct val="0"/>
              </a:spcBef>
              <a:spcAft>
                <a:spcPct val="0"/>
              </a:spcAft>
              <a:defRPr sz="2400">
                <a:solidFill>
                  <a:schemeClr val="tx1"/>
                </a:solidFill>
                <a:latin typeface="Times New Roman" panose="02020603050405020304" pitchFamily="18" charset="0"/>
              </a:defRPr>
            </a:lvl6pPr>
            <a:lvl7pPr marL="2970213" indent="-227013" defTabSz="933450" eaLnBrk="0" fontAlgn="base" hangingPunct="0">
              <a:spcBef>
                <a:spcPct val="0"/>
              </a:spcBef>
              <a:spcAft>
                <a:spcPct val="0"/>
              </a:spcAft>
              <a:defRPr sz="2400">
                <a:solidFill>
                  <a:schemeClr val="tx1"/>
                </a:solidFill>
                <a:latin typeface="Times New Roman" panose="02020603050405020304" pitchFamily="18" charset="0"/>
              </a:defRPr>
            </a:lvl7pPr>
            <a:lvl8pPr marL="3427413" indent="-227013" defTabSz="933450" eaLnBrk="0" fontAlgn="base" hangingPunct="0">
              <a:spcBef>
                <a:spcPct val="0"/>
              </a:spcBef>
              <a:spcAft>
                <a:spcPct val="0"/>
              </a:spcAft>
              <a:defRPr sz="2400">
                <a:solidFill>
                  <a:schemeClr val="tx1"/>
                </a:solidFill>
                <a:latin typeface="Times New Roman" panose="02020603050405020304" pitchFamily="18" charset="0"/>
              </a:defRPr>
            </a:lvl8pPr>
            <a:lvl9pPr marL="3884613" indent="-227013" defTabSz="933450" eaLnBrk="0" fontAlgn="base" hangingPunct="0">
              <a:spcBef>
                <a:spcPct val="0"/>
              </a:spcBef>
              <a:spcAft>
                <a:spcPct val="0"/>
              </a:spcAft>
              <a:defRPr sz="2400">
                <a:solidFill>
                  <a:schemeClr val="tx1"/>
                </a:solidFill>
                <a:latin typeface="Times New Roman" panose="02020603050405020304" pitchFamily="18" charset="0"/>
              </a:defRPr>
            </a:lvl9pPr>
          </a:lstStyle>
          <a:p>
            <a:fld id="{37A493FB-4FF1-4883-8995-12D25A44C939}" type="slidenum">
              <a:rPr lang="en-US" altLang="en-US" sz="1200" smtClean="0">
                <a:latin typeface="Arial" panose="020B0604020202020204" pitchFamily="34" charset="0"/>
              </a:rPr>
              <a:pPr/>
              <a:t>9</a:t>
            </a:fld>
            <a:endParaRPr lang="en-US" altLang="en-US" sz="1200">
              <a:latin typeface="Arial" panose="020B0604020202020204"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701675" y="4414838"/>
            <a:ext cx="5607050" cy="4184650"/>
          </a:xfrm>
          <a:noFill/>
        </p:spPr>
        <p:txBody>
          <a:bodyPr/>
          <a:lstStyle/>
          <a:p>
            <a:pPr marL="227013" indent="-227013" eaLnBrk="1" hangingPunct="1"/>
            <a:r>
              <a:rPr lang="en-US" altLang="en-US" dirty="0"/>
              <a:t>Involves “</a:t>
            </a:r>
            <a:r>
              <a:rPr lang="en-US" altLang="en-US" b="1" dirty="0"/>
              <a:t>debilitating loss of control</a:t>
            </a:r>
            <a:r>
              <a:rPr lang="en-US" altLang="en-US" dirty="0"/>
              <a:t>”</a:t>
            </a:r>
          </a:p>
          <a:p>
            <a:pPr marL="227013" indent="-227013" eaLnBrk="1" hangingPunct="1"/>
            <a:r>
              <a:rPr lang="en-US" altLang="en-US" dirty="0"/>
              <a:t>“…if the distress is overwhelming, or when the caregivers themselves are the source of the distress, children are unable to modulate their arousal.  </a:t>
            </a:r>
            <a:r>
              <a:rPr lang="en-US" altLang="en-US" b="1" dirty="0"/>
              <a:t>This causes a breakdown in their capacity to process, integrate, and categorize what is happening.</a:t>
            </a:r>
            <a:r>
              <a:rPr lang="en-US" altLang="en-US" dirty="0"/>
              <a:t>  At the core of the traumatic stress is a breakdown in the capacity to regulate internal states.”</a:t>
            </a:r>
            <a:r>
              <a:rPr lang="en-US" altLang="en-US" b="1" dirty="0"/>
              <a:t> </a:t>
            </a:r>
            <a:r>
              <a:rPr lang="en-US" altLang="en-US" dirty="0"/>
              <a:t>(van der Kolk, 2005, p. 403) (quoted by Gil, 2006)</a:t>
            </a:r>
          </a:p>
          <a:p>
            <a:pPr marL="227013" indent="-227013" eaLnBrk="1" hangingPunct="1"/>
            <a:endParaRPr lang="en-US" altLang="en-US" dirty="0"/>
          </a:p>
          <a:p>
            <a:pPr marL="227013" indent="-227013" eaLnBrk="1" hangingPunct="1"/>
            <a:r>
              <a:rPr lang="en-US" altLang="en-US" dirty="0"/>
              <a:t>Event, experience of event, effects, the tree E’s</a:t>
            </a:r>
          </a:p>
          <a:p>
            <a:pPr marL="227013" indent="-227013" eaLnBrk="1" hangingPunct="1"/>
            <a:endParaRPr lang="en-US" altLang="en-US" dirty="0"/>
          </a:p>
          <a:p>
            <a:pPr marL="227013" indent="-227013" eaLnBrk="1" hangingPunct="1"/>
            <a:r>
              <a:rPr lang="en-US" b="0" i="0" dirty="0">
                <a:solidFill>
                  <a:srgbClr val="212121"/>
                </a:solidFill>
                <a:effectLst/>
                <a:highlight>
                  <a:srgbClr val="FFFFFF"/>
                </a:highlight>
                <a:latin typeface="Cambria" panose="02040503050406030204" pitchFamily="18" charset="0"/>
              </a:rPr>
              <a:t> type I (single event; sudden and unexpected, high levels of acute threat) vs. type II (repeated and/or protracted; anticipated) trauma (</a:t>
            </a:r>
            <a:endParaRPr lang="en-US" altLang="en-US" dirty="0"/>
          </a:p>
        </p:txBody>
      </p:sp>
    </p:spTree>
    <p:extLst>
      <p:ext uri="{BB962C8B-B14F-4D97-AF65-F5344CB8AC3E}">
        <p14:creationId xmlns:p14="http://schemas.microsoft.com/office/powerpoint/2010/main" val="349929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solidFill>
                  <a:srgbClr val="222222"/>
                </a:solidFill>
                <a:effectLst/>
                <a:highlight>
                  <a:srgbClr val="FFFFFF"/>
                </a:highlight>
                <a:latin typeface="Montserrat" panose="020F0502020204030204" pitchFamily="34" charset="0"/>
              </a:rPr>
            </a:br>
            <a:endParaRPr lang="en-US" b="0" i="0" dirty="0">
              <a:solidFill>
                <a:srgbClr val="222222"/>
              </a:solidFill>
              <a:effectLst/>
              <a:highlight>
                <a:srgbClr val="FFFFFF"/>
              </a:highlight>
              <a:latin typeface="Montserrat" panose="020F0502020204030204" pitchFamily="34" charset="0"/>
            </a:endParaRPr>
          </a:p>
          <a:p>
            <a:pPr algn="ctr"/>
            <a:r>
              <a:rPr lang="en-US" b="0" i="0" dirty="0">
                <a:solidFill>
                  <a:srgbClr val="003366"/>
                </a:solidFill>
                <a:effectLst/>
                <a:highlight>
                  <a:srgbClr val="FFFFFF"/>
                </a:highlight>
                <a:latin typeface="Montserrat" pitchFamily="2" charset="77"/>
              </a:rPr>
              <a:t>Types Of Trauma</a:t>
            </a:r>
          </a:p>
          <a:p>
            <a:pPr algn="ctr"/>
            <a:r>
              <a:rPr lang="en-US" b="0" i="0" dirty="0">
                <a:solidFill>
                  <a:srgbClr val="222222"/>
                </a:solidFill>
                <a:effectLst/>
                <a:highlight>
                  <a:srgbClr val="FFFFFF"/>
                </a:highlight>
                <a:latin typeface="inherit"/>
              </a:rPr>
              <a:t>Experiences in life can be </a:t>
            </a:r>
            <a:r>
              <a:rPr lang="en-US" b="0" i="0" dirty="0" err="1">
                <a:solidFill>
                  <a:srgbClr val="222222"/>
                </a:solidFill>
                <a:effectLst/>
                <a:highlight>
                  <a:srgbClr val="FFFFFF"/>
                </a:highlight>
                <a:latin typeface="inherit"/>
              </a:rPr>
              <a:t>trauamtic</a:t>
            </a:r>
            <a:r>
              <a:rPr lang="en-US" b="0" i="0" dirty="0">
                <a:solidFill>
                  <a:srgbClr val="222222"/>
                </a:solidFill>
                <a:effectLst/>
                <a:highlight>
                  <a:srgbClr val="FFFFFF"/>
                </a:highlight>
                <a:latin typeface="inherit"/>
              </a:rPr>
              <a:t>. Whether an event is deemed traumatic is defined by the 'subjective experience' of it rather than the event itself. Trauma and PTSD </a:t>
            </a:r>
            <a:r>
              <a:rPr lang="en-US" b="0" i="0" dirty="0" err="1">
                <a:solidFill>
                  <a:srgbClr val="222222"/>
                </a:solidFill>
                <a:effectLst/>
                <a:highlight>
                  <a:srgbClr val="FFFFFF"/>
                </a:highlight>
                <a:latin typeface="inherit"/>
              </a:rPr>
              <a:t>symtoms</a:t>
            </a:r>
            <a:r>
              <a:rPr lang="en-US" b="0" i="0" dirty="0">
                <a:solidFill>
                  <a:srgbClr val="222222"/>
                </a:solidFill>
                <a:effectLst/>
                <a:highlight>
                  <a:srgbClr val="FFFFFF"/>
                </a:highlight>
                <a:latin typeface="inherit"/>
              </a:rPr>
              <a:t> are experienced on a spectrum and are different for different people. They can also vary in terms of their severity. Trauma is experienced. in a number of different settings. Settings might include home life, at school, the work place, in the wider community or in a war zone. Traumas are sometimes </a:t>
            </a:r>
            <a:r>
              <a:rPr lang="en-US" b="0" i="0" dirty="0" err="1">
                <a:solidFill>
                  <a:srgbClr val="222222"/>
                </a:solidFill>
                <a:effectLst/>
                <a:highlight>
                  <a:srgbClr val="FFFFFF"/>
                </a:highlight>
                <a:latin typeface="inherit"/>
              </a:rPr>
              <a:t>categorised</a:t>
            </a:r>
            <a:r>
              <a:rPr lang="en-US" b="0" i="0" dirty="0">
                <a:solidFill>
                  <a:srgbClr val="222222"/>
                </a:solidFill>
                <a:effectLst/>
                <a:highlight>
                  <a:srgbClr val="FFFFFF"/>
                </a:highlight>
                <a:latin typeface="inherit"/>
              </a:rPr>
              <a:t> into different groupings.</a:t>
            </a:r>
          </a:p>
          <a:p>
            <a:pPr algn="l"/>
            <a:r>
              <a:rPr lang="en-US" b="0" i="0" dirty="0">
                <a:solidFill>
                  <a:srgbClr val="003366"/>
                </a:solidFill>
                <a:effectLst/>
                <a:highlight>
                  <a:srgbClr val="FFFFFF"/>
                </a:highlight>
                <a:latin typeface="Montserrat" pitchFamily="2" charset="77"/>
              </a:rPr>
              <a:t>Type 1 Trauma</a:t>
            </a:r>
          </a:p>
          <a:p>
            <a:pPr algn="l"/>
            <a:r>
              <a:rPr lang="en-US" b="0" i="0" dirty="0">
                <a:solidFill>
                  <a:srgbClr val="222222"/>
                </a:solidFill>
                <a:effectLst/>
                <a:highlight>
                  <a:srgbClr val="FFFFFF"/>
                </a:highlight>
                <a:latin typeface="inherit"/>
              </a:rPr>
              <a:t>Type 1 refers to single-incident traumas which are unexpected and comes out of the blue. They can be referred to as big T trauma, shock or acute trauma. A condition related to big T trauma or Type 1 trauma is Post Traumatic Stress Disorder.</a:t>
            </a:r>
          </a:p>
          <a:p>
            <a:pPr algn="l"/>
            <a:r>
              <a:rPr lang="en-US" b="0" i="0" dirty="0">
                <a:solidFill>
                  <a:srgbClr val="222222"/>
                </a:solidFill>
                <a:effectLst/>
                <a:highlight>
                  <a:srgbClr val="FFFFFF"/>
                </a:highlight>
                <a:latin typeface="inherit"/>
              </a:rPr>
              <a:t>Examples of type 1 trauma might include:</a:t>
            </a:r>
          </a:p>
          <a:p>
            <a:pPr algn="l">
              <a:buFont typeface="Arial" panose="020B0604020202020204" pitchFamily="34" charset="0"/>
              <a:buChar char="•"/>
            </a:pPr>
            <a:r>
              <a:rPr lang="en-US" b="0" i="0" dirty="0">
                <a:solidFill>
                  <a:srgbClr val="222222"/>
                </a:solidFill>
                <a:effectLst/>
                <a:highlight>
                  <a:srgbClr val="FFFFFF"/>
                </a:highlight>
                <a:latin typeface="inherit"/>
              </a:rPr>
              <a:t>Severe illness or injury</a:t>
            </a:r>
          </a:p>
          <a:p>
            <a:pPr algn="l">
              <a:buFont typeface="Arial" panose="020B0604020202020204" pitchFamily="34" charset="0"/>
              <a:buChar char="•"/>
            </a:pPr>
            <a:r>
              <a:rPr lang="en-US" b="0" i="0" dirty="0">
                <a:solidFill>
                  <a:srgbClr val="222222"/>
                </a:solidFill>
                <a:effectLst/>
                <a:highlight>
                  <a:srgbClr val="FFFFFF"/>
                </a:highlight>
                <a:latin typeface="inherit"/>
              </a:rPr>
              <a:t>Violent assault</a:t>
            </a:r>
          </a:p>
          <a:p>
            <a:pPr algn="l">
              <a:buFont typeface="Arial" panose="020B0604020202020204" pitchFamily="34" charset="0"/>
              <a:buChar char="•"/>
            </a:pPr>
            <a:r>
              <a:rPr lang="en-US" b="0" i="0" dirty="0">
                <a:solidFill>
                  <a:srgbClr val="222222"/>
                </a:solidFill>
                <a:effectLst/>
                <a:highlight>
                  <a:srgbClr val="FFFFFF"/>
                </a:highlight>
                <a:latin typeface="inherit"/>
              </a:rPr>
              <a:t>Sexual assault</a:t>
            </a:r>
          </a:p>
          <a:p>
            <a:pPr algn="l">
              <a:buFont typeface="Arial" panose="020B0604020202020204" pitchFamily="34" charset="0"/>
              <a:buChar char="•"/>
            </a:pPr>
            <a:r>
              <a:rPr lang="en-US" b="0" i="0" dirty="0">
                <a:solidFill>
                  <a:srgbClr val="222222"/>
                </a:solidFill>
                <a:effectLst/>
                <a:highlight>
                  <a:srgbClr val="FFFFFF"/>
                </a:highlight>
                <a:latin typeface="inherit"/>
              </a:rPr>
              <a:t>Traumatic loss</a:t>
            </a:r>
          </a:p>
          <a:p>
            <a:pPr algn="l">
              <a:buFont typeface="Arial" panose="020B0604020202020204" pitchFamily="34" charset="0"/>
              <a:buChar char="•"/>
            </a:pPr>
            <a:r>
              <a:rPr lang="en-US" b="0" i="0" dirty="0">
                <a:solidFill>
                  <a:srgbClr val="222222"/>
                </a:solidFill>
                <a:effectLst/>
                <a:highlight>
                  <a:srgbClr val="FFFFFF"/>
                </a:highlight>
                <a:latin typeface="inherit"/>
              </a:rPr>
              <a:t>Mugging or robbery</a:t>
            </a:r>
          </a:p>
          <a:p>
            <a:pPr algn="l">
              <a:buFont typeface="Arial" panose="020B0604020202020204" pitchFamily="34" charset="0"/>
              <a:buChar char="•"/>
            </a:pPr>
            <a:r>
              <a:rPr lang="en-US" b="0" i="0" dirty="0">
                <a:solidFill>
                  <a:srgbClr val="222222"/>
                </a:solidFill>
                <a:effectLst/>
                <a:highlight>
                  <a:srgbClr val="FFFFFF"/>
                </a:highlight>
                <a:latin typeface="inherit"/>
              </a:rPr>
              <a:t>Being a victim of or witness to violence</a:t>
            </a:r>
          </a:p>
          <a:p>
            <a:pPr algn="l">
              <a:buFont typeface="Arial" panose="020B0604020202020204" pitchFamily="34" charset="0"/>
              <a:buChar char="•"/>
            </a:pPr>
            <a:r>
              <a:rPr lang="en-US" b="0" i="0" dirty="0">
                <a:solidFill>
                  <a:srgbClr val="222222"/>
                </a:solidFill>
                <a:effectLst/>
                <a:highlight>
                  <a:srgbClr val="FFFFFF"/>
                </a:highlight>
                <a:latin typeface="inherit"/>
              </a:rPr>
              <a:t>Witnessing a terrorist attack</a:t>
            </a:r>
          </a:p>
          <a:p>
            <a:pPr algn="l">
              <a:buFont typeface="Arial" panose="020B0604020202020204" pitchFamily="34" charset="0"/>
              <a:buChar char="•"/>
            </a:pPr>
            <a:r>
              <a:rPr lang="en-US" b="0" i="0" dirty="0">
                <a:solidFill>
                  <a:srgbClr val="222222"/>
                </a:solidFill>
                <a:effectLst/>
                <a:highlight>
                  <a:srgbClr val="FFFFFF"/>
                </a:highlight>
                <a:latin typeface="inherit"/>
              </a:rPr>
              <a:t>Witnessing a natural disaster</a:t>
            </a:r>
          </a:p>
          <a:p>
            <a:pPr algn="l">
              <a:buFont typeface="Arial" panose="020B0604020202020204" pitchFamily="34" charset="0"/>
              <a:buChar char="•"/>
            </a:pPr>
            <a:r>
              <a:rPr lang="en-US" b="0" i="0" dirty="0">
                <a:solidFill>
                  <a:srgbClr val="222222"/>
                </a:solidFill>
                <a:effectLst/>
                <a:highlight>
                  <a:srgbClr val="FFFFFF"/>
                </a:highlight>
                <a:latin typeface="inherit"/>
              </a:rPr>
              <a:t>Road accident</a:t>
            </a:r>
          </a:p>
          <a:p>
            <a:pPr algn="l">
              <a:buFont typeface="Arial" panose="020B0604020202020204" pitchFamily="34" charset="0"/>
              <a:buChar char="•"/>
            </a:pPr>
            <a:r>
              <a:rPr lang="en-US" b="0" i="0" dirty="0">
                <a:solidFill>
                  <a:srgbClr val="222222"/>
                </a:solidFill>
                <a:effectLst/>
                <a:highlight>
                  <a:srgbClr val="FFFFFF"/>
                </a:highlight>
                <a:latin typeface="inherit"/>
              </a:rPr>
              <a:t>Military combat incident</a:t>
            </a:r>
          </a:p>
          <a:p>
            <a:pPr algn="l">
              <a:buFont typeface="Arial" panose="020B0604020202020204" pitchFamily="34" charset="0"/>
              <a:buChar char="•"/>
            </a:pPr>
            <a:r>
              <a:rPr lang="en-US" b="0" i="0" dirty="0" err="1">
                <a:solidFill>
                  <a:srgbClr val="222222"/>
                </a:solidFill>
                <a:effectLst/>
                <a:highlight>
                  <a:srgbClr val="FFFFFF"/>
                </a:highlight>
                <a:latin typeface="inherit"/>
              </a:rPr>
              <a:t>Hospitalisation</a:t>
            </a:r>
            <a:endParaRPr lang="en-US" b="0" i="0" dirty="0">
              <a:solidFill>
                <a:srgbClr val="222222"/>
              </a:solidFill>
              <a:effectLst/>
              <a:highlight>
                <a:srgbClr val="FFFFFF"/>
              </a:highlight>
              <a:latin typeface="inherit"/>
            </a:endParaRPr>
          </a:p>
          <a:p>
            <a:pPr algn="l">
              <a:buFont typeface="Arial" panose="020B0604020202020204" pitchFamily="34" charset="0"/>
              <a:buChar char="•"/>
            </a:pPr>
            <a:r>
              <a:rPr lang="en-US" b="0" i="0" dirty="0">
                <a:solidFill>
                  <a:srgbClr val="222222"/>
                </a:solidFill>
                <a:effectLst/>
                <a:highlight>
                  <a:srgbClr val="FFFFFF"/>
                </a:highlight>
                <a:latin typeface="inherit"/>
              </a:rPr>
              <a:t>Psychiatric </a:t>
            </a:r>
            <a:r>
              <a:rPr lang="en-US" b="0" i="0" dirty="0" err="1">
                <a:solidFill>
                  <a:srgbClr val="222222"/>
                </a:solidFill>
                <a:effectLst/>
                <a:highlight>
                  <a:srgbClr val="FFFFFF"/>
                </a:highlight>
                <a:latin typeface="inherit"/>
              </a:rPr>
              <a:t>hospitalisation</a:t>
            </a:r>
            <a:endParaRPr lang="en-US" b="0" i="0" dirty="0">
              <a:solidFill>
                <a:srgbClr val="222222"/>
              </a:solidFill>
              <a:effectLst/>
              <a:highlight>
                <a:srgbClr val="FFFFFF"/>
              </a:highlight>
              <a:latin typeface="inherit"/>
            </a:endParaRPr>
          </a:p>
          <a:p>
            <a:pPr algn="l">
              <a:buFont typeface="Arial" panose="020B0604020202020204" pitchFamily="34" charset="0"/>
              <a:buChar char="•"/>
            </a:pPr>
            <a:r>
              <a:rPr lang="en-US" b="0" i="0" dirty="0">
                <a:solidFill>
                  <a:srgbClr val="222222"/>
                </a:solidFill>
                <a:effectLst/>
                <a:highlight>
                  <a:srgbClr val="FFFFFF"/>
                </a:highlight>
                <a:latin typeface="inherit"/>
              </a:rPr>
              <a:t>Childbirth</a:t>
            </a:r>
          </a:p>
          <a:p>
            <a:pPr algn="l">
              <a:buFont typeface="Arial" panose="020B0604020202020204" pitchFamily="34" charset="0"/>
              <a:buChar char="•"/>
            </a:pPr>
            <a:r>
              <a:rPr lang="en-US" b="0" i="0" dirty="0">
                <a:solidFill>
                  <a:srgbClr val="222222"/>
                </a:solidFill>
                <a:effectLst/>
                <a:highlight>
                  <a:srgbClr val="FFFFFF"/>
                </a:highlight>
                <a:latin typeface="inherit"/>
              </a:rPr>
              <a:t>Medical trauma</a:t>
            </a:r>
          </a:p>
          <a:p>
            <a:pPr algn="l">
              <a:buFont typeface="Arial" panose="020B0604020202020204" pitchFamily="34" charset="0"/>
              <a:buChar char="•"/>
            </a:pPr>
            <a:r>
              <a:rPr lang="en-US" b="0" i="0" dirty="0">
                <a:solidFill>
                  <a:srgbClr val="222222"/>
                </a:solidFill>
                <a:effectLst/>
                <a:highlight>
                  <a:srgbClr val="FFFFFF"/>
                </a:highlight>
                <a:latin typeface="inherit"/>
              </a:rPr>
              <a:t>Post suicide attempt trauma</a:t>
            </a:r>
          </a:p>
          <a:p>
            <a:pPr algn="l">
              <a:buFont typeface="Arial" panose="020B0604020202020204" pitchFamily="34" charset="0"/>
              <a:buChar char="•"/>
            </a:pPr>
            <a:r>
              <a:rPr lang="en-US" b="0" i="0" dirty="0">
                <a:solidFill>
                  <a:srgbClr val="222222"/>
                </a:solidFill>
                <a:effectLst/>
                <a:highlight>
                  <a:srgbClr val="FFFFFF"/>
                </a:highlight>
                <a:latin typeface="inherit"/>
              </a:rPr>
              <a:t>Life threatening illness or diagnosis or perceived life threatening illness</a:t>
            </a:r>
          </a:p>
          <a:p>
            <a:pPr algn="l"/>
            <a:r>
              <a:rPr lang="en-US" b="0" i="0" dirty="0">
                <a:solidFill>
                  <a:srgbClr val="003366"/>
                </a:solidFill>
                <a:effectLst/>
                <a:highlight>
                  <a:srgbClr val="FFFFFF"/>
                </a:highlight>
                <a:latin typeface="Montserrat" pitchFamily="2" charset="77"/>
              </a:rPr>
              <a:t>Type 2 Trauma</a:t>
            </a:r>
          </a:p>
          <a:p>
            <a:pPr algn="l"/>
            <a:r>
              <a:rPr lang="en-US" b="0" i="0" dirty="0">
                <a:solidFill>
                  <a:srgbClr val="222222"/>
                </a:solidFill>
                <a:effectLst/>
                <a:highlight>
                  <a:srgbClr val="FFFFFF"/>
                </a:highlight>
                <a:latin typeface="inherit"/>
              </a:rPr>
              <a:t>Types 2 traumas are more likely to be experienced over a length of time and repeated. They could be experienced as part of an interpersonal relationship or with a close attachment figure in childhood. You might feel trapped emotionally or physically and are more closely related to complex post traumatic stress disorder.</a:t>
            </a:r>
          </a:p>
          <a:p>
            <a:pPr algn="l"/>
            <a:r>
              <a:rPr lang="en-US" b="0" i="0" dirty="0">
                <a:solidFill>
                  <a:srgbClr val="222222"/>
                </a:solidFill>
                <a:effectLst/>
                <a:highlight>
                  <a:srgbClr val="FFFFFF"/>
                </a:highlight>
                <a:latin typeface="inherit"/>
              </a:rPr>
              <a:t>Examples of type 2 trauma include:</a:t>
            </a:r>
          </a:p>
          <a:p>
            <a:pPr algn="l">
              <a:buFont typeface="Arial" panose="020B0604020202020204" pitchFamily="34" charset="0"/>
              <a:buChar char="•"/>
            </a:pPr>
            <a:r>
              <a:rPr lang="en-US" b="0" i="0" dirty="0">
                <a:solidFill>
                  <a:srgbClr val="222222"/>
                </a:solidFill>
                <a:effectLst/>
                <a:highlight>
                  <a:srgbClr val="FFFFFF"/>
                </a:highlight>
                <a:latin typeface="inherit"/>
              </a:rPr>
              <a:t>Sibling abuse</a:t>
            </a:r>
          </a:p>
          <a:p>
            <a:pPr algn="l">
              <a:buFont typeface="Arial" panose="020B0604020202020204" pitchFamily="34" charset="0"/>
              <a:buChar char="•"/>
            </a:pPr>
            <a:r>
              <a:rPr lang="en-US" b="0" i="0" dirty="0">
                <a:solidFill>
                  <a:srgbClr val="222222"/>
                </a:solidFill>
                <a:effectLst/>
                <a:highlight>
                  <a:srgbClr val="FFFFFF"/>
                </a:highlight>
                <a:latin typeface="inherit"/>
              </a:rPr>
              <a:t>Childhood emotional abuse</a:t>
            </a:r>
          </a:p>
          <a:p>
            <a:pPr algn="l">
              <a:buFont typeface="Arial" panose="020B0604020202020204" pitchFamily="34" charset="0"/>
              <a:buChar char="•"/>
            </a:pPr>
            <a:r>
              <a:rPr lang="en-US" b="0" i="0" dirty="0">
                <a:solidFill>
                  <a:srgbClr val="222222"/>
                </a:solidFill>
                <a:effectLst/>
                <a:highlight>
                  <a:srgbClr val="FFFFFF"/>
                </a:highlight>
                <a:latin typeface="inherit"/>
              </a:rPr>
              <a:t>Domestic violence</a:t>
            </a:r>
          </a:p>
          <a:p>
            <a:pPr algn="l">
              <a:buFont typeface="Arial" panose="020B0604020202020204" pitchFamily="34" charset="0"/>
              <a:buChar char="•"/>
            </a:pPr>
            <a:r>
              <a:rPr lang="en-US" b="0" i="0" dirty="0">
                <a:solidFill>
                  <a:srgbClr val="222222"/>
                </a:solidFill>
                <a:effectLst/>
                <a:highlight>
                  <a:srgbClr val="FFFFFF"/>
                </a:highlight>
                <a:latin typeface="inherit"/>
              </a:rPr>
              <a:t>Emotional neglect and attachment trauma</a:t>
            </a:r>
          </a:p>
          <a:p>
            <a:pPr algn="l">
              <a:buFont typeface="Arial" panose="020B0604020202020204" pitchFamily="34" charset="0"/>
              <a:buChar char="•"/>
            </a:pPr>
            <a:r>
              <a:rPr lang="en-US" b="0" i="0" dirty="0">
                <a:solidFill>
                  <a:srgbClr val="222222"/>
                </a:solidFill>
                <a:effectLst/>
                <a:highlight>
                  <a:srgbClr val="FFFFFF"/>
                </a:highlight>
                <a:latin typeface="inherit"/>
              </a:rPr>
              <a:t>Abandonment</a:t>
            </a:r>
          </a:p>
          <a:p>
            <a:pPr algn="l">
              <a:buFont typeface="Arial" panose="020B0604020202020204" pitchFamily="34" charset="0"/>
              <a:buChar char="•"/>
            </a:pPr>
            <a:r>
              <a:rPr lang="en-US" b="0" i="0" dirty="0">
                <a:solidFill>
                  <a:srgbClr val="222222"/>
                </a:solidFill>
                <a:effectLst/>
                <a:highlight>
                  <a:srgbClr val="FFFFFF"/>
                </a:highlight>
                <a:latin typeface="inherit"/>
              </a:rPr>
              <a:t>Verbal abuse</a:t>
            </a:r>
          </a:p>
          <a:p>
            <a:pPr algn="l">
              <a:buFont typeface="Arial" panose="020B0604020202020204" pitchFamily="34" charset="0"/>
              <a:buChar char="•"/>
            </a:pPr>
            <a:r>
              <a:rPr lang="en-US" b="0" i="0" dirty="0">
                <a:solidFill>
                  <a:srgbClr val="222222"/>
                </a:solidFill>
                <a:effectLst/>
                <a:highlight>
                  <a:srgbClr val="FFFFFF"/>
                </a:highlight>
                <a:latin typeface="inherit"/>
              </a:rPr>
              <a:t>Coercion</a:t>
            </a:r>
          </a:p>
          <a:p>
            <a:pPr algn="l">
              <a:buFont typeface="Arial" panose="020B0604020202020204" pitchFamily="34" charset="0"/>
              <a:buChar char="•"/>
            </a:pPr>
            <a:r>
              <a:rPr lang="en-US" b="0" i="0" dirty="0">
                <a:solidFill>
                  <a:srgbClr val="222222"/>
                </a:solidFill>
                <a:effectLst/>
                <a:highlight>
                  <a:srgbClr val="FFFFFF"/>
                </a:highlight>
                <a:latin typeface="inherit"/>
              </a:rPr>
              <a:t>Domestic physical abuse</a:t>
            </a:r>
          </a:p>
          <a:p>
            <a:pPr algn="l">
              <a:buFont typeface="Arial" panose="020B0604020202020204" pitchFamily="34" charset="0"/>
              <a:buChar char="•"/>
            </a:pPr>
            <a:r>
              <a:rPr lang="en-US" b="0" i="0" dirty="0">
                <a:solidFill>
                  <a:srgbClr val="222222"/>
                </a:solidFill>
                <a:effectLst/>
                <a:highlight>
                  <a:srgbClr val="FFFFFF"/>
                </a:highlight>
                <a:latin typeface="inherit"/>
              </a:rPr>
              <a:t>Long term misdiagnosis of a health problem</a:t>
            </a:r>
          </a:p>
          <a:p>
            <a:pPr algn="l">
              <a:buFont typeface="Arial" panose="020B0604020202020204" pitchFamily="34" charset="0"/>
              <a:buChar char="•"/>
            </a:pPr>
            <a:r>
              <a:rPr lang="en-US" b="0" i="0" dirty="0">
                <a:solidFill>
                  <a:srgbClr val="222222"/>
                </a:solidFill>
                <a:effectLst/>
                <a:highlight>
                  <a:srgbClr val="FFFFFF"/>
                </a:highlight>
                <a:latin typeface="inherit"/>
              </a:rPr>
              <a:t>Bullying at home at school or in a work setting</a:t>
            </a:r>
          </a:p>
          <a:p>
            <a:pPr algn="l">
              <a:buFont typeface="Arial" panose="020B0604020202020204" pitchFamily="34" charset="0"/>
              <a:buChar char="•"/>
            </a:pPr>
            <a:r>
              <a:rPr lang="en-US" b="0" i="0" dirty="0">
                <a:solidFill>
                  <a:srgbClr val="222222"/>
                </a:solidFill>
                <a:effectLst/>
                <a:highlight>
                  <a:srgbClr val="FFFFFF"/>
                </a:highlight>
                <a:latin typeface="inherit"/>
              </a:rPr>
              <a:t>Sexual abuse</a:t>
            </a:r>
          </a:p>
          <a:p>
            <a:pPr algn="l">
              <a:buFont typeface="Arial" panose="020B0604020202020204" pitchFamily="34" charset="0"/>
              <a:buChar char="•"/>
            </a:pPr>
            <a:r>
              <a:rPr lang="en-US" b="0" i="0" dirty="0">
                <a:solidFill>
                  <a:srgbClr val="222222"/>
                </a:solidFill>
                <a:effectLst/>
                <a:highlight>
                  <a:srgbClr val="FFFFFF"/>
                </a:highlight>
                <a:latin typeface="inherit"/>
              </a:rPr>
              <a:t>Emotional abuse</a:t>
            </a:r>
          </a:p>
          <a:p>
            <a:pPr algn="l">
              <a:buFont typeface="Arial" panose="020B0604020202020204" pitchFamily="34" charset="0"/>
              <a:buChar char="•"/>
            </a:pPr>
            <a:r>
              <a:rPr lang="en-US" b="0" i="0" dirty="0">
                <a:solidFill>
                  <a:srgbClr val="222222"/>
                </a:solidFill>
                <a:effectLst/>
                <a:highlight>
                  <a:srgbClr val="FFFFFF"/>
                </a:highlight>
                <a:latin typeface="inherit"/>
              </a:rPr>
              <a:t>Physical neglect</a:t>
            </a:r>
          </a:p>
          <a:p>
            <a:pPr algn="l">
              <a:buFont typeface="Arial" panose="020B0604020202020204" pitchFamily="34" charset="0"/>
              <a:buChar char="•"/>
            </a:pPr>
            <a:r>
              <a:rPr lang="en-US" b="0" i="0" dirty="0">
                <a:solidFill>
                  <a:srgbClr val="222222"/>
                </a:solidFill>
                <a:effectLst/>
                <a:highlight>
                  <a:srgbClr val="FFFFFF"/>
                </a:highlight>
                <a:latin typeface="inherit"/>
              </a:rPr>
              <a:t>Overly strict upbringing sometimes religious</a:t>
            </a:r>
          </a:p>
          <a:p>
            <a:pPr algn="l"/>
            <a:r>
              <a:rPr lang="en-US" b="0" i="0" dirty="0">
                <a:solidFill>
                  <a:srgbClr val="003366"/>
                </a:solidFill>
                <a:effectLst/>
                <a:highlight>
                  <a:srgbClr val="FFFFFF"/>
                </a:highlight>
                <a:latin typeface="Montserrat" pitchFamily="2" charset="77"/>
              </a:rPr>
              <a:t>Historical, Collective or Intergenerational Trauma</a:t>
            </a:r>
          </a:p>
          <a:p>
            <a:pPr algn="l"/>
            <a:r>
              <a:rPr lang="en-US" b="0" i="0" dirty="0">
                <a:solidFill>
                  <a:srgbClr val="222222"/>
                </a:solidFill>
                <a:effectLst/>
                <a:highlight>
                  <a:srgbClr val="FFFFFF"/>
                </a:highlight>
                <a:latin typeface="inherit"/>
              </a:rPr>
              <a:t>The most prominent example of collective, intergenerational trauma is the holocaust experienced by the Jewish community in world war 2. </a:t>
            </a:r>
            <a:r>
              <a:rPr lang="en-US" b="0" i="0" dirty="0" err="1">
                <a:solidFill>
                  <a:srgbClr val="222222"/>
                </a:solidFill>
                <a:effectLst/>
                <a:highlight>
                  <a:srgbClr val="FFFFFF"/>
                </a:highlight>
                <a:latin typeface="inherit"/>
              </a:rPr>
              <a:t>Hisotorical</a:t>
            </a:r>
            <a:r>
              <a:rPr lang="en-US" b="0" i="0" dirty="0">
                <a:solidFill>
                  <a:srgbClr val="222222"/>
                </a:solidFill>
                <a:effectLst/>
                <a:highlight>
                  <a:srgbClr val="FFFFFF"/>
                </a:highlight>
                <a:latin typeface="inherit"/>
              </a:rPr>
              <a:t> trauma can affect communities or groups of people in a physical, emotional and a psychological way. Adaptive coping patterns can be passed down generations of families, groups and communities of people.</a:t>
            </a:r>
          </a:p>
          <a:p>
            <a:pPr algn="l">
              <a:buFont typeface="Arial" panose="020B0604020202020204" pitchFamily="34" charset="0"/>
              <a:buChar char="•"/>
            </a:pPr>
            <a:r>
              <a:rPr lang="en-US" b="0" i="0" dirty="0">
                <a:solidFill>
                  <a:srgbClr val="222222"/>
                </a:solidFill>
                <a:effectLst/>
                <a:highlight>
                  <a:srgbClr val="FFFFFF"/>
                </a:highlight>
                <a:latin typeface="inherit"/>
              </a:rPr>
              <a:t>Racism</a:t>
            </a:r>
          </a:p>
          <a:p>
            <a:pPr algn="l">
              <a:buFont typeface="Arial" panose="020B0604020202020204" pitchFamily="34" charset="0"/>
              <a:buChar char="•"/>
            </a:pPr>
            <a:r>
              <a:rPr lang="en-US" b="0" i="0" dirty="0">
                <a:solidFill>
                  <a:srgbClr val="222222"/>
                </a:solidFill>
                <a:effectLst/>
                <a:highlight>
                  <a:srgbClr val="FFFFFF"/>
                </a:highlight>
                <a:latin typeface="inherit"/>
              </a:rPr>
              <a:t>Slavery</a:t>
            </a:r>
          </a:p>
          <a:p>
            <a:pPr algn="l">
              <a:buFont typeface="Arial" panose="020B0604020202020204" pitchFamily="34" charset="0"/>
              <a:buChar char="•"/>
            </a:pPr>
            <a:r>
              <a:rPr lang="en-US" b="0" i="0" dirty="0">
                <a:solidFill>
                  <a:srgbClr val="222222"/>
                </a:solidFill>
                <a:effectLst/>
                <a:highlight>
                  <a:srgbClr val="FFFFFF"/>
                </a:highlight>
                <a:latin typeface="inherit"/>
              </a:rPr>
              <a:t>Forcible removal from a family or community</a:t>
            </a:r>
          </a:p>
          <a:p>
            <a:pPr algn="l">
              <a:buFont typeface="Arial" panose="020B0604020202020204" pitchFamily="34" charset="0"/>
              <a:buChar char="•"/>
            </a:pPr>
            <a:r>
              <a:rPr lang="en-US" b="0" i="0" dirty="0">
                <a:solidFill>
                  <a:srgbClr val="222222"/>
                </a:solidFill>
                <a:effectLst/>
                <a:highlight>
                  <a:srgbClr val="FFFFFF"/>
                </a:highlight>
                <a:latin typeface="inherit"/>
              </a:rPr>
              <a:t>Genocide</a:t>
            </a:r>
          </a:p>
          <a:p>
            <a:pPr algn="l">
              <a:buFont typeface="Arial" panose="020B0604020202020204" pitchFamily="34" charset="0"/>
              <a:buChar char="•"/>
            </a:pPr>
            <a:r>
              <a:rPr lang="en-US" b="0" i="0" dirty="0">
                <a:solidFill>
                  <a:srgbClr val="222222"/>
                </a:solidFill>
                <a:effectLst/>
                <a:highlight>
                  <a:srgbClr val="FFFFFF"/>
                </a:highlight>
                <a:latin typeface="inherit"/>
              </a:rPr>
              <a:t>War</a:t>
            </a:r>
          </a:p>
          <a:p>
            <a:pPr algn="l"/>
            <a:r>
              <a:rPr lang="en-US" b="0" i="0" dirty="0">
                <a:solidFill>
                  <a:srgbClr val="003366"/>
                </a:solidFill>
                <a:effectLst/>
                <a:highlight>
                  <a:srgbClr val="FFFFFF"/>
                </a:highlight>
                <a:latin typeface="Montserrat" pitchFamily="2" charset="77"/>
              </a:rPr>
              <a:t>Vicarious or Secondary Trauma</a:t>
            </a:r>
          </a:p>
          <a:p>
            <a:pPr algn="l"/>
            <a:r>
              <a:rPr lang="en-US" b="0" i="0" dirty="0">
                <a:solidFill>
                  <a:srgbClr val="222222"/>
                </a:solidFill>
                <a:effectLst/>
                <a:highlight>
                  <a:srgbClr val="FFFFFF"/>
                </a:highlight>
                <a:latin typeface="inherit"/>
              </a:rPr>
              <a:t>This type of trauma can occur when someone speaks to someone who has experienced a trauma or witnessed a trauma first hand. The person listening can experience secondary trauma and experience symptoms experienced by the person explaining the trauma.</a:t>
            </a:r>
          </a:p>
          <a:p>
            <a:pPr algn="l"/>
            <a:r>
              <a:rPr lang="en-US" b="0" i="0" dirty="0">
                <a:solidFill>
                  <a:srgbClr val="003366"/>
                </a:solidFill>
                <a:effectLst/>
                <a:highlight>
                  <a:srgbClr val="FFFFFF"/>
                </a:highlight>
                <a:latin typeface="Montserrat" pitchFamily="2" charset="77"/>
              </a:rPr>
              <a:t>Little (t) Trauma</a:t>
            </a:r>
          </a:p>
          <a:p>
            <a:pPr algn="l"/>
            <a:r>
              <a:rPr lang="en-US" b="0" i="0" dirty="0">
                <a:solidFill>
                  <a:srgbClr val="222222"/>
                </a:solidFill>
                <a:effectLst/>
                <a:highlight>
                  <a:srgbClr val="FFFFFF"/>
                </a:highlight>
                <a:latin typeface="inherit"/>
              </a:rPr>
              <a:t>Little t trauma is less prominent and discussed less often. Little t traumas are experiences which are part of the everyday and are an expected part of life. They may however be very traumatic. Examples might include:</a:t>
            </a:r>
          </a:p>
          <a:p>
            <a:pPr algn="l">
              <a:buFont typeface="Arial" panose="020B0604020202020204" pitchFamily="34" charset="0"/>
              <a:buChar char="•"/>
            </a:pPr>
            <a:r>
              <a:rPr lang="en-US" b="0" i="0" dirty="0">
                <a:solidFill>
                  <a:srgbClr val="222222"/>
                </a:solidFill>
                <a:effectLst/>
                <a:highlight>
                  <a:srgbClr val="FFFFFF"/>
                </a:highlight>
                <a:latin typeface="inherit"/>
              </a:rPr>
              <a:t>Loss of a loved one </a:t>
            </a:r>
            <a:r>
              <a:rPr lang="en-US" b="0" i="1" dirty="0">
                <a:solidFill>
                  <a:srgbClr val="222222"/>
                </a:solidFill>
                <a:effectLst/>
                <a:highlight>
                  <a:srgbClr val="FFFFFF"/>
                </a:highlight>
                <a:latin typeface="inherit"/>
              </a:rPr>
              <a:t>(not traumatic bereavement)</a:t>
            </a:r>
            <a:endParaRPr lang="en-US" b="0" i="0" dirty="0">
              <a:solidFill>
                <a:srgbClr val="222222"/>
              </a:solidFill>
              <a:effectLst/>
              <a:highlight>
                <a:srgbClr val="FFFFFF"/>
              </a:highlight>
              <a:latin typeface="inherit"/>
            </a:endParaRPr>
          </a:p>
          <a:p>
            <a:pPr algn="l">
              <a:buFont typeface="Arial" panose="020B0604020202020204" pitchFamily="34" charset="0"/>
              <a:buChar char="•"/>
            </a:pPr>
            <a:r>
              <a:rPr lang="en-US" b="0" i="0" dirty="0">
                <a:solidFill>
                  <a:srgbClr val="222222"/>
                </a:solidFill>
                <a:effectLst/>
                <a:highlight>
                  <a:srgbClr val="FFFFFF"/>
                </a:highlight>
                <a:latin typeface="inherit"/>
              </a:rPr>
              <a:t>Moving to a new house</a:t>
            </a:r>
          </a:p>
          <a:p>
            <a:pPr algn="l">
              <a:buFont typeface="Arial" panose="020B0604020202020204" pitchFamily="34" charset="0"/>
              <a:buChar char="•"/>
            </a:pPr>
            <a:r>
              <a:rPr lang="en-US" b="0" i="0" dirty="0">
                <a:solidFill>
                  <a:srgbClr val="222222"/>
                </a:solidFill>
                <a:effectLst/>
                <a:highlight>
                  <a:srgbClr val="FFFFFF"/>
                </a:highlight>
                <a:latin typeface="inherit"/>
              </a:rPr>
              <a:t>Losing a job</a:t>
            </a:r>
          </a:p>
          <a:p>
            <a:endParaRPr lang="en-US" dirty="0"/>
          </a:p>
        </p:txBody>
      </p:sp>
      <p:sp>
        <p:nvSpPr>
          <p:cNvPr id="4" name="Slide Number Placeholder 3"/>
          <p:cNvSpPr>
            <a:spLocks noGrp="1"/>
          </p:cNvSpPr>
          <p:nvPr>
            <p:ph type="sldNum" sz="quarter" idx="5"/>
          </p:nvPr>
        </p:nvSpPr>
        <p:spPr/>
        <p:txBody>
          <a:bodyPr/>
          <a:lstStyle/>
          <a:p>
            <a:fld id="{DE4C4728-7B40-407E-942C-FE45A171A4E5}" type="slidenum">
              <a:rPr lang="en-US" smtClean="0"/>
              <a:pPr/>
              <a:t>10</a:t>
            </a:fld>
            <a:endParaRPr lang="en-US"/>
          </a:p>
        </p:txBody>
      </p:sp>
    </p:spTree>
    <p:extLst>
      <p:ext uri="{BB962C8B-B14F-4D97-AF65-F5344CB8AC3E}">
        <p14:creationId xmlns:p14="http://schemas.microsoft.com/office/powerpoint/2010/main" val="201947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www.ptsd.va.gov</a:t>
            </a:r>
            <a:r>
              <a:rPr lang="en-US" dirty="0"/>
              <a:t>/professional/assessment/screens/</a:t>
            </a:r>
            <a:r>
              <a:rPr lang="en-US" dirty="0" err="1"/>
              <a:t>index.asp</a:t>
            </a:r>
            <a:endParaRPr lang="en-US" dirty="0"/>
          </a:p>
        </p:txBody>
      </p:sp>
      <p:sp>
        <p:nvSpPr>
          <p:cNvPr id="4" name="Slide Number Placeholder 3"/>
          <p:cNvSpPr>
            <a:spLocks noGrp="1"/>
          </p:cNvSpPr>
          <p:nvPr>
            <p:ph type="sldNum" sz="quarter" idx="5"/>
          </p:nvPr>
        </p:nvSpPr>
        <p:spPr/>
        <p:txBody>
          <a:bodyPr/>
          <a:lstStyle/>
          <a:p>
            <a:fld id="{DE4C4728-7B40-407E-942C-FE45A171A4E5}" type="slidenum">
              <a:rPr lang="en-US" smtClean="0"/>
              <a:pPr/>
              <a:t>25</a:t>
            </a:fld>
            <a:endParaRPr lang="en-US"/>
          </a:p>
        </p:txBody>
      </p:sp>
    </p:spTree>
    <p:extLst>
      <p:ext uri="{BB962C8B-B14F-4D97-AF65-F5344CB8AC3E}">
        <p14:creationId xmlns:p14="http://schemas.microsoft.com/office/powerpoint/2010/main" val="259538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C4728-7B40-407E-942C-FE45A171A4E5}" type="slidenum">
              <a:rPr lang="en-US" smtClean="0"/>
              <a:pPr/>
              <a:t>26</a:t>
            </a:fld>
            <a:endParaRPr lang="en-US"/>
          </a:p>
        </p:txBody>
      </p:sp>
    </p:spTree>
    <p:extLst>
      <p:ext uri="{BB962C8B-B14F-4D97-AF65-F5344CB8AC3E}">
        <p14:creationId xmlns:p14="http://schemas.microsoft.com/office/powerpoint/2010/main" val="35973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Diagnostic Features</a:t>
            </a:r>
            <a:endParaRPr lang="en-US" dirty="0"/>
          </a:p>
          <a:p>
            <a:pPr>
              <a:buFont typeface="Arial" panose="020B0604020202020204" pitchFamily="34" charset="0"/>
              <a:buChar char="•"/>
            </a:pPr>
            <a:r>
              <a:rPr lang="en-US" dirty="0"/>
              <a:t>Essential feature: Development of emotional or behavioral symptoms due to an identifiable stressor.</a:t>
            </a:r>
          </a:p>
          <a:p>
            <a:pPr>
              <a:buFont typeface="Arial" panose="020B0604020202020204" pitchFamily="34" charset="0"/>
              <a:buChar char="•"/>
            </a:pPr>
            <a:r>
              <a:rPr lang="en-US" dirty="0"/>
              <a:t>Stressors can be single or multiple, recurrent, continuous, and may affect individuals or larger groups.</a:t>
            </a:r>
          </a:p>
          <a:p>
            <a:pPr>
              <a:buFont typeface="Arial" panose="020B0604020202020204" pitchFamily="34" charset="0"/>
              <a:buChar char="•"/>
            </a:pPr>
            <a:r>
              <a:rPr lang="en-US" dirty="0"/>
              <a:t>Examples include relationship difficulties, financial stress, illness, or traumatic events.</a:t>
            </a:r>
          </a:p>
          <a:p>
            <a:r>
              <a:rPr lang="en-US" b="1" dirty="0"/>
              <a:t>Prevalence of Adjustment Disorders</a:t>
            </a:r>
            <a:endParaRPr lang="en-US" dirty="0"/>
          </a:p>
          <a:p>
            <a:pPr>
              <a:buFont typeface="Arial" panose="020B0604020202020204" pitchFamily="34" charset="0"/>
              <a:buChar char="•"/>
            </a:pPr>
            <a:r>
              <a:rPr lang="en-US" dirty="0"/>
              <a:t>Adjustment disorders are common across various populations.</a:t>
            </a:r>
          </a:p>
          <a:p>
            <a:pPr>
              <a:buFont typeface="Arial" panose="020B0604020202020204" pitchFamily="34" charset="0"/>
              <a:buChar char="•"/>
            </a:pPr>
            <a:r>
              <a:rPr lang="en-US" dirty="0"/>
              <a:t>Prevalence in outpatient mental health settings ranges from 5% to 20%.</a:t>
            </a:r>
          </a:p>
          <a:p>
            <a:pPr>
              <a:buFont typeface="Arial" panose="020B0604020202020204" pitchFamily="34" charset="0"/>
              <a:buChar char="•"/>
            </a:pPr>
            <a:r>
              <a:rPr lang="en-US" dirty="0"/>
              <a:t>Higher rates may be observed in specific demographic groups or during certain periods of life transitions.</a:t>
            </a:r>
          </a:p>
          <a:p>
            <a:r>
              <a:rPr lang="en-US" b="1" dirty="0"/>
              <a:t>Development and Course</a:t>
            </a:r>
            <a:endParaRPr lang="en-US" dirty="0"/>
          </a:p>
          <a:p>
            <a:pPr>
              <a:buFont typeface="Arial" panose="020B0604020202020204" pitchFamily="34" charset="0"/>
              <a:buChar char="•"/>
            </a:pPr>
            <a:r>
              <a:rPr lang="en-US" dirty="0"/>
              <a:t>Onset typically occurs within 3 months of a stressor.</a:t>
            </a:r>
          </a:p>
          <a:p>
            <a:pPr>
              <a:buFont typeface="Arial" panose="020B0604020202020204" pitchFamily="34" charset="0"/>
              <a:buChar char="•"/>
            </a:pPr>
            <a:r>
              <a:rPr lang="en-US" dirty="0"/>
              <a:t>Acute onset with brief duration if stressor is acute; may persist if stressor or consequences endure.</a:t>
            </a:r>
          </a:p>
          <a:p>
            <a:pPr>
              <a:buFont typeface="Arial" panose="020B0604020202020204" pitchFamily="34" charset="0"/>
              <a:buChar char="•"/>
            </a:pPr>
            <a:r>
              <a:rPr lang="en-US" dirty="0"/>
              <a:t>Symptoms must resolve within 6 months after the stressor ends for diagnosis.</a:t>
            </a:r>
          </a:p>
          <a:p>
            <a:endParaRPr lang="en-US" dirty="0"/>
          </a:p>
        </p:txBody>
      </p:sp>
      <p:sp>
        <p:nvSpPr>
          <p:cNvPr id="4" name="Slide Number Placeholder 3"/>
          <p:cNvSpPr>
            <a:spLocks noGrp="1"/>
          </p:cNvSpPr>
          <p:nvPr>
            <p:ph type="sldNum" sz="quarter" idx="5"/>
          </p:nvPr>
        </p:nvSpPr>
        <p:spPr/>
        <p:txBody>
          <a:bodyPr/>
          <a:lstStyle/>
          <a:p>
            <a:fld id="{DE4C4728-7B40-407E-942C-FE45A171A4E5}" type="slidenum">
              <a:rPr lang="en-US" smtClean="0"/>
              <a:pPr/>
              <a:t>29</a:t>
            </a:fld>
            <a:endParaRPr lang="en-US"/>
          </a:p>
        </p:txBody>
      </p:sp>
    </p:spTree>
    <p:extLst>
      <p:ext uri="{BB962C8B-B14F-4D97-AF65-F5344CB8AC3E}">
        <p14:creationId xmlns:p14="http://schemas.microsoft.com/office/powerpoint/2010/main" val="323665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EFC-68E5-3A48-8F16-320B10F336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C1C32A-23E8-324C-84F2-974934717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81F852-8CD4-CF44-8644-25B8ED1DFA58}"/>
              </a:ext>
            </a:extLst>
          </p:cNvPr>
          <p:cNvSpPr>
            <a:spLocks noGrp="1"/>
          </p:cNvSpPr>
          <p:nvPr>
            <p:ph type="dt" sz="half" idx="10"/>
          </p:nvPr>
        </p:nvSpPr>
        <p:spPr/>
        <p:txBody>
          <a:bodyPr/>
          <a:lstStyle/>
          <a:p>
            <a:fld id="{0D5E17B2-E1DC-447A-A044-F4292DB65E6A}" type="datetimeFigureOut">
              <a:rPr lang="en-US" smtClean="0"/>
              <a:pPr/>
              <a:t>7/3/24</a:t>
            </a:fld>
            <a:endParaRPr lang="en-US"/>
          </a:p>
        </p:txBody>
      </p:sp>
      <p:sp>
        <p:nvSpPr>
          <p:cNvPr id="5" name="Footer Placeholder 4">
            <a:extLst>
              <a:ext uri="{FF2B5EF4-FFF2-40B4-BE49-F238E27FC236}">
                <a16:creationId xmlns:a16="http://schemas.microsoft.com/office/drawing/2014/main" id="{0F435209-5A48-BA43-AF65-9E6029D47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C802E-6D30-704B-AB9D-C6CD7C67F68C}"/>
              </a:ext>
            </a:extLst>
          </p:cNvPr>
          <p:cNvSpPr>
            <a:spLocks noGrp="1"/>
          </p:cNvSpPr>
          <p:nvPr>
            <p:ph type="sldNum" sz="quarter" idx="12"/>
          </p:nvPr>
        </p:nvSpPr>
        <p:spPr/>
        <p:txBody>
          <a:bodyPr/>
          <a:lstStyle/>
          <a:p>
            <a:fld id="{3469E2AF-89C3-451A-AEBD-A9AB80C4E96A}" type="slidenum">
              <a:rPr lang="en-US" smtClean="0"/>
              <a:pPr/>
              <a:t>‹#›</a:t>
            </a:fld>
            <a:endParaRPr lang="en-US"/>
          </a:p>
        </p:txBody>
      </p:sp>
    </p:spTree>
    <p:extLst>
      <p:ext uri="{BB962C8B-B14F-4D97-AF65-F5344CB8AC3E}">
        <p14:creationId xmlns:p14="http://schemas.microsoft.com/office/powerpoint/2010/main" val="327191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F405-B3FE-3645-8860-145561CC2F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16CC4-CD83-E946-85CC-F5D2F87421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F5A28-BFA5-6F4B-898E-4135E5ACEB1C}"/>
              </a:ext>
            </a:extLst>
          </p:cNvPr>
          <p:cNvSpPr>
            <a:spLocks noGrp="1"/>
          </p:cNvSpPr>
          <p:nvPr>
            <p:ph type="dt" sz="half" idx="10"/>
          </p:nvPr>
        </p:nvSpPr>
        <p:spPr/>
        <p:txBody>
          <a:bodyPr/>
          <a:lstStyle/>
          <a:p>
            <a:fld id="{0D5E17B2-E1DC-447A-A044-F4292DB65E6A}" type="datetimeFigureOut">
              <a:rPr lang="en-US" smtClean="0"/>
              <a:pPr/>
              <a:t>7/3/24</a:t>
            </a:fld>
            <a:endParaRPr lang="en-US"/>
          </a:p>
        </p:txBody>
      </p:sp>
      <p:sp>
        <p:nvSpPr>
          <p:cNvPr id="5" name="Footer Placeholder 4">
            <a:extLst>
              <a:ext uri="{FF2B5EF4-FFF2-40B4-BE49-F238E27FC236}">
                <a16:creationId xmlns:a16="http://schemas.microsoft.com/office/drawing/2014/main" id="{1DE56A5B-7A48-EB46-9E8E-B6070EB27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22DAF-72BA-7545-86B4-F76D4A87F0C4}"/>
              </a:ext>
            </a:extLst>
          </p:cNvPr>
          <p:cNvSpPr>
            <a:spLocks noGrp="1"/>
          </p:cNvSpPr>
          <p:nvPr>
            <p:ph type="sldNum" sz="quarter" idx="12"/>
          </p:nvPr>
        </p:nvSpPr>
        <p:spPr/>
        <p:txBody>
          <a:bodyPr/>
          <a:lstStyle/>
          <a:p>
            <a:fld id="{3469E2AF-89C3-451A-AEBD-A9AB80C4E96A}" type="slidenum">
              <a:rPr lang="en-US" smtClean="0"/>
              <a:pPr/>
              <a:t>‹#›</a:t>
            </a:fld>
            <a:endParaRPr lang="en-US"/>
          </a:p>
        </p:txBody>
      </p:sp>
    </p:spTree>
    <p:extLst>
      <p:ext uri="{BB962C8B-B14F-4D97-AF65-F5344CB8AC3E}">
        <p14:creationId xmlns:p14="http://schemas.microsoft.com/office/powerpoint/2010/main" val="258962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FBF708-E875-9042-A3EE-358A0CA517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0ABF7F-54B9-C14A-85FD-8C68F13358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EE013-B320-7746-9157-A603443274E7}"/>
              </a:ext>
            </a:extLst>
          </p:cNvPr>
          <p:cNvSpPr>
            <a:spLocks noGrp="1"/>
          </p:cNvSpPr>
          <p:nvPr>
            <p:ph type="dt" sz="half" idx="10"/>
          </p:nvPr>
        </p:nvSpPr>
        <p:spPr/>
        <p:txBody>
          <a:bodyPr/>
          <a:lstStyle/>
          <a:p>
            <a:fld id="{0D5E17B2-E1DC-447A-A044-F4292DB65E6A}" type="datetimeFigureOut">
              <a:rPr lang="en-US" smtClean="0"/>
              <a:pPr/>
              <a:t>7/3/24</a:t>
            </a:fld>
            <a:endParaRPr lang="en-US"/>
          </a:p>
        </p:txBody>
      </p:sp>
      <p:sp>
        <p:nvSpPr>
          <p:cNvPr id="5" name="Footer Placeholder 4">
            <a:extLst>
              <a:ext uri="{FF2B5EF4-FFF2-40B4-BE49-F238E27FC236}">
                <a16:creationId xmlns:a16="http://schemas.microsoft.com/office/drawing/2014/main" id="{D4BC084A-B067-DE47-AC83-305B11702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A08B7-4F15-164E-AABE-30C470C1E735}"/>
              </a:ext>
            </a:extLst>
          </p:cNvPr>
          <p:cNvSpPr>
            <a:spLocks noGrp="1"/>
          </p:cNvSpPr>
          <p:nvPr>
            <p:ph type="sldNum" sz="quarter" idx="12"/>
          </p:nvPr>
        </p:nvSpPr>
        <p:spPr/>
        <p:txBody>
          <a:bodyPr/>
          <a:lstStyle/>
          <a:p>
            <a:fld id="{3469E2AF-89C3-451A-AEBD-A9AB80C4E96A}" type="slidenum">
              <a:rPr lang="en-US" smtClean="0"/>
              <a:pPr/>
              <a:t>‹#›</a:t>
            </a:fld>
            <a:endParaRPr lang="en-US"/>
          </a:p>
        </p:txBody>
      </p:sp>
    </p:spTree>
    <p:extLst>
      <p:ext uri="{BB962C8B-B14F-4D97-AF65-F5344CB8AC3E}">
        <p14:creationId xmlns:p14="http://schemas.microsoft.com/office/powerpoint/2010/main" val="2150523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 name="Shape 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8" name="Shape 8"/>
          <p:cNvSpPr>
            <a:spLocks noGrp="1"/>
          </p:cNvSpPr>
          <p:nvPr>
            <p:ph type="title"/>
          </p:nvPr>
        </p:nvSpPr>
        <p:spPr>
          <a:prstGeom prst="rect">
            <a:avLst/>
          </a:prstGeom>
        </p:spPr>
        <p:txBody>
          <a:bodyPr/>
          <a:lstStyle/>
          <a:p>
            <a:pPr lvl="0">
              <a:defRPr sz="1800">
                <a:uFillTx/>
              </a:defRPr>
            </a:pPr>
            <a:r>
              <a:rPr sz="1200">
                <a:uFill>
                  <a:solidFill/>
                </a:uFill>
              </a:rPr>
              <a:t>Title Text</a:t>
            </a:r>
          </a:p>
        </p:txBody>
      </p:sp>
      <p:sp>
        <p:nvSpPr>
          <p:cNvPr id="9" name="Shape 9"/>
          <p:cNvSpPr>
            <a:spLocks noGrp="1"/>
          </p:cNvSpPr>
          <p:nvPr>
            <p:ph type="body" idx="1"/>
          </p:nvPr>
        </p:nvSpPr>
        <p:spPr>
          <a:prstGeom prst="rect">
            <a:avLst/>
          </a:prstGeom>
        </p:spPr>
        <p:txBody>
          <a:bodyPr/>
          <a:lstStyle/>
          <a:p>
            <a:pPr lvl="0">
              <a:defRPr sz="1800">
                <a:uFillTx/>
              </a:defRPr>
            </a:pPr>
            <a:r>
              <a:rPr sz="1200">
                <a:uFill>
                  <a:solidFill/>
                </a:uFill>
              </a:rPr>
              <a:t>Body Level One</a:t>
            </a:r>
          </a:p>
          <a:p>
            <a:pPr lvl="1">
              <a:defRPr sz="1800">
                <a:uFillTx/>
              </a:defRPr>
            </a:pPr>
            <a:r>
              <a:rPr sz="1200">
                <a:uFill>
                  <a:solidFill/>
                </a:uFill>
              </a:rPr>
              <a:t>Body Level Two</a:t>
            </a:r>
          </a:p>
          <a:p>
            <a:pPr lvl="2">
              <a:defRPr sz="1800">
                <a:uFillTx/>
              </a:defRPr>
            </a:pPr>
            <a:r>
              <a:rPr sz="1200">
                <a:uFill>
                  <a:solidFill/>
                </a:uFill>
              </a:rPr>
              <a:t>Body Level Three</a:t>
            </a:r>
          </a:p>
          <a:p>
            <a:pPr lvl="3">
              <a:defRPr sz="1800">
                <a:uFillTx/>
              </a:defRPr>
            </a:pPr>
            <a:r>
              <a:rPr sz="1200">
                <a:uFill>
                  <a:solidFill/>
                </a:uFill>
              </a:rPr>
              <a:t>Body Level Four</a:t>
            </a:r>
          </a:p>
          <a:p>
            <a:pPr lvl="4">
              <a:defRPr sz="1800">
                <a:uFillTx/>
              </a:defRPr>
            </a:pPr>
            <a:r>
              <a:rPr sz="1200">
                <a:uFill>
                  <a:solidFill/>
                </a:uFill>
              </a:rPr>
              <a:t>Body Level Five</a:t>
            </a:r>
          </a:p>
        </p:txBody>
      </p:sp>
    </p:spTree>
    <p:extLst>
      <p:ext uri="{BB962C8B-B14F-4D97-AF65-F5344CB8AC3E}">
        <p14:creationId xmlns:p14="http://schemas.microsoft.com/office/powerpoint/2010/main" val="26370248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394B-817C-EE4B-85B1-AB5E576DF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799C9-6CCB-0C4E-986C-613D24E4C0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5A4EC-6214-1047-BCBD-7B02931C9B12}"/>
              </a:ext>
            </a:extLst>
          </p:cNvPr>
          <p:cNvSpPr>
            <a:spLocks noGrp="1"/>
          </p:cNvSpPr>
          <p:nvPr>
            <p:ph type="dt" sz="half" idx="10"/>
          </p:nvPr>
        </p:nvSpPr>
        <p:spPr/>
        <p:txBody>
          <a:bodyPr/>
          <a:lstStyle/>
          <a:p>
            <a:fld id="{0D5E17B2-E1DC-447A-A044-F4292DB65E6A}" type="datetimeFigureOut">
              <a:rPr lang="en-US" smtClean="0"/>
              <a:pPr/>
              <a:t>7/3/24</a:t>
            </a:fld>
            <a:endParaRPr lang="en-US"/>
          </a:p>
        </p:txBody>
      </p:sp>
      <p:sp>
        <p:nvSpPr>
          <p:cNvPr id="5" name="Footer Placeholder 4">
            <a:extLst>
              <a:ext uri="{FF2B5EF4-FFF2-40B4-BE49-F238E27FC236}">
                <a16:creationId xmlns:a16="http://schemas.microsoft.com/office/drawing/2014/main" id="{F3CA8989-7F1F-E041-A59A-3E4F4C427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D4F21-9687-A346-ACB2-10CC15DEE8DE}"/>
              </a:ext>
            </a:extLst>
          </p:cNvPr>
          <p:cNvSpPr>
            <a:spLocks noGrp="1"/>
          </p:cNvSpPr>
          <p:nvPr>
            <p:ph type="sldNum" sz="quarter" idx="12"/>
          </p:nvPr>
        </p:nvSpPr>
        <p:spPr/>
        <p:txBody>
          <a:bodyPr/>
          <a:lstStyle/>
          <a:p>
            <a:fld id="{3469E2AF-89C3-451A-AEBD-A9AB80C4E96A}" type="slidenum">
              <a:rPr lang="en-US" smtClean="0"/>
              <a:pPr/>
              <a:t>‹#›</a:t>
            </a:fld>
            <a:endParaRPr lang="en-US"/>
          </a:p>
        </p:txBody>
      </p:sp>
    </p:spTree>
    <p:extLst>
      <p:ext uri="{BB962C8B-B14F-4D97-AF65-F5344CB8AC3E}">
        <p14:creationId xmlns:p14="http://schemas.microsoft.com/office/powerpoint/2010/main" val="129125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E1D6-E8BD-8544-9F0A-D76F15EEFD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DE948E-1FAE-AD42-B2F2-5862154506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1E8FD3-8A01-BE47-9D15-065F1AA40B05}"/>
              </a:ext>
            </a:extLst>
          </p:cNvPr>
          <p:cNvSpPr>
            <a:spLocks noGrp="1"/>
          </p:cNvSpPr>
          <p:nvPr>
            <p:ph type="dt" sz="half" idx="10"/>
          </p:nvPr>
        </p:nvSpPr>
        <p:spPr/>
        <p:txBody>
          <a:bodyPr/>
          <a:lstStyle/>
          <a:p>
            <a:fld id="{0D5E17B2-E1DC-447A-A044-F4292DB65E6A}" type="datetimeFigureOut">
              <a:rPr lang="en-US" smtClean="0"/>
              <a:pPr/>
              <a:t>7/3/24</a:t>
            </a:fld>
            <a:endParaRPr lang="en-US"/>
          </a:p>
        </p:txBody>
      </p:sp>
      <p:sp>
        <p:nvSpPr>
          <p:cNvPr id="5" name="Footer Placeholder 4">
            <a:extLst>
              <a:ext uri="{FF2B5EF4-FFF2-40B4-BE49-F238E27FC236}">
                <a16:creationId xmlns:a16="http://schemas.microsoft.com/office/drawing/2014/main" id="{03A3823E-A691-9D44-8867-ACDFE4C5A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D915B-95B7-6B40-B76F-B688D4BC6423}"/>
              </a:ext>
            </a:extLst>
          </p:cNvPr>
          <p:cNvSpPr>
            <a:spLocks noGrp="1"/>
          </p:cNvSpPr>
          <p:nvPr>
            <p:ph type="sldNum" sz="quarter" idx="12"/>
          </p:nvPr>
        </p:nvSpPr>
        <p:spPr/>
        <p:txBody>
          <a:bodyPr/>
          <a:lstStyle/>
          <a:p>
            <a:fld id="{3469E2AF-89C3-451A-AEBD-A9AB80C4E96A}" type="slidenum">
              <a:rPr lang="en-US" smtClean="0"/>
              <a:pPr/>
              <a:t>‹#›</a:t>
            </a:fld>
            <a:endParaRPr lang="en-US"/>
          </a:p>
        </p:txBody>
      </p:sp>
    </p:spTree>
    <p:extLst>
      <p:ext uri="{BB962C8B-B14F-4D97-AF65-F5344CB8AC3E}">
        <p14:creationId xmlns:p14="http://schemas.microsoft.com/office/powerpoint/2010/main" val="86111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AD6D-DDAB-7B4D-8B7B-BCDA7FFC7D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A6964D-E0AF-3F4C-85A5-72D378FDC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145F4-2DE1-F64B-B828-9DB81D946D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E28545-AC0A-3A44-A1AC-F4539A5CABF0}"/>
              </a:ext>
            </a:extLst>
          </p:cNvPr>
          <p:cNvSpPr>
            <a:spLocks noGrp="1"/>
          </p:cNvSpPr>
          <p:nvPr>
            <p:ph type="dt" sz="half" idx="10"/>
          </p:nvPr>
        </p:nvSpPr>
        <p:spPr/>
        <p:txBody>
          <a:bodyPr/>
          <a:lstStyle/>
          <a:p>
            <a:fld id="{0D5E17B2-E1DC-447A-A044-F4292DB65E6A}" type="datetimeFigureOut">
              <a:rPr lang="en-US" smtClean="0"/>
              <a:pPr/>
              <a:t>7/3/24</a:t>
            </a:fld>
            <a:endParaRPr lang="en-US"/>
          </a:p>
        </p:txBody>
      </p:sp>
      <p:sp>
        <p:nvSpPr>
          <p:cNvPr id="6" name="Footer Placeholder 5">
            <a:extLst>
              <a:ext uri="{FF2B5EF4-FFF2-40B4-BE49-F238E27FC236}">
                <a16:creationId xmlns:a16="http://schemas.microsoft.com/office/drawing/2014/main" id="{6E5DC021-6711-A746-A29B-FDF6A286E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955CA-4637-3546-8F07-6BF38AA645FA}"/>
              </a:ext>
            </a:extLst>
          </p:cNvPr>
          <p:cNvSpPr>
            <a:spLocks noGrp="1"/>
          </p:cNvSpPr>
          <p:nvPr>
            <p:ph type="sldNum" sz="quarter" idx="12"/>
          </p:nvPr>
        </p:nvSpPr>
        <p:spPr/>
        <p:txBody>
          <a:bodyPr/>
          <a:lstStyle/>
          <a:p>
            <a:fld id="{3469E2AF-89C3-451A-AEBD-A9AB80C4E96A}" type="slidenum">
              <a:rPr lang="en-US" smtClean="0"/>
              <a:pPr/>
              <a:t>‹#›</a:t>
            </a:fld>
            <a:endParaRPr lang="en-US"/>
          </a:p>
        </p:txBody>
      </p:sp>
    </p:spTree>
    <p:extLst>
      <p:ext uri="{BB962C8B-B14F-4D97-AF65-F5344CB8AC3E}">
        <p14:creationId xmlns:p14="http://schemas.microsoft.com/office/powerpoint/2010/main" val="247396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1649-872F-B44B-A2EC-2A5ADC5E5A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AE1AC5-3B68-5847-ADF7-EBA9D11D4B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C154A5-F97F-6646-8DC8-34095EF761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75489-8CB3-3C41-AFE1-B5653678E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3BBF55-2450-7447-9381-A38F4C0F0A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8A0159-29D2-EA44-9E57-163E76E2C033}"/>
              </a:ext>
            </a:extLst>
          </p:cNvPr>
          <p:cNvSpPr>
            <a:spLocks noGrp="1"/>
          </p:cNvSpPr>
          <p:nvPr>
            <p:ph type="dt" sz="half" idx="10"/>
          </p:nvPr>
        </p:nvSpPr>
        <p:spPr/>
        <p:txBody>
          <a:bodyPr/>
          <a:lstStyle/>
          <a:p>
            <a:fld id="{0D5E17B2-E1DC-447A-A044-F4292DB65E6A}" type="datetimeFigureOut">
              <a:rPr lang="en-US" smtClean="0"/>
              <a:pPr/>
              <a:t>7/3/24</a:t>
            </a:fld>
            <a:endParaRPr lang="en-US"/>
          </a:p>
        </p:txBody>
      </p:sp>
      <p:sp>
        <p:nvSpPr>
          <p:cNvPr id="8" name="Footer Placeholder 7">
            <a:extLst>
              <a:ext uri="{FF2B5EF4-FFF2-40B4-BE49-F238E27FC236}">
                <a16:creationId xmlns:a16="http://schemas.microsoft.com/office/drawing/2014/main" id="{496DEA81-B749-824C-9097-D5C3DC0A24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B0C498-1AA1-644F-A14F-2AB4E4427E1D}"/>
              </a:ext>
            </a:extLst>
          </p:cNvPr>
          <p:cNvSpPr>
            <a:spLocks noGrp="1"/>
          </p:cNvSpPr>
          <p:nvPr>
            <p:ph type="sldNum" sz="quarter" idx="12"/>
          </p:nvPr>
        </p:nvSpPr>
        <p:spPr/>
        <p:txBody>
          <a:bodyPr/>
          <a:lstStyle/>
          <a:p>
            <a:fld id="{3469E2AF-89C3-451A-AEBD-A9AB80C4E96A}" type="slidenum">
              <a:rPr lang="en-US" smtClean="0"/>
              <a:pPr/>
              <a:t>‹#›</a:t>
            </a:fld>
            <a:endParaRPr lang="en-US"/>
          </a:p>
        </p:txBody>
      </p:sp>
    </p:spTree>
    <p:extLst>
      <p:ext uri="{BB962C8B-B14F-4D97-AF65-F5344CB8AC3E}">
        <p14:creationId xmlns:p14="http://schemas.microsoft.com/office/powerpoint/2010/main" val="240575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1183-B409-994E-BE06-5D6CCA9FF4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8FCCD9-AA89-D64B-B5E8-7AC757B1491E}"/>
              </a:ext>
            </a:extLst>
          </p:cNvPr>
          <p:cNvSpPr>
            <a:spLocks noGrp="1"/>
          </p:cNvSpPr>
          <p:nvPr>
            <p:ph type="dt" sz="half" idx="10"/>
          </p:nvPr>
        </p:nvSpPr>
        <p:spPr/>
        <p:txBody>
          <a:bodyPr/>
          <a:lstStyle/>
          <a:p>
            <a:fld id="{0D5E17B2-E1DC-447A-A044-F4292DB65E6A}" type="datetimeFigureOut">
              <a:rPr lang="en-US" smtClean="0"/>
              <a:pPr/>
              <a:t>7/3/24</a:t>
            </a:fld>
            <a:endParaRPr lang="en-US"/>
          </a:p>
        </p:txBody>
      </p:sp>
      <p:sp>
        <p:nvSpPr>
          <p:cNvPr id="4" name="Footer Placeholder 3">
            <a:extLst>
              <a:ext uri="{FF2B5EF4-FFF2-40B4-BE49-F238E27FC236}">
                <a16:creationId xmlns:a16="http://schemas.microsoft.com/office/drawing/2014/main" id="{1CBD464C-E820-7645-AAAD-03FF22320E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006F0E-6F21-5D4E-8C20-C7FAEA6CFBC6}"/>
              </a:ext>
            </a:extLst>
          </p:cNvPr>
          <p:cNvSpPr>
            <a:spLocks noGrp="1"/>
          </p:cNvSpPr>
          <p:nvPr>
            <p:ph type="sldNum" sz="quarter" idx="12"/>
          </p:nvPr>
        </p:nvSpPr>
        <p:spPr/>
        <p:txBody>
          <a:bodyPr/>
          <a:lstStyle/>
          <a:p>
            <a:fld id="{3469E2AF-89C3-451A-AEBD-A9AB80C4E96A}" type="slidenum">
              <a:rPr lang="en-US" smtClean="0"/>
              <a:pPr/>
              <a:t>‹#›</a:t>
            </a:fld>
            <a:endParaRPr lang="en-US"/>
          </a:p>
        </p:txBody>
      </p:sp>
    </p:spTree>
    <p:extLst>
      <p:ext uri="{BB962C8B-B14F-4D97-AF65-F5344CB8AC3E}">
        <p14:creationId xmlns:p14="http://schemas.microsoft.com/office/powerpoint/2010/main" val="118686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DC3A74-538B-414B-A0E1-662B06C5CDA5}"/>
              </a:ext>
            </a:extLst>
          </p:cNvPr>
          <p:cNvSpPr>
            <a:spLocks noGrp="1"/>
          </p:cNvSpPr>
          <p:nvPr>
            <p:ph type="dt" sz="half" idx="10"/>
          </p:nvPr>
        </p:nvSpPr>
        <p:spPr/>
        <p:txBody>
          <a:bodyPr/>
          <a:lstStyle/>
          <a:p>
            <a:fld id="{0D5E17B2-E1DC-447A-A044-F4292DB65E6A}" type="datetimeFigureOut">
              <a:rPr lang="en-US" smtClean="0"/>
              <a:pPr/>
              <a:t>7/3/24</a:t>
            </a:fld>
            <a:endParaRPr lang="en-US"/>
          </a:p>
        </p:txBody>
      </p:sp>
      <p:sp>
        <p:nvSpPr>
          <p:cNvPr id="3" name="Footer Placeholder 2">
            <a:extLst>
              <a:ext uri="{FF2B5EF4-FFF2-40B4-BE49-F238E27FC236}">
                <a16:creationId xmlns:a16="http://schemas.microsoft.com/office/drawing/2014/main" id="{E604F3EE-3D90-7A47-A645-0F50213D9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0DAB7D-7854-DD48-A813-EE48A17CC1EE}"/>
              </a:ext>
            </a:extLst>
          </p:cNvPr>
          <p:cNvSpPr>
            <a:spLocks noGrp="1"/>
          </p:cNvSpPr>
          <p:nvPr>
            <p:ph type="sldNum" sz="quarter" idx="12"/>
          </p:nvPr>
        </p:nvSpPr>
        <p:spPr/>
        <p:txBody>
          <a:bodyPr/>
          <a:lstStyle/>
          <a:p>
            <a:fld id="{3469E2AF-89C3-451A-AEBD-A9AB80C4E96A}" type="slidenum">
              <a:rPr lang="en-US" smtClean="0"/>
              <a:pPr/>
              <a:t>‹#›</a:t>
            </a:fld>
            <a:endParaRPr lang="en-US"/>
          </a:p>
        </p:txBody>
      </p:sp>
    </p:spTree>
    <p:extLst>
      <p:ext uri="{BB962C8B-B14F-4D97-AF65-F5344CB8AC3E}">
        <p14:creationId xmlns:p14="http://schemas.microsoft.com/office/powerpoint/2010/main" val="410100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4D5D-9C30-094C-A5A5-5D05F6693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2C6407-72BA-FB4C-861C-EA0D2590A3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C8C0AA-9FA0-A94F-87E3-8C328A699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F5EA63-B8C8-1946-92C0-EF7465D30209}"/>
              </a:ext>
            </a:extLst>
          </p:cNvPr>
          <p:cNvSpPr>
            <a:spLocks noGrp="1"/>
          </p:cNvSpPr>
          <p:nvPr>
            <p:ph type="dt" sz="half" idx="10"/>
          </p:nvPr>
        </p:nvSpPr>
        <p:spPr/>
        <p:txBody>
          <a:bodyPr/>
          <a:lstStyle/>
          <a:p>
            <a:fld id="{0D5E17B2-E1DC-447A-A044-F4292DB65E6A}" type="datetimeFigureOut">
              <a:rPr lang="en-US" smtClean="0"/>
              <a:pPr/>
              <a:t>7/3/24</a:t>
            </a:fld>
            <a:endParaRPr lang="en-US"/>
          </a:p>
        </p:txBody>
      </p:sp>
      <p:sp>
        <p:nvSpPr>
          <p:cNvPr id="6" name="Footer Placeholder 5">
            <a:extLst>
              <a:ext uri="{FF2B5EF4-FFF2-40B4-BE49-F238E27FC236}">
                <a16:creationId xmlns:a16="http://schemas.microsoft.com/office/drawing/2014/main" id="{C05D6608-E1F4-344E-918A-FD3B328DC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B95B9-8640-C64E-BE14-100BD3D380B4}"/>
              </a:ext>
            </a:extLst>
          </p:cNvPr>
          <p:cNvSpPr>
            <a:spLocks noGrp="1"/>
          </p:cNvSpPr>
          <p:nvPr>
            <p:ph type="sldNum" sz="quarter" idx="12"/>
          </p:nvPr>
        </p:nvSpPr>
        <p:spPr/>
        <p:txBody>
          <a:bodyPr/>
          <a:lstStyle/>
          <a:p>
            <a:fld id="{3469E2AF-89C3-451A-AEBD-A9AB80C4E96A}" type="slidenum">
              <a:rPr lang="en-US" smtClean="0"/>
              <a:pPr/>
              <a:t>‹#›</a:t>
            </a:fld>
            <a:endParaRPr lang="en-US"/>
          </a:p>
        </p:txBody>
      </p:sp>
    </p:spTree>
    <p:extLst>
      <p:ext uri="{BB962C8B-B14F-4D97-AF65-F5344CB8AC3E}">
        <p14:creationId xmlns:p14="http://schemas.microsoft.com/office/powerpoint/2010/main" val="16602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94DC-0E5B-E546-9728-9FDA8A790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9164D1-5762-2B4E-87E0-E9CFAE5CA3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44CC69-C49D-484F-94F6-254D58EC0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38049F-1854-7D44-88BF-75DCFBEDB7FD}"/>
              </a:ext>
            </a:extLst>
          </p:cNvPr>
          <p:cNvSpPr>
            <a:spLocks noGrp="1"/>
          </p:cNvSpPr>
          <p:nvPr>
            <p:ph type="dt" sz="half" idx="10"/>
          </p:nvPr>
        </p:nvSpPr>
        <p:spPr/>
        <p:txBody>
          <a:bodyPr/>
          <a:lstStyle/>
          <a:p>
            <a:fld id="{0D5E17B2-E1DC-447A-A044-F4292DB65E6A}" type="datetimeFigureOut">
              <a:rPr lang="en-US" smtClean="0"/>
              <a:pPr/>
              <a:t>7/3/24</a:t>
            </a:fld>
            <a:endParaRPr lang="en-US"/>
          </a:p>
        </p:txBody>
      </p:sp>
      <p:sp>
        <p:nvSpPr>
          <p:cNvPr id="6" name="Footer Placeholder 5">
            <a:extLst>
              <a:ext uri="{FF2B5EF4-FFF2-40B4-BE49-F238E27FC236}">
                <a16:creationId xmlns:a16="http://schemas.microsoft.com/office/drawing/2014/main" id="{7C8B0C0A-7AA5-A842-8491-CEE07EB37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735D0-0AA9-E949-98D8-F3341B4E1ED8}"/>
              </a:ext>
            </a:extLst>
          </p:cNvPr>
          <p:cNvSpPr>
            <a:spLocks noGrp="1"/>
          </p:cNvSpPr>
          <p:nvPr>
            <p:ph type="sldNum" sz="quarter" idx="12"/>
          </p:nvPr>
        </p:nvSpPr>
        <p:spPr/>
        <p:txBody>
          <a:bodyPr/>
          <a:lstStyle/>
          <a:p>
            <a:fld id="{3469E2AF-89C3-451A-AEBD-A9AB80C4E96A}" type="slidenum">
              <a:rPr lang="en-US" smtClean="0"/>
              <a:pPr/>
              <a:t>‹#›</a:t>
            </a:fld>
            <a:endParaRPr lang="en-US"/>
          </a:p>
        </p:txBody>
      </p:sp>
    </p:spTree>
    <p:extLst>
      <p:ext uri="{BB962C8B-B14F-4D97-AF65-F5344CB8AC3E}">
        <p14:creationId xmlns:p14="http://schemas.microsoft.com/office/powerpoint/2010/main" val="247869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07AD42-72C0-AD4B-B0A6-CA4D8DF474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CDC1E4-62D5-464B-9DB8-9D702E625D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9592D-B7CB-0B48-9090-E3D5D8635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E17B2-E1DC-447A-A044-F4292DB65E6A}" type="datetimeFigureOut">
              <a:rPr lang="en-US" smtClean="0"/>
              <a:pPr/>
              <a:t>7/3/24</a:t>
            </a:fld>
            <a:endParaRPr lang="en-US"/>
          </a:p>
        </p:txBody>
      </p:sp>
      <p:sp>
        <p:nvSpPr>
          <p:cNvPr id="5" name="Footer Placeholder 4">
            <a:extLst>
              <a:ext uri="{FF2B5EF4-FFF2-40B4-BE49-F238E27FC236}">
                <a16:creationId xmlns:a16="http://schemas.microsoft.com/office/drawing/2014/main" id="{76963AAD-F4E0-3B47-ABE8-8A2A963241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BB726B-0DD4-1543-889D-9D4CCD8096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9E2AF-89C3-451A-AEBD-A9AB80C4E96A}" type="slidenum">
              <a:rPr lang="en-US" smtClean="0"/>
              <a:pPr/>
              <a:t>‹#›</a:t>
            </a:fld>
            <a:endParaRPr lang="en-US"/>
          </a:p>
        </p:txBody>
      </p:sp>
    </p:spTree>
    <p:extLst>
      <p:ext uri="{BB962C8B-B14F-4D97-AF65-F5344CB8AC3E}">
        <p14:creationId xmlns:p14="http://schemas.microsoft.com/office/powerpoint/2010/main" val="287060405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tsd.va.gov/professional/assessment/screens/index.asp"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s://my.clevelandclinic.org/health/diseases/24881-cptsd-complex-ptsd"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google.com/search?es_sm=93&amp;q=define+pain&amp;sa=X&amp;ved=0CCUQ_SowAGoVChMIvM661Pz3xwIVFH-SCh3mjAgF" TargetMode="External"/><Relationship Id="rId13" Type="http://schemas.openxmlformats.org/officeDocument/2006/relationships/hyperlink" Target="https://www.google.com/search?es_sm=93&amp;q=define+misery&amp;sa=X&amp;ved=0CCoQ_SowAGoVChMIvM661Pz3xwIVFH-SCh3mjAgF" TargetMode="External"/><Relationship Id="rId18" Type="http://schemas.openxmlformats.org/officeDocument/2006/relationships/hyperlink" Target="https://www.google.com/search?es_sm=93&amp;q=define+torture&amp;sa=X&amp;ved=0CC8Q_SowAGoVChMIvM661Pz3xwIVFH-SCh3mjAgF" TargetMode="External"/><Relationship Id="rId3" Type="http://schemas.openxmlformats.org/officeDocument/2006/relationships/hyperlink" Target="https://www.google.com/search?es_sm=93&amp;q=define+shock&amp;sa=X&amp;ved=0CCAQ_SowAGoVChMIvM661Pz3xwIVFH-SCh3mjAgF" TargetMode="External"/><Relationship Id="rId7" Type="http://schemas.openxmlformats.org/officeDocument/2006/relationships/hyperlink" Target="https://www.google.com/search?es_sm=93&amp;q=define+strain&amp;sa=X&amp;ved=0CCQQ_SowAGoVChMIvM661Pz3xwIVFH-SCh3mjAgF" TargetMode="External"/><Relationship Id="rId12" Type="http://schemas.openxmlformats.org/officeDocument/2006/relationships/hyperlink" Target="https://www.google.com/search?es_sm=93&amp;q=define+agony&amp;sa=X&amp;ved=0CCkQ_SowAGoVChMIvM661Pz3xwIVFH-SCh3mjAgF" TargetMode="External"/><Relationship Id="rId17" Type="http://schemas.openxmlformats.org/officeDocument/2006/relationships/hyperlink" Target="https://www.google.com/search?es_sm=93&amp;q=define+heartbreak&amp;sa=X&amp;ved=0CC4Q_SowAGoVChMIvM661Pz3xwIVFH-SCh3mjAgF" TargetMode="External"/><Relationship Id="rId2" Type="http://schemas.openxmlformats.org/officeDocument/2006/relationships/notesSlide" Target="../notesSlides/notesSlide3.xml"/><Relationship Id="rId16" Type="http://schemas.openxmlformats.org/officeDocument/2006/relationships/hyperlink" Target="https://www.google.com/search?es_sm=93&amp;q=define+heartache&amp;sa=X&amp;ved=0CC0Q_SowAGoVChMIvM661Pz3xwIVFH-SCh3mjAgF" TargetMode="External"/><Relationship Id="rId1" Type="http://schemas.openxmlformats.org/officeDocument/2006/relationships/slideLayout" Target="../slideLayouts/slideLayout2.xml"/><Relationship Id="rId6" Type="http://schemas.openxmlformats.org/officeDocument/2006/relationships/hyperlink" Target="https://www.google.com/search?es_sm=93&amp;q=define+stress&amp;sa=X&amp;ved=0CCMQ_SowAGoVChMIvM661Pz3xwIVFH-SCh3mjAgF" TargetMode="External"/><Relationship Id="rId11" Type="http://schemas.openxmlformats.org/officeDocument/2006/relationships/hyperlink" Target="https://www.google.com/search?es_sm=93&amp;q=define+upset&amp;sa=X&amp;ved=0CCgQ_SowAGoVChMIvM661Pz3xwIVFH-SCh3mjAgF" TargetMode="External"/><Relationship Id="rId5" Type="http://schemas.openxmlformats.org/officeDocument/2006/relationships/hyperlink" Target="https://www.google.com/search?es_sm=93&amp;q=define+distress&amp;sa=X&amp;ved=0CCIQ_SowAGoVChMIvM661Pz3xwIVFH-SCh3mjAgF" TargetMode="External"/><Relationship Id="rId15" Type="http://schemas.openxmlformats.org/officeDocument/2006/relationships/hyperlink" Target="https://www.google.com/search?es_sm=93&amp;q=define+grief&amp;sa=X&amp;ved=0CCwQ_SowAGoVChMIvM661Pz3xwIVFH-SCh3mjAgF" TargetMode="External"/><Relationship Id="rId10" Type="http://schemas.openxmlformats.org/officeDocument/2006/relationships/hyperlink" Target="https://www.google.com/search?es_sm=93&amp;q=define+suffering&amp;sa=X&amp;ved=0CCcQ_SowAGoVChMIvM661Pz3xwIVFH-SCh3mjAgF" TargetMode="External"/><Relationship Id="rId4" Type="http://schemas.openxmlformats.org/officeDocument/2006/relationships/hyperlink" Target="https://www.google.com/search?es_sm=93&amp;q=define+upheaval&amp;sa=X&amp;ved=0CCEQ_SowAGoVChMIvM661Pz3xwIVFH-SCh3mjAgF" TargetMode="External"/><Relationship Id="rId9" Type="http://schemas.openxmlformats.org/officeDocument/2006/relationships/hyperlink" Target="https://www.google.com/search?es_sm=93&amp;q=define+anguish&amp;sa=X&amp;ved=0CCYQ_SowAGoVChMIvM661Pz3xwIVFH-SCh3mjAgF" TargetMode="External"/><Relationship Id="rId14" Type="http://schemas.openxmlformats.org/officeDocument/2006/relationships/hyperlink" Target="https://www.google.com/search?es_sm=93&amp;q=define+sorrow&amp;sa=X&amp;ved=0CCsQ_SowAGoVChMIvM661Pz3xwIVFH-SCh3mjAg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3880430" y="583345"/>
            <a:ext cx="7160357" cy="4164820"/>
          </a:xfrm>
        </p:spPr>
        <p:txBody>
          <a:bodyPr anchor="t">
            <a:normAutofit/>
          </a:bodyPr>
          <a:lstStyle/>
          <a:p>
            <a:pPr algn="r"/>
            <a:r>
              <a:rPr lang="en-US" sz="8000">
                <a:solidFill>
                  <a:srgbClr val="FFFFFF"/>
                </a:solidFill>
              </a:rPr>
              <a:t>Trauma- and Stressor-Related Disorders </a:t>
            </a:r>
          </a:p>
        </p:txBody>
      </p:sp>
      <p:sp>
        <p:nvSpPr>
          <p:cNvPr id="3" name="Subtitle 2"/>
          <p:cNvSpPr>
            <a:spLocks noGrp="1"/>
          </p:cNvSpPr>
          <p:nvPr>
            <p:ph type="subTitle" idx="1"/>
          </p:nvPr>
        </p:nvSpPr>
        <p:spPr>
          <a:xfrm>
            <a:off x="1208228" y="5972174"/>
            <a:ext cx="8578699" cy="504825"/>
          </a:xfrm>
        </p:spPr>
        <p:txBody>
          <a:bodyPr>
            <a:normAutofit/>
          </a:bodyPr>
          <a:lstStyle/>
          <a:p>
            <a:pPr algn="l"/>
            <a:r>
              <a:rPr lang="en-US" sz="1000" dirty="0">
                <a:solidFill>
                  <a:srgbClr val="FFFFFF"/>
                </a:solidFill>
              </a:rPr>
              <a:t>Rachel Speer</a:t>
            </a:r>
          </a:p>
          <a:p>
            <a:pPr algn="l"/>
            <a:r>
              <a:rPr lang="en-US" sz="1000" dirty="0">
                <a:solidFill>
                  <a:srgbClr val="FFFFFF"/>
                </a:solidFill>
              </a:rPr>
              <a:t>Class 7</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849731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011-2A20-0440-B4AB-F7B25A1453E6}"/>
              </a:ext>
            </a:extLst>
          </p:cNvPr>
          <p:cNvSpPr>
            <a:spLocks noGrp="1"/>
          </p:cNvSpPr>
          <p:nvPr>
            <p:ph type="title"/>
          </p:nvPr>
        </p:nvSpPr>
        <p:spPr>
          <a:xfrm>
            <a:off x="7881744" y="0"/>
            <a:ext cx="7200897" cy="1303867"/>
          </a:xfrm>
        </p:spPr>
        <p:txBody>
          <a:bodyPr>
            <a:normAutofit/>
          </a:bodyPr>
          <a:lstStyle/>
          <a:p>
            <a:r>
              <a:rPr lang="en-US" dirty="0">
                <a:solidFill>
                  <a:srgbClr val="262626"/>
                </a:solidFill>
              </a:rPr>
              <a:t>Defining Trauma </a:t>
            </a:r>
          </a:p>
        </p:txBody>
      </p:sp>
      <p:graphicFrame>
        <p:nvGraphicFramePr>
          <p:cNvPr id="5" name="Content Placeholder 2">
            <a:extLst>
              <a:ext uri="{FF2B5EF4-FFF2-40B4-BE49-F238E27FC236}">
                <a16:creationId xmlns:a16="http://schemas.microsoft.com/office/drawing/2014/main" id="{952852BC-6C8C-485F-A8CD-3134F3BE1450}"/>
              </a:ext>
            </a:extLst>
          </p:cNvPr>
          <p:cNvGraphicFramePr>
            <a:graphicFrameLocks noGrp="1"/>
          </p:cNvGraphicFramePr>
          <p:nvPr>
            <p:ph idx="1"/>
          </p:nvPr>
        </p:nvGraphicFramePr>
        <p:xfrm>
          <a:off x="2495552" y="3429001"/>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0808708-B516-1E40-9D60-722E7E80423A}"/>
              </a:ext>
            </a:extLst>
          </p:cNvPr>
          <p:cNvSpPr txBox="1"/>
          <p:nvPr/>
        </p:nvSpPr>
        <p:spPr>
          <a:xfrm>
            <a:off x="626303" y="1479975"/>
            <a:ext cx="11661730" cy="1477328"/>
          </a:xfrm>
          <a:prstGeom prst="rect">
            <a:avLst/>
          </a:prstGeom>
          <a:noFill/>
        </p:spPr>
        <p:txBody>
          <a:bodyPr wrap="square" rtlCol="0">
            <a:spAutoFit/>
          </a:bodyPr>
          <a:lstStyle/>
          <a:p>
            <a:r>
              <a:rPr lang="en-US" sz="2400" b="1" dirty="0"/>
              <a:t>Trauma</a:t>
            </a:r>
            <a:r>
              <a:rPr lang="en-US" sz="2400" dirty="0"/>
              <a:t> = an emotional state of </a:t>
            </a:r>
            <a:r>
              <a:rPr lang="en-US" sz="2400" b="1" dirty="0"/>
              <a:t>discomfort</a:t>
            </a:r>
            <a:r>
              <a:rPr lang="en-US" sz="2400" dirty="0"/>
              <a:t> and </a:t>
            </a:r>
            <a:r>
              <a:rPr lang="en-US" sz="2400" b="1" dirty="0"/>
              <a:t>stress</a:t>
            </a:r>
            <a:r>
              <a:rPr lang="en-US" sz="2400" dirty="0"/>
              <a:t> resulting from memories of an </a:t>
            </a:r>
          </a:p>
          <a:p>
            <a:r>
              <a:rPr lang="en-US" sz="2400" dirty="0"/>
              <a:t>extraordinary, catastrophic experience that shatters the survivor’s sense of </a:t>
            </a:r>
          </a:p>
          <a:p>
            <a:r>
              <a:rPr lang="en-US" sz="2400" dirty="0"/>
              <a:t>invulnerability to harm, rendering him acutely vulnerable to stressors (Figley, 1988, 1995).  </a:t>
            </a:r>
          </a:p>
          <a:p>
            <a:endParaRPr lang="en-US" dirty="0"/>
          </a:p>
        </p:txBody>
      </p:sp>
    </p:spTree>
    <p:extLst>
      <p:ext uri="{BB962C8B-B14F-4D97-AF65-F5344CB8AC3E}">
        <p14:creationId xmlns:p14="http://schemas.microsoft.com/office/powerpoint/2010/main" val="262153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F442E629-E6ED-4CA1-ABCF-92834C9FE877}"/>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3" name="Title 2"/>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5100">
                <a:solidFill>
                  <a:srgbClr val="FFFFFF"/>
                </a:solidFill>
              </a:rPr>
              <a:t>What types of trauma are you aware of or have you seen in your practice?</a:t>
            </a:r>
            <a:br>
              <a:rPr lang="en-US" sz="5100">
                <a:solidFill>
                  <a:srgbClr val="FFFFFF"/>
                </a:solidFill>
              </a:rPr>
            </a:br>
            <a:endParaRPr lang="en-US" sz="5100">
              <a:solidFill>
                <a:srgbClr val="FFFFFF"/>
              </a:solidFill>
            </a:endParaRPr>
          </a:p>
        </p:txBody>
      </p:sp>
    </p:spTree>
    <p:extLst>
      <p:ext uri="{BB962C8B-B14F-4D97-AF65-F5344CB8AC3E}">
        <p14:creationId xmlns:p14="http://schemas.microsoft.com/office/powerpoint/2010/main" val="17060057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041134" y="1270007"/>
            <a:ext cx="6804280" cy="4317987"/>
          </a:xfrm>
        </p:spPr>
        <p:txBody>
          <a:bodyPr anchor="ctr">
            <a:normAutofit/>
          </a:bodyPr>
          <a:lstStyle/>
          <a:p>
            <a:pPr algn="l"/>
            <a:r>
              <a:rPr lang="en-US" sz="7200" dirty="0"/>
              <a:t>DSM V TR: PTSD 309.81</a:t>
            </a:r>
          </a:p>
        </p:txBody>
      </p:sp>
      <p:sp>
        <p:nvSpPr>
          <p:cNvPr id="5" name="Subtitle 4"/>
          <p:cNvSpPr>
            <a:spLocks noGrp="1"/>
          </p:cNvSpPr>
          <p:nvPr>
            <p:ph type="subTitle" idx="1"/>
          </p:nvPr>
        </p:nvSpPr>
        <p:spPr>
          <a:xfrm>
            <a:off x="1331481" y="1270007"/>
            <a:ext cx="2736266" cy="4317987"/>
          </a:xfrm>
        </p:spPr>
        <p:txBody>
          <a:bodyPr anchor="ctr">
            <a:normAutofit/>
          </a:bodyPr>
          <a:lstStyle/>
          <a:p>
            <a:pPr algn="r"/>
            <a:endParaRPr lang="en-US">
              <a:solidFill>
                <a:schemeClr val="bg1"/>
              </a:solidFill>
            </a:endParaRPr>
          </a:p>
        </p:txBody>
      </p:sp>
      <p:grpSp>
        <p:nvGrpSpPr>
          <p:cNvPr id="14" name="Group 13">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5"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BFEF89DF-BEA6-02DC-8834-3C446AB72C72}"/>
              </a:ext>
            </a:extLst>
          </p:cNvPr>
          <p:cNvSpPr txBox="1"/>
          <p:nvPr/>
        </p:nvSpPr>
        <p:spPr>
          <a:xfrm>
            <a:off x="5041134" y="5668999"/>
            <a:ext cx="6790513" cy="369332"/>
          </a:xfrm>
          <a:prstGeom prst="rect">
            <a:avLst/>
          </a:prstGeom>
          <a:noFill/>
        </p:spPr>
        <p:txBody>
          <a:bodyPr wrap="none" rtlCol="0">
            <a:spAutoFit/>
          </a:bodyPr>
          <a:lstStyle/>
          <a:p>
            <a:r>
              <a:rPr lang="en-US" dirty="0"/>
              <a:t>https://</a:t>
            </a:r>
            <a:r>
              <a:rPr lang="en-US" dirty="0" err="1"/>
              <a:t>www.ptsd.va.gov</a:t>
            </a:r>
            <a:r>
              <a:rPr lang="en-US" dirty="0"/>
              <a:t>/professional/treat/essentials/dsm5_ptsd.asp</a:t>
            </a:r>
          </a:p>
        </p:txBody>
      </p:sp>
    </p:spTree>
    <p:extLst>
      <p:ext uri="{BB962C8B-B14F-4D97-AF65-F5344CB8AC3E}">
        <p14:creationId xmlns:p14="http://schemas.microsoft.com/office/powerpoint/2010/main" val="143786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Shape 24"/>
          <p:cNvSpPr>
            <a:spLocks noGrp="1"/>
          </p:cNvSpPr>
          <p:nvPr>
            <p:ph type="title"/>
          </p:nvPr>
        </p:nvSpPr>
        <p:spPr>
          <a:xfrm>
            <a:off x="804672" y="640080"/>
            <a:ext cx="3282696" cy="5257800"/>
          </a:xfrm>
          <a:prstGeom prst="rect">
            <a:avLst/>
          </a:prstGeom>
        </p:spPr>
        <p:txBody>
          <a:bodyPr vert="horz" lIns="91440" tIns="45720" rIns="91440" bIns="45720" rtlCol="0" anchor="ctr">
            <a:normAutofit/>
          </a:bodyPr>
          <a:lstStyle>
            <a:lvl1pPr defTabSz="831850">
              <a:defRPr sz="4000">
                <a:solidFill>
                  <a:srgbClr val="48221B"/>
                </a:solidFill>
                <a:uFill>
                  <a:solidFill>
                    <a:srgbClr val="48221B"/>
                  </a:solidFill>
                </a:uFill>
                <a:latin typeface="Geneva"/>
                <a:ea typeface="Geneva"/>
                <a:cs typeface="Geneva"/>
                <a:sym typeface="Geneva"/>
              </a:defRPr>
            </a:lvl1pPr>
          </a:lstStyle>
          <a:p>
            <a:pPr defTabSz="914400">
              <a:defRPr sz="1800">
                <a:solidFill>
                  <a:srgbClr val="000000"/>
                </a:solidFill>
                <a:uFillTx/>
              </a:defRPr>
            </a:pPr>
            <a:r>
              <a:rPr lang="en-US" sz="4400" kern="1200">
                <a:solidFill>
                  <a:schemeClr val="bg1"/>
                </a:solidFill>
                <a:uFill>
                  <a:solidFill/>
                </a:uFill>
                <a:latin typeface="+mj-lt"/>
                <a:ea typeface="+mj-ea"/>
                <a:cs typeface="+mj-cs"/>
              </a:rPr>
              <a:t>Criteria A</a:t>
            </a:r>
            <a:br>
              <a:rPr lang="en-US" sz="4400" kern="1200">
                <a:solidFill>
                  <a:schemeClr val="bg1"/>
                </a:solidFill>
                <a:uFill>
                  <a:solidFill/>
                </a:uFill>
                <a:latin typeface="+mj-lt"/>
                <a:ea typeface="+mj-ea"/>
                <a:cs typeface="+mj-cs"/>
              </a:rPr>
            </a:br>
            <a:endParaRPr lang="en-US" sz="4400" kern="1200">
              <a:solidFill>
                <a:schemeClr val="bg1"/>
              </a:solidFill>
              <a:latin typeface="+mj-lt"/>
              <a:ea typeface="+mj-ea"/>
              <a:cs typeface="+mj-cs"/>
            </a:endParaRPr>
          </a:p>
        </p:txBody>
      </p:sp>
      <p:sp>
        <p:nvSpPr>
          <p:cNvPr id="25" name="Shape 25"/>
          <p:cNvSpPr>
            <a:spLocks noGrp="1"/>
          </p:cNvSpPr>
          <p:nvPr>
            <p:ph type="body" idx="1"/>
          </p:nvPr>
        </p:nvSpPr>
        <p:spPr>
          <a:xfrm>
            <a:off x="5358384" y="640081"/>
            <a:ext cx="6024654" cy="5257800"/>
          </a:xfrm>
          <a:prstGeom prst="rect">
            <a:avLst/>
          </a:prstGeom>
        </p:spPr>
        <p:txBody>
          <a:bodyPr vert="horz" lIns="91440" tIns="45720" rIns="91440" bIns="45720" rtlCol="0" anchor="ctr">
            <a:normAutofit/>
          </a:bodyPr>
          <a:lstStyle/>
          <a:p>
            <a:pPr marL="0" indent="0">
              <a:spcBef>
                <a:spcPts val="300"/>
              </a:spcBef>
              <a:buNone/>
              <a:defRPr sz="1800">
                <a:uFillTx/>
              </a:defRPr>
            </a:pPr>
            <a:r>
              <a:rPr lang="en-US" sz="1900" dirty="0">
                <a:uFill>
                  <a:solidFill/>
                </a:uFill>
                <a:sym typeface="Geneva"/>
              </a:rPr>
              <a:t>The person was exposed to: death, threatened death, actual or threatened serious injury, or actual or threatened sexual violence, as follows: (one required)</a:t>
            </a:r>
          </a:p>
          <a:p>
            <a:pPr marL="33337">
              <a:spcBef>
                <a:spcPts val="300"/>
              </a:spcBef>
              <a:defRPr sz="1800">
                <a:uFillTx/>
              </a:defRPr>
            </a:pPr>
            <a:endParaRPr lang="en-US" sz="1900" dirty="0">
              <a:uFill>
                <a:solidFill/>
              </a:uFill>
              <a:sym typeface="Geneva"/>
            </a:endParaRPr>
          </a:p>
          <a:p>
            <a:pPr marL="416542" lvl="2">
              <a:spcBef>
                <a:spcPts val="300"/>
              </a:spcBef>
              <a:buSzPct val="100000"/>
              <a:defRPr sz="1800">
                <a:uFillTx/>
              </a:defRPr>
            </a:pPr>
            <a:r>
              <a:rPr lang="en-US" sz="1900" dirty="0">
                <a:uFill>
                  <a:solidFill/>
                </a:uFill>
                <a:sym typeface="Geneva"/>
              </a:rPr>
              <a:t>Direct exposure.</a:t>
            </a:r>
          </a:p>
          <a:p>
            <a:pPr marL="416542" lvl="2">
              <a:spcBef>
                <a:spcPts val="300"/>
              </a:spcBef>
              <a:buSzPct val="100000"/>
              <a:defRPr sz="1800">
                <a:uFillTx/>
              </a:defRPr>
            </a:pPr>
            <a:r>
              <a:rPr lang="en-US" sz="1900" dirty="0">
                <a:uFill>
                  <a:solidFill/>
                </a:uFill>
                <a:sym typeface="Geneva"/>
              </a:rPr>
              <a:t>Witnessing, in person.</a:t>
            </a:r>
          </a:p>
          <a:p>
            <a:pPr marL="416542" lvl="2">
              <a:spcBef>
                <a:spcPts val="300"/>
              </a:spcBef>
              <a:buSzPct val="100000"/>
              <a:defRPr sz="1800">
                <a:uFillTx/>
              </a:defRPr>
            </a:pPr>
            <a:r>
              <a:rPr lang="en-US" sz="1900" dirty="0">
                <a:uFill>
                  <a:solidFill/>
                </a:uFill>
                <a:sym typeface="Geneva"/>
              </a:rPr>
              <a:t>Indirectly (learning that a close relative or close friend was exposed to trauma. If the event involved actual or threatened death, it must have been violent or accidental)</a:t>
            </a:r>
          </a:p>
          <a:p>
            <a:pPr marL="416542" lvl="2">
              <a:spcBef>
                <a:spcPts val="300"/>
              </a:spcBef>
              <a:buSzPct val="100000"/>
              <a:defRPr sz="1800">
                <a:uFillTx/>
              </a:defRPr>
            </a:pPr>
            <a:r>
              <a:rPr lang="en-US" sz="1900" dirty="0">
                <a:uFill>
                  <a:solidFill/>
                </a:uFill>
                <a:sym typeface="Geneva"/>
              </a:rPr>
              <a:t>Repeated or extreme indirect exposure to aversive details of the event(s)</a:t>
            </a:r>
          </a:p>
          <a:p>
            <a:pPr marL="576879" lvl="3">
              <a:spcBef>
                <a:spcPts val="300"/>
              </a:spcBef>
              <a:buSzPct val="100000"/>
              <a:defRPr sz="1800">
                <a:uFillTx/>
              </a:defRPr>
            </a:pPr>
            <a:r>
              <a:rPr lang="en-US" sz="1900" dirty="0">
                <a:uFill>
                  <a:solidFill/>
                </a:uFill>
                <a:sym typeface="Geneva"/>
              </a:rPr>
              <a:t>usually in the course of professional duties (e.g., first responders, collecting body parts; professionals repeatedly exposed to details of child abuse). </a:t>
            </a:r>
          </a:p>
          <a:p>
            <a:pPr marL="576879" lvl="3">
              <a:spcBef>
                <a:spcPts val="300"/>
              </a:spcBef>
              <a:buSzPct val="100000"/>
              <a:defRPr sz="1800">
                <a:uFillTx/>
              </a:defRPr>
            </a:pPr>
            <a:r>
              <a:rPr lang="en-US" sz="1900" dirty="0">
                <a:uFill>
                  <a:solidFill/>
                </a:uFill>
                <a:sym typeface="Geneva"/>
              </a:rPr>
              <a:t>This does not include indirect non-professional exposure through electronic media, television, movies, or pictures</a:t>
            </a:r>
          </a:p>
        </p:txBody>
      </p:sp>
    </p:spTree>
    <p:extLst>
      <p:ext uri="{BB962C8B-B14F-4D97-AF65-F5344CB8AC3E}">
        <p14:creationId xmlns:p14="http://schemas.microsoft.com/office/powerpoint/2010/main" val="111908545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97606AC-CE55-7A4B-9A88-C0F3E53B0512}"/>
              </a:ext>
            </a:extLst>
          </p:cNvPr>
          <p:cNvSpPr txBox="1"/>
          <p:nvPr/>
        </p:nvSpPr>
        <p:spPr>
          <a:xfrm>
            <a:off x="804672" y="640080"/>
            <a:ext cx="3282696" cy="52578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bg1"/>
                </a:solidFill>
                <a:uFill>
                  <a:solidFill/>
                </a:uFill>
                <a:latin typeface="+mj-lt"/>
                <a:ea typeface="+mj-ea"/>
                <a:cs typeface="+mj-cs"/>
                <a:sym typeface="Geneva"/>
              </a:rPr>
              <a:t>Criteria B: Intrusive Symptom (one sx required)</a:t>
            </a:r>
          </a:p>
          <a:p>
            <a:pPr>
              <a:lnSpc>
                <a:spcPct val="90000"/>
              </a:lnSpc>
              <a:spcBef>
                <a:spcPct val="0"/>
              </a:spcBef>
              <a:spcAft>
                <a:spcPts val="600"/>
              </a:spcAft>
            </a:pPr>
            <a:endParaRPr lang="en-US" sz="4400" kern="1200">
              <a:solidFill>
                <a:schemeClr val="bg1"/>
              </a:solidFill>
              <a:latin typeface="+mj-lt"/>
              <a:ea typeface="+mj-ea"/>
              <a:cs typeface="+mj-cs"/>
            </a:endParaRPr>
          </a:p>
        </p:txBody>
      </p:sp>
      <p:sp>
        <p:nvSpPr>
          <p:cNvPr id="28" name="Shape 28"/>
          <p:cNvSpPr>
            <a:spLocks noGrp="1"/>
          </p:cNvSpPr>
          <p:nvPr>
            <p:ph type="body" idx="1"/>
          </p:nvPr>
        </p:nvSpPr>
        <p:spPr>
          <a:xfrm>
            <a:off x="4709160" y="87682"/>
            <a:ext cx="6673878" cy="6770318"/>
          </a:xfrm>
          <a:prstGeom prst="rect">
            <a:avLst/>
          </a:prstGeom>
        </p:spPr>
        <p:txBody>
          <a:bodyPr vert="horz" lIns="91440" tIns="45720" rIns="91440" bIns="45720" rtlCol="0" anchor="ctr">
            <a:noAutofit/>
          </a:bodyPr>
          <a:lstStyle/>
          <a:p>
            <a:pPr marL="457200" lvl="1" indent="0">
              <a:buNone/>
            </a:pPr>
            <a:r>
              <a:rPr lang="en-US" sz="1800" dirty="0"/>
              <a:t>Presence of one (or more) of the following intrusion symptoms associated with the traumatic event(s), beginning after the traumatic event(s) occurred:</a:t>
            </a:r>
          </a:p>
          <a:p>
            <a:pPr marL="800100" lvl="1" indent="-342900">
              <a:buFont typeface="+mj-lt"/>
              <a:buAutoNum type="arabicPeriod"/>
            </a:pPr>
            <a:r>
              <a:rPr lang="en-US" sz="1800" dirty="0"/>
              <a:t>Recurrent, involuntary, and intrusive distressing memories of the traumatic event(s</a:t>
            </a:r>
            <a:r>
              <a:rPr lang="en-US" sz="1800" i="1" dirty="0"/>
              <a:t>).  Note: In children older than 6 years, repetitive play may occur in which themes or aspects of the traumatic event(s) are expressed. </a:t>
            </a:r>
          </a:p>
          <a:p>
            <a:pPr marL="800100" lvl="1" indent="-342900">
              <a:buFont typeface="+mj-lt"/>
              <a:buAutoNum type="arabicPeriod"/>
            </a:pPr>
            <a:r>
              <a:rPr lang="en-US" sz="1800" dirty="0"/>
              <a:t>Recurrent distressing dreams in which the content and/or affect of the dream are related to the traumatic event(s).  </a:t>
            </a:r>
          </a:p>
          <a:p>
            <a:pPr marL="457200" lvl="1" indent="0">
              <a:buNone/>
            </a:pPr>
            <a:r>
              <a:rPr lang="en-US" sz="1800" i="1" dirty="0"/>
              <a:t>Note: In children, there may be frightening dreams without recognizable content. </a:t>
            </a:r>
          </a:p>
          <a:p>
            <a:pPr marL="800100" lvl="1" indent="-342900">
              <a:buFont typeface="+mj-lt"/>
              <a:buAutoNum type="arabicPeriod" startAt="3"/>
            </a:pPr>
            <a:r>
              <a:rPr lang="en-US" sz="1800" dirty="0"/>
              <a:t>Dissociative reactions (e.g., flashbacks) in which the individual feels or acts as if the traumatic event(s) were recurring. (Such reactions may occur on a continuum, with the most extreme expression being a complete loss of awareness of present surroundings.)  </a:t>
            </a:r>
          </a:p>
          <a:p>
            <a:pPr marL="457200" lvl="1" indent="0">
              <a:buNone/>
            </a:pPr>
            <a:r>
              <a:rPr lang="en-US" sz="1800" i="1" dirty="0"/>
              <a:t>Note: In children, trauma-specific reenactment may occur in play. </a:t>
            </a:r>
          </a:p>
          <a:p>
            <a:pPr marL="800100" lvl="1" indent="-342900">
              <a:buFont typeface="+mj-lt"/>
              <a:buAutoNum type="arabicPeriod" startAt="4"/>
            </a:pPr>
            <a:r>
              <a:rPr lang="en-US" sz="1800" dirty="0"/>
              <a:t>Intense or prolonged psychological distress at exposure to internal or external cues that symbolize or resemble an aspect of the traumatic event(s). </a:t>
            </a:r>
          </a:p>
          <a:p>
            <a:pPr marL="800100" lvl="1" indent="-342900">
              <a:buFont typeface="+mj-lt"/>
              <a:buAutoNum type="arabicPeriod" startAt="4"/>
            </a:pPr>
            <a:r>
              <a:rPr lang="en-US" sz="1800" dirty="0"/>
              <a:t>Marked physiological reactions to internal or external cues that symbolize or resemble an aspect of the traumatic event(s).</a:t>
            </a:r>
          </a:p>
        </p:txBody>
      </p:sp>
    </p:spTree>
    <p:extLst>
      <p:ext uri="{BB962C8B-B14F-4D97-AF65-F5344CB8AC3E}">
        <p14:creationId xmlns:p14="http://schemas.microsoft.com/office/powerpoint/2010/main" val="397573108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Shape 30"/>
          <p:cNvSpPr>
            <a:spLocks noGrp="1"/>
          </p:cNvSpPr>
          <p:nvPr>
            <p:ph type="title"/>
          </p:nvPr>
        </p:nvSpPr>
        <p:spPr>
          <a:xfrm>
            <a:off x="804672" y="640080"/>
            <a:ext cx="3282696" cy="5257800"/>
          </a:xfrm>
          <a:prstGeom prst="rect">
            <a:avLst/>
          </a:prstGeom>
        </p:spPr>
        <p:txBody>
          <a:bodyPr vert="horz" lIns="91440" tIns="45720" rIns="91440" bIns="45720" rtlCol="0" anchor="ctr">
            <a:normAutofit/>
          </a:bodyPr>
          <a:lstStyle>
            <a:lvl1pPr defTabSz="914400">
              <a:defRPr sz="4400">
                <a:solidFill>
                  <a:srgbClr val="48221B"/>
                </a:solidFill>
                <a:uFill>
                  <a:solidFill>
                    <a:srgbClr val="48221B"/>
                  </a:solidFill>
                </a:uFill>
                <a:latin typeface="Geneva"/>
                <a:ea typeface="Geneva"/>
                <a:cs typeface="Geneva"/>
                <a:sym typeface="Geneva"/>
              </a:defRPr>
            </a:lvl1pPr>
          </a:lstStyle>
          <a:p>
            <a:pPr>
              <a:buSzPct val="100000"/>
              <a:defRPr sz="1800">
                <a:uFillTx/>
              </a:defRPr>
            </a:pPr>
            <a:r>
              <a:rPr lang="en-US" sz="3200" kern="1200" dirty="0">
                <a:solidFill>
                  <a:schemeClr val="bg1"/>
                </a:solidFill>
                <a:uFill>
                  <a:solidFill/>
                </a:uFill>
                <a:latin typeface="+mj-lt"/>
                <a:ea typeface="+mj-ea"/>
                <a:cs typeface="+mj-cs"/>
              </a:rPr>
              <a:t>Criteria C: Avoidance (one </a:t>
            </a:r>
            <a:r>
              <a:rPr lang="en-US" sz="3200" kern="1200" dirty="0" err="1">
                <a:solidFill>
                  <a:schemeClr val="bg1"/>
                </a:solidFill>
                <a:uFill>
                  <a:solidFill/>
                </a:uFill>
                <a:latin typeface="+mj-lt"/>
                <a:ea typeface="+mj-ea"/>
                <a:cs typeface="+mj-cs"/>
              </a:rPr>
              <a:t>sx</a:t>
            </a:r>
            <a:r>
              <a:rPr lang="en-US" sz="3200" kern="1200" dirty="0">
                <a:solidFill>
                  <a:schemeClr val="bg1"/>
                </a:solidFill>
                <a:uFill>
                  <a:solidFill/>
                </a:uFill>
                <a:latin typeface="+mj-lt"/>
                <a:ea typeface="+mj-ea"/>
                <a:cs typeface="+mj-cs"/>
              </a:rPr>
              <a:t> required)</a:t>
            </a:r>
          </a:p>
        </p:txBody>
      </p:sp>
      <p:sp>
        <p:nvSpPr>
          <p:cNvPr id="31" name="Shape 31"/>
          <p:cNvSpPr>
            <a:spLocks noGrp="1"/>
          </p:cNvSpPr>
          <p:nvPr>
            <p:ph type="body" idx="1"/>
          </p:nvPr>
        </p:nvSpPr>
        <p:spPr>
          <a:xfrm>
            <a:off x="5358384" y="640081"/>
            <a:ext cx="6024654" cy="5257800"/>
          </a:xfrm>
          <a:prstGeom prst="rect">
            <a:avLst/>
          </a:prstGeom>
        </p:spPr>
        <p:txBody>
          <a:bodyPr vert="horz" lIns="91440" tIns="45720" rIns="91440" bIns="45720" rtlCol="0" anchor="ctr">
            <a:normAutofit/>
          </a:bodyPr>
          <a:lstStyle/>
          <a:p>
            <a:pPr marL="457200" lvl="1" indent="0">
              <a:buNone/>
            </a:pPr>
            <a:r>
              <a:rPr lang="en-US" dirty="0"/>
              <a:t>Persistent avoidance of stimuli associated with the traumatic event(s), beginning after the traumatic event(s) occurred, as evidenced by one or both of the following:</a:t>
            </a:r>
          </a:p>
          <a:p>
            <a:pPr marL="800100" lvl="1" indent="-342900">
              <a:buAutoNum type="arabicPeriod"/>
            </a:pPr>
            <a:r>
              <a:rPr lang="en-US" dirty="0"/>
              <a:t>Avoidance of or efforts to avoid distressing memories, thoughts, or feelings about or closely associated with the traumatic event(s). </a:t>
            </a:r>
          </a:p>
          <a:p>
            <a:pPr marL="800100" lvl="1" indent="-342900">
              <a:buAutoNum type="arabicPeriod"/>
            </a:pPr>
            <a:r>
              <a:rPr lang="en-US" dirty="0"/>
              <a:t>Avoidance of or efforts to avoid external reminders (people, places, conversations, activities, objects, situations) that arouse distressing memories, thoughts, or feelings about or closely associated with the traumatic event(s).</a:t>
            </a:r>
          </a:p>
        </p:txBody>
      </p:sp>
    </p:spTree>
    <p:extLst>
      <p:ext uri="{BB962C8B-B14F-4D97-AF65-F5344CB8AC3E}">
        <p14:creationId xmlns:p14="http://schemas.microsoft.com/office/powerpoint/2010/main" val="384993785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7411367-C75F-8340-83E5-7131C65DB12C}"/>
              </a:ext>
            </a:extLst>
          </p:cNvPr>
          <p:cNvSpPr txBox="1"/>
          <p:nvPr/>
        </p:nvSpPr>
        <p:spPr>
          <a:xfrm>
            <a:off x="804672" y="640080"/>
            <a:ext cx="3282696" cy="52578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bg1"/>
                </a:solidFill>
                <a:uFill>
                  <a:solidFill/>
                </a:uFill>
                <a:latin typeface="+mj-lt"/>
                <a:ea typeface="+mj-ea"/>
                <a:cs typeface="+mj-cs"/>
                <a:sym typeface="Geneva"/>
              </a:rPr>
              <a:t>Criteria D: Negative Alterations in cognitions and mood (two </a:t>
            </a:r>
            <a:r>
              <a:rPr lang="en-US" sz="4400" kern="1200" dirty="0" err="1">
                <a:solidFill>
                  <a:schemeClr val="bg1"/>
                </a:solidFill>
                <a:uFill>
                  <a:solidFill/>
                </a:uFill>
                <a:latin typeface="+mj-lt"/>
                <a:ea typeface="+mj-ea"/>
                <a:cs typeface="+mj-cs"/>
                <a:sym typeface="Geneva"/>
              </a:rPr>
              <a:t>sxs</a:t>
            </a:r>
            <a:r>
              <a:rPr lang="en-US" sz="4400" kern="1200" dirty="0">
                <a:solidFill>
                  <a:schemeClr val="bg1"/>
                </a:solidFill>
                <a:uFill>
                  <a:solidFill/>
                </a:uFill>
                <a:latin typeface="+mj-lt"/>
                <a:ea typeface="+mj-ea"/>
                <a:cs typeface="+mj-cs"/>
                <a:sym typeface="Geneva"/>
              </a:rPr>
              <a:t> required)</a:t>
            </a:r>
          </a:p>
          <a:p>
            <a:pPr>
              <a:lnSpc>
                <a:spcPct val="90000"/>
              </a:lnSpc>
              <a:spcBef>
                <a:spcPct val="0"/>
              </a:spcBef>
              <a:spcAft>
                <a:spcPts val="600"/>
              </a:spcAft>
            </a:pPr>
            <a:endParaRPr lang="en-US" sz="4400" kern="1200" dirty="0">
              <a:solidFill>
                <a:schemeClr val="bg1"/>
              </a:solidFill>
              <a:latin typeface="+mj-lt"/>
              <a:ea typeface="+mj-ea"/>
              <a:cs typeface="+mj-cs"/>
            </a:endParaRPr>
          </a:p>
        </p:txBody>
      </p:sp>
      <p:sp>
        <p:nvSpPr>
          <p:cNvPr id="34" name="Shape 34"/>
          <p:cNvSpPr>
            <a:spLocks noGrp="1"/>
          </p:cNvSpPr>
          <p:nvPr>
            <p:ph type="body" idx="1"/>
          </p:nvPr>
        </p:nvSpPr>
        <p:spPr>
          <a:xfrm>
            <a:off x="4890516" y="0"/>
            <a:ext cx="7034262" cy="6858000"/>
          </a:xfrm>
          <a:prstGeom prst="rect">
            <a:avLst/>
          </a:prstGeom>
        </p:spPr>
        <p:txBody>
          <a:bodyPr vert="horz" lIns="91440" tIns="45720" rIns="91440" bIns="45720" rtlCol="0" anchor="ctr">
            <a:noAutofit/>
          </a:bodyPr>
          <a:lstStyle/>
          <a:p>
            <a:pPr marL="457200" lvl="1" indent="0">
              <a:buNone/>
            </a:pPr>
            <a:r>
              <a:rPr lang="en-US" sz="1800" dirty="0"/>
              <a:t>Negative alterations in cognitions and mood associated with the traumatic event(s), beginning or worsening after the traumatic event(s) occurred, as evidenced by two (or more) of the following:</a:t>
            </a:r>
          </a:p>
          <a:p>
            <a:pPr marL="800100" lvl="1" indent="-342900">
              <a:buFont typeface="+mj-lt"/>
              <a:buAutoNum type="arabicPeriod"/>
            </a:pPr>
            <a:r>
              <a:rPr lang="en-US" sz="1800" dirty="0"/>
              <a:t>Inability to remember an important aspect of the traumatic event(s) (typically due to dissociative amnesia and not to other factors such as head injury, alcohol, or drugs).</a:t>
            </a:r>
          </a:p>
          <a:p>
            <a:pPr marL="800100" lvl="1" indent="-342900">
              <a:buFont typeface="+mj-lt"/>
              <a:buAutoNum type="arabicPeriod"/>
            </a:pPr>
            <a:r>
              <a:rPr lang="en-US" sz="1800" dirty="0"/>
              <a:t>Persistent and exaggerated negative beliefs or expectations about oneself, others, or the world (e.g., “I am bad,” “No one can be trusted,” ‘The world is completely dangerous,” “My whole nervous system is permanently ruined”). </a:t>
            </a:r>
          </a:p>
          <a:p>
            <a:pPr marL="800100" lvl="1" indent="-342900">
              <a:buFont typeface="+mj-lt"/>
              <a:buAutoNum type="arabicPeriod"/>
            </a:pPr>
            <a:r>
              <a:rPr lang="en-US" sz="1800" dirty="0"/>
              <a:t>Persistent, distorted cognitions about the cause or consequences of the traumatic event(s) that lead the individual to blame himself/herself or others. </a:t>
            </a:r>
          </a:p>
          <a:p>
            <a:pPr marL="800100" lvl="1" indent="-342900">
              <a:buFont typeface="+mj-lt"/>
              <a:buAutoNum type="arabicPeriod"/>
            </a:pPr>
            <a:r>
              <a:rPr lang="en-US" sz="1800" dirty="0"/>
              <a:t>Persistent negative emotional state (e.g., fear, horror, anger, guilt, or shame). </a:t>
            </a:r>
          </a:p>
          <a:p>
            <a:pPr marL="800100" lvl="1" indent="-342900">
              <a:buFont typeface="+mj-lt"/>
              <a:buAutoNum type="arabicPeriod"/>
            </a:pPr>
            <a:r>
              <a:rPr lang="en-US" sz="1800" dirty="0"/>
              <a:t>Markedly diminished interest or participation in significant activities. </a:t>
            </a:r>
          </a:p>
          <a:p>
            <a:pPr marL="800100" lvl="1" indent="-342900">
              <a:buFont typeface="+mj-lt"/>
              <a:buAutoNum type="arabicPeriod"/>
            </a:pPr>
            <a:r>
              <a:rPr lang="en-US" sz="1800" dirty="0"/>
              <a:t>Feelings of detachment or estrangement from others. 7. Persistent inability to experience positive emotions (e.g., inability to experience happiness, satisfaction, or loving feelings).</a:t>
            </a:r>
          </a:p>
        </p:txBody>
      </p:sp>
    </p:spTree>
    <p:extLst>
      <p:ext uri="{BB962C8B-B14F-4D97-AF65-F5344CB8AC3E}">
        <p14:creationId xmlns:p14="http://schemas.microsoft.com/office/powerpoint/2010/main" val="31827463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Shape 37"/>
          <p:cNvSpPr>
            <a:spLocks noGrp="1"/>
          </p:cNvSpPr>
          <p:nvPr>
            <p:ph type="title"/>
          </p:nvPr>
        </p:nvSpPr>
        <p:spPr>
          <a:xfrm>
            <a:off x="804672" y="640080"/>
            <a:ext cx="3282696" cy="5257800"/>
          </a:xfrm>
          <a:prstGeom prst="rect">
            <a:avLst/>
          </a:prstGeom>
        </p:spPr>
        <p:txBody>
          <a:bodyPr vert="horz" lIns="91440" tIns="45720" rIns="91440" bIns="45720" rtlCol="0" anchor="ctr">
            <a:normAutofit/>
          </a:bodyPr>
          <a:lstStyle>
            <a:lvl1pPr defTabSz="914400">
              <a:defRPr sz="4400">
                <a:solidFill>
                  <a:srgbClr val="48221B"/>
                </a:solidFill>
                <a:uFill>
                  <a:solidFill>
                    <a:srgbClr val="48221B"/>
                  </a:solidFill>
                </a:uFill>
                <a:latin typeface="Geneva"/>
                <a:ea typeface="Geneva"/>
                <a:cs typeface="Geneva"/>
                <a:sym typeface="Geneva"/>
              </a:defRPr>
            </a:lvl1pPr>
          </a:lstStyle>
          <a:p>
            <a:pPr>
              <a:defRPr sz="1800">
                <a:uFillTx/>
              </a:defRPr>
            </a:pPr>
            <a:r>
              <a:rPr lang="en-US" sz="3200" kern="1200" dirty="0">
                <a:solidFill>
                  <a:schemeClr val="bg1"/>
                </a:solidFill>
                <a:uFill>
                  <a:solidFill/>
                </a:uFill>
                <a:latin typeface="+mj-lt"/>
                <a:ea typeface="+mj-ea"/>
                <a:cs typeface="+mj-cs"/>
              </a:rPr>
              <a:t>Criteria E: Alterations in arousal and reactivity (two </a:t>
            </a:r>
            <a:r>
              <a:rPr lang="en-US" sz="3200" kern="1200" dirty="0" err="1">
                <a:solidFill>
                  <a:schemeClr val="bg1"/>
                </a:solidFill>
                <a:uFill>
                  <a:solidFill/>
                </a:uFill>
                <a:latin typeface="+mj-lt"/>
                <a:ea typeface="+mj-ea"/>
                <a:cs typeface="+mj-cs"/>
              </a:rPr>
              <a:t>sxs</a:t>
            </a:r>
            <a:r>
              <a:rPr lang="en-US" sz="3200" kern="1200" dirty="0">
                <a:solidFill>
                  <a:schemeClr val="bg1"/>
                </a:solidFill>
                <a:uFill>
                  <a:solidFill/>
                </a:uFill>
                <a:latin typeface="+mj-lt"/>
                <a:ea typeface="+mj-ea"/>
                <a:cs typeface="+mj-cs"/>
              </a:rPr>
              <a:t> required)</a:t>
            </a:r>
          </a:p>
        </p:txBody>
      </p:sp>
      <p:sp>
        <p:nvSpPr>
          <p:cNvPr id="38" name="Shape 38"/>
          <p:cNvSpPr>
            <a:spLocks noGrp="1"/>
          </p:cNvSpPr>
          <p:nvPr>
            <p:ph type="body" idx="1"/>
          </p:nvPr>
        </p:nvSpPr>
        <p:spPr>
          <a:xfrm>
            <a:off x="5358384" y="640081"/>
            <a:ext cx="6024654" cy="5257800"/>
          </a:xfrm>
          <a:prstGeom prst="rect">
            <a:avLst/>
          </a:prstGeom>
        </p:spPr>
        <p:txBody>
          <a:bodyPr vert="horz" lIns="91440" tIns="45720" rIns="91440" bIns="45720" rtlCol="0" anchor="ctr">
            <a:normAutofit/>
          </a:bodyPr>
          <a:lstStyle/>
          <a:p>
            <a:pPr marL="457200" lvl="1" indent="0">
              <a:buClr>
                <a:srgbClr val="F5A408"/>
              </a:buClr>
              <a:buNone/>
            </a:pPr>
            <a:r>
              <a:rPr lang="en-US" sz="2000" dirty="0"/>
              <a:t>Marked alterations in arousal and reactivity associated with the traumatic event(s), beginning or worsening after the traumatic event(s) occurred, as evidenced by two (or more) of the following:</a:t>
            </a:r>
          </a:p>
          <a:p>
            <a:pPr marL="800100" lvl="1" indent="-342900">
              <a:buClr>
                <a:srgbClr val="F5A408"/>
              </a:buClr>
              <a:buFont typeface="Wingdings 3" charset="2"/>
              <a:buAutoNum type="arabicPeriod"/>
            </a:pPr>
            <a:r>
              <a:rPr lang="en-US" sz="2000" dirty="0"/>
              <a:t>Irritable behavior and angry outbursts (with little or no provocation) typically expressed as verbal or physical aggression toward people or objects. </a:t>
            </a:r>
          </a:p>
          <a:p>
            <a:pPr marL="800100" lvl="1" indent="-342900">
              <a:buClr>
                <a:srgbClr val="F5A408"/>
              </a:buClr>
              <a:buFont typeface="Wingdings 3" charset="2"/>
              <a:buAutoNum type="arabicPeriod"/>
            </a:pPr>
            <a:r>
              <a:rPr lang="en-US" sz="2000" dirty="0"/>
              <a:t>Reckless or self-destructive behavior. </a:t>
            </a:r>
          </a:p>
          <a:p>
            <a:pPr marL="800100" lvl="1" indent="-342900">
              <a:buClr>
                <a:srgbClr val="F5A408"/>
              </a:buClr>
              <a:buFont typeface="Wingdings 3" charset="2"/>
              <a:buAutoNum type="arabicPeriod"/>
            </a:pPr>
            <a:r>
              <a:rPr lang="en-US" sz="2000" dirty="0"/>
              <a:t>Hypervigilance. </a:t>
            </a:r>
          </a:p>
          <a:p>
            <a:pPr marL="800100" lvl="1" indent="-342900">
              <a:buClr>
                <a:srgbClr val="F5A408"/>
              </a:buClr>
              <a:buFont typeface="Wingdings 3" charset="2"/>
              <a:buAutoNum type="arabicPeriod"/>
            </a:pPr>
            <a:r>
              <a:rPr lang="en-US" sz="2000" dirty="0"/>
              <a:t>Exaggerated startle response. </a:t>
            </a:r>
          </a:p>
          <a:p>
            <a:pPr marL="800100" lvl="1" indent="-342900">
              <a:buClr>
                <a:srgbClr val="F5A408"/>
              </a:buClr>
              <a:buFont typeface="Wingdings 3" charset="2"/>
              <a:buAutoNum type="arabicPeriod"/>
            </a:pPr>
            <a:r>
              <a:rPr lang="en-US" sz="2000" dirty="0"/>
              <a:t>Problems with concentration. </a:t>
            </a:r>
          </a:p>
          <a:p>
            <a:pPr marL="800100" lvl="1" indent="-342900">
              <a:buClr>
                <a:srgbClr val="F5A408"/>
              </a:buClr>
              <a:buFont typeface="Wingdings 3" charset="2"/>
              <a:buAutoNum type="arabicPeriod"/>
            </a:pPr>
            <a:r>
              <a:rPr lang="en-US" sz="2000" dirty="0"/>
              <a:t>Sleep disturbance (e.g., difficulty falling or staying asleep or restless </a:t>
            </a:r>
            <a:r>
              <a:rPr lang="en-US" sz="2000" dirty="0">
                <a:solidFill>
                  <a:prstClr val="white"/>
                </a:solidFill>
              </a:rPr>
              <a:t>sleep</a:t>
            </a:r>
            <a:r>
              <a:rPr lang="en-US" sz="1200" dirty="0">
                <a:solidFill>
                  <a:prstClr val="white"/>
                </a:solidFill>
              </a:rPr>
              <a:t>).</a:t>
            </a:r>
          </a:p>
        </p:txBody>
      </p:sp>
      <p:sp>
        <p:nvSpPr>
          <p:cNvPr id="36" name="Shape 36"/>
          <p:cNvSpPr/>
          <p:nvPr/>
        </p:nvSpPr>
        <p:spPr>
          <a:xfrm>
            <a:off x="8610600" y="6248400"/>
            <a:ext cx="1905000" cy="369328"/>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lvl1pPr algn="r">
              <a:defRPr sz="1400">
                <a:latin typeface="Courier"/>
                <a:ea typeface="Courier"/>
                <a:cs typeface="Courier"/>
                <a:sym typeface="Courier"/>
              </a:defRPr>
            </a:lvl1pPr>
          </a:lstStyle>
          <a:p>
            <a:pPr lvl="0">
              <a:spcAft>
                <a:spcPts val="600"/>
              </a:spcAft>
              <a:defRPr sz="1800">
                <a:uFillTx/>
              </a:defRPr>
            </a:pPr>
            <a:r>
              <a:rPr sz="1800">
                <a:uFill>
                  <a:solidFill/>
                </a:uFill>
              </a:rPr>
              <a:t>7</a:t>
            </a:r>
          </a:p>
        </p:txBody>
      </p:sp>
    </p:spTree>
    <p:extLst>
      <p:ext uri="{BB962C8B-B14F-4D97-AF65-F5344CB8AC3E}">
        <p14:creationId xmlns:p14="http://schemas.microsoft.com/office/powerpoint/2010/main" val="13869786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7ECA34AA-860F-4013-803B-7E42888902CC}"/>
              </a:ext>
            </a:extLst>
          </p:cNvPr>
          <p:cNvPicPr>
            <a:picLocks noChangeAspect="1"/>
          </p:cNvPicPr>
          <p:nvPr/>
        </p:nvPicPr>
        <p:blipFill rotWithShape="1">
          <a:blip r:embed="rId2">
            <a:alphaModFix amt="35000"/>
          </a:blip>
          <a:srcRect t="6565" b="9165"/>
          <a:stretch/>
        </p:blipFill>
        <p:spPr>
          <a:xfrm>
            <a:off x="20" y="10"/>
            <a:ext cx="12191980" cy="6857990"/>
          </a:xfrm>
          <a:prstGeom prst="rect">
            <a:avLst/>
          </a:prstGeom>
        </p:spPr>
      </p:pic>
      <p:graphicFrame>
        <p:nvGraphicFramePr>
          <p:cNvPr id="43" name="Shape 41">
            <a:extLst>
              <a:ext uri="{FF2B5EF4-FFF2-40B4-BE49-F238E27FC236}">
                <a16:creationId xmlns:a16="http://schemas.microsoft.com/office/drawing/2014/main" id="{D8CC928A-D044-4647-ADD7-E57B2F92060F}"/>
              </a:ext>
            </a:extLst>
          </p:cNvPr>
          <p:cNvGraphicFramePr/>
          <p:nvPr>
            <p:extLst>
              <p:ext uri="{D42A27DB-BD31-4B8C-83A1-F6EECF244321}">
                <p14:modId xmlns:p14="http://schemas.microsoft.com/office/powerpoint/2010/main" val="26840950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3375789"/>
      </p:ext>
    </p:extLst>
  </p:cSld>
  <p:clrMapOvr>
    <a:overrideClrMapping bg1="dk1" tx1="lt1" bg2="dk2" tx2="lt2" accent1="accent1" accent2="accent2" accent3="accent3" accent4="accent4" accent5="accent5" accent6="accent6" hlink="hlink" folHlink="folHlink"/>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hape 37"/>
          <p:cNvSpPr>
            <a:spLocks noGrp="1"/>
          </p:cNvSpPr>
          <p:nvPr>
            <p:ph type="title"/>
          </p:nvPr>
        </p:nvSpPr>
        <p:spPr>
          <a:xfrm>
            <a:off x="1156852" y="637762"/>
            <a:ext cx="2190782" cy="5576770"/>
          </a:xfrm>
          <a:prstGeom prst="rect">
            <a:avLst/>
          </a:prstGeom>
        </p:spPr>
        <p:txBody>
          <a:bodyPr vert="horz" lIns="91440" tIns="45720" rIns="91440" bIns="45720" rtlCol="0" anchor="t">
            <a:normAutofit/>
          </a:bodyPr>
          <a:lstStyle>
            <a:lvl1pPr defTabSz="914400">
              <a:defRPr sz="4400">
                <a:solidFill>
                  <a:srgbClr val="48221B"/>
                </a:solidFill>
                <a:uFill>
                  <a:solidFill>
                    <a:srgbClr val="48221B"/>
                  </a:solidFill>
                </a:uFill>
                <a:latin typeface="Geneva"/>
                <a:ea typeface="Geneva"/>
                <a:cs typeface="Geneva"/>
                <a:sym typeface="Geneva"/>
              </a:defRPr>
            </a:lvl1pPr>
          </a:lstStyle>
          <a:p>
            <a:pPr>
              <a:defRPr sz="1800">
                <a:uFillTx/>
              </a:defRPr>
            </a:pPr>
            <a:r>
              <a:rPr lang="en-US" sz="3600" kern="1200">
                <a:solidFill>
                  <a:schemeClr val="bg1"/>
                </a:solidFill>
                <a:uFill>
                  <a:solidFill/>
                </a:uFill>
                <a:latin typeface="+mj-lt"/>
                <a:ea typeface="+mj-ea"/>
                <a:cs typeface="+mj-cs"/>
              </a:rPr>
              <a:t>Specifiers</a:t>
            </a:r>
          </a:p>
        </p:txBody>
      </p:sp>
      <p:sp>
        <p:nvSpPr>
          <p:cNvPr id="56" name="Rectangle 55">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hape 38"/>
          <p:cNvSpPr>
            <a:spLocks noGrp="1"/>
          </p:cNvSpPr>
          <p:nvPr>
            <p:ph type="body" idx="1"/>
          </p:nvPr>
        </p:nvSpPr>
        <p:spPr>
          <a:xfrm>
            <a:off x="4654732" y="850052"/>
            <a:ext cx="6390623" cy="5326911"/>
          </a:xfrm>
          <a:prstGeom prst="rect">
            <a:avLst/>
          </a:prstGeom>
        </p:spPr>
        <p:txBody>
          <a:bodyPr vert="horz" lIns="91440" tIns="45720" rIns="91440" bIns="45720" rtlCol="0">
            <a:normAutofit/>
          </a:bodyPr>
          <a:lstStyle/>
          <a:p>
            <a:pPr marL="651933">
              <a:spcBef>
                <a:spcPts val="600"/>
              </a:spcBef>
              <a:buSzPct val="100000"/>
              <a:defRPr sz="1800">
                <a:uFillTx/>
              </a:defRPr>
            </a:pPr>
            <a:r>
              <a:rPr lang="en-US" dirty="0">
                <a:uFill>
                  <a:solidFill/>
                </a:uFill>
                <a:sym typeface="Geneva"/>
              </a:rPr>
              <a:t>Specify if: With dissociative symptoms</a:t>
            </a:r>
          </a:p>
          <a:p>
            <a:pPr marL="1577622" lvl="3">
              <a:spcBef>
                <a:spcPts val="600"/>
              </a:spcBef>
              <a:buSzPct val="100000"/>
              <a:defRPr sz="1800">
                <a:uFillTx/>
              </a:defRPr>
            </a:pPr>
            <a:r>
              <a:rPr lang="en-US" sz="2800" dirty="0">
                <a:uFill>
                  <a:solidFill/>
                </a:uFill>
                <a:sym typeface="Geneva"/>
              </a:rPr>
              <a:t>Depersonalization (experience of being an outside observer or detached from oneself-not happening to me or a dream)</a:t>
            </a:r>
          </a:p>
          <a:p>
            <a:pPr marL="1577622" lvl="3">
              <a:spcBef>
                <a:spcPts val="600"/>
              </a:spcBef>
              <a:buSzPct val="100000"/>
              <a:defRPr sz="1800">
                <a:uFillTx/>
              </a:defRPr>
            </a:pPr>
            <a:r>
              <a:rPr lang="en-US" sz="2800" dirty="0">
                <a:uFill>
                  <a:solidFill/>
                </a:uFill>
                <a:sym typeface="Geneva"/>
              </a:rPr>
              <a:t>Derealization: experience of unreality, distance, or distortion (things are not real)</a:t>
            </a:r>
          </a:p>
          <a:p>
            <a:pPr marL="855133">
              <a:spcBef>
                <a:spcPts val="700"/>
              </a:spcBef>
              <a:buSzPct val="100000"/>
              <a:defRPr sz="1800">
                <a:uFillTx/>
              </a:defRPr>
            </a:pPr>
            <a:r>
              <a:rPr lang="en-US" dirty="0">
                <a:uFill>
                  <a:solidFill/>
                </a:uFill>
                <a:sym typeface="Geneva"/>
              </a:rPr>
              <a:t>Specify if: with delayed expression</a:t>
            </a:r>
          </a:p>
          <a:p>
            <a:pPr marL="1332088" lvl="2">
              <a:spcBef>
                <a:spcPts val="700"/>
              </a:spcBef>
              <a:buSzPct val="100000"/>
              <a:defRPr sz="1800">
                <a:uFillTx/>
              </a:defRPr>
            </a:pPr>
            <a:r>
              <a:rPr lang="en-US" sz="2800" dirty="0">
                <a:uFill>
                  <a:solidFill/>
                </a:uFill>
                <a:sym typeface="Geneva"/>
              </a:rPr>
              <a:t>full diagnosis not met until at least 6 months after the trauma(s)</a:t>
            </a:r>
          </a:p>
        </p:txBody>
      </p:sp>
      <p:sp>
        <p:nvSpPr>
          <p:cNvPr id="36" name="Shape 36"/>
          <p:cNvSpPr/>
          <p:nvPr/>
        </p:nvSpPr>
        <p:spPr>
          <a:xfrm>
            <a:off x="8610600" y="6248400"/>
            <a:ext cx="1905000" cy="369328"/>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lvl1pPr algn="r">
              <a:defRPr sz="1400">
                <a:latin typeface="Courier"/>
                <a:ea typeface="Courier"/>
                <a:cs typeface="Courier"/>
                <a:sym typeface="Courier"/>
              </a:defRPr>
            </a:lvl1pPr>
          </a:lstStyle>
          <a:p>
            <a:pPr lvl="0">
              <a:spcAft>
                <a:spcPts val="600"/>
              </a:spcAft>
              <a:defRPr sz="1800">
                <a:uFillTx/>
              </a:defRPr>
            </a:pPr>
            <a:r>
              <a:rPr sz="1800">
                <a:uFill>
                  <a:solidFill/>
                </a:uFill>
              </a:rPr>
              <a:t>7</a:t>
            </a:r>
          </a:p>
        </p:txBody>
      </p:sp>
    </p:spTree>
    <p:extLst>
      <p:ext uri="{BB962C8B-B14F-4D97-AF65-F5344CB8AC3E}">
        <p14:creationId xmlns:p14="http://schemas.microsoft.com/office/powerpoint/2010/main" val="24535331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04F92C-C4DC-9445-A41C-72610D796E1B}"/>
              </a:ext>
            </a:extLst>
          </p:cNvPr>
          <p:cNvSpPr>
            <a:spLocks noGrp="1"/>
          </p:cNvSpPr>
          <p:nvPr>
            <p:ph type="title"/>
          </p:nvPr>
        </p:nvSpPr>
        <p:spPr>
          <a:xfrm>
            <a:off x="6657715" y="467271"/>
            <a:ext cx="4195674" cy="2052522"/>
          </a:xfrm>
        </p:spPr>
        <p:txBody>
          <a:bodyPr anchor="b">
            <a:normAutofit/>
          </a:bodyPr>
          <a:lstStyle/>
          <a:p>
            <a:r>
              <a:rPr lang="en-US" sz="5600"/>
              <a:t>Think. Pair. Share.</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and question mark">
            <a:extLst>
              <a:ext uri="{FF2B5EF4-FFF2-40B4-BE49-F238E27FC236}">
                <a16:creationId xmlns:a16="http://schemas.microsoft.com/office/drawing/2014/main" id="{7F1F1023-9292-4011-8863-A4F7BEC6D8D3}"/>
              </a:ext>
            </a:extLst>
          </p:cNvPr>
          <p:cNvPicPr>
            <a:picLocks noChangeAspect="1"/>
          </p:cNvPicPr>
          <p:nvPr/>
        </p:nvPicPr>
        <p:blipFill rotWithShape="1">
          <a:blip r:embed="rId2"/>
          <a:srcRect l="23563" r="20188"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9FF1C57-F554-3548-AD7E-A08DC31C41C0}"/>
              </a:ext>
            </a:extLst>
          </p:cNvPr>
          <p:cNvSpPr>
            <a:spLocks noGrp="1"/>
          </p:cNvSpPr>
          <p:nvPr>
            <p:ph idx="1"/>
          </p:nvPr>
        </p:nvSpPr>
        <p:spPr>
          <a:xfrm>
            <a:off x="6657715" y="2990818"/>
            <a:ext cx="4195673" cy="2913872"/>
          </a:xfrm>
        </p:spPr>
        <p:txBody>
          <a:bodyPr anchor="t">
            <a:normAutofit/>
          </a:bodyPr>
          <a:lstStyle/>
          <a:p>
            <a:pPr marL="0" indent="0">
              <a:buNone/>
            </a:pPr>
            <a:r>
              <a:rPr lang="en-US" sz="2000" dirty="0">
                <a:solidFill>
                  <a:schemeClr val="tx1">
                    <a:alpha val="80000"/>
                  </a:schemeClr>
                </a:solidFill>
              </a:rPr>
              <a:t>What are you looking forward to?</a:t>
            </a:r>
          </a:p>
          <a:p>
            <a:pPr marL="0" indent="0">
              <a:buNone/>
            </a:pPr>
            <a:endParaRPr lang="en-US" sz="2000" dirty="0">
              <a:solidFill>
                <a:schemeClr val="tx1">
                  <a:alpha val="80000"/>
                </a:schemeClr>
              </a:solidFill>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470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hape 51"/>
          <p:cNvSpPr>
            <a:spLocks noGrp="1"/>
          </p:cNvSpPr>
          <p:nvPr>
            <p:ph type="title"/>
          </p:nvPr>
        </p:nvSpPr>
        <p:spPr>
          <a:xfrm>
            <a:off x="827088" y="1641752"/>
            <a:ext cx="3527425" cy="4366936"/>
          </a:xfrm>
          <a:prstGeom prst="rect">
            <a:avLst/>
          </a:prstGeom>
        </p:spPr>
        <p:txBody>
          <a:bodyPr vert="horz" lIns="91440" tIns="45720" rIns="91440" bIns="45720" rtlCol="0" anchor="t">
            <a:normAutofit/>
          </a:bodyPr>
          <a:lstStyle/>
          <a:p>
            <a:pPr>
              <a:defRPr sz="1800">
                <a:uFillTx/>
              </a:defRPr>
            </a:pPr>
            <a:br>
              <a:rPr lang="en-US" sz="4000" kern="1200" dirty="0">
                <a:solidFill>
                  <a:schemeClr val="tx1"/>
                </a:solidFill>
                <a:uFill>
                  <a:solidFill/>
                </a:uFill>
                <a:latin typeface="+mj-lt"/>
                <a:ea typeface="+mj-ea"/>
                <a:cs typeface="+mj-cs"/>
              </a:rPr>
            </a:br>
            <a:r>
              <a:rPr lang="en-US" sz="4000" b="1" kern="1200" dirty="0">
                <a:solidFill>
                  <a:schemeClr val="tx1"/>
                </a:solidFill>
                <a:latin typeface="+mj-lt"/>
                <a:ea typeface="+mj-ea"/>
                <a:cs typeface="+mj-cs"/>
              </a:rPr>
              <a:t>Acute Stress Disorder 308.3</a:t>
            </a:r>
            <a:br>
              <a:rPr lang="en-US" sz="4000" kern="1200" dirty="0">
                <a:solidFill>
                  <a:schemeClr val="tx1"/>
                </a:solidFill>
                <a:uFill>
                  <a:solidFill>
                    <a:srgbClr val="48221B"/>
                  </a:solidFill>
                </a:uFill>
                <a:latin typeface="+mj-lt"/>
                <a:ea typeface="+mj-ea"/>
                <a:cs typeface="+mj-cs"/>
                <a:sym typeface="Geneva"/>
              </a:rPr>
            </a:br>
            <a:endParaRPr lang="en-US" sz="4000" kern="1200" dirty="0">
              <a:solidFill>
                <a:schemeClr val="tx1"/>
              </a:solidFill>
              <a:uFill>
                <a:solidFill>
                  <a:srgbClr val="48221B"/>
                </a:solidFill>
              </a:uFill>
              <a:latin typeface="+mj-lt"/>
              <a:ea typeface="+mj-ea"/>
              <a:cs typeface="+mj-cs"/>
              <a:sym typeface="Geneva"/>
            </a:endParaRPr>
          </a:p>
        </p:txBody>
      </p:sp>
      <p:sp>
        <p:nvSpPr>
          <p:cNvPr id="52" name="Shape 52"/>
          <p:cNvSpPr>
            <a:spLocks noGrp="1"/>
          </p:cNvSpPr>
          <p:nvPr>
            <p:ph type="body" idx="1"/>
          </p:nvPr>
        </p:nvSpPr>
        <p:spPr>
          <a:xfrm>
            <a:off x="5222081" y="1641752"/>
            <a:ext cx="5260975" cy="3960000"/>
          </a:xfrm>
          <a:prstGeom prst="rect">
            <a:avLst/>
          </a:prstGeom>
        </p:spPr>
        <p:txBody>
          <a:bodyPr vert="horz" lIns="91440" tIns="45720" rIns="91440" bIns="45720" rtlCol="0">
            <a:normAutofit/>
          </a:bodyPr>
          <a:lstStyle/>
          <a:p>
            <a:pPr marL="173037">
              <a:spcBef>
                <a:spcPts val="700"/>
              </a:spcBef>
              <a:defRPr sz="1800">
                <a:uFillTx/>
              </a:defRPr>
            </a:pPr>
            <a:endParaRPr lang="en-US" sz="3200" dirty="0">
              <a:solidFill>
                <a:schemeClr val="tx1">
                  <a:alpha val="80000"/>
                </a:schemeClr>
              </a:solidFill>
              <a:uFill>
                <a:solidFill/>
              </a:uFill>
              <a:sym typeface="Geneva"/>
            </a:endParaRPr>
          </a:p>
          <a:p>
            <a:pPr marL="374914">
              <a:spcBef>
                <a:spcPts val="600"/>
              </a:spcBef>
              <a:buSzPct val="100000"/>
              <a:defRPr sz="1800">
                <a:uFillTx/>
              </a:defRPr>
            </a:pPr>
            <a:r>
              <a:rPr lang="en-US" sz="3200" dirty="0">
                <a:solidFill>
                  <a:schemeClr val="tx1">
                    <a:alpha val="80000"/>
                  </a:schemeClr>
                </a:solidFill>
                <a:uFill>
                  <a:solidFill/>
                </a:uFill>
                <a:sym typeface="Times New Roman"/>
              </a:rPr>
              <a:t>Share main symptom of PTSD</a:t>
            </a:r>
          </a:p>
          <a:p>
            <a:pPr marL="374914">
              <a:spcBef>
                <a:spcPts val="600"/>
              </a:spcBef>
              <a:buSzPct val="100000"/>
              <a:defRPr sz="1800">
                <a:uFillTx/>
              </a:defRPr>
            </a:pPr>
            <a:r>
              <a:rPr lang="en-US" sz="3200" dirty="0">
                <a:solidFill>
                  <a:schemeClr val="tx1">
                    <a:alpha val="80000"/>
                  </a:schemeClr>
                </a:solidFill>
                <a:uFill>
                  <a:solidFill/>
                </a:uFill>
                <a:sym typeface="Times New Roman"/>
              </a:rPr>
              <a:t>Symptoms occur 3 or more days and less than</a:t>
            </a:r>
            <a:r>
              <a:rPr lang="en-US" sz="3200" dirty="0">
                <a:solidFill>
                  <a:schemeClr val="tx1">
                    <a:alpha val="80000"/>
                  </a:schemeClr>
                </a:solidFill>
                <a:uFill>
                  <a:solidFill/>
                </a:uFill>
                <a:sym typeface="Times New Roman Bold"/>
              </a:rPr>
              <a:t> one month after exposure</a:t>
            </a:r>
            <a:r>
              <a:rPr lang="en-US" sz="3200" dirty="0">
                <a:solidFill>
                  <a:schemeClr val="tx1">
                    <a:alpha val="80000"/>
                  </a:schemeClr>
                </a:solidFill>
                <a:uFill>
                  <a:solidFill/>
                </a:uFill>
                <a:sym typeface="Times New Roman"/>
              </a:rPr>
              <a:t> to an extreme stressor</a:t>
            </a:r>
          </a:p>
        </p:txBody>
      </p:sp>
      <p:grpSp>
        <p:nvGrpSpPr>
          <p:cNvPr id="59" name="Group 5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60" name="Freeform: Shape 5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92988851"/>
      </p:ext>
    </p:extLst>
  </p:cSld>
  <p:clrMapOvr>
    <a:overrideClrMapping bg1="dk1" tx1="lt1" bg2="dk2" tx2="lt2" accent1="accent1" accent2="accent2" accent3="accent3" accent4="accent4" accent5="accent5" accent6="accent6" hlink="hlink" folHlink="folHlink"/>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66" name="Straight Connector 65">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2" name="Oval 71">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82" name="Straight Connector 81">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87" name="Rectangle 86">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0" name="Straight Connector 89">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4" name="Shape 54"/>
          <p:cNvSpPr>
            <a:spLocks noGrp="1"/>
          </p:cNvSpPr>
          <p:nvPr>
            <p:ph type="title"/>
          </p:nvPr>
        </p:nvSpPr>
        <p:spPr>
          <a:xfrm>
            <a:off x="630936" y="495992"/>
            <a:ext cx="4195140" cy="5638831"/>
          </a:xfrm>
          <a:prstGeom prst="rect">
            <a:avLst/>
          </a:prstGeom>
          <a:noFill/>
        </p:spPr>
        <p:txBody>
          <a:bodyPr vert="horz" lIns="91440" tIns="45720" rIns="91440" bIns="45720" rtlCol="0" anchor="ctr">
            <a:normAutofit/>
          </a:bodyPr>
          <a:lstStyle>
            <a:lvl1pPr defTabSz="914400">
              <a:defRPr sz="4400">
                <a:solidFill>
                  <a:srgbClr val="48221B"/>
                </a:solidFill>
                <a:uFill>
                  <a:solidFill>
                    <a:srgbClr val="48221B"/>
                  </a:solidFill>
                </a:uFill>
                <a:latin typeface="Geneva"/>
                <a:ea typeface="Geneva"/>
                <a:cs typeface="Geneva"/>
                <a:sym typeface="Geneva"/>
              </a:defRPr>
            </a:lvl1pPr>
          </a:lstStyle>
          <a:p>
            <a:pPr lvl="0">
              <a:defRPr sz="1800">
                <a:solidFill>
                  <a:srgbClr val="000000"/>
                </a:solidFill>
                <a:uFillTx/>
              </a:defRPr>
            </a:pPr>
            <a:r>
              <a:rPr lang="en-US" sz="4800" kern="1200">
                <a:solidFill>
                  <a:schemeClr val="tx1"/>
                </a:solidFill>
                <a:latin typeface="+mj-lt"/>
                <a:ea typeface="+mj-ea"/>
                <a:cs typeface="+mj-cs"/>
              </a:rPr>
              <a:t>Differential Diagnosis</a:t>
            </a:r>
          </a:p>
        </p:txBody>
      </p:sp>
      <p:graphicFrame>
        <p:nvGraphicFramePr>
          <p:cNvPr id="57" name="Shape 55">
            <a:extLst>
              <a:ext uri="{FF2B5EF4-FFF2-40B4-BE49-F238E27FC236}">
                <a16:creationId xmlns:a16="http://schemas.microsoft.com/office/drawing/2014/main" id="{6DDE68F9-ACB1-4DB6-9160-4706765841B1}"/>
              </a:ext>
            </a:extLst>
          </p:cNvPr>
          <p:cNvGraphicFramePr/>
          <p:nvPr>
            <p:extLst>
              <p:ext uri="{D42A27DB-BD31-4B8C-83A1-F6EECF244321}">
                <p14:modId xmlns:p14="http://schemas.microsoft.com/office/powerpoint/2010/main" val="3186115488"/>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5305803"/>
      </p:ext>
    </p:extLst>
  </p:cSld>
  <p:clrMapOvr>
    <a:overrideClrMapping bg1="dk1" tx1="lt1" bg2="dk2" tx2="lt2" accent1="accent1" accent2="accent2" accent3="accent3" accent4="accent4" accent5="accent5" accent6="accent6" hlink="hlink" folHlink="folHlink"/>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t coloured organisers">
            <a:extLst>
              <a:ext uri="{FF2B5EF4-FFF2-40B4-BE49-F238E27FC236}">
                <a16:creationId xmlns:a16="http://schemas.microsoft.com/office/drawing/2014/main" id="{E693CDBE-C6C3-4251-BC31-2264F51F6936}"/>
              </a:ext>
            </a:extLst>
          </p:cNvPr>
          <p:cNvPicPr>
            <a:picLocks noChangeAspect="1"/>
          </p:cNvPicPr>
          <p:nvPr/>
        </p:nvPicPr>
        <p:blipFill rotWithShape="1">
          <a:blip r:embed="rId2"/>
          <a:srcRect l="7401" r="7295"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dirty="0"/>
              <a:t>Diagnostic Application: Case Examples</a:t>
            </a:r>
          </a:p>
        </p:txBody>
      </p:sp>
      <p:sp>
        <p:nvSpPr>
          <p:cNvPr id="3" name="Text Placeholder 2"/>
          <p:cNvSpPr>
            <a:spLocks noGrp="1"/>
          </p:cNvSpPr>
          <p:nvPr>
            <p:ph type="body" idx="1"/>
          </p:nvPr>
        </p:nvSpPr>
        <p:spPr>
          <a:xfrm>
            <a:off x="7531610" y="2434201"/>
            <a:ext cx="3822189" cy="3742762"/>
          </a:xfrm>
        </p:spPr>
        <p:txBody>
          <a:bodyPr vert="horz" lIns="91440" tIns="45720" rIns="91440" bIns="45720" rtlCol="0">
            <a:normAutofit/>
          </a:bodyPr>
          <a:lstStyle/>
          <a:p>
            <a:r>
              <a:rPr lang="en-US" sz="2000" dirty="0"/>
              <a:t>After reviewing the DSM criteria for PTSD/ASD and accessing the case example, work in your group to determine what diagnosis, if any, you would give the case examples. </a:t>
            </a:r>
          </a:p>
        </p:txBody>
      </p:sp>
    </p:spTree>
    <p:extLst>
      <p:ext uri="{BB962C8B-B14F-4D97-AF65-F5344CB8AC3E}">
        <p14:creationId xmlns:p14="http://schemas.microsoft.com/office/powerpoint/2010/main" val="117865989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3973667" cy="5811837"/>
          </a:xfrm>
        </p:spPr>
        <p:txBody>
          <a:bodyPr vert="horz" lIns="91440" tIns="45720" rIns="91440" bIns="45720" rtlCol="0" anchor="ctr">
            <a:normAutofit/>
          </a:bodyPr>
          <a:lstStyle/>
          <a:p>
            <a:r>
              <a:rPr lang="en-US" kern="1200">
                <a:solidFill>
                  <a:srgbClr val="FFFFFF"/>
                </a:solidFill>
                <a:latin typeface="+mj-lt"/>
                <a:ea typeface="+mj-ea"/>
                <a:cs typeface="+mj-cs"/>
              </a:rPr>
              <a:t>Screening</a:t>
            </a:r>
          </a:p>
        </p:txBody>
      </p:sp>
      <p:sp>
        <p:nvSpPr>
          <p:cNvPr id="3" name="Text Placeholder 2"/>
          <p:cNvSpPr>
            <a:spLocks noGrp="1"/>
          </p:cNvSpPr>
          <p:nvPr>
            <p:ph type="body" idx="1"/>
          </p:nvPr>
        </p:nvSpPr>
        <p:spPr>
          <a:xfrm>
            <a:off x="5356927" y="365125"/>
            <a:ext cx="5996871" cy="5811837"/>
          </a:xfrm>
        </p:spPr>
        <p:txBody>
          <a:bodyPr vert="horz" lIns="91440" tIns="45720" rIns="91440" bIns="45720" rtlCol="0" anchor="ctr">
            <a:normAutofit/>
          </a:bodyPr>
          <a:lstStyle/>
          <a:p>
            <a:r>
              <a:rPr lang="en-US" sz="2000">
                <a:solidFill>
                  <a:srgbClr val="FFFFFF"/>
                </a:solidFill>
              </a:rPr>
              <a:t>To determine if a person has a history of trauma or trauma related symptoms. </a:t>
            </a:r>
          </a:p>
          <a:p>
            <a:r>
              <a:rPr lang="en-US" sz="2000">
                <a:solidFill>
                  <a:srgbClr val="FFFFFF"/>
                </a:solidFill>
              </a:rPr>
              <a:t>Typically “yes” or “no” answers.</a:t>
            </a:r>
          </a:p>
          <a:p>
            <a:r>
              <a:rPr lang="en-US" sz="2000">
                <a:solidFill>
                  <a:srgbClr val="FFFFFF"/>
                </a:solidFill>
              </a:rPr>
              <a:t>Positive screens indicate further assessment and evaluation is needed.</a:t>
            </a:r>
          </a:p>
          <a:p>
            <a:r>
              <a:rPr lang="en-US" sz="2000">
                <a:solidFill>
                  <a:srgbClr val="FFFFFF"/>
                </a:solidFill>
              </a:rPr>
              <a:t>Negative screens do not necessarily mean that an individual doesn’t have symptoms that warrant intervention.</a:t>
            </a:r>
          </a:p>
          <a:p>
            <a:r>
              <a:rPr lang="en-US" sz="2000">
                <a:solidFill>
                  <a:srgbClr val="FFFFFF"/>
                </a:solidFill>
              </a:rPr>
              <a:t>Not an end in itself.</a:t>
            </a:r>
          </a:p>
          <a:p>
            <a:r>
              <a:rPr lang="en-US" sz="2000">
                <a:solidFill>
                  <a:srgbClr val="FFFFFF"/>
                </a:solidFill>
              </a:rPr>
              <a:t>Can be administered by trained staff whereas assessments for trauma-related disorders require a mental health professional trained in evaluation and assessment process. </a:t>
            </a:r>
          </a:p>
        </p:txBody>
      </p:sp>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3973667" cy="5811837"/>
          </a:xfrm>
        </p:spPr>
        <p:txBody>
          <a:bodyPr vert="horz" lIns="91440" tIns="45720" rIns="91440" bIns="45720" rtlCol="0" anchor="ctr">
            <a:normAutofit/>
          </a:bodyPr>
          <a:lstStyle/>
          <a:p>
            <a:r>
              <a:rPr lang="en-US" kern="1200">
                <a:solidFill>
                  <a:srgbClr val="FFFFFF"/>
                </a:solidFill>
                <a:latin typeface="+mj-lt"/>
                <a:ea typeface="+mj-ea"/>
                <a:cs typeface="+mj-cs"/>
              </a:rPr>
              <a:t>Assessments and Screenings</a:t>
            </a:r>
          </a:p>
        </p:txBody>
      </p:sp>
      <p:sp>
        <p:nvSpPr>
          <p:cNvPr id="3" name="Text Placeholder 2"/>
          <p:cNvSpPr>
            <a:spLocks noGrp="1"/>
          </p:cNvSpPr>
          <p:nvPr>
            <p:ph type="body" idx="1"/>
          </p:nvPr>
        </p:nvSpPr>
        <p:spPr>
          <a:xfrm>
            <a:off x="5356927" y="365125"/>
            <a:ext cx="5996871" cy="5811837"/>
          </a:xfrm>
        </p:spPr>
        <p:txBody>
          <a:bodyPr vert="horz" lIns="91440" tIns="45720" rIns="91440" bIns="45720" rtlCol="0" anchor="ctr">
            <a:normAutofit/>
          </a:bodyPr>
          <a:lstStyle/>
          <a:p>
            <a:r>
              <a:rPr lang="en-US" sz="2000">
                <a:solidFill>
                  <a:srgbClr val="FFFFFF"/>
                </a:solidFill>
              </a:rPr>
              <a:t>Important to use validated measures</a:t>
            </a:r>
          </a:p>
          <a:p>
            <a:r>
              <a:rPr lang="en-US" sz="2000">
                <a:solidFill>
                  <a:srgbClr val="FFFFFF"/>
                </a:solidFill>
              </a:rPr>
              <a:t>Screen all clients</a:t>
            </a:r>
          </a:p>
          <a:p>
            <a:r>
              <a:rPr lang="en-US" sz="2000">
                <a:solidFill>
                  <a:srgbClr val="FFFFFF"/>
                </a:solidFill>
              </a:rPr>
              <a:t>Some clients will not make the connection to trauma in their histories and current symptomology</a:t>
            </a:r>
          </a:p>
          <a:p>
            <a:r>
              <a:rPr lang="en-US" sz="2000">
                <a:solidFill>
                  <a:srgbClr val="FFFFFF"/>
                </a:solidFill>
              </a:rPr>
              <a:t>Paper-and-pencil assessments can be easier and less threatening for some clients than clinical assessments</a:t>
            </a:r>
          </a:p>
          <a:p>
            <a:r>
              <a:rPr lang="en-US" sz="2000">
                <a:solidFill>
                  <a:srgbClr val="FFFFFF"/>
                </a:solidFill>
              </a:rPr>
              <a:t>Conduct assessments throughout treatment</a:t>
            </a:r>
          </a:p>
          <a:p>
            <a:pPr lvl="1"/>
            <a:r>
              <a:rPr lang="en-US" sz="2000">
                <a:solidFill>
                  <a:srgbClr val="FFFFFF"/>
                </a:solidFill>
              </a:rPr>
              <a:t>This allows a therapist to track changes in presence, frequency and intensity of sxs.</a:t>
            </a:r>
          </a:p>
          <a:p>
            <a:pPr lvl="1"/>
            <a:r>
              <a:rPr lang="en-US" sz="2000">
                <a:solidFill>
                  <a:srgbClr val="FFFFFF"/>
                </a:solidFill>
              </a:rPr>
              <a:t>Adjustment of diagnoses and treatment plan</a:t>
            </a:r>
          </a:p>
          <a:p>
            <a:pPr lvl="1"/>
            <a:r>
              <a:rPr lang="en-US" sz="2000">
                <a:solidFill>
                  <a:srgbClr val="FFFFFF"/>
                </a:solidFill>
              </a:rPr>
              <a:t>Select appropriate prevention/intervention strategies</a:t>
            </a:r>
          </a:p>
          <a:p>
            <a:pPr lvl="1"/>
            <a:endParaRPr lang="en-US" sz="2000">
              <a:solidFill>
                <a:srgbClr val="FFFFFF"/>
              </a:solidFill>
            </a:endParaRPr>
          </a:p>
          <a:p>
            <a:pPr marL="457200" lvl="1"/>
            <a:r>
              <a:rPr lang="en-US" sz="2000">
                <a:solidFill>
                  <a:srgbClr val="FFFFFF"/>
                </a:solidFill>
              </a:rPr>
              <a:t>Always make sure a client is grounded and safe before leaving the interview/intake/session.</a:t>
            </a:r>
          </a:p>
          <a:p>
            <a:pPr lvl="1"/>
            <a:endParaRPr lang="en-US" sz="2000">
              <a:solidFill>
                <a:srgbClr val="FFFFFF"/>
              </a:solidFill>
            </a:endParaRPr>
          </a:p>
        </p:txBody>
      </p:sp>
    </p:spTree>
    <p:extLst>
      <p:ext uri="{BB962C8B-B14F-4D97-AF65-F5344CB8AC3E}">
        <p14:creationId xmlns:p14="http://schemas.microsoft.com/office/powerpoint/2010/main" val="4220346186"/>
      </p:ext>
    </p:extLst>
  </p:cSld>
  <p:clrMapOvr>
    <a:overrideClrMapping bg1="dk1" tx1="lt1" bg2="dk2" tx2="lt2" accent1="accent1" accent2="accent2" accent3="accent3" accent4="accent4" accent5="accent5" accent6="accent6" hlink="hlink" folHlink="folHlink"/>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of VA PTSD website where hyperlink connects">
            <a:hlinkClick r:id="rId3"/>
            <a:extLst>
              <a:ext uri="{FF2B5EF4-FFF2-40B4-BE49-F238E27FC236}">
                <a16:creationId xmlns:a16="http://schemas.microsoft.com/office/drawing/2014/main" id="{0AA50886-081B-8243-B2FE-81D805545CDE}"/>
              </a:ext>
            </a:extLst>
          </p:cNvPr>
          <p:cNvPicPr>
            <a:picLocks noChangeAspect="1"/>
          </p:cNvPicPr>
          <p:nvPr/>
        </p:nvPicPr>
        <p:blipFill>
          <a:blip r:embed="rId4"/>
          <a:stretch>
            <a:fillRect/>
          </a:stretch>
        </p:blipFill>
        <p:spPr>
          <a:xfrm>
            <a:off x="2930622" y="643467"/>
            <a:ext cx="6330756" cy="5571065"/>
          </a:xfrm>
          <a:prstGeom prst="rect">
            <a:avLst/>
          </a:prstGeom>
          <a:ln>
            <a:noFill/>
          </a:ln>
        </p:spPr>
      </p:pic>
      <p:sp>
        <p:nvSpPr>
          <p:cNvPr id="2" name="TextBox 1">
            <a:extLst>
              <a:ext uri="{FF2B5EF4-FFF2-40B4-BE49-F238E27FC236}">
                <a16:creationId xmlns:a16="http://schemas.microsoft.com/office/drawing/2014/main" id="{962360AE-1D9D-A479-7B32-CB5EB2D98A41}"/>
              </a:ext>
            </a:extLst>
          </p:cNvPr>
          <p:cNvSpPr txBox="1"/>
          <p:nvPr/>
        </p:nvSpPr>
        <p:spPr>
          <a:xfrm>
            <a:off x="3028208" y="6448301"/>
            <a:ext cx="6676764" cy="369332"/>
          </a:xfrm>
          <a:prstGeom prst="rect">
            <a:avLst/>
          </a:prstGeom>
          <a:noFill/>
        </p:spPr>
        <p:txBody>
          <a:bodyPr wrap="none" rtlCol="0">
            <a:spAutoFit/>
          </a:bodyPr>
          <a:lstStyle/>
          <a:p>
            <a:r>
              <a:rPr lang="en-US" dirty="0"/>
              <a:t>https://</a:t>
            </a:r>
            <a:r>
              <a:rPr lang="en-US" dirty="0" err="1"/>
              <a:t>www.ptsd.va.gov</a:t>
            </a:r>
            <a:r>
              <a:rPr lang="en-US" dirty="0"/>
              <a:t>/professional/assessment/screens/</a:t>
            </a:r>
            <a:r>
              <a:rPr lang="en-US" dirty="0" err="1"/>
              <a:t>index.asp</a:t>
            </a:r>
            <a:endParaRPr lang="en-US" dirty="0"/>
          </a:p>
        </p:txBody>
      </p:sp>
    </p:spTree>
    <p:extLst>
      <p:ext uri="{BB962C8B-B14F-4D97-AF65-F5344CB8AC3E}">
        <p14:creationId xmlns:p14="http://schemas.microsoft.com/office/powerpoint/2010/main" val="297622400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hape 60"/>
          <p:cNvSpPr>
            <a:spLocks noGrp="1"/>
          </p:cNvSpPr>
          <p:nvPr>
            <p:ph type="title"/>
          </p:nvPr>
        </p:nvSpPr>
        <p:spPr>
          <a:xfrm>
            <a:off x="630936" y="640080"/>
            <a:ext cx="4818888" cy="1481328"/>
          </a:xfrm>
          <a:prstGeom prst="rect">
            <a:avLst/>
          </a:prstGeom>
        </p:spPr>
        <p:txBody>
          <a:bodyPr vert="horz" lIns="91440" tIns="45720" rIns="91440" bIns="45720" rtlCol="0" anchor="b">
            <a:normAutofit/>
          </a:bodyPr>
          <a:lstStyle>
            <a:lvl1pPr defTabSz="914400">
              <a:defRPr sz="4400">
                <a:solidFill>
                  <a:srgbClr val="48221B"/>
                </a:solidFill>
                <a:uFill>
                  <a:solidFill>
                    <a:srgbClr val="48221B"/>
                  </a:solidFill>
                </a:uFill>
                <a:latin typeface="Geneva"/>
                <a:ea typeface="Geneva"/>
                <a:cs typeface="Geneva"/>
                <a:sym typeface="Geneva"/>
              </a:defRPr>
            </a:lvl1pPr>
          </a:lstStyle>
          <a:p>
            <a:pPr lvl="0">
              <a:defRPr sz="1800">
                <a:solidFill>
                  <a:srgbClr val="000000"/>
                </a:solidFill>
                <a:uFillTx/>
              </a:defRPr>
            </a:pPr>
            <a:r>
              <a:rPr lang="en-US" sz="5000" kern="1200">
                <a:solidFill>
                  <a:schemeClr val="tx1"/>
                </a:solidFill>
                <a:latin typeface="+mj-lt"/>
                <a:ea typeface="+mj-ea"/>
                <a:cs typeface="+mj-cs"/>
              </a:rPr>
              <a:t>Complex PTSD/DESNOS</a:t>
            </a:r>
          </a:p>
        </p:txBody>
      </p:sp>
      <p:sp>
        <p:nvSpPr>
          <p:cNvPr id="7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hape 61"/>
          <p:cNvSpPr>
            <a:spLocks noGrp="1"/>
          </p:cNvSpPr>
          <p:nvPr>
            <p:ph type="body" idx="1"/>
          </p:nvPr>
        </p:nvSpPr>
        <p:spPr>
          <a:xfrm>
            <a:off x="630936" y="2660904"/>
            <a:ext cx="4818888" cy="3547872"/>
          </a:xfrm>
          <a:prstGeom prst="rect">
            <a:avLst/>
          </a:prstGeom>
        </p:spPr>
        <p:txBody>
          <a:bodyPr vert="horz" lIns="91440" tIns="45720" rIns="91440" bIns="45720" rtlCol="0" anchor="t">
            <a:normAutofit/>
          </a:bodyPr>
          <a:lstStyle/>
          <a:p>
            <a:pPr marL="914400">
              <a:spcBef>
                <a:spcPts val="700"/>
              </a:spcBef>
              <a:buSzPct val="135000"/>
              <a:defRPr sz="1800">
                <a:uFillTx/>
              </a:defRPr>
            </a:pPr>
            <a:r>
              <a:rPr lang="en-US" sz="2200">
                <a:uFill>
                  <a:solidFill/>
                </a:uFill>
                <a:sym typeface="Times New Roman Bold"/>
              </a:rPr>
              <a:t>Exposure to multiple traumas</a:t>
            </a:r>
          </a:p>
          <a:p>
            <a:pPr marL="914400">
              <a:spcBef>
                <a:spcPts val="700"/>
              </a:spcBef>
              <a:buSzPct val="135000"/>
              <a:defRPr sz="1800">
                <a:uFillTx/>
              </a:defRPr>
            </a:pPr>
            <a:r>
              <a:rPr lang="en-US" sz="2200">
                <a:uFill>
                  <a:solidFill/>
                </a:uFill>
                <a:sym typeface="Times New Roman Bold"/>
              </a:rPr>
              <a:t> Exposure to high levels of chronic stress</a:t>
            </a:r>
          </a:p>
          <a:p>
            <a:pPr marL="914400">
              <a:spcBef>
                <a:spcPts val="700"/>
              </a:spcBef>
              <a:buSzPct val="135000"/>
              <a:defRPr sz="1800">
                <a:uFillTx/>
              </a:defRPr>
            </a:pPr>
            <a:r>
              <a:rPr lang="en-US" sz="2200">
                <a:uFill>
                  <a:solidFill/>
                </a:uFill>
                <a:sym typeface="Times New Roman Bold"/>
              </a:rPr>
              <a:t>Changes brain function</a:t>
            </a:r>
          </a:p>
          <a:p>
            <a:pPr marL="914400">
              <a:spcBef>
                <a:spcPts val="700"/>
              </a:spcBef>
              <a:buSzPct val="135000"/>
              <a:defRPr sz="1800">
                <a:uFillTx/>
              </a:defRPr>
            </a:pPr>
            <a:r>
              <a:rPr lang="en-US" sz="2200">
                <a:uFill>
                  <a:solidFill/>
                </a:uFill>
                <a:sym typeface="Times New Roman Bold"/>
              </a:rPr>
              <a:t>Can result in problems with identity and relatedness</a:t>
            </a:r>
          </a:p>
        </p:txBody>
      </p:sp>
      <p:pic>
        <p:nvPicPr>
          <p:cNvPr id="2" name="Picture 1">
            <a:hlinkClick r:id="rId3"/>
            <a:extLst>
              <a:ext uri="{FF2B5EF4-FFF2-40B4-BE49-F238E27FC236}">
                <a16:creationId xmlns:a16="http://schemas.microsoft.com/office/drawing/2014/main" id="{F7AAB654-DBB4-5285-345E-DA8EF0E4AD63}"/>
              </a:ext>
            </a:extLst>
          </p:cNvPr>
          <p:cNvPicPr>
            <a:picLocks noChangeAspect="1"/>
          </p:cNvPicPr>
          <p:nvPr/>
        </p:nvPicPr>
        <p:blipFill>
          <a:blip r:embed="rId4"/>
          <a:stretch>
            <a:fillRect/>
          </a:stretch>
        </p:blipFill>
        <p:spPr>
          <a:xfrm>
            <a:off x="7552601" y="640080"/>
            <a:ext cx="2551861" cy="5577840"/>
          </a:xfrm>
          <a:prstGeom prst="rect">
            <a:avLst/>
          </a:prstGeom>
        </p:spPr>
      </p:pic>
      <p:sp>
        <p:nvSpPr>
          <p:cNvPr id="3" name="TextBox 2">
            <a:extLst>
              <a:ext uri="{FF2B5EF4-FFF2-40B4-BE49-F238E27FC236}">
                <a16:creationId xmlns:a16="http://schemas.microsoft.com/office/drawing/2014/main" id="{FE1F22AC-552A-C561-FD11-F007F8BE48FE}"/>
              </a:ext>
            </a:extLst>
          </p:cNvPr>
          <p:cNvSpPr txBox="1"/>
          <p:nvPr/>
        </p:nvSpPr>
        <p:spPr>
          <a:xfrm>
            <a:off x="107858" y="5839444"/>
            <a:ext cx="7122143" cy="369332"/>
          </a:xfrm>
          <a:prstGeom prst="rect">
            <a:avLst/>
          </a:prstGeom>
          <a:noFill/>
        </p:spPr>
        <p:txBody>
          <a:bodyPr wrap="none" rtlCol="0">
            <a:spAutoFit/>
          </a:bodyPr>
          <a:lstStyle/>
          <a:p>
            <a:r>
              <a:rPr lang="en-US" dirty="0"/>
              <a:t>https://</a:t>
            </a:r>
            <a:r>
              <a:rPr lang="en-US" dirty="0" err="1"/>
              <a:t>my.clevelandclinic.org</a:t>
            </a:r>
            <a:r>
              <a:rPr lang="en-US" dirty="0"/>
              <a:t>/health/diseases/24881-cptsd-complex-ptsd</a:t>
            </a:r>
          </a:p>
        </p:txBody>
      </p:sp>
      <p:sp>
        <p:nvSpPr>
          <p:cNvPr id="4" name="TextBox 3">
            <a:extLst>
              <a:ext uri="{FF2B5EF4-FFF2-40B4-BE49-F238E27FC236}">
                <a16:creationId xmlns:a16="http://schemas.microsoft.com/office/drawing/2014/main" id="{EFB013C9-23FB-275E-AE0A-65BA8F301A6B}"/>
              </a:ext>
            </a:extLst>
          </p:cNvPr>
          <p:cNvSpPr txBox="1"/>
          <p:nvPr/>
        </p:nvSpPr>
        <p:spPr>
          <a:xfrm>
            <a:off x="107858" y="6328795"/>
            <a:ext cx="12084142" cy="369332"/>
          </a:xfrm>
          <a:prstGeom prst="rect">
            <a:avLst/>
          </a:prstGeom>
          <a:noFill/>
        </p:spPr>
        <p:txBody>
          <a:bodyPr wrap="none" rtlCol="0">
            <a:spAutoFit/>
          </a:bodyPr>
          <a:lstStyle/>
          <a:p>
            <a:r>
              <a:rPr lang="en-US" dirty="0"/>
              <a:t>chrome-extension://</a:t>
            </a:r>
            <a:r>
              <a:rPr lang="en-US" dirty="0" err="1"/>
              <a:t>efaidnbmnnnibpcajpcglclefindmkaj</a:t>
            </a:r>
            <a:r>
              <a:rPr lang="en-US" dirty="0"/>
              <a:t>/https://</a:t>
            </a:r>
            <a:r>
              <a:rPr lang="en-US" dirty="0" err="1"/>
              <a:t>www.ptsd.va.gov</a:t>
            </a:r>
            <a:r>
              <a:rPr lang="en-US" dirty="0"/>
              <a:t>/professional/articles/article-pdf/id52075.pdf</a:t>
            </a:r>
          </a:p>
        </p:txBody>
      </p:sp>
    </p:spTree>
    <p:extLst>
      <p:ext uri="{BB962C8B-B14F-4D97-AF65-F5344CB8AC3E}">
        <p14:creationId xmlns:p14="http://schemas.microsoft.com/office/powerpoint/2010/main" val="322895756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Freeform: Shape 8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oup 8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8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8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8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8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75" name="Shape 75"/>
          <p:cNvSpPr>
            <a:spLocks noGrp="1"/>
          </p:cNvSpPr>
          <p:nvPr>
            <p:ph type="title"/>
          </p:nvPr>
        </p:nvSpPr>
        <p:spPr>
          <a:xfrm>
            <a:off x="535020" y="685800"/>
            <a:ext cx="2780271" cy="5105400"/>
          </a:xfrm>
          <a:prstGeom prst="rect">
            <a:avLst/>
          </a:prstGeom>
        </p:spPr>
        <p:txBody>
          <a:bodyPr vert="horz" lIns="91440" tIns="45720" rIns="91440" bIns="45720" rtlCol="0" anchor="ctr">
            <a:normAutofit/>
          </a:bodyPr>
          <a:lstStyle>
            <a:lvl1pPr defTabSz="647700">
              <a:defRPr sz="3100">
                <a:solidFill>
                  <a:srgbClr val="48221B"/>
                </a:solidFill>
                <a:uFill>
                  <a:solidFill>
                    <a:srgbClr val="48221B"/>
                  </a:solidFill>
                </a:uFill>
                <a:latin typeface="Geneva"/>
                <a:ea typeface="Geneva"/>
                <a:cs typeface="Geneva"/>
                <a:sym typeface="Geneva"/>
              </a:defRPr>
            </a:lvl1pPr>
          </a:lstStyle>
          <a:p>
            <a:pPr lvl="0" defTabSz="914400">
              <a:defRPr sz="1800">
                <a:solidFill>
                  <a:srgbClr val="000000"/>
                </a:solidFill>
                <a:uFillTx/>
              </a:defRPr>
            </a:pPr>
            <a:r>
              <a:rPr lang="en-US" sz="2800" kern="1200">
                <a:solidFill>
                  <a:srgbClr val="FFFFFF"/>
                </a:solidFill>
                <a:latin typeface="+mj-lt"/>
                <a:ea typeface="+mj-ea"/>
                <a:cs typeface="+mj-cs"/>
              </a:rPr>
              <a:t>Complex PTSD/Borderline Personality Disorder (Herman)</a:t>
            </a:r>
          </a:p>
        </p:txBody>
      </p:sp>
      <p:graphicFrame>
        <p:nvGraphicFramePr>
          <p:cNvPr id="78" name="Shape 76">
            <a:extLst>
              <a:ext uri="{FF2B5EF4-FFF2-40B4-BE49-F238E27FC236}">
                <a16:creationId xmlns:a16="http://schemas.microsoft.com/office/drawing/2014/main" id="{A3E3F9ED-DA77-4FD1-858B-EABB8D4081FC}"/>
              </a:ext>
            </a:extLst>
          </p:cNvPr>
          <p:cNvGraphicFramePr/>
          <p:nvPr>
            <p:extLst>
              <p:ext uri="{D42A27DB-BD31-4B8C-83A1-F6EECF244321}">
                <p14:modId xmlns:p14="http://schemas.microsoft.com/office/powerpoint/2010/main" val="401633818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89026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704088"/>
            <a:ext cx="3529953" cy="2980944"/>
          </a:xfrm>
        </p:spPr>
        <p:txBody>
          <a:bodyPr>
            <a:normAutofit/>
          </a:bodyPr>
          <a:lstStyle/>
          <a:p>
            <a:r>
              <a:rPr lang="en-US">
                <a:solidFill>
                  <a:schemeClr val="bg1"/>
                </a:solidFill>
              </a:rPr>
              <a:t>What is missing from PTSD?</a:t>
            </a:r>
          </a:p>
        </p:txBody>
      </p:sp>
      <p:sp>
        <p:nvSpPr>
          <p:cNvPr id="3" name="Content Placeholder 2"/>
          <p:cNvSpPr>
            <a:spLocks noGrp="1"/>
          </p:cNvSpPr>
          <p:nvPr>
            <p:ph idx="1"/>
          </p:nvPr>
        </p:nvSpPr>
        <p:spPr>
          <a:xfrm>
            <a:off x="6212410" y="704088"/>
            <a:ext cx="5135293" cy="5248656"/>
          </a:xfrm>
        </p:spPr>
        <p:txBody>
          <a:bodyPr anchor="ctr">
            <a:normAutofit/>
          </a:bodyPr>
          <a:lstStyle/>
          <a:p>
            <a:r>
              <a:rPr lang="en-US" sz="2400"/>
              <a:t>Diagnosis does not necessarily capture effects of complex trauma (these factors might better be captured by mood disorders, personality disorders, or regulatory disorders);</a:t>
            </a:r>
          </a:p>
          <a:p>
            <a:pPr lvl="1"/>
            <a:r>
              <a:rPr lang="en-US" dirty="0"/>
              <a:t>Emotional dysregulation</a:t>
            </a:r>
          </a:p>
          <a:p>
            <a:pPr lvl="1"/>
            <a:r>
              <a:rPr lang="en-US" dirty="0"/>
              <a:t>Dysregulation of consciousness/dissociation</a:t>
            </a:r>
          </a:p>
          <a:p>
            <a:pPr lvl="1"/>
            <a:r>
              <a:rPr lang="en-US" dirty="0"/>
              <a:t>Somatization</a:t>
            </a:r>
          </a:p>
          <a:p>
            <a:pPr lvl="1"/>
            <a:r>
              <a:rPr lang="en-US" dirty="0"/>
              <a:t>Existential adjustment (the damaged or stained self)</a:t>
            </a:r>
          </a:p>
        </p:txBody>
      </p:sp>
    </p:spTree>
    <p:extLst>
      <p:ext uri="{BB962C8B-B14F-4D97-AF65-F5344CB8AC3E}">
        <p14:creationId xmlns:p14="http://schemas.microsoft.com/office/powerpoint/2010/main" val="1619980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2869A-4AD4-F0D7-BD67-D0B52970D0EE}"/>
              </a:ext>
            </a:extLst>
          </p:cNvPr>
          <p:cNvSpPr>
            <a:spLocks noGrp="1"/>
          </p:cNvSpPr>
          <p:nvPr>
            <p:ph type="title"/>
          </p:nvPr>
        </p:nvSpPr>
        <p:spPr>
          <a:xfrm>
            <a:off x="4654296" y="329184"/>
            <a:ext cx="6894576" cy="1783080"/>
          </a:xfrm>
        </p:spPr>
        <p:txBody>
          <a:bodyPr anchor="b">
            <a:normAutofit/>
          </a:bodyPr>
          <a:lstStyle/>
          <a:p>
            <a:r>
              <a:rPr lang="en-US" sz="5400"/>
              <a:t>Adjustment Disorders</a:t>
            </a:r>
          </a:p>
        </p:txBody>
      </p:sp>
      <p:pic>
        <p:nvPicPr>
          <p:cNvPr id="6" name="Picture 5" descr="Profile of young long-haired woman in fedora, sweater, and jacket in autumnal grasses rolling landscape">
            <a:extLst>
              <a:ext uri="{FF2B5EF4-FFF2-40B4-BE49-F238E27FC236}">
                <a16:creationId xmlns:a16="http://schemas.microsoft.com/office/drawing/2014/main" id="{699BFA2C-D13C-3841-4628-6D321425C2F2}"/>
              </a:ext>
            </a:extLst>
          </p:cNvPr>
          <p:cNvPicPr>
            <a:picLocks noChangeAspect="1"/>
          </p:cNvPicPr>
          <p:nvPr/>
        </p:nvPicPr>
        <p:blipFill rotWithShape="1">
          <a:blip r:embed="rId3">
            <a:extLst>
              <a:ext uri="{28A0092B-C50C-407E-A947-70E740481C1C}">
                <a14:useLocalDpi xmlns:a14="http://schemas.microsoft.com/office/drawing/2010/main" val="0"/>
              </a:ext>
            </a:extLst>
          </a:blip>
          <a:srcRect l="53359" r="7197"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0BB6F5-042E-0FCE-E794-7D71706823F3}"/>
              </a:ext>
            </a:extLst>
          </p:cNvPr>
          <p:cNvSpPr>
            <a:spLocks noGrp="1"/>
          </p:cNvSpPr>
          <p:nvPr>
            <p:ph idx="1"/>
          </p:nvPr>
        </p:nvSpPr>
        <p:spPr>
          <a:xfrm>
            <a:off x="4654296" y="2706624"/>
            <a:ext cx="6894576" cy="3483864"/>
          </a:xfrm>
        </p:spPr>
        <p:txBody>
          <a:bodyPr>
            <a:normAutofit/>
          </a:bodyPr>
          <a:lstStyle/>
          <a:p>
            <a:pPr marL="0" indent="0">
              <a:buNone/>
            </a:pPr>
            <a:r>
              <a:rPr lang="en-US" sz="1900" b="1"/>
              <a:t>Development of Symptoms</a:t>
            </a:r>
            <a:r>
              <a:rPr lang="en-US" sz="1900"/>
              <a:t>: Symptoms develop in response to an identifiable stressor(s) within 3 months of its onset.</a:t>
            </a:r>
          </a:p>
          <a:p>
            <a:pPr marL="0" indent="0">
              <a:buNone/>
            </a:pPr>
            <a:r>
              <a:rPr lang="en-US" sz="1900" b="1"/>
              <a:t>Clinical Significance</a:t>
            </a:r>
            <a:r>
              <a:rPr lang="en-US" sz="1900"/>
              <a:t>: Symptoms or behaviors are clinically significant if: There is marked distress disproportionate to the stressor's severity, considering cultural factors.</a:t>
            </a:r>
          </a:p>
          <a:p>
            <a:pPr>
              <a:buFont typeface="Arial" panose="020B0604020202020204" pitchFamily="34" charset="0"/>
              <a:buChar char="•"/>
            </a:pPr>
            <a:r>
              <a:rPr lang="en-US" sz="1900"/>
              <a:t>There is significant impairment in social, occupational, or other important areas of functioning.</a:t>
            </a:r>
          </a:p>
          <a:p>
            <a:pPr marL="0" indent="0">
              <a:buNone/>
            </a:pPr>
            <a:r>
              <a:rPr lang="en-US" sz="1900" b="1"/>
              <a:t>Exclusion Criteria</a:t>
            </a:r>
            <a:r>
              <a:rPr lang="en-US" sz="1900"/>
              <a:t>: Symptoms do not meet criteria for another mental disorder or normal bereavement.</a:t>
            </a:r>
          </a:p>
          <a:p>
            <a:pPr marL="0" indent="0">
              <a:buNone/>
            </a:pPr>
            <a:r>
              <a:rPr lang="en-US" sz="1900" b="1"/>
              <a:t>Duration</a:t>
            </a:r>
            <a:r>
              <a:rPr lang="en-US" sz="1900"/>
              <a:t>: Symptoms do not persist beyond 6 months after the stressor has ceased.</a:t>
            </a:r>
          </a:p>
        </p:txBody>
      </p:sp>
    </p:spTree>
    <p:extLst>
      <p:ext uri="{BB962C8B-B14F-4D97-AF65-F5344CB8AC3E}">
        <p14:creationId xmlns:p14="http://schemas.microsoft.com/office/powerpoint/2010/main" val="172438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20606-AC0E-4F58-B105-CED21EB8A6BC}"/>
              </a:ext>
            </a:extLst>
          </p:cNvPr>
          <p:cNvSpPr>
            <a:spLocks noGrp="1"/>
          </p:cNvSpPr>
          <p:nvPr>
            <p:ph type="title"/>
          </p:nvPr>
        </p:nvSpPr>
        <p:spPr>
          <a:xfrm>
            <a:off x="5297762" y="329184"/>
            <a:ext cx="6251110" cy="1783080"/>
          </a:xfrm>
        </p:spPr>
        <p:txBody>
          <a:bodyPr anchor="b">
            <a:normAutofit/>
          </a:bodyPr>
          <a:lstStyle/>
          <a:p>
            <a:r>
              <a:rPr lang="en-US" sz="5400" dirty="0"/>
              <a:t>Trauma- and Stressor-Related Disorders</a:t>
            </a:r>
          </a:p>
        </p:txBody>
      </p:sp>
      <p:pic>
        <p:nvPicPr>
          <p:cNvPr id="5" name="Picture 4" descr="Scan of a human brain in a neurology clinic">
            <a:extLst>
              <a:ext uri="{FF2B5EF4-FFF2-40B4-BE49-F238E27FC236}">
                <a16:creationId xmlns:a16="http://schemas.microsoft.com/office/drawing/2014/main" id="{B0FC6F54-5CD1-CAA5-8F61-AB81F6AE7BDC}"/>
              </a:ext>
            </a:extLst>
          </p:cNvPr>
          <p:cNvPicPr>
            <a:picLocks noChangeAspect="1"/>
          </p:cNvPicPr>
          <p:nvPr/>
        </p:nvPicPr>
        <p:blipFill rotWithShape="1">
          <a:blip r:embed="rId2"/>
          <a:srcRect l="4906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926866-9A20-3453-A3DD-CFFAB4A0E90A}"/>
              </a:ext>
            </a:extLst>
          </p:cNvPr>
          <p:cNvSpPr>
            <a:spLocks noGrp="1"/>
          </p:cNvSpPr>
          <p:nvPr>
            <p:ph idx="1"/>
          </p:nvPr>
        </p:nvSpPr>
        <p:spPr>
          <a:xfrm>
            <a:off x="5297762" y="2706624"/>
            <a:ext cx="6251110" cy="3483864"/>
          </a:xfrm>
        </p:spPr>
        <p:txBody>
          <a:bodyPr>
            <a:normAutofit/>
          </a:bodyPr>
          <a:lstStyle/>
          <a:p>
            <a:r>
              <a:rPr lang="en-US" sz="2200"/>
              <a:t>Trauma- and stressor-related disorders include conditions where exposure to traumatic or stressful events is a diagnostic criterion.</a:t>
            </a:r>
          </a:p>
          <a:p>
            <a:r>
              <a:rPr lang="en-US" sz="2200"/>
              <a:t>These disorders are closely related to anxiety disorders, obsessive-compulsive and related disorders, and dissociative disorders.</a:t>
            </a:r>
          </a:p>
        </p:txBody>
      </p:sp>
    </p:spTree>
    <p:extLst>
      <p:ext uri="{BB962C8B-B14F-4D97-AF65-F5344CB8AC3E}">
        <p14:creationId xmlns:p14="http://schemas.microsoft.com/office/powerpoint/2010/main" val="1860611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CAFF8C6-E369-9E1D-18DD-A6628AA97495}"/>
              </a:ext>
            </a:extLst>
          </p:cNvPr>
          <p:cNvSpPr>
            <a:spLocks noGrp="1"/>
          </p:cNvSpPr>
          <p:nvPr>
            <p:ph type="title"/>
          </p:nvPr>
        </p:nvSpPr>
        <p:spPr>
          <a:xfrm>
            <a:off x="572493" y="238539"/>
            <a:ext cx="11018520" cy="1434415"/>
          </a:xfrm>
        </p:spPr>
        <p:txBody>
          <a:bodyPr anchor="b">
            <a:normAutofit/>
          </a:bodyPr>
          <a:lstStyle/>
          <a:p>
            <a:r>
              <a:rPr lang="en-US" b="1" dirty="0"/>
              <a:t>Specifiers for Adjustment Disorders</a:t>
            </a: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0BB6F5-042E-0FCE-E794-7D71706823F3}"/>
              </a:ext>
            </a:extLst>
          </p:cNvPr>
          <p:cNvSpPr>
            <a:spLocks noGrp="1"/>
          </p:cNvSpPr>
          <p:nvPr>
            <p:ph idx="1"/>
          </p:nvPr>
        </p:nvSpPr>
        <p:spPr>
          <a:xfrm>
            <a:off x="572493" y="2071316"/>
            <a:ext cx="6713552" cy="4119172"/>
          </a:xfrm>
        </p:spPr>
        <p:txBody>
          <a:bodyPr anchor="t">
            <a:noAutofit/>
          </a:bodyPr>
          <a:lstStyle/>
          <a:p>
            <a:pPr marL="0" indent="0">
              <a:buNone/>
            </a:pPr>
            <a:r>
              <a:rPr lang="en-US" sz="2400" b="1" dirty="0"/>
              <a:t>With Depressed Mood (F43.21)</a:t>
            </a:r>
            <a:r>
              <a:rPr lang="en-US" sz="2400" dirty="0"/>
              <a:t>: Predominance of low mood, tearfulness, or hopelessness.</a:t>
            </a:r>
          </a:p>
          <a:p>
            <a:pPr marL="0" indent="0">
              <a:buNone/>
            </a:pPr>
            <a:r>
              <a:rPr lang="en-US" sz="2400" b="1" dirty="0"/>
              <a:t>With Anxiety (F43.22)</a:t>
            </a:r>
            <a:r>
              <a:rPr lang="en-US" sz="2400" dirty="0"/>
              <a:t>: Predominance of nervousness, worry, or separation anxiety.</a:t>
            </a:r>
          </a:p>
          <a:p>
            <a:pPr marL="0" indent="0">
              <a:buNone/>
            </a:pPr>
            <a:r>
              <a:rPr lang="en-US" sz="2400" b="1" dirty="0"/>
              <a:t>With Mixed Anxiety and Depressed Mood (F43.23)</a:t>
            </a:r>
            <a:r>
              <a:rPr lang="en-US" sz="2400" dirty="0"/>
              <a:t>: Combination of depression and anxiety symptoms.</a:t>
            </a:r>
          </a:p>
          <a:p>
            <a:pPr marL="0" indent="0">
              <a:buNone/>
            </a:pPr>
            <a:r>
              <a:rPr lang="en-US" sz="2400" b="1" dirty="0"/>
              <a:t>With Disturbance of Conduct (F43.24)</a:t>
            </a:r>
            <a:r>
              <a:rPr lang="en-US" sz="2400" dirty="0"/>
              <a:t>: Predominance of behavioral symptoms.</a:t>
            </a:r>
          </a:p>
          <a:p>
            <a:pPr marL="0" indent="0">
              <a:buNone/>
            </a:pPr>
            <a:r>
              <a:rPr lang="en-US" sz="2400" b="1" dirty="0"/>
              <a:t>With Mixed Disturbance of Emotions and Conduct (F43.25)</a:t>
            </a:r>
            <a:r>
              <a:rPr lang="en-US" sz="2400" dirty="0"/>
              <a:t>: Combination of emotional and conduct disturbances.</a:t>
            </a:r>
          </a:p>
        </p:txBody>
      </p:sp>
      <p:pic>
        <p:nvPicPr>
          <p:cNvPr id="8" name="Picture 7" descr="Two young boys using laptop">
            <a:extLst>
              <a:ext uri="{FF2B5EF4-FFF2-40B4-BE49-F238E27FC236}">
                <a16:creationId xmlns:a16="http://schemas.microsoft.com/office/drawing/2014/main" id="{A14B34DF-BA07-C880-0013-ECA0451A4BD9}"/>
              </a:ext>
            </a:extLst>
          </p:cNvPr>
          <p:cNvPicPr>
            <a:picLocks noChangeAspect="1"/>
          </p:cNvPicPr>
          <p:nvPr/>
        </p:nvPicPr>
        <p:blipFill rotWithShape="1">
          <a:blip r:embed="rId2">
            <a:extLst>
              <a:ext uri="{28A0092B-C50C-407E-A947-70E740481C1C}">
                <a14:useLocalDpi xmlns:a14="http://schemas.microsoft.com/office/drawing/2010/main" val="0"/>
              </a:ext>
            </a:extLst>
          </a:blip>
          <a:srcRect l="24059" r="11725" b="2"/>
          <a:stretch/>
        </p:blipFill>
        <p:spPr>
          <a:xfrm>
            <a:off x="7675658" y="2093976"/>
            <a:ext cx="3941064" cy="4096512"/>
          </a:xfrm>
          <a:prstGeom prst="rect">
            <a:avLst/>
          </a:prstGeom>
        </p:spPr>
      </p:pic>
    </p:spTree>
    <p:extLst>
      <p:ext uri="{BB962C8B-B14F-4D97-AF65-F5344CB8AC3E}">
        <p14:creationId xmlns:p14="http://schemas.microsoft.com/office/powerpoint/2010/main" val="2724212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CAFF8C6-E369-9E1D-18DD-A6628AA97495}"/>
              </a:ext>
            </a:extLst>
          </p:cNvPr>
          <p:cNvSpPr>
            <a:spLocks noGrp="1"/>
          </p:cNvSpPr>
          <p:nvPr>
            <p:ph type="title"/>
          </p:nvPr>
        </p:nvSpPr>
        <p:spPr>
          <a:xfrm>
            <a:off x="572493" y="238539"/>
            <a:ext cx="11018520" cy="1434415"/>
          </a:xfrm>
        </p:spPr>
        <p:txBody>
          <a:bodyPr anchor="b">
            <a:normAutofit/>
          </a:bodyPr>
          <a:lstStyle/>
          <a:p>
            <a:r>
              <a:rPr lang="en-US" b="1" dirty="0"/>
              <a:t>Specifiers for Adjustment Disorders (cont’d)</a:t>
            </a: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0BB6F5-042E-0FCE-E794-7D71706823F3}"/>
              </a:ext>
            </a:extLst>
          </p:cNvPr>
          <p:cNvSpPr>
            <a:spLocks noGrp="1"/>
          </p:cNvSpPr>
          <p:nvPr>
            <p:ph idx="1"/>
          </p:nvPr>
        </p:nvSpPr>
        <p:spPr>
          <a:xfrm>
            <a:off x="572493" y="2071316"/>
            <a:ext cx="6713552" cy="4119172"/>
          </a:xfrm>
        </p:spPr>
        <p:txBody>
          <a:bodyPr anchor="t">
            <a:noAutofit/>
          </a:bodyPr>
          <a:lstStyle/>
          <a:p>
            <a:r>
              <a:rPr lang="en-US" sz="3200" b="1" dirty="0"/>
              <a:t>Unspecified (F43.20)</a:t>
            </a:r>
            <a:r>
              <a:rPr lang="en-US" sz="3200" dirty="0"/>
              <a:t>: For maladaptive reactions that do not fit specific subtypes.</a:t>
            </a:r>
          </a:p>
          <a:p>
            <a:pPr>
              <a:buFont typeface="Arial" panose="020B0604020202020204" pitchFamily="34" charset="0"/>
              <a:buChar char="•"/>
            </a:pPr>
            <a:r>
              <a:rPr lang="en-US" sz="3200" b="1" dirty="0"/>
              <a:t>Acute Specifier</a:t>
            </a:r>
            <a:r>
              <a:rPr lang="en-US" sz="3200" dirty="0"/>
              <a:t>: Symptoms persist for less than 6 months.</a:t>
            </a:r>
          </a:p>
          <a:p>
            <a:pPr>
              <a:buFont typeface="Arial" panose="020B0604020202020204" pitchFamily="34" charset="0"/>
              <a:buChar char="•"/>
            </a:pPr>
            <a:r>
              <a:rPr lang="en-US" sz="3200" b="1" dirty="0"/>
              <a:t>Persistent (Chronic) Specifier</a:t>
            </a:r>
            <a:r>
              <a:rPr lang="en-US" sz="3200" dirty="0"/>
              <a:t>: Symptoms persist for 6 months or longer. This applies when symptoms continue due to a chronic stressor or one with enduring consequences.</a:t>
            </a:r>
          </a:p>
        </p:txBody>
      </p:sp>
      <p:pic>
        <p:nvPicPr>
          <p:cNvPr id="8" name="Picture 7" descr="Two young boys using laptop">
            <a:extLst>
              <a:ext uri="{FF2B5EF4-FFF2-40B4-BE49-F238E27FC236}">
                <a16:creationId xmlns:a16="http://schemas.microsoft.com/office/drawing/2014/main" id="{A14B34DF-BA07-C880-0013-ECA0451A4BD9}"/>
              </a:ext>
            </a:extLst>
          </p:cNvPr>
          <p:cNvPicPr>
            <a:picLocks noChangeAspect="1"/>
          </p:cNvPicPr>
          <p:nvPr/>
        </p:nvPicPr>
        <p:blipFill rotWithShape="1">
          <a:blip r:embed="rId2">
            <a:extLst>
              <a:ext uri="{28A0092B-C50C-407E-A947-70E740481C1C}">
                <a14:useLocalDpi xmlns:a14="http://schemas.microsoft.com/office/drawing/2010/main" val="0"/>
              </a:ext>
            </a:extLst>
          </a:blip>
          <a:srcRect l="24059" r="11725" b="2"/>
          <a:stretch/>
        </p:blipFill>
        <p:spPr>
          <a:xfrm>
            <a:off x="7675658" y="2093976"/>
            <a:ext cx="3941064" cy="4096512"/>
          </a:xfrm>
          <a:prstGeom prst="rect">
            <a:avLst/>
          </a:prstGeom>
        </p:spPr>
      </p:pic>
    </p:spTree>
    <p:extLst>
      <p:ext uri="{BB962C8B-B14F-4D97-AF65-F5344CB8AC3E}">
        <p14:creationId xmlns:p14="http://schemas.microsoft.com/office/powerpoint/2010/main" val="3778700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oup of people holding strings">
            <a:extLst>
              <a:ext uri="{FF2B5EF4-FFF2-40B4-BE49-F238E27FC236}">
                <a16:creationId xmlns:a16="http://schemas.microsoft.com/office/drawing/2014/main" id="{59130BB7-80B2-80D1-D0EF-DB5CA720CA93}"/>
              </a:ext>
            </a:extLst>
          </p:cNvPr>
          <p:cNvPicPr>
            <a:picLocks noChangeAspect="1"/>
          </p:cNvPicPr>
          <p:nvPr/>
        </p:nvPicPr>
        <p:blipFill rotWithShape="1">
          <a:blip r:embed="rId2"/>
          <a:srcRect t="20265" r="1" b="1"/>
          <a:stretch/>
        </p:blipFill>
        <p:spPr>
          <a:xfrm>
            <a:off x="-3447" y="-1"/>
            <a:ext cx="12195447" cy="6879745"/>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466AD-7E41-A811-EDD4-F9A213FA4F9C}"/>
              </a:ext>
            </a:extLst>
          </p:cNvPr>
          <p:cNvSpPr>
            <a:spLocks noGrp="1"/>
          </p:cNvSpPr>
          <p:nvPr>
            <p:ph type="title"/>
          </p:nvPr>
        </p:nvSpPr>
        <p:spPr>
          <a:xfrm>
            <a:off x="859028" y="4121944"/>
            <a:ext cx="7927785" cy="1620665"/>
          </a:xfrm>
        </p:spPr>
        <p:txBody>
          <a:bodyPr vert="horz" lIns="91440" tIns="45720" rIns="91440" bIns="45720" rtlCol="0" anchor="b">
            <a:normAutofit/>
          </a:bodyPr>
          <a:lstStyle/>
          <a:p>
            <a:r>
              <a:rPr lang="en-US" sz="4000" dirty="0">
                <a:solidFill>
                  <a:srgbClr val="FFFFFF"/>
                </a:solidFill>
              </a:rPr>
              <a:t>Small Group Activity</a:t>
            </a:r>
          </a:p>
        </p:txBody>
      </p:sp>
    </p:spTree>
    <p:extLst>
      <p:ext uri="{BB962C8B-B14F-4D97-AF65-F5344CB8AC3E}">
        <p14:creationId xmlns:p14="http://schemas.microsoft.com/office/powerpoint/2010/main" val="3553265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E46F8-A7DB-0988-42A8-DDCF748FD37D}"/>
              </a:ext>
            </a:extLst>
          </p:cNvPr>
          <p:cNvSpPr>
            <a:spLocks noGrp="1"/>
          </p:cNvSpPr>
          <p:nvPr>
            <p:ph type="title"/>
          </p:nvPr>
        </p:nvSpPr>
        <p:spPr>
          <a:xfrm>
            <a:off x="761803" y="350196"/>
            <a:ext cx="4646904" cy="1624520"/>
          </a:xfrm>
        </p:spPr>
        <p:txBody>
          <a:bodyPr anchor="ctr">
            <a:normAutofit/>
          </a:bodyPr>
          <a:lstStyle/>
          <a:p>
            <a:r>
              <a:rPr lang="en-US" sz="4000" dirty="0"/>
              <a:t>Risk and Prognostic Features</a:t>
            </a:r>
          </a:p>
        </p:txBody>
      </p:sp>
      <p:sp>
        <p:nvSpPr>
          <p:cNvPr id="3" name="Content Placeholder 2">
            <a:extLst>
              <a:ext uri="{FF2B5EF4-FFF2-40B4-BE49-F238E27FC236}">
                <a16:creationId xmlns:a16="http://schemas.microsoft.com/office/drawing/2014/main" id="{407B3A09-2A33-DB91-99EA-1E8EBCE16D10}"/>
              </a:ext>
            </a:extLst>
          </p:cNvPr>
          <p:cNvSpPr>
            <a:spLocks noGrp="1"/>
          </p:cNvSpPr>
          <p:nvPr>
            <p:ph idx="1"/>
          </p:nvPr>
        </p:nvSpPr>
        <p:spPr>
          <a:xfrm>
            <a:off x="402956" y="2324912"/>
            <a:ext cx="5315919" cy="4354857"/>
          </a:xfrm>
        </p:spPr>
        <p:txBody>
          <a:bodyPr anchor="ctr">
            <a:normAutofit lnSpcReduction="10000"/>
          </a:bodyPr>
          <a:lstStyle/>
          <a:p>
            <a:pPr marL="0" indent="0">
              <a:buNone/>
            </a:pPr>
            <a:r>
              <a:rPr lang="en-US" sz="2400" b="1" dirty="0"/>
              <a:t>Environmental Factors</a:t>
            </a:r>
            <a:r>
              <a:rPr lang="en-US" sz="2400" dirty="0"/>
              <a:t>: Individuals from disadvantaged backgrounds may be at higher risk due to frequent exposure to stressors.</a:t>
            </a:r>
          </a:p>
          <a:p>
            <a:pPr marL="0" indent="0">
              <a:buNone/>
            </a:pPr>
            <a:r>
              <a:rPr lang="en-US" sz="2400" b="1" dirty="0"/>
              <a:t>Culture-Related Issues</a:t>
            </a:r>
            <a:r>
              <a:rPr lang="en-US" sz="2400" dirty="0"/>
              <a:t>: Cultural context influences the assessment of maladaptive responses to stressors.</a:t>
            </a:r>
          </a:p>
          <a:p>
            <a:pPr marL="0" indent="0">
              <a:buNone/>
            </a:pPr>
            <a:r>
              <a:rPr lang="en-US" sz="2400" dirty="0"/>
              <a:t>Responses may vary in perceived adaptiveness across cultures.</a:t>
            </a:r>
          </a:p>
          <a:p>
            <a:pPr marL="0" indent="0">
              <a:buNone/>
            </a:pPr>
            <a:r>
              <a:rPr lang="en-US" sz="2400" dirty="0"/>
              <a:t>Considerations for migrants, refugees, and cultural norms impacting distress reactions.</a:t>
            </a:r>
          </a:p>
          <a:p>
            <a:endParaRPr lang="en-US" sz="2000" dirty="0"/>
          </a:p>
        </p:txBody>
      </p:sp>
      <p:pic>
        <p:nvPicPr>
          <p:cNvPr id="5" name="Picture 4" descr="A group of multi coloured wooden stick figures">
            <a:extLst>
              <a:ext uri="{FF2B5EF4-FFF2-40B4-BE49-F238E27FC236}">
                <a16:creationId xmlns:a16="http://schemas.microsoft.com/office/drawing/2014/main" id="{4101B6E9-88ED-C41A-F465-0F8D4B4797D1}"/>
              </a:ext>
            </a:extLst>
          </p:cNvPr>
          <p:cNvPicPr>
            <a:picLocks noChangeAspect="1"/>
          </p:cNvPicPr>
          <p:nvPr/>
        </p:nvPicPr>
        <p:blipFill rotWithShape="1">
          <a:blip r:embed="rId2"/>
          <a:srcRect l="12122" r="26253"/>
          <a:stretch/>
        </p:blipFill>
        <p:spPr>
          <a:xfrm>
            <a:off x="6096000" y="1"/>
            <a:ext cx="6102825" cy="6858000"/>
          </a:xfrm>
          <a:prstGeom prst="rect">
            <a:avLst/>
          </a:prstGeom>
        </p:spPr>
      </p:pic>
    </p:spTree>
    <p:extLst>
      <p:ext uri="{BB962C8B-B14F-4D97-AF65-F5344CB8AC3E}">
        <p14:creationId xmlns:p14="http://schemas.microsoft.com/office/powerpoint/2010/main" val="1842305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2485" y="1122363"/>
            <a:ext cx="3017520" cy="3204134"/>
          </a:xfrm>
        </p:spPr>
        <p:txBody>
          <a:bodyPr vert="horz" lIns="91440" tIns="45720" rIns="91440" bIns="45720" rtlCol="0" anchor="b" anchorCtr="1">
            <a:normAutofit/>
          </a:bodyPr>
          <a:lstStyle/>
          <a:p>
            <a:r>
              <a:rPr lang="en-US" sz="4200"/>
              <a:t>Questions?</a:t>
            </a:r>
            <a:br>
              <a:rPr lang="en-US" sz="4200"/>
            </a:br>
            <a:br>
              <a:rPr lang="en-US" sz="4200"/>
            </a:br>
            <a:r>
              <a:rPr lang="en-US" sz="4200"/>
              <a:t>Comments?</a:t>
            </a:r>
          </a:p>
        </p:txBody>
      </p:sp>
      <p:pic>
        <p:nvPicPr>
          <p:cNvPr id="12290"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6659"/>
          <a:stretch/>
        </p:blipFill>
        <p:spPr bwMode="auto">
          <a:xfrm>
            <a:off x="5175366" y="10"/>
            <a:ext cx="549263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1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20606-AC0E-4F58-B105-CED21EB8A6BC}"/>
              </a:ext>
            </a:extLst>
          </p:cNvPr>
          <p:cNvSpPr>
            <a:spLocks noGrp="1"/>
          </p:cNvSpPr>
          <p:nvPr>
            <p:ph type="title"/>
          </p:nvPr>
        </p:nvSpPr>
        <p:spPr>
          <a:xfrm>
            <a:off x="572493" y="238539"/>
            <a:ext cx="11047013" cy="1434415"/>
          </a:xfrm>
        </p:spPr>
        <p:txBody>
          <a:bodyPr anchor="b">
            <a:normAutofit/>
          </a:bodyPr>
          <a:lstStyle/>
          <a:p>
            <a:r>
              <a:rPr lang="en-US" sz="5400" dirty="0"/>
              <a:t>Trauma- and Stressor-Related Disorders</a:t>
            </a:r>
          </a:p>
        </p:txBody>
      </p:sp>
      <p:sp>
        <p:nvSpPr>
          <p:cNvPr id="18"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an of a human brain in a neurology clinic">
            <a:extLst>
              <a:ext uri="{FF2B5EF4-FFF2-40B4-BE49-F238E27FC236}">
                <a16:creationId xmlns:a16="http://schemas.microsoft.com/office/drawing/2014/main" id="{B0FC6F54-5CD1-CAA5-8F61-AB81F6AE7BDC}"/>
              </a:ext>
            </a:extLst>
          </p:cNvPr>
          <p:cNvPicPr>
            <a:picLocks noChangeAspect="1"/>
          </p:cNvPicPr>
          <p:nvPr/>
        </p:nvPicPr>
        <p:blipFill rotWithShape="1">
          <a:blip r:embed="rId2"/>
          <a:srcRect l="29306" r="1"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79926866-9A20-3453-A3DD-CFFAB4A0E90A}"/>
              </a:ext>
            </a:extLst>
          </p:cNvPr>
          <p:cNvSpPr>
            <a:spLocks noGrp="1"/>
          </p:cNvSpPr>
          <p:nvPr>
            <p:ph idx="1"/>
          </p:nvPr>
        </p:nvSpPr>
        <p:spPr>
          <a:xfrm>
            <a:off x="4905955" y="2071316"/>
            <a:ext cx="6713552" cy="4114800"/>
          </a:xfrm>
        </p:spPr>
        <p:txBody>
          <a:bodyPr anchor="t">
            <a:normAutofit/>
          </a:bodyPr>
          <a:lstStyle/>
          <a:p>
            <a:pPr>
              <a:buFont typeface="Arial" panose="020B0604020202020204" pitchFamily="34" charset="0"/>
              <a:buChar char="•"/>
            </a:pPr>
            <a:r>
              <a:rPr lang="en-US" sz="2200" dirty="0"/>
              <a:t>Trauma- and stressor-related disorders are positioned close to anxiety disorders, obsessive-compulsive and related disorders, and dissociative disorders in diagnostic classification.</a:t>
            </a:r>
          </a:p>
          <a:p>
            <a:pPr>
              <a:buFont typeface="Arial" panose="020B0604020202020204" pitchFamily="34" charset="0"/>
              <a:buChar char="•"/>
            </a:pPr>
            <a:r>
              <a:rPr lang="en-US" sz="2200" dirty="0"/>
              <a:t>This reflects shared symptoms, comorbidity, and overlap in treatment approaches.</a:t>
            </a:r>
          </a:p>
          <a:p>
            <a:pPr>
              <a:buFont typeface="Arial" panose="020B0604020202020204" pitchFamily="34" charset="0"/>
              <a:buChar char="•"/>
            </a:pPr>
            <a:r>
              <a:rPr lang="en-US" sz="2200" dirty="0"/>
              <a:t>Trauma- and stressor-related disorders encompass a range of conditions linked to exposure to traumatic or stressful events.</a:t>
            </a:r>
          </a:p>
          <a:p>
            <a:pPr>
              <a:buFont typeface="Arial" panose="020B0604020202020204" pitchFamily="34" charset="0"/>
              <a:buChar char="•"/>
            </a:pPr>
            <a:r>
              <a:rPr lang="en-US" sz="2200" dirty="0"/>
              <a:t>Understanding these disorders involves recognizing their specific diagnostic criteria and their relationship with other mental health conditions.</a:t>
            </a:r>
          </a:p>
        </p:txBody>
      </p:sp>
    </p:spTree>
    <p:extLst>
      <p:ext uri="{BB962C8B-B14F-4D97-AF65-F5344CB8AC3E}">
        <p14:creationId xmlns:p14="http://schemas.microsoft.com/office/powerpoint/2010/main" val="222430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2531-7C27-8C35-B1B9-219DEC8110A5}"/>
              </a:ext>
            </a:extLst>
          </p:cNvPr>
          <p:cNvSpPr>
            <a:spLocks noGrp="1"/>
          </p:cNvSpPr>
          <p:nvPr>
            <p:ph type="title"/>
          </p:nvPr>
        </p:nvSpPr>
        <p:spPr/>
        <p:txBody>
          <a:bodyPr/>
          <a:lstStyle/>
          <a:p>
            <a:r>
              <a:rPr lang="en-US" dirty="0"/>
              <a:t>Types of Trauma- and Stressor-Related Disorders</a:t>
            </a:r>
          </a:p>
        </p:txBody>
      </p:sp>
      <p:sp>
        <p:nvSpPr>
          <p:cNvPr id="3" name="Content Placeholder 2">
            <a:extLst>
              <a:ext uri="{FF2B5EF4-FFF2-40B4-BE49-F238E27FC236}">
                <a16:creationId xmlns:a16="http://schemas.microsoft.com/office/drawing/2014/main" id="{AA3A2738-DE29-A18B-364D-3D3681B9AAAD}"/>
              </a:ext>
            </a:extLst>
          </p:cNvPr>
          <p:cNvSpPr>
            <a:spLocks noGrp="1"/>
          </p:cNvSpPr>
          <p:nvPr>
            <p:ph idx="1"/>
          </p:nvPr>
        </p:nvSpPr>
        <p:spPr/>
        <p:txBody>
          <a:bodyPr>
            <a:normAutofit lnSpcReduction="10000"/>
          </a:bodyPr>
          <a:lstStyle/>
          <a:p>
            <a:pPr marL="0" indent="0">
              <a:buNone/>
            </a:pPr>
            <a:r>
              <a:rPr lang="en-US" b="1" dirty="0"/>
              <a:t>Reactive Attachment Disorder</a:t>
            </a:r>
            <a:endParaRPr lang="en-US" dirty="0"/>
          </a:p>
          <a:p>
            <a:pPr>
              <a:buFont typeface="Arial" panose="020B0604020202020204" pitchFamily="34" charset="0"/>
              <a:buChar char="•"/>
            </a:pPr>
            <a:r>
              <a:rPr lang="en-US" dirty="0"/>
              <a:t>Difficulty forming emotional attachments due to early neglect or trauma.</a:t>
            </a:r>
          </a:p>
          <a:p>
            <a:pPr marL="0" indent="0">
              <a:buNone/>
            </a:pPr>
            <a:r>
              <a:rPr lang="en-US" b="1" dirty="0"/>
              <a:t>Disinhibited Social Engagement Disorder</a:t>
            </a:r>
            <a:endParaRPr lang="en-US" dirty="0"/>
          </a:p>
          <a:p>
            <a:pPr>
              <a:buFont typeface="Arial" panose="020B0604020202020204" pitchFamily="34" charset="0"/>
              <a:buChar char="•"/>
            </a:pPr>
            <a:r>
              <a:rPr lang="en-US" dirty="0"/>
              <a:t>Indiscriminate social interactions due to lack of caregiver responsiveness.</a:t>
            </a:r>
          </a:p>
          <a:p>
            <a:pPr marL="0" indent="0">
              <a:buNone/>
            </a:pPr>
            <a:r>
              <a:rPr lang="en-US" b="1" dirty="0"/>
              <a:t>Posttraumatic Stress Disorder (PTSD)</a:t>
            </a:r>
            <a:endParaRPr lang="en-US" dirty="0"/>
          </a:p>
          <a:p>
            <a:pPr>
              <a:buFont typeface="Arial" panose="020B0604020202020204" pitchFamily="34" charset="0"/>
              <a:buChar char="•"/>
            </a:pPr>
            <a:r>
              <a:rPr lang="en-US" dirty="0"/>
              <a:t>Persistent symptoms following exposure to traumatic events.</a:t>
            </a:r>
          </a:p>
          <a:p>
            <a:pPr>
              <a:buFont typeface="Arial" panose="020B0604020202020204" pitchFamily="34" charset="0"/>
              <a:buChar char="•"/>
            </a:pPr>
            <a:r>
              <a:rPr lang="en-US" dirty="0"/>
              <a:t>Symptoms include intrusive memories, avoidance, negative alterations in mood and cognition, and arousal.</a:t>
            </a:r>
          </a:p>
          <a:p>
            <a:endParaRPr lang="en-US" dirty="0"/>
          </a:p>
        </p:txBody>
      </p:sp>
    </p:spTree>
    <p:extLst>
      <p:ext uri="{BB962C8B-B14F-4D97-AF65-F5344CB8AC3E}">
        <p14:creationId xmlns:p14="http://schemas.microsoft.com/office/powerpoint/2010/main" val="66446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2531-7C27-8C35-B1B9-219DEC8110A5}"/>
              </a:ext>
            </a:extLst>
          </p:cNvPr>
          <p:cNvSpPr>
            <a:spLocks noGrp="1"/>
          </p:cNvSpPr>
          <p:nvPr>
            <p:ph type="title"/>
          </p:nvPr>
        </p:nvSpPr>
        <p:spPr/>
        <p:txBody>
          <a:bodyPr/>
          <a:lstStyle/>
          <a:p>
            <a:r>
              <a:rPr lang="en-US" dirty="0"/>
              <a:t>Types of Trauma- and Stressor-Related Disorders</a:t>
            </a:r>
          </a:p>
        </p:txBody>
      </p:sp>
      <p:sp>
        <p:nvSpPr>
          <p:cNvPr id="3" name="Content Placeholder 2">
            <a:extLst>
              <a:ext uri="{FF2B5EF4-FFF2-40B4-BE49-F238E27FC236}">
                <a16:creationId xmlns:a16="http://schemas.microsoft.com/office/drawing/2014/main" id="{AA3A2738-DE29-A18B-364D-3D3681B9AAAD}"/>
              </a:ext>
            </a:extLst>
          </p:cNvPr>
          <p:cNvSpPr>
            <a:spLocks noGrp="1"/>
          </p:cNvSpPr>
          <p:nvPr>
            <p:ph idx="1"/>
          </p:nvPr>
        </p:nvSpPr>
        <p:spPr/>
        <p:txBody>
          <a:bodyPr>
            <a:normAutofit fontScale="92500"/>
          </a:bodyPr>
          <a:lstStyle/>
          <a:p>
            <a:pPr marL="0" indent="0">
              <a:buNone/>
            </a:pPr>
            <a:r>
              <a:rPr lang="en-US" b="1" dirty="0"/>
              <a:t>Acute Stress Disorder</a:t>
            </a:r>
            <a:endParaRPr lang="en-US" dirty="0"/>
          </a:p>
          <a:p>
            <a:pPr>
              <a:buFont typeface="Arial" panose="020B0604020202020204" pitchFamily="34" charset="0"/>
              <a:buChar char="•"/>
            </a:pPr>
            <a:r>
              <a:rPr lang="en-US" dirty="0"/>
              <a:t>Similar to PTSD but occurs within a month of the traumatic event.</a:t>
            </a:r>
          </a:p>
          <a:p>
            <a:pPr>
              <a:buFont typeface="Arial" panose="020B0604020202020204" pitchFamily="34" charset="0"/>
              <a:buChar char="•"/>
            </a:pPr>
            <a:r>
              <a:rPr lang="en-US" dirty="0"/>
              <a:t>Symptoms may resolve within days to weeks or progress to PTSD.</a:t>
            </a:r>
          </a:p>
          <a:p>
            <a:pPr marL="0" indent="0">
              <a:buNone/>
            </a:pPr>
            <a:r>
              <a:rPr lang="en-US" b="1" dirty="0"/>
              <a:t>Adjustment Disorders</a:t>
            </a:r>
            <a:endParaRPr lang="en-US" dirty="0"/>
          </a:p>
          <a:p>
            <a:pPr>
              <a:buFont typeface="Arial" panose="020B0604020202020204" pitchFamily="34" charset="0"/>
              <a:buChar char="•"/>
            </a:pPr>
            <a:r>
              <a:rPr lang="en-US" dirty="0"/>
              <a:t>Emotional or behavioral symptoms in response to identifiable stressors.</a:t>
            </a:r>
          </a:p>
          <a:p>
            <a:pPr>
              <a:buFont typeface="Arial" panose="020B0604020202020204" pitchFamily="34" charset="0"/>
              <a:buChar char="•"/>
            </a:pPr>
            <a:r>
              <a:rPr lang="en-US" dirty="0"/>
              <a:t>Symptoms exceed what would be expected in response to the stressor.</a:t>
            </a:r>
          </a:p>
          <a:p>
            <a:pPr marL="0" indent="0">
              <a:buNone/>
            </a:pPr>
            <a:r>
              <a:rPr lang="en-US" b="1" dirty="0"/>
              <a:t>Prolonged Grief Disorder</a:t>
            </a:r>
            <a:endParaRPr lang="en-US" dirty="0"/>
          </a:p>
          <a:p>
            <a:pPr>
              <a:buFont typeface="Arial" panose="020B0604020202020204" pitchFamily="34" charset="0"/>
              <a:buChar char="•"/>
            </a:pPr>
            <a:r>
              <a:rPr lang="en-US" dirty="0"/>
              <a:t>Persistent grief and mourning beyond expected norms.</a:t>
            </a:r>
          </a:p>
          <a:p>
            <a:pPr>
              <a:buFont typeface="Arial" panose="020B0604020202020204" pitchFamily="34" charset="0"/>
              <a:buChar char="•"/>
            </a:pPr>
            <a:r>
              <a:rPr lang="en-US" dirty="0"/>
              <a:t>Distinct from major depressive disorder and adjustment disorder.</a:t>
            </a:r>
          </a:p>
          <a:p>
            <a:endParaRPr lang="en-US" dirty="0"/>
          </a:p>
        </p:txBody>
      </p:sp>
    </p:spTree>
    <p:extLst>
      <p:ext uri="{BB962C8B-B14F-4D97-AF65-F5344CB8AC3E}">
        <p14:creationId xmlns:p14="http://schemas.microsoft.com/office/powerpoint/2010/main" val="121103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A749-78FC-A744-8F31-30AFC5B7BF68}"/>
              </a:ext>
            </a:extLst>
          </p:cNvPr>
          <p:cNvSpPr>
            <a:spLocks noGrp="1"/>
          </p:cNvSpPr>
          <p:nvPr>
            <p:ph type="title"/>
          </p:nvPr>
        </p:nvSpPr>
        <p:spPr>
          <a:xfrm>
            <a:off x="3495090" y="1932479"/>
            <a:ext cx="5201820" cy="3134371"/>
          </a:xfrm>
        </p:spPr>
        <p:txBody>
          <a:bodyPr vert="horz" lIns="91440" tIns="45720" rIns="91440" bIns="45720" rtlCol="0" anchor="ctr">
            <a:normAutofit/>
          </a:bodyPr>
          <a:lstStyle/>
          <a:p>
            <a:pPr algn="ctr"/>
            <a:r>
              <a:rPr lang="en-US" sz="6000" dirty="0">
                <a:solidFill>
                  <a:schemeClr val="bg1"/>
                </a:solidFill>
              </a:rPr>
              <a:t>Case Presentation </a:t>
            </a:r>
          </a:p>
        </p:txBody>
      </p:sp>
    </p:spTree>
    <p:extLst>
      <p:ext uri="{BB962C8B-B14F-4D97-AF65-F5344CB8AC3E}">
        <p14:creationId xmlns:p14="http://schemas.microsoft.com/office/powerpoint/2010/main" val="152664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838199" y="365125"/>
            <a:ext cx="5529943" cy="1325563"/>
          </a:xfrm>
        </p:spPr>
        <p:txBody>
          <a:bodyPr vert="horz" lIns="91440" tIns="45720" rIns="91440" bIns="45720" rtlCol="0" anchor="ctr">
            <a:normAutofit/>
          </a:bodyPr>
          <a:lstStyle/>
          <a:p>
            <a:r>
              <a:rPr lang="en-US" kern="1200" dirty="0">
                <a:solidFill>
                  <a:schemeClr val="tx1"/>
                </a:solidFill>
                <a:latin typeface="+mj-lt"/>
                <a:ea typeface="+mj-ea"/>
                <a:cs typeface="+mj-cs"/>
              </a:rPr>
              <a:t>What is Trauma?</a:t>
            </a:r>
          </a:p>
        </p:txBody>
      </p:sp>
      <p:sp>
        <p:nvSpPr>
          <p:cNvPr id="7" name="Rectangle 3"/>
          <p:cNvSpPr>
            <a:spLocks noChangeArrowheads="1"/>
          </p:cNvSpPr>
          <p:nvPr/>
        </p:nvSpPr>
        <p:spPr bwMode="auto">
          <a:xfrm>
            <a:off x="162838" y="1791222"/>
            <a:ext cx="4803531" cy="378286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228600">
              <a:lnSpc>
                <a:spcPct val="90000"/>
              </a:lnSpc>
              <a:spcAft>
                <a:spcPts val="600"/>
              </a:spcAft>
              <a:buFont typeface="Arial" panose="020B0604020202020204" pitchFamily="34" charset="0"/>
              <a:buChar char="•"/>
            </a:pPr>
            <a:r>
              <a:rPr lang="en-US" altLang="en-US" b="1" dirty="0" err="1">
                <a:latin typeface="+mn-lt"/>
                <a:cs typeface="+mn-cs"/>
              </a:rPr>
              <a:t>trau·ma</a:t>
            </a:r>
            <a:endParaRPr lang="en-US" altLang="en-US" b="1" dirty="0">
              <a:latin typeface="+mn-lt"/>
              <a:cs typeface="+mn-cs"/>
            </a:endParaRPr>
          </a:p>
          <a:p>
            <a:pPr indent="-228600">
              <a:lnSpc>
                <a:spcPct val="90000"/>
              </a:lnSpc>
              <a:spcAft>
                <a:spcPts val="600"/>
              </a:spcAft>
              <a:buFont typeface="Arial" panose="020B0604020202020204" pitchFamily="34" charset="0"/>
              <a:buChar char="•"/>
            </a:pPr>
            <a:r>
              <a:rPr lang="en-US" altLang="en-US" dirty="0">
                <a:latin typeface="+mn-lt"/>
                <a:cs typeface="+mn-cs"/>
              </a:rPr>
              <a:t>ˈ</a:t>
            </a:r>
            <a:r>
              <a:rPr lang="en-US" altLang="en-US" dirty="0" err="1">
                <a:latin typeface="+mn-lt"/>
                <a:cs typeface="+mn-cs"/>
              </a:rPr>
              <a:t>troumə</a:t>
            </a:r>
            <a:r>
              <a:rPr lang="en-US" altLang="en-US" dirty="0">
                <a:latin typeface="+mn-lt"/>
                <a:cs typeface="+mn-cs"/>
              </a:rPr>
              <a:t>,ˈ</a:t>
            </a:r>
            <a:r>
              <a:rPr lang="en-US" altLang="en-US" dirty="0" err="1">
                <a:latin typeface="+mn-lt"/>
                <a:cs typeface="+mn-cs"/>
              </a:rPr>
              <a:t>trômə</a:t>
            </a:r>
            <a:r>
              <a:rPr lang="en-US" altLang="en-US" dirty="0">
                <a:latin typeface="+mn-lt"/>
                <a:cs typeface="+mn-cs"/>
              </a:rPr>
              <a:t>/</a:t>
            </a:r>
          </a:p>
          <a:p>
            <a:pPr indent="-228600">
              <a:lnSpc>
                <a:spcPct val="90000"/>
              </a:lnSpc>
              <a:spcAft>
                <a:spcPts val="600"/>
              </a:spcAft>
              <a:buFont typeface="Arial" panose="020B0604020202020204" pitchFamily="34" charset="0"/>
              <a:buChar char="•"/>
            </a:pPr>
            <a:r>
              <a:rPr lang="en-US" altLang="en-US" i="1" dirty="0">
                <a:latin typeface="+mn-lt"/>
                <a:cs typeface="+mn-cs"/>
              </a:rPr>
              <a:t>noun</a:t>
            </a:r>
            <a:endParaRPr lang="en-US" altLang="en-US" dirty="0">
              <a:latin typeface="+mn-lt"/>
              <a:cs typeface="+mn-cs"/>
            </a:endParaRPr>
          </a:p>
          <a:p>
            <a:pPr indent="-228600">
              <a:lnSpc>
                <a:spcPct val="90000"/>
              </a:lnSpc>
              <a:spcAft>
                <a:spcPts val="600"/>
              </a:spcAft>
              <a:buFont typeface="Arial" panose="020B0604020202020204" pitchFamily="34" charset="0"/>
              <a:buChar char="•"/>
            </a:pPr>
            <a:r>
              <a:rPr lang="en-US" altLang="en-US" dirty="0">
                <a:latin typeface="+mn-lt"/>
                <a:cs typeface="+mn-cs"/>
              </a:rPr>
              <a:t>noun: </a:t>
            </a:r>
            <a:r>
              <a:rPr lang="en-US" altLang="en-US" b="1" dirty="0">
                <a:latin typeface="+mn-lt"/>
                <a:cs typeface="+mn-cs"/>
              </a:rPr>
              <a:t>trauma</a:t>
            </a:r>
            <a:r>
              <a:rPr lang="en-US" altLang="en-US" dirty="0">
                <a:latin typeface="+mn-lt"/>
                <a:cs typeface="+mn-cs"/>
              </a:rPr>
              <a:t>; plural noun: </a:t>
            </a:r>
            <a:r>
              <a:rPr lang="en-US" altLang="en-US" b="1" dirty="0">
                <a:latin typeface="+mn-lt"/>
                <a:cs typeface="+mn-cs"/>
              </a:rPr>
              <a:t>traumata</a:t>
            </a:r>
            <a:r>
              <a:rPr lang="en-US" altLang="en-US" dirty="0">
                <a:latin typeface="+mn-lt"/>
                <a:cs typeface="+mn-cs"/>
              </a:rPr>
              <a:t>; plural noun: </a:t>
            </a:r>
            <a:r>
              <a:rPr lang="en-US" altLang="en-US" b="1" dirty="0">
                <a:latin typeface="+mn-lt"/>
                <a:cs typeface="+mn-cs"/>
              </a:rPr>
              <a:t>traumas</a:t>
            </a:r>
            <a:endParaRPr lang="en-US" altLang="en-US" dirty="0">
              <a:latin typeface="+mn-lt"/>
              <a:cs typeface="+mn-cs"/>
            </a:endParaRPr>
          </a:p>
          <a:p>
            <a:pPr indent="-228600">
              <a:lnSpc>
                <a:spcPct val="90000"/>
              </a:lnSpc>
              <a:spcAft>
                <a:spcPts val="600"/>
              </a:spcAft>
              <a:buFont typeface="Arial" panose="020B0604020202020204" pitchFamily="34" charset="0"/>
              <a:buChar char="•"/>
            </a:pPr>
            <a:r>
              <a:rPr lang="en-US" altLang="en-US" b="1" dirty="0">
                <a:latin typeface="+mn-lt"/>
                <a:cs typeface="+mn-cs"/>
              </a:rPr>
              <a:t>1</a:t>
            </a:r>
            <a:r>
              <a:rPr lang="en-US" altLang="en-US" dirty="0">
                <a:latin typeface="+mn-lt"/>
                <a:cs typeface="+mn-cs"/>
              </a:rPr>
              <a:t>. a deeply distressing or disturbing experience.</a:t>
            </a:r>
          </a:p>
          <a:p>
            <a:pPr indent="-228600">
              <a:lnSpc>
                <a:spcPct val="90000"/>
              </a:lnSpc>
              <a:spcAft>
                <a:spcPts val="600"/>
              </a:spcAft>
              <a:buFont typeface="Arial" panose="020B0604020202020204" pitchFamily="34" charset="0"/>
              <a:buChar char="•"/>
            </a:pPr>
            <a:r>
              <a:rPr lang="en-US" altLang="en-US" dirty="0">
                <a:latin typeface="+mn-lt"/>
                <a:cs typeface="+mn-cs"/>
              </a:rPr>
              <a:t>    "a personal trauma like the death of a child“</a:t>
            </a:r>
          </a:p>
          <a:p>
            <a:pPr marL="742950" lvl="1" indent="-228600">
              <a:lnSpc>
                <a:spcPct val="90000"/>
              </a:lnSpc>
              <a:spcAft>
                <a:spcPts val="600"/>
              </a:spcAft>
              <a:buFont typeface="Arial" panose="020B0604020202020204" pitchFamily="34" charset="0"/>
              <a:buChar char="•"/>
            </a:pPr>
            <a:r>
              <a:rPr lang="en-US" altLang="en-US" dirty="0">
                <a:latin typeface="+mn-lt"/>
                <a:cs typeface="+mn-cs"/>
              </a:rPr>
              <a:t>emotional shock following a stressful event or a physical injury, which may be associated with physical shock and sometimes leads to long-term neurosis.</a:t>
            </a:r>
          </a:p>
          <a:p>
            <a:pPr indent="-228600">
              <a:lnSpc>
                <a:spcPct val="90000"/>
              </a:lnSpc>
              <a:spcAft>
                <a:spcPts val="600"/>
              </a:spcAft>
              <a:buFont typeface="Arial" panose="020B0604020202020204" pitchFamily="34" charset="0"/>
              <a:buChar char="•"/>
            </a:pPr>
            <a:endParaRPr lang="en-US" altLang="en-US" sz="1400" dirty="0">
              <a:latin typeface="+mn-lt"/>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4209019"/>
              </p:ext>
            </p:extLst>
          </p:nvPr>
        </p:nvGraphicFramePr>
        <p:xfrm>
          <a:off x="6739004" y="2968668"/>
          <a:ext cx="4614797" cy="1821604"/>
        </p:xfrm>
        <a:graphic>
          <a:graphicData uri="http://schemas.openxmlformats.org/drawingml/2006/table">
            <a:tbl>
              <a:tblPr>
                <a:tableStyleId>{8EC20E35-A176-4012-BC5E-935CFFF8708E}</a:tableStyleId>
              </a:tblPr>
              <a:tblGrid>
                <a:gridCol w="858810">
                  <a:extLst>
                    <a:ext uri="{9D8B030D-6E8A-4147-A177-3AD203B41FA5}">
                      <a16:colId xmlns:a16="http://schemas.microsoft.com/office/drawing/2014/main" val="20000"/>
                    </a:ext>
                  </a:extLst>
                </a:gridCol>
                <a:gridCol w="3755987">
                  <a:extLst>
                    <a:ext uri="{9D8B030D-6E8A-4147-A177-3AD203B41FA5}">
                      <a16:colId xmlns:a16="http://schemas.microsoft.com/office/drawing/2014/main" val="20001"/>
                    </a:ext>
                  </a:extLst>
                </a:gridCol>
              </a:tblGrid>
              <a:tr h="1821604">
                <a:tc>
                  <a:txBody>
                    <a:bodyPr/>
                    <a:lstStyle/>
                    <a:p>
                      <a:pPr fontAlgn="t"/>
                      <a:r>
                        <a:rPr lang="en-US" sz="1400" dirty="0">
                          <a:effectLst/>
                        </a:rPr>
                        <a:t>synonyms:</a:t>
                      </a:r>
                      <a:endParaRPr lang="en-US" sz="1400" i="1" dirty="0">
                        <a:effectLst/>
                      </a:endParaRPr>
                    </a:p>
                  </a:txBody>
                  <a:tcPr marL="53936" marR="16855" marT="26968" marB="26968"/>
                </a:tc>
                <a:tc>
                  <a:txBody>
                    <a:bodyPr/>
                    <a:lstStyle/>
                    <a:p>
                      <a:r>
                        <a:rPr lang="en-US" sz="1400" u="none" strike="noStrike" dirty="0">
                          <a:solidFill>
                            <a:srgbClr val="660099"/>
                          </a:solidFill>
                          <a:effectLst/>
                          <a:hlinkClick r:id="rId3"/>
                        </a:rPr>
                        <a:t>shock</a:t>
                      </a:r>
                      <a:r>
                        <a:rPr lang="en-US" sz="1400" dirty="0">
                          <a:effectLst/>
                        </a:rPr>
                        <a:t>, </a:t>
                      </a:r>
                      <a:r>
                        <a:rPr lang="en-US" sz="1400" u="none" strike="noStrike" dirty="0">
                          <a:solidFill>
                            <a:srgbClr val="660099"/>
                          </a:solidFill>
                          <a:effectLst/>
                          <a:hlinkClick r:id="rId4"/>
                        </a:rPr>
                        <a:t>upheaval</a:t>
                      </a:r>
                      <a:r>
                        <a:rPr lang="en-US" sz="1400" dirty="0">
                          <a:effectLst/>
                        </a:rPr>
                        <a:t>, </a:t>
                      </a:r>
                      <a:r>
                        <a:rPr lang="en-US" sz="1400" u="none" strike="noStrike" dirty="0">
                          <a:solidFill>
                            <a:srgbClr val="660099"/>
                          </a:solidFill>
                          <a:effectLst/>
                          <a:hlinkClick r:id="rId5"/>
                        </a:rPr>
                        <a:t>distress</a:t>
                      </a:r>
                      <a:r>
                        <a:rPr lang="en-US" sz="1400" dirty="0">
                          <a:effectLst/>
                        </a:rPr>
                        <a:t>, </a:t>
                      </a:r>
                      <a:r>
                        <a:rPr lang="en-US" sz="1400" u="none" strike="noStrike" dirty="0">
                          <a:solidFill>
                            <a:srgbClr val="660099"/>
                          </a:solidFill>
                          <a:effectLst/>
                          <a:hlinkClick r:id="rId6"/>
                        </a:rPr>
                        <a:t>stress</a:t>
                      </a:r>
                      <a:r>
                        <a:rPr lang="en-US" sz="1400" dirty="0">
                          <a:effectLst/>
                        </a:rPr>
                        <a:t>, </a:t>
                      </a:r>
                      <a:r>
                        <a:rPr lang="en-US" sz="1400" u="none" strike="noStrike" dirty="0">
                          <a:solidFill>
                            <a:srgbClr val="660099"/>
                          </a:solidFill>
                          <a:effectLst/>
                          <a:hlinkClick r:id="rId7"/>
                        </a:rPr>
                        <a:t>strain</a:t>
                      </a:r>
                      <a:r>
                        <a:rPr lang="en-US" sz="1400" dirty="0">
                          <a:effectLst/>
                        </a:rPr>
                        <a:t>, </a:t>
                      </a:r>
                      <a:r>
                        <a:rPr lang="en-US" sz="1400" u="none" strike="noStrike" dirty="0">
                          <a:solidFill>
                            <a:srgbClr val="660099"/>
                          </a:solidFill>
                          <a:effectLst/>
                          <a:hlinkClick r:id="rId8"/>
                        </a:rPr>
                        <a:t>pain</a:t>
                      </a:r>
                      <a:r>
                        <a:rPr lang="en-US" sz="1400" dirty="0">
                          <a:effectLst/>
                        </a:rPr>
                        <a:t>, </a:t>
                      </a:r>
                      <a:r>
                        <a:rPr lang="en-US" sz="1400" u="none" strike="noStrike" dirty="0">
                          <a:solidFill>
                            <a:srgbClr val="660099"/>
                          </a:solidFill>
                          <a:effectLst/>
                          <a:hlinkClick r:id="rId9"/>
                        </a:rPr>
                        <a:t>anguish</a:t>
                      </a:r>
                      <a:r>
                        <a:rPr lang="en-US" sz="1400" dirty="0">
                          <a:effectLst/>
                        </a:rPr>
                        <a:t>,   </a:t>
                      </a:r>
                      <a:r>
                        <a:rPr lang="en-US" sz="1400" u="none" strike="noStrike" dirty="0" err="1">
                          <a:solidFill>
                            <a:srgbClr val="660099"/>
                          </a:solidFill>
                          <a:effectLst/>
                          <a:hlinkClick r:id="rId10"/>
                        </a:rPr>
                        <a:t>suffering</a:t>
                      </a:r>
                      <a:r>
                        <a:rPr lang="en-US" sz="1400" dirty="0" err="1">
                          <a:effectLst/>
                        </a:rPr>
                        <a:t>,</a:t>
                      </a:r>
                      <a:r>
                        <a:rPr lang="en-US" sz="1400" u="none" strike="noStrike" dirty="0" err="1">
                          <a:solidFill>
                            <a:srgbClr val="660099"/>
                          </a:solidFill>
                          <a:effectLst/>
                          <a:hlinkClick r:id="rId11"/>
                        </a:rPr>
                        <a:t>upset</a:t>
                      </a:r>
                      <a:r>
                        <a:rPr lang="en-US" sz="1400" dirty="0">
                          <a:effectLst/>
                        </a:rPr>
                        <a:t>, </a:t>
                      </a:r>
                      <a:r>
                        <a:rPr lang="en-US" sz="1400" u="none" strike="noStrike" dirty="0">
                          <a:solidFill>
                            <a:srgbClr val="660099"/>
                          </a:solidFill>
                          <a:effectLst/>
                          <a:hlinkClick r:id="rId12"/>
                        </a:rPr>
                        <a:t>agony</a:t>
                      </a:r>
                      <a:r>
                        <a:rPr lang="en-US" sz="1400" dirty="0">
                          <a:effectLst/>
                        </a:rPr>
                        <a:t>, </a:t>
                      </a:r>
                      <a:r>
                        <a:rPr lang="en-US" sz="1400" u="none" strike="noStrike" dirty="0">
                          <a:solidFill>
                            <a:srgbClr val="660099"/>
                          </a:solidFill>
                          <a:effectLst/>
                          <a:hlinkClick r:id="rId13"/>
                        </a:rPr>
                        <a:t>misery</a:t>
                      </a:r>
                      <a:r>
                        <a:rPr lang="en-US" sz="1400" dirty="0">
                          <a:effectLst/>
                        </a:rPr>
                        <a:t>, </a:t>
                      </a:r>
                      <a:r>
                        <a:rPr lang="en-US" sz="1400" u="none" strike="noStrike" dirty="0">
                          <a:solidFill>
                            <a:srgbClr val="660099"/>
                          </a:solidFill>
                          <a:effectLst/>
                          <a:hlinkClick r:id="rId14"/>
                        </a:rPr>
                        <a:t>sorrow</a:t>
                      </a:r>
                      <a:r>
                        <a:rPr lang="en-US" sz="1400" dirty="0">
                          <a:effectLst/>
                        </a:rPr>
                        <a:t>, </a:t>
                      </a:r>
                      <a:r>
                        <a:rPr lang="en-US" sz="1400" u="none" strike="noStrike" dirty="0">
                          <a:solidFill>
                            <a:srgbClr val="660099"/>
                          </a:solidFill>
                          <a:effectLst/>
                          <a:hlinkClick r:id="rId15"/>
                        </a:rPr>
                        <a:t>grief</a:t>
                      </a:r>
                      <a:r>
                        <a:rPr lang="en-US" sz="1400" dirty="0">
                          <a:effectLst/>
                        </a:rPr>
                        <a:t>, </a:t>
                      </a:r>
                      <a:r>
                        <a:rPr lang="en-US" sz="1400" u="none" strike="noStrike" dirty="0">
                          <a:solidFill>
                            <a:srgbClr val="660099"/>
                          </a:solidFill>
                          <a:effectLst/>
                          <a:hlinkClick r:id="rId16"/>
                        </a:rPr>
                        <a:t>heartache</a:t>
                      </a:r>
                      <a:r>
                        <a:rPr lang="en-US" sz="1400" dirty="0">
                          <a:effectLst/>
                        </a:rPr>
                        <a:t>, </a:t>
                      </a:r>
                      <a:r>
                        <a:rPr lang="en-US" sz="1400" u="none" strike="noStrike" dirty="0">
                          <a:solidFill>
                            <a:srgbClr val="660099"/>
                          </a:solidFill>
                          <a:effectLst/>
                          <a:hlinkClick r:id="rId17"/>
                        </a:rPr>
                        <a:t>heartbreak</a:t>
                      </a:r>
                      <a:r>
                        <a:rPr lang="en-US" sz="1400" dirty="0">
                          <a:effectLst/>
                        </a:rPr>
                        <a:t>, </a:t>
                      </a:r>
                      <a:r>
                        <a:rPr lang="en-US" sz="1400" u="none" strike="noStrike" dirty="0">
                          <a:solidFill>
                            <a:srgbClr val="660099"/>
                          </a:solidFill>
                          <a:effectLst/>
                          <a:hlinkClick r:id="rId18"/>
                        </a:rPr>
                        <a:t>torture</a:t>
                      </a:r>
                      <a:r>
                        <a:rPr lang="en-US" sz="1400" dirty="0">
                          <a:effectLst/>
                        </a:rPr>
                        <a:t>;</a:t>
                      </a:r>
                    </a:p>
                    <a:p>
                      <a:pPr algn="r"/>
                      <a:r>
                        <a:rPr lang="en-US" sz="1400" dirty="0">
                          <a:effectLst/>
                        </a:rPr>
                        <a:t>-Google</a:t>
                      </a:r>
                    </a:p>
                  </a:txBody>
                  <a:tcPr marL="53936" marR="53936" marT="26968" marB="26968"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485843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49E89B-63A5-45DA-A170-5B661FCE4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02" name="Rectangle 2"/>
          <p:cNvSpPr>
            <a:spLocks noGrp="1" noChangeArrowheads="1"/>
          </p:cNvSpPr>
          <p:nvPr>
            <p:ph type="title"/>
          </p:nvPr>
        </p:nvSpPr>
        <p:spPr>
          <a:xfrm>
            <a:off x="599411" y="767258"/>
            <a:ext cx="3209335" cy="5323484"/>
          </a:xfrm>
        </p:spPr>
        <p:txBody>
          <a:bodyPr>
            <a:normAutofit/>
          </a:bodyPr>
          <a:lstStyle/>
          <a:p>
            <a:pPr algn="ctr" eaLnBrk="1" hangingPunct="1"/>
            <a:r>
              <a:rPr lang="en-US" altLang="en-US" sz="2800" dirty="0">
                <a:solidFill>
                  <a:schemeClr val="bg1"/>
                </a:solidFill>
              </a:rPr>
              <a:t>Trauma</a:t>
            </a:r>
          </a:p>
        </p:txBody>
      </p:sp>
      <p:sp>
        <p:nvSpPr>
          <p:cNvPr id="76" name="Rectangle 75">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78" name="Rectangle 77">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28003" name="Rectangle 3"/>
          <p:cNvSpPr>
            <a:spLocks noGrp="1" noChangeArrowheads="1"/>
          </p:cNvSpPr>
          <p:nvPr>
            <p:ph idx="1"/>
          </p:nvPr>
        </p:nvSpPr>
        <p:spPr>
          <a:xfrm>
            <a:off x="5040527" y="767257"/>
            <a:ext cx="5989290" cy="6090741"/>
          </a:xfrm>
        </p:spPr>
        <p:txBody>
          <a:bodyPr anchor="ctr">
            <a:normAutofit/>
          </a:bodyPr>
          <a:lstStyle/>
          <a:p>
            <a:pPr eaLnBrk="1" hangingPunct="1"/>
            <a:r>
              <a:rPr lang="en-US" altLang="en-US" dirty="0">
                <a:latin typeface="Arial" panose="020B0604020202020204" pitchFamily="34" charset="0"/>
              </a:rPr>
              <a:t>An overwhelming, over stimulating, extremely painful and/or terrifying experience</a:t>
            </a:r>
          </a:p>
          <a:p>
            <a:pPr eaLnBrk="1" hangingPunct="1"/>
            <a:r>
              <a:rPr lang="en-US" altLang="en-US" dirty="0">
                <a:latin typeface="Arial" panose="020B0604020202020204" pitchFamily="34" charset="0"/>
              </a:rPr>
              <a:t>An inability to employ the fight or flight response (e.g., cannot escape)</a:t>
            </a:r>
          </a:p>
          <a:p>
            <a:pPr eaLnBrk="1" hangingPunct="1"/>
            <a:r>
              <a:rPr lang="en-US" altLang="en-US" dirty="0">
                <a:latin typeface="Arial" panose="020B0604020202020204" pitchFamily="34" charset="0"/>
              </a:rPr>
              <a:t>At the core of the traumatic stress is a breakdown in the capacity to regulate internal states </a:t>
            </a:r>
          </a:p>
          <a:p>
            <a:pPr eaLnBrk="1" hangingPunct="1">
              <a:buFont typeface="Wingdings" panose="05000000000000000000" pitchFamily="2" charset="2"/>
              <a:buNone/>
            </a:pPr>
            <a:r>
              <a:rPr lang="en-US" altLang="en-US" dirty="0">
                <a:latin typeface="Arial" panose="020B0604020202020204" pitchFamily="34" charset="0"/>
              </a:rPr>
              <a:t>	(Herman, 1997) (Van der Kolk, 2005)</a:t>
            </a:r>
          </a:p>
          <a:p>
            <a:r>
              <a:rPr lang="en-US" dirty="0">
                <a:latin typeface="Arial" panose="020B0604020202020204" pitchFamily="34" charset="0"/>
                <a:cs typeface="Arial" panose="020B0604020202020204" pitchFamily="34" charset="0"/>
              </a:rPr>
              <a:t>Type I Trauma; single episode</a:t>
            </a:r>
          </a:p>
          <a:p>
            <a:r>
              <a:rPr lang="en-US" dirty="0">
                <a:latin typeface="Arial" panose="020B0604020202020204" pitchFamily="34" charset="0"/>
                <a:cs typeface="Arial" panose="020B0604020202020204" pitchFamily="34" charset="0"/>
              </a:rPr>
              <a:t>Type II Trauma; repetitive episodes</a:t>
            </a:r>
          </a:p>
          <a:p>
            <a:pPr eaLnBrk="1" hangingPunct="1">
              <a:buFont typeface="Wingdings" panose="05000000000000000000" pitchFamily="2" charset="2"/>
              <a:buNone/>
            </a:pPr>
            <a:endParaRPr lang="en-US" altLang="en-US" sz="2000" dirty="0">
              <a:latin typeface="Arial" panose="020B0604020202020204" pitchFamily="34" charset="0"/>
            </a:endParaRPr>
          </a:p>
          <a:p>
            <a:pPr eaLnBrk="1" hangingPunct="1">
              <a:buFont typeface="Wingdings" panose="05000000000000000000" pitchFamily="2" charset="2"/>
              <a:buNone/>
            </a:pPr>
            <a:endParaRPr lang="en-US" altLang="en-US" sz="2000" dirty="0">
              <a:latin typeface="Arial" panose="020B0604020202020204" pitchFamily="34" charset="0"/>
            </a:endParaRPr>
          </a:p>
        </p:txBody>
      </p:sp>
    </p:spTree>
    <p:extLst>
      <p:ext uri="{BB962C8B-B14F-4D97-AF65-F5344CB8AC3E}">
        <p14:creationId xmlns:p14="http://schemas.microsoft.com/office/powerpoint/2010/main" val="2917873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768</TotalTime>
  <Words>3225</Words>
  <Application>Microsoft Macintosh PowerPoint</Application>
  <PresentationFormat>Widescreen</PresentationFormat>
  <Paragraphs>269</Paragraphs>
  <Slides>34</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inherit</vt:lpstr>
      <vt:lpstr>Times New Roman Bold</vt:lpstr>
      <vt:lpstr>Arial</vt:lpstr>
      <vt:lpstr>Calibri</vt:lpstr>
      <vt:lpstr>Calibri Light</vt:lpstr>
      <vt:lpstr>Cambria</vt:lpstr>
      <vt:lpstr>Geneva</vt:lpstr>
      <vt:lpstr>Georgia</vt:lpstr>
      <vt:lpstr>Montserrat</vt:lpstr>
      <vt:lpstr>Times New Roman</vt:lpstr>
      <vt:lpstr>Wingdings</vt:lpstr>
      <vt:lpstr>Wingdings 3</vt:lpstr>
      <vt:lpstr>Office Theme</vt:lpstr>
      <vt:lpstr>Trauma- and Stressor-Related Disorders </vt:lpstr>
      <vt:lpstr>Think. Pair. Share.</vt:lpstr>
      <vt:lpstr>Trauma- and Stressor-Related Disorders</vt:lpstr>
      <vt:lpstr>Trauma- and Stressor-Related Disorders</vt:lpstr>
      <vt:lpstr>Types of Trauma- and Stressor-Related Disorders</vt:lpstr>
      <vt:lpstr>Types of Trauma- and Stressor-Related Disorders</vt:lpstr>
      <vt:lpstr>Case Presentation </vt:lpstr>
      <vt:lpstr>What is Trauma?</vt:lpstr>
      <vt:lpstr>Trauma</vt:lpstr>
      <vt:lpstr>Defining Trauma </vt:lpstr>
      <vt:lpstr>What types of trauma are you aware of or have you seen in your practice? </vt:lpstr>
      <vt:lpstr>DSM V TR: PTSD 309.81</vt:lpstr>
      <vt:lpstr>Criteria A </vt:lpstr>
      <vt:lpstr>PowerPoint Presentation</vt:lpstr>
      <vt:lpstr>Criteria C: Avoidance (one sx required)</vt:lpstr>
      <vt:lpstr>PowerPoint Presentation</vt:lpstr>
      <vt:lpstr>Criteria E: Alterations in arousal and reactivity (two sxs required)</vt:lpstr>
      <vt:lpstr>PowerPoint Presentation</vt:lpstr>
      <vt:lpstr>Specifiers</vt:lpstr>
      <vt:lpstr> Acute Stress Disorder 308.3 </vt:lpstr>
      <vt:lpstr>Differential Diagnosis</vt:lpstr>
      <vt:lpstr>Diagnostic Application: Case Examples</vt:lpstr>
      <vt:lpstr>Screening</vt:lpstr>
      <vt:lpstr>Assessments and Screenings</vt:lpstr>
      <vt:lpstr>PowerPoint Presentation</vt:lpstr>
      <vt:lpstr>Complex PTSD/DESNOS</vt:lpstr>
      <vt:lpstr>Complex PTSD/Borderline Personality Disorder (Herman)</vt:lpstr>
      <vt:lpstr>What is missing from PTSD?</vt:lpstr>
      <vt:lpstr>Adjustment Disorders</vt:lpstr>
      <vt:lpstr>Specifiers for Adjustment Disorders</vt:lpstr>
      <vt:lpstr>Specifiers for Adjustment Disorders (cont’d)</vt:lpstr>
      <vt:lpstr>Small Group Activity</vt:lpstr>
      <vt:lpstr>Risk and Prognostic Features</vt:lpstr>
      <vt:lpstr>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Response and Recovery</dc:title>
  <dc:creator>Rachel Speer</dc:creator>
  <cp:lastModifiedBy>Rachel Speer</cp:lastModifiedBy>
  <cp:revision>15</cp:revision>
  <dcterms:created xsi:type="dcterms:W3CDTF">2016-04-22T20:31:26Z</dcterms:created>
  <dcterms:modified xsi:type="dcterms:W3CDTF">2024-07-03T18:23:20Z</dcterms:modified>
</cp:coreProperties>
</file>