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2"/>
  </p:notesMasterIdLst>
  <p:handoutMasterIdLst>
    <p:handoutMasterId r:id="rId33"/>
  </p:handoutMasterIdLst>
  <p:sldIdLst>
    <p:sldId id="256" r:id="rId2"/>
    <p:sldId id="343" r:id="rId3"/>
    <p:sldId id="355" r:id="rId4"/>
    <p:sldId id="356" r:id="rId5"/>
    <p:sldId id="357" r:id="rId6"/>
    <p:sldId id="358" r:id="rId7"/>
    <p:sldId id="359" r:id="rId8"/>
    <p:sldId id="347" r:id="rId9"/>
    <p:sldId id="258" r:id="rId10"/>
    <p:sldId id="261" r:id="rId11"/>
    <p:sldId id="264" r:id="rId12"/>
    <p:sldId id="349" r:id="rId13"/>
    <p:sldId id="350" r:id="rId14"/>
    <p:sldId id="351" r:id="rId15"/>
    <p:sldId id="352" r:id="rId16"/>
    <p:sldId id="353" r:id="rId17"/>
    <p:sldId id="276" r:id="rId18"/>
    <p:sldId id="277" r:id="rId19"/>
    <p:sldId id="278" r:id="rId20"/>
    <p:sldId id="279" r:id="rId21"/>
    <p:sldId id="354" r:id="rId22"/>
    <p:sldId id="260" r:id="rId23"/>
    <p:sldId id="271" r:id="rId24"/>
    <p:sldId id="272" r:id="rId25"/>
    <p:sldId id="273" r:id="rId26"/>
    <p:sldId id="274" r:id="rId27"/>
    <p:sldId id="280" r:id="rId28"/>
    <p:sldId id="275" r:id="rId29"/>
    <p:sldId id="263" r:id="rId30"/>
    <p:sldId id="345" r:id="rId31"/>
  </p:sldIdLst>
  <p:sldSz cx="9144000" cy="6858000" type="screen4x3"/>
  <p:notesSz cx="7026275" cy="93122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65"/>
  </p:normalViewPr>
  <p:slideViewPr>
    <p:cSldViewPr>
      <p:cViewPr varScale="1">
        <p:scale>
          <a:sx n="107" d="100"/>
          <a:sy n="107" d="100"/>
        </p:scale>
        <p:origin x="1760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717A34-BEA8-444E-A098-DED892040C25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9BCE29B-AB91-4C10-BCE9-6732BAFBF5E8}">
      <dgm:prSet/>
      <dgm:spPr/>
      <dgm:t>
        <a:bodyPr/>
        <a:lstStyle/>
        <a:p>
          <a:r>
            <a:rPr lang="en-US"/>
            <a:t>Let's Review</a:t>
          </a:r>
          <a:endParaRPr lang="en-US" dirty="0"/>
        </a:p>
      </dgm:t>
    </dgm:pt>
    <dgm:pt modelId="{43DE538B-5D2E-4935-8749-38BB98D52870}" type="parTrans" cxnId="{375314D4-8E0D-4916-832F-0AA0E5D8A86F}">
      <dgm:prSet/>
      <dgm:spPr/>
      <dgm:t>
        <a:bodyPr/>
        <a:lstStyle/>
        <a:p>
          <a:endParaRPr lang="en-US"/>
        </a:p>
      </dgm:t>
    </dgm:pt>
    <dgm:pt modelId="{3C9F87AC-96A0-4EA0-BAE1-3B5375A93087}" type="sibTrans" cxnId="{375314D4-8E0D-4916-832F-0AA0E5D8A86F}">
      <dgm:prSet/>
      <dgm:spPr/>
      <dgm:t>
        <a:bodyPr/>
        <a:lstStyle/>
        <a:p>
          <a:endParaRPr lang="en-US"/>
        </a:p>
      </dgm:t>
    </dgm:pt>
    <dgm:pt modelId="{74FDBA20-D34E-6246-81E7-D9A51BA85797}" type="pres">
      <dgm:prSet presAssocID="{1D717A34-BEA8-444E-A098-DED892040C25}" presName="linear" presStyleCnt="0">
        <dgm:presLayoutVars>
          <dgm:animLvl val="lvl"/>
          <dgm:resizeHandles val="exact"/>
        </dgm:presLayoutVars>
      </dgm:prSet>
      <dgm:spPr/>
    </dgm:pt>
    <dgm:pt modelId="{E60E1263-E812-9B4C-A17A-14CAD537996A}" type="pres">
      <dgm:prSet presAssocID="{B9BCE29B-AB91-4C10-BCE9-6732BAFBF5E8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8CD3AF01-E305-3942-8E2A-98BD0406CB62}" type="presOf" srcId="{1D717A34-BEA8-444E-A098-DED892040C25}" destId="{74FDBA20-D34E-6246-81E7-D9A51BA85797}" srcOrd="0" destOrd="0" presId="urn:microsoft.com/office/officeart/2005/8/layout/vList2"/>
    <dgm:cxn modelId="{D131D45D-8D94-FC44-BFFA-F6DF5D6BBD2D}" type="presOf" srcId="{B9BCE29B-AB91-4C10-BCE9-6732BAFBF5E8}" destId="{E60E1263-E812-9B4C-A17A-14CAD537996A}" srcOrd="0" destOrd="0" presId="urn:microsoft.com/office/officeart/2005/8/layout/vList2"/>
    <dgm:cxn modelId="{375314D4-8E0D-4916-832F-0AA0E5D8A86F}" srcId="{1D717A34-BEA8-444E-A098-DED892040C25}" destId="{B9BCE29B-AB91-4C10-BCE9-6732BAFBF5E8}" srcOrd="0" destOrd="0" parTransId="{43DE538B-5D2E-4935-8749-38BB98D52870}" sibTransId="{3C9F87AC-96A0-4EA0-BAE1-3B5375A93087}"/>
    <dgm:cxn modelId="{03E9B692-2F61-1E47-AFB9-6CCB10F18067}" type="presParOf" srcId="{74FDBA20-D34E-6246-81E7-D9A51BA85797}" destId="{E60E1263-E812-9B4C-A17A-14CAD537996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82DAAEB-FCE6-4AFE-AE08-2B0D23A5BED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50440A6E-F014-419D-A300-E48E89A3154F}">
      <dgm:prSet/>
      <dgm:spPr/>
      <dgm:t>
        <a:bodyPr/>
        <a:lstStyle/>
        <a:p>
          <a:r>
            <a:rPr lang="en-US"/>
            <a:t>Complex etiology</a:t>
          </a:r>
        </a:p>
      </dgm:t>
    </dgm:pt>
    <dgm:pt modelId="{264429FD-29DD-48FE-B226-E2A8E3E734AA}" type="parTrans" cxnId="{AEE68D01-D176-46D1-9EC2-5E8999F84E9B}">
      <dgm:prSet/>
      <dgm:spPr/>
      <dgm:t>
        <a:bodyPr/>
        <a:lstStyle/>
        <a:p>
          <a:endParaRPr lang="en-US"/>
        </a:p>
      </dgm:t>
    </dgm:pt>
    <dgm:pt modelId="{7AE01776-FE2D-4B44-AA67-05CD297E4948}" type="sibTrans" cxnId="{AEE68D01-D176-46D1-9EC2-5E8999F84E9B}">
      <dgm:prSet/>
      <dgm:spPr/>
      <dgm:t>
        <a:bodyPr/>
        <a:lstStyle/>
        <a:p>
          <a:endParaRPr lang="en-US"/>
        </a:p>
      </dgm:t>
    </dgm:pt>
    <dgm:pt modelId="{F6B0E6B9-FC60-4517-850E-63757EFB2E9F}">
      <dgm:prSet/>
      <dgm:spPr/>
      <dgm:t>
        <a:bodyPr/>
        <a:lstStyle/>
        <a:p>
          <a:r>
            <a:rPr lang="en-US"/>
            <a:t>Learned</a:t>
          </a:r>
        </a:p>
      </dgm:t>
    </dgm:pt>
    <dgm:pt modelId="{6108CD0C-BB52-4676-B082-BE4382CE2806}" type="parTrans" cxnId="{D7F1E506-DBA0-4896-BDDC-4CCE3697F694}">
      <dgm:prSet/>
      <dgm:spPr/>
      <dgm:t>
        <a:bodyPr/>
        <a:lstStyle/>
        <a:p>
          <a:endParaRPr lang="en-US"/>
        </a:p>
      </dgm:t>
    </dgm:pt>
    <dgm:pt modelId="{98104450-3546-4D20-A654-3AC16A2F485B}" type="sibTrans" cxnId="{D7F1E506-DBA0-4896-BDDC-4CCE3697F694}">
      <dgm:prSet/>
      <dgm:spPr/>
      <dgm:t>
        <a:bodyPr/>
        <a:lstStyle/>
        <a:p>
          <a:endParaRPr lang="en-US"/>
        </a:p>
      </dgm:t>
    </dgm:pt>
    <dgm:pt modelId="{3FCBDF5B-659B-4B60-A25E-07688E7EAB74}">
      <dgm:prSet/>
      <dgm:spPr/>
      <dgm:t>
        <a:bodyPr/>
        <a:lstStyle/>
        <a:p>
          <a:r>
            <a:rPr lang="en-US"/>
            <a:t>Object relations, attachment and symbolic nurturance</a:t>
          </a:r>
        </a:p>
      </dgm:t>
    </dgm:pt>
    <dgm:pt modelId="{4ECACA18-A254-4F50-9E07-172E7C316B2C}" type="parTrans" cxnId="{0CA22ACF-F918-483F-8A4F-1599F5E22CDA}">
      <dgm:prSet/>
      <dgm:spPr/>
      <dgm:t>
        <a:bodyPr/>
        <a:lstStyle/>
        <a:p>
          <a:endParaRPr lang="en-US"/>
        </a:p>
      </dgm:t>
    </dgm:pt>
    <dgm:pt modelId="{9B763B2C-5FF0-4B56-ADED-443803BFC488}" type="sibTrans" cxnId="{0CA22ACF-F918-483F-8A4F-1599F5E22CDA}">
      <dgm:prSet/>
      <dgm:spPr/>
      <dgm:t>
        <a:bodyPr/>
        <a:lstStyle/>
        <a:p>
          <a:endParaRPr lang="en-US"/>
        </a:p>
      </dgm:t>
    </dgm:pt>
    <dgm:pt modelId="{94A9C11D-C5BA-45EF-ACB3-26D140255A05}">
      <dgm:prSet/>
      <dgm:spPr/>
      <dgm:t>
        <a:bodyPr/>
        <a:lstStyle/>
        <a:p>
          <a:r>
            <a:rPr lang="en-US"/>
            <a:t>Affect regulation theory </a:t>
          </a:r>
        </a:p>
      </dgm:t>
    </dgm:pt>
    <dgm:pt modelId="{5091893D-2C32-4467-A09F-69CE20945A43}" type="parTrans" cxnId="{62493019-543B-45CA-8642-0314CFD881E6}">
      <dgm:prSet/>
      <dgm:spPr/>
      <dgm:t>
        <a:bodyPr/>
        <a:lstStyle/>
        <a:p>
          <a:endParaRPr lang="en-US"/>
        </a:p>
      </dgm:t>
    </dgm:pt>
    <dgm:pt modelId="{CAAB3F19-3756-43BC-A2B8-716945F0E124}" type="sibTrans" cxnId="{62493019-543B-45CA-8642-0314CFD881E6}">
      <dgm:prSet/>
      <dgm:spPr/>
      <dgm:t>
        <a:bodyPr/>
        <a:lstStyle/>
        <a:p>
          <a:endParaRPr lang="en-US"/>
        </a:p>
      </dgm:t>
    </dgm:pt>
    <dgm:pt modelId="{D8696AD3-DC15-4646-966E-9B4449081FED}">
      <dgm:prSet/>
      <dgm:spPr/>
      <dgm:t>
        <a:bodyPr/>
        <a:lstStyle/>
        <a:p>
          <a:r>
            <a:rPr lang="en-US"/>
            <a:t>Behavioral systems of reward (positive and negative reinforcement)</a:t>
          </a:r>
        </a:p>
      </dgm:t>
    </dgm:pt>
    <dgm:pt modelId="{01406568-33E7-4C96-A391-05550889B12C}" type="parTrans" cxnId="{26EC3983-08D6-440D-9474-C3E45A8B8B6E}">
      <dgm:prSet/>
      <dgm:spPr/>
      <dgm:t>
        <a:bodyPr/>
        <a:lstStyle/>
        <a:p>
          <a:endParaRPr lang="en-US"/>
        </a:p>
      </dgm:t>
    </dgm:pt>
    <dgm:pt modelId="{F3207796-34B2-4E9B-A1BB-37FBFB8DF6C3}" type="sibTrans" cxnId="{26EC3983-08D6-440D-9474-C3E45A8B8B6E}">
      <dgm:prSet/>
      <dgm:spPr/>
      <dgm:t>
        <a:bodyPr/>
        <a:lstStyle/>
        <a:p>
          <a:endParaRPr lang="en-US"/>
        </a:p>
      </dgm:t>
    </dgm:pt>
    <dgm:pt modelId="{6AC966D1-E88B-45C4-83BF-B4DC7E4768AC}">
      <dgm:prSet/>
      <dgm:spPr/>
      <dgm:t>
        <a:bodyPr/>
        <a:lstStyle/>
        <a:p>
          <a:r>
            <a:rPr lang="en-US"/>
            <a:t>Operant conditioning</a:t>
          </a:r>
        </a:p>
      </dgm:t>
    </dgm:pt>
    <dgm:pt modelId="{E8865A20-9620-4B92-A41C-B2893A31CBB3}" type="parTrans" cxnId="{714E5CA0-3F08-4274-93D9-B7900FAA9B7D}">
      <dgm:prSet/>
      <dgm:spPr/>
      <dgm:t>
        <a:bodyPr/>
        <a:lstStyle/>
        <a:p>
          <a:endParaRPr lang="en-US"/>
        </a:p>
      </dgm:t>
    </dgm:pt>
    <dgm:pt modelId="{C7A25620-1839-4859-A3AB-4FE4004F0F47}" type="sibTrans" cxnId="{714E5CA0-3F08-4274-93D9-B7900FAA9B7D}">
      <dgm:prSet/>
      <dgm:spPr/>
      <dgm:t>
        <a:bodyPr/>
        <a:lstStyle/>
        <a:p>
          <a:endParaRPr lang="en-US"/>
        </a:p>
      </dgm:t>
    </dgm:pt>
    <dgm:pt modelId="{8A1712B9-F167-47C5-A7D9-897EAC331E62}" type="pres">
      <dgm:prSet presAssocID="{782DAAEB-FCE6-4AFE-AE08-2B0D23A5BEDB}" presName="root" presStyleCnt="0">
        <dgm:presLayoutVars>
          <dgm:dir/>
          <dgm:resizeHandles val="exact"/>
        </dgm:presLayoutVars>
      </dgm:prSet>
      <dgm:spPr/>
    </dgm:pt>
    <dgm:pt modelId="{1EE6F830-F3FA-4E0A-8811-BF26CAD60CE3}" type="pres">
      <dgm:prSet presAssocID="{50440A6E-F014-419D-A300-E48E89A3154F}" presName="compNode" presStyleCnt="0"/>
      <dgm:spPr/>
    </dgm:pt>
    <dgm:pt modelId="{6927DBEC-01C6-43F8-ABDF-FAA2B3F5AC0E}" type="pres">
      <dgm:prSet presAssocID="{50440A6E-F014-419D-A300-E48E89A3154F}" presName="bgRect" presStyleLbl="bgShp" presStyleIdx="0" presStyleCnt="5"/>
      <dgm:spPr/>
    </dgm:pt>
    <dgm:pt modelId="{5EA83888-F772-4D81-9598-869DCD58E516}" type="pres">
      <dgm:prSet presAssocID="{50440A6E-F014-419D-A300-E48E89A3154F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NA"/>
        </a:ext>
      </dgm:extLst>
    </dgm:pt>
    <dgm:pt modelId="{DBBE7439-9B8E-4E65-859E-A63E8F38EB1A}" type="pres">
      <dgm:prSet presAssocID="{50440A6E-F014-419D-A300-E48E89A3154F}" presName="spaceRect" presStyleCnt="0"/>
      <dgm:spPr/>
    </dgm:pt>
    <dgm:pt modelId="{27ADEB6D-51F5-4AF5-9BDE-12AB599479DD}" type="pres">
      <dgm:prSet presAssocID="{50440A6E-F014-419D-A300-E48E89A3154F}" presName="parTx" presStyleLbl="revTx" presStyleIdx="0" presStyleCnt="6">
        <dgm:presLayoutVars>
          <dgm:chMax val="0"/>
          <dgm:chPref val="0"/>
        </dgm:presLayoutVars>
      </dgm:prSet>
      <dgm:spPr/>
    </dgm:pt>
    <dgm:pt modelId="{8296CB63-6160-4DB4-8FFF-97A1FAD20BC6}" type="pres">
      <dgm:prSet presAssocID="{7AE01776-FE2D-4B44-AA67-05CD297E4948}" presName="sibTrans" presStyleCnt="0"/>
      <dgm:spPr/>
    </dgm:pt>
    <dgm:pt modelId="{A81918D5-105E-49FC-B60A-8E742B85155E}" type="pres">
      <dgm:prSet presAssocID="{F6B0E6B9-FC60-4517-850E-63757EFB2E9F}" presName="compNode" presStyleCnt="0"/>
      <dgm:spPr/>
    </dgm:pt>
    <dgm:pt modelId="{4C41504A-C9CE-4C92-94F9-DB5EB9FF6D21}" type="pres">
      <dgm:prSet presAssocID="{F6B0E6B9-FC60-4517-850E-63757EFB2E9F}" presName="bgRect" presStyleLbl="bgShp" presStyleIdx="1" presStyleCnt="5"/>
      <dgm:spPr/>
    </dgm:pt>
    <dgm:pt modelId="{E7FE6AD3-E320-4F2F-A562-F8F4F1886417}" type="pres">
      <dgm:prSet presAssocID="{F6B0E6B9-FC60-4517-850E-63757EFB2E9F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94CCAB5C-64EC-4F2B-9CC8-47C3FA958651}" type="pres">
      <dgm:prSet presAssocID="{F6B0E6B9-FC60-4517-850E-63757EFB2E9F}" presName="spaceRect" presStyleCnt="0"/>
      <dgm:spPr/>
    </dgm:pt>
    <dgm:pt modelId="{8AFA8984-8FEE-41FE-980B-BA614DB3E18A}" type="pres">
      <dgm:prSet presAssocID="{F6B0E6B9-FC60-4517-850E-63757EFB2E9F}" presName="parTx" presStyleLbl="revTx" presStyleIdx="1" presStyleCnt="6">
        <dgm:presLayoutVars>
          <dgm:chMax val="0"/>
          <dgm:chPref val="0"/>
        </dgm:presLayoutVars>
      </dgm:prSet>
      <dgm:spPr/>
    </dgm:pt>
    <dgm:pt modelId="{3B9BFB0A-4721-4B09-8195-8CBCAC5E3518}" type="pres">
      <dgm:prSet presAssocID="{98104450-3546-4D20-A654-3AC16A2F485B}" presName="sibTrans" presStyleCnt="0"/>
      <dgm:spPr/>
    </dgm:pt>
    <dgm:pt modelId="{FCB5EC06-86D9-4CA6-BADB-5005C26C1F0E}" type="pres">
      <dgm:prSet presAssocID="{3FCBDF5B-659B-4B60-A25E-07688E7EAB74}" presName="compNode" presStyleCnt="0"/>
      <dgm:spPr/>
    </dgm:pt>
    <dgm:pt modelId="{0C64D3F7-930D-42E2-98B5-E169CA8E4F3C}" type="pres">
      <dgm:prSet presAssocID="{3FCBDF5B-659B-4B60-A25E-07688E7EAB74}" presName="bgRect" presStyleLbl="bgShp" presStyleIdx="2" presStyleCnt="5"/>
      <dgm:spPr/>
    </dgm:pt>
    <dgm:pt modelId="{836FAE6D-F6B6-486B-B290-7C4A8CF46E3E}" type="pres">
      <dgm:prSet presAssocID="{3FCBDF5B-659B-4B60-A25E-07688E7EAB74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ngry Face with No Fill"/>
        </a:ext>
      </dgm:extLst>
    </dgm:pt>
    <dgm:pt modelId="{7B907467-38F8-41B4-9FB5-3AD6206EBDD1}" type="pres">
      <dgm:prSet presAssocID="{3FCBDF5B-659B-4B60-A25E-07688E7EAB74}" presName="spaceRect" presStyleCnt="0"/>
      <dgm:spPr/>
    </dgm:pt>
    <dgm:pt modelId="{B5FC8052-C982-4EE1-9912-C44160CA8A83}" type="pres">
      <dgm:prSet presAssocID="{3FCBDF5B-659B-4B60-A25E-07688E7EAB74}" presName="parTx" presStyleLbl="revTx" presStyleIdx="2" presStyleCnt="6">
        <dgm:presLayoutVars>
          <dgm:chMax val="0"/>
          <dgm:chPref val="0"/>
        </dgm:presLayoutVars>
      </dgm:prSet>
      <dgm:spPr/>
    </dgm:pt>
    <dgm:pt modelId="{BC93C47C-1918-4A95-8CAF-3C1F9D810AA2}" type="pres">
      <dgm:prSet presAssocID="{9B763B2C-5FF0-4B56-ADED-443803BFC488}" presName="sibTrans" presStyleCnt="0"/>
      <dgm:spPr/>
    </dgm:pt>
    <dgm:pt modelId="{9FAC4DA0-4264-48E1-93E8-FBA4C2C4D81E}" type="pres">
      <dgm:prSet presAssocID="{94A9C11D-C5BA-45EF-ACB3-26D140255A05}" presName="compNode" presStyleCnt="0"/>
      <dgm:spPr/>
    </dgm:pt>
    <dgm:pt modelId="{6D41B4B6-E20B-4C29-9C85-604E5F76EE1D}" type="pres">
      <dgm:prSet presAssocID="{94A9C11D-C5BA-45EF-ACB3-26D140255A05}" presName="bgRect" presStyleLbl="bgShp" presStyleIdx="3" presStyleCnt="5"/>
      <dgm:spPr/>
    </dgm:pt>
    <dgm:pt modelId="{4CCA0F70-F59E-40EF-8ECD-E2A8A17C50E3}" type="pres">
      <dgm:prSet presAssocID="{94A9C11D-C5BA-45EF-ACB3-26D140255A05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DC82A72D-8B69-4C8C-833E-986CAE98D50B}" type="pres">
      <dgm:prSet presAssocID="{94A9C11D-C5BA-45EF-ACB3-26D140255A05}" presName="spaceRect" presStyleCnt="0"/>
      <dgm:spPr/>
    </dgm:pt>
    <dgm:pt modelId="{EE7F70B9-E0EB-4335-980C-8BC8B490C225}" type="pres">
      <dgm:prSet presAssocID="{94A9C11D-C5BA-45EF-ACB3-26D140255A05}" presName="parTx" presStyleLbl="revTx" presStyleIdx="3" presStyleCnt="6">
        <dgm:presLayoutVars>
          <dgm:chMax val="0"/>
          <dgm:chPref val="0"/>
        </dgm:presLayoutVars>
      </dgm:prSet>
      <dgm:spPr/>
    </dgm:pt>
    <dgm:pt modelId="{F9C0EBE9-C8C5-4898-B4C3-5DC1BB86A74F}" type="pres">
      <dgm:prSet presAssocID="{CAAB3F19-3756-43BC-A2B8-716945F0E124}" presName="sibTrans" presStyleCnt="0"/>
      <dgm:spPr/>
    </dgm:pt>
    <dgm:pt modelId="{D7E1A79F-279D-4716-B22B-3C9DD50791D6}" type="pres">
      <dgm:prSet presAssocID="{D8696AD3-DC15-4646-966E-9B4449081FED}" presName="compNode" presStyleCnt="0"/>
      <dgm:spPr/>
    </dgm:pt>
    <dgm:pt modelId="{7C67F2ED-77AB-4402-B446-15727FC51253}" type="pres">
      <dgm:prSet presAssocID="{D8696AD3-DC15-4646-966E-9B4449081FED}" presName="bgRect" presStyleLbl="bgShp" presStyleIdx="4" presStyleCnt="5"/>
      <dgm:spPr/>
    </dgm:pt>
    <dgm:pt modelId="{EB04302F-4153-4CCC-BB71-FF4FF04721AA}" type="pres">
      <dgm:prSet presAssocID="{D8696AD3-DC15-4646-966E-9B4449081FED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at"/>
        </a:ext>
      </dgm:extLst>
    </dgm:pt>
    <dgm:pt modelId="{88AF37ED-6B0F-4BC1-9A00-8021E1E9677F}" type="pres">
      <dgm:prSet presAssocID="{D8696AD3-DC15-4646-966E-9B4449081FED}" presName="spaceRect" presStyleCnt="0"/>
      <dgm:spPr/>
    </dgm:pt>
    <dgm:pt modelId="{2D9D5141-9731-4C6B-A5CF-94E68FBD4281}" type="pres">
      <dgm:prSet presAssocID="{D8696AD3-DC15-4646-966E-9B4449081FED}" presName="parTx" presStyleLbl="revTx" presStyleIdx="4" presStyleCnt="6">
        <dgm:presLayoutVars>
          <dgm:chMax val="0"/>
          <dgm:chPref val="0"/>
        </dgm:presLayoutVars>
      </dgm:prSet>
      <dgm:spPr/>
    </dgm:pt>
    <dgm:pt modelId="{5B960786-6125-40E1-B8A5-26A77E64E298}" type="pres">
      <dgm:prSet presAssocID="{D8696AD3-DC15-4646-966E-9B4449081FED}" presName="desTx" presStyleLbl="revTx" presStyleIdx="5" presStyleCnt="6">
        <dgm:presLayoutVars/>
      </dgm:prSet>
      <dgm:spPr/>
    </dgm:pt>
  </dgm:ptLst>
  <dgm:cxnLst>
    <dgm:cxn modelId="{AEE68D01-D176-46D1-9EC2-5E8999F84E9B}" srcId="{782DAAEB-FCE6-4AFE-AE08-2B0D23A5BEDB}" destId="{50440A6E-F014-419D-A300-E48E89A3154F}" srcOrd="0" destOrd="0" parTransId="{264429FD-29DD-48FE-B226-E2A8E3E734AA}" sibTransId="{7AE01776-FE2D-4B44-AA67-05CD297E4948}"/>
    <dgm:cxn modelId="{D7F1E506-DBA0-4896-BDDC-4CCE3697F694}" srcId="{782DAAEB-FCE6-4AFE-AE08-2B0D23A5BEDB}" destId="{F6B0E6B9-FC60-4517-850E-63757EFB2E9F}" srcOrd="1" destOrd="0" parTransId="{6108CD0C-BB52-4676-B082-BE4382CE2806}" sibTransId="{98104450-3546-4D20-A654-3AC16A2F485B}"/>
    <dgm:cxn modelId="{62493019-543B-45CA-8642-0314CFD881E6}" srcId="{782DAAEB-FCE6-4AFE-AE08-2B0D23A5BEDB}" destId="{94A9C11D-C5BA-45EF-ACB3-26D140255A05}" srcOrd="3" destOrd="0" parTransId="{5091893D-2C32-4467-A09F-69CE20945A43}" sibTransId="{CAAB3F19-3756-43BC-A2B8-716945F0E124}"/>
    <dgm:cxn modelId="{DF024B19-EA74-4412-923B-1C7C89644262}" type="presOf" srcId="{782DAAEB-FCE6-4AFE-AE08-2B0D23A5BEDB}" destId="{8A1712B9-F167-47C5-A7D9-897EAC331E62}" srcOrd="0" destOrd="0" presId="urn:microsoft.com/office/officeart/2018/2/layout/IconVerticalSolidList"/>
    <dgm:cxn modelId="{D99E9E23-9350-4F38-9EA3-51953B8FDFB6}" type="presOf" srcId="{F6B0E6B9-FC60-4517-850E-63757EFB2E9F}" destId="{8AFA8984-8FEE-41FE-980B-BA614DB3E18A}" srcOrd="0" destOrd="0" presId="urn:microsoft.com/office/officeart/2018/2/layout/IconVerticalSolidList"/>
    <dgm:cxn modelId="{1EC4292E-6B1D-48B3-B15D-4F1405AB52D4}" type="presOf" srcId="{50440A6E-F014-419D-A300-E48E89A3154F}" destId="{27ADEB6D-51F5-4AF5-9BDE-12AB599479DD}" srcOrd="0" destOrd="0" presId="urn:microsoft.com/office/officeart/2018/2/layout/IconVerticalSolidList"/>
    <dgm:cxn modelId="{61ED7B3D-19A4-4946-B498-9E469305A8D3}" type="presOf" srcId="{3FCBDF5B-659B-4B60-A25E-07688E7EAB74}" destId="{B5FC8052-C982-4EE1-9912-C44160CA8A83}" srcOrd="0" destOrd="0" presId="urn:microsoft.com/office/officeart/2018/2/layout/IconVerticalSolidList"/>
    <dgm:cxn modelId="{26EC3983-08D6-440D-9474-C3E45A8B8B6E}" srcId="{782DAAEB-FCE6-4AFE-AE08-2B0D23A5BEDB}" destId="{D8696AD3-DC15-4646-966E-9B4449081FED}" srcOrd="4" destOrd="0" parTransId="{01406568-33E7-4C96-A391-05550889B12C}" sibTransId="{F3207796-34B2-4E9B-A1BB-37FBFB8DF6C3}"/>
    <dgm:cxn modelId="{D106E193-E2BA-4E8D-998B-342636EE583A}" type="presOf" srcId="{6AC966D1-E88B-45C4-83BF-B4DC7E4768AC}" destId="{5B960786-6125-40E1-B8A5-26A77E64E298}" srcOrd="0" destOrd="0" presId="urn:microsoft.com/office/officeart/2018/2/layout/IconVerticalSolidList"/>
    <dgm:cxn modelId="{714E5CA0-3F08-4274-93D9-B7900FAA9B7D}" srcId="{D8696AD3-DC15-4646-966E-9B4449081FED}" destId="{6AC966D1-E88B-45C4-83BF-B4DC7E4768AC}" srcOrd="0" destOrd="0" parTransId="{E8865A20-9620-4B92-A41C-B2893A31CBB3}" sibTransId="{C7A25620-1839-4859-A3AB-4FE4004F0F47}"/>
    <dgm:cxn modelId="{07DFCEAC-A615-4E2D-BCA3-3CA7F77326C2}" type="presOf" srcId="{D8696AD3-DC15-4646-966E-9B4449081FED}" destId="{2D9D5141-9731-4C6B-A5CF-94E68FBD4281}" srcOrd="0" destOrd="0" presId="urn:microsoft.com/office/officeart/2018/2/layout/IconVerticalSolidList"/>
    <dgm:cxn modelId="{26382FC5-08AD-4398-91A9-0753C2FBB4A1}" type="presOf" srcId="{94A9C11D-C5BA-45EF-ACB3-26D140255A05}" destId="{EE7F70B9-E0EB-4335-980C-8BC8B490C225}" srcOrd="0" destOrd="0" presId="urn:microsoft.com/office/officeart/2018/2/layout/IconVerticalSolidList"/>
    <dgm:cxn modelId="{0CA22ACF-F918-483F-8A4F-1599F5E22CDA}" srcId="{782DAAEB-FCE6-4AFE-AE08-2B0D23A5BEDB}" destId="{3FCBDF5B-659B-4B60-A25E-07688E7EAB74}" srcOrd="2" destOrd="0" parTransId="{4ECACA18-A254-4F50-9E07-172E7C316B2C}" sibTransId="{9B763B2C-5FF0-4B56-ADED-443803BFC488}"/>
    <dgm:cxn modelId="{3021DB7F-2E66-4744-ACEE-3F11CF3D142F}" type="presParOf" srcId="{8A1712B9-F167-47C5-A7D9-897EAC331E62}" destId="{1EE6F830-F3FA-4E0A-8811-BF26CAD60CE3}" srcOrd="0" destOrd="0" presId="urn:microsoft.com/office/officeart/2018/2/layout/IconVerticalSolidList"/>
    <dgm:cxn modelId="{A4E90557-6737-434F-A7B2-E84FBE29C6FA}" type="presParOf" srcId="{1EE6F830-F3FA-4E0A-8811-BF26CAD60CE3}" destId="{6927DBEC-01C6-43F8-ABDF-FAA2B3F5AC0E}" srcOrd="0" destOrd="0" presId="urn:microsoft.com/office/officeart/2018/2/layout/IconVerticalSolidList"/>
    <dgm:cxn modelId="{6D37EF53-0DED-4652-8762-18C79565A41F}" type="presParOf" srcId="{1EE6F830-F3FA-4E0A-8811-BF26CAD60CE3}" destId="{5EA83888-F772-4D81-9598-869DCD58E516}" srcOrd="1" destOrd="0" presId="urn:microsoft.com/office/officeart/2018/2/layout/IconVerticalSolidList"/>
    <dgm:cxn modelId="{ED92AC49-70A9-4208-95E5-1FF90635DDE4}" type="presParOf" srcId="{1EE6F830-F3FA-4E0A-8811-BF26CAD60CE3}" destId="{DBBE7439-9B8E-4E65-859E-A63E8F38EB1A}" srcOrd="2" destOrd="0" presId="urn:microsoft.com/office/officeart/2018/2/layout/IconVerticalSolidList"/>
    <dgm:cxn modelId="{469A8048-F13E-4CA0-A141-BC407FD675A5}" type="presParOf" srcId="{1EE6F830-F3FA-4E0A-8811-BF26CAD60CE3}" destId="{27ADEB6D-51F5-4AF5-9BDE-12AB599479DD}" srcOrd="3" destOrd="0" presId="urn:microsoft.com/office/officeart/2018/2/layout/IconVerticalSolidList"/>
    <dgm:cxn modelId="{98EDC74F-9DDF-496F-954A-330004750170}" type="presParOf" srcId="{8A1712B9-F167-47C5-A7D9-897EAC331E62}" destId="{8296CB63-6160-4DB4-8FFF-97A1FAD20BC6}" srcOrd="1" destOrd="0" presId="urn:microsoft.com/office/officeart/2018/2/layout/IconVerticalSolidList"/>
    <dgm:cxn modelId="{D80C3A9E-31C6-49F9-89FD-3681031A86D4}" type="presParOf" srcId="{8A1712B9-F167-47C5-A7D9-897EAC331E62}" destId="{A81918D5-105E-49FC-B60A-8E742B85155E}" srcOrd="2" destOrd="0" presId="urn:microsoft.com/office/officeart/2018/2/layout/IconVerticalSolidList"/>
    <dgm:cxn modelId="{5A8EF7CF-DF7B-438C-B0F9-6C1B45FB66C8}" type="presParOf" srcId="{A81918D5-105E-49FC-B60A-8E742B85155E}" destId="{4C41504A-C9CE-4C92-94F9-DB5EB9FF6D21}" srcOrd="0" destOrd="0" presId="urn:microsoft.com/office/officeart/2018/2/layout/IconVerticalSolidList"/>
    <dgm:cxn modelId="{70FB985D-F6EE-4964-B89A-47A7F5BA092F}" type="presParOf" srcId="{A81918D5-105E-49FC-B60A-8E742B85155E}" destId="{E7FE6AD3-E320-4F2F-A562-F8F4F1886417}" srcOrd="1" destOrd="0" presId="urn:microsoft.com/office/officeart/2018/2/layout/IconVerticalSolidList"/>
    <dgm:cxn modelId="{FCE680A6-22BB-4E25-96A0-D521593AD1D6}" type="presParOf" srcId="{A81918D5-105E-49FC-B60A-8E742B85155E}" destId="{94CCAB5C-64EC-4F2B-9CC8-47C3FA958651}" srcOrd="2" destOrd="0" presId="urn:microsoft.com/office/officeart/2018/2/layout/IconVerticalSolidList"/>
    <dgm:cxn modelId="{C45F1252-46AE-4B4B-9472-AFB8B2EAA44A}" type="presParOf" srcId="{A81918D5-105E-49FC-B60A-8E742B85155E}" destId="{8AFA8984-8FEE-41FE-980B-BA614DB3E18A}" srcOrd="3" destOrd="0" presId="urn:microsoft.com/office/officeart/2018/2/layout/IconVerticalSolidList"/>
    <dgm:cxn modelId="{53C0B107-B4F8-454D-86C1-8E72BFD7EB4D}" type="presParOf" srcId="{8A1712B9-F167-47C5-A7D9-897EAC331E62}" destId="{3B9BFB0A-4721-4B09-8195-8CBCAC5E3518}" srcOrd="3" destOrd="0" presId="urn:microsoft.com/office/officeart/2018/2/layout/IconVerticalSolidList"/>
    <dgm:cxn modelId="{D0C0593D-8DCC-4948-ADB2-360AC4FA3279}" type="presParOf" srcId="{8A1712B9-F167-47C5-A7D9-897EAC331E62}" destId="{FCB5EC06-86D9-4CA6-BADB-5005C26C1F0E}" srcOrd="4" destOrd="0" presId="urn:microsoft.com/office/officeart/2018/2/layout/IconVerticalSolidList"/>
    <dgm:cxn modelId="{A89368E2-7A6D-480D-9081-F4947AEF28C7}" type="presParOf" srcId="{FCB5EC06-86D9-4CA6-BADB-5005C26C1F0E}" destId="{0C64D3F7-930D-42E2-98B5-E169CA8E4F3C}" srcOrd="0" destOrd="0" presId="urn:microsoft.com/office/officeart/2018/2/layout/IconVerticalSolidList"/>
    <dgm:cxn modelId="{C60BCE68-6FCC-40D6-8E82-7878EC144093}" type="presParOf" srcId="{FCB5EC06-86D9-4CA6-BADB-5005C26C1F0E}" destId="{836FAE6D-F6B6-486B-B290-7C4A8CF46E3E}" srcOrd="1" destOrd="0" presId="urn:microsoft.com/office/officeart/2018/2/layout/IconVerticalSolidList"/>
    <dgm:cxn modelId="{242EE097-15F3-4D02-BF2F-14962E891336}" type="presParOf" srcId="{FCB5EC06-86D9-4CA6-BADB-5005C26C1F0E}" destId="{7B907467-38F8-41B4-9FB5-3AD6206EBDD1}" srcOrd="2" destOrd="0" presId="urn:microsoft.com/office/officeart/2018/2/layout/IconVerticalSolidList"/>
    <dgm:cxn modelId="{B3B59E0D-EC65-4498-A04F-57FED81476A9}" type="presParOf" srcId="{FCB5EC06-86D9-4CA6-BADB-5005C26C1F0E}" destId="{B5FC8052-C982-4EE1-9912-C44160CA8A83}" srcOrd="3" destOrd="0" presId="urn:microsoft.com/office/officeart/2018/2/layout/IconVerticalSolidList"/>
    <dgm:cxn modelId="{AC57DD29-C25C-46A4-8244-60EC7A7DD549}" type="presParOf" srcId="{8A1712B9-F167-47C5-A7D9-897EAC331E62}" destId="{BC93C47C-1918-4A95-8CAF-3C1F9D810AA2}" srcOrd="5" destOrd="0" presId="urn:microsoft.com/office/officeart/2018/2/layout/IconVerticalSolidList"/>
    <dgm:cxn modelId="{C507E974-26D8-462B-9BD5-46CDE60F9402}" type="presParOf" srcId="{8A1712B9-F167-47C5-A7D9-897EAC331E62}" destId="{9FAC4DA0-4264-48E1-93E8-FBA4C2C4D81E}" srcOrd="6" destOrd="0" presId="urn:microsoft.com/office/officeart/2018/2/layout/IconVerticalSolidList"/>
    <dgm:cxn modelId="{C4E53273-B411-40D9-9FDA-1246890E9D1D}" type="presParOf" srcId="{9FAC4DA0-4264-48E1-93E8-FBA4C2C4D81E}" destId="{6D41B4B6-E20B-4C29-9C85-604E5F76EE1D}" srcOrd="0" destOrd="0" presId="urn:microsoft.com/office/officeart/2018/2/layout/IconVerticalSolidList"/>
    <dgm:cxn modelId="{2FD0279C-A56C-4D50-8D6B-B830A16A05B4}" type="presParOf" srcId="{9FAC4DA0-4264-48E1-93E8-FBA4C2C4D81E}" destId="{4CCA0F70-F59E-40EF-8ECD-E2A8A17C50E3}" srcOrd="1" destOrd="0" presId="urn:microsoft.com/office/officeart/2018/2/layout/IconVerticalSolidList"/>
    <dgm:cxn modelId="{7F04219B-CDB3-4E85-BA3E-18DDBC534FCE}" type="presParOf" srcId="{9FAC4DA0-4264-48E1-93E8-FBA4C2C4D81E}" destId="{DC82A72D-8B69-4C8C-833E-986CAE98D50B}" srcOrd="2" destOrd="0" presId="urn:microsoft.com/office/officeart/2018/2/layout/IconVerticalSolidList"/>
    <dgm:cxn modelId="{5BE2EB2C-E864-443C-9741-959CC9DB84DB}" type="presParOf" srcId="{9FAC4DA0-4264-48E1-93E8-FBA4C2C4D81E}" destId="{EE7F70B9-E0EB-4335-980C-8BC8B490C225}" srcOrd="3" destOrd="0" presId="urn:microsoft.com/office/officeart/2018/2/layout/IconVerticalSolidList"/>
    <dgm:cxn modelId="{EFB2DB36-A6D7-4BA1-8927-9F44D121FD2E}" type="presParOf" srcId="{8A1712B9-F167-47C5-A7D9-897EAC331E62}" destId="{F9C0EBE9-C8C5-4898-B4C3-5DC1BB86A74F}" srcOrd="7" destOrd="0" presId="urn:microsoft.com/office/officeart/2018/2/layout/IconVerticalSolidList"/>
    <dgm:cxn modelId="{90874A7C-FC26-4B45-907C-7FC3B68BA81A}" type="presParOf" srcId="{8A1712B9-F167-47C5-A7D9-897EAC331E62}" destId="{D7E1A79F-279D-4716-B22B-3C9DD50791D6}" srcOrd="8" destOrd="0" presId="urn:microsoft.com/office/officeart/2018/2/layout/IconVerticalSolidList"/>
    <dgm:cxn modelId="{779A5361-14D0-444B-A3D8-1D2950FA0CA6}" type="presParOf" srcId="{D7E1A79F-279D-4716-B22B-3C9DD50791D6}" destId="{7C67F2ED-77AB-4402-B446-15727FC51253}" srcOrd="0" destOrd="0" presId="urn:microsoft.com/office/officeart/2018/2/layout/IconVerticalSolidList"/>
    <dgm:cxn modelId="{38ACFC1D-96B7-4A54-97A9-4FEAF1B0A707}" type="presParOf" srcId="{D7E1A79F-279D-4716-B22B-3C9DD50791D6}" destId="{EB04302F-4153-4CCC-BB71-FF4FF04721AA}" srcOrd="1" destOrd="0" presId="urn:microsoft.com/office/officeart/2018/2/layout/IconVerticalSolidList"/>
    <dgm:cxn modelId="{38C55D14-DA42-4F28-8DD9-99E97E1EBE0B}" type="presParOf" srcId="{D7E1A79F-279D-4716-B22B-3C9DD50791D6}" destId="{88AF37ED-6B0F-4BC1-9A00-8021E1E9677F}" srcOrd="2" destOrd="0" presId="urn:microsoft.com/office/officeart/2018/2/layout/IconVerticalSolidList"/>
    <dgm:cxn modelId="{350F42FA-D413-465B-94F4-A352D8A8C21E}" type="presParOf" srcId="{D7E1A79F-279D-4716-B22B-3C9DD50791D6}" destId="{2D9D5141-9731-4C6B-A5CF-94E68FBD4281}" srcOrd="3" destOrd="0" presId="urn:microsoft.com/office/officeart/2018/2/layout/IconVerticalSolidList"/>
    <dgm:cxn modelId="{13D7C46D-E2FE-4F98-8E27-0F9631F234C8}" type="presParOf" srcId="{D7E1A79F-279D-4716-B22B-3C9DD50791D6}" destId="{5B960786-6125-40E1-B8A5-26A77E64E298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B9547D8-D5A0-4FA3-8C95-53FA0565CA25}" type="doc">
      <dgm:prSet loTypeId="urn:microsoft.com/office/officeart/2008/layout/LinedList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CDCAF3B6-9E59-4A25-874A-B35BBF8B11D7}">
      <dgm:prSet/>
      <dgm:spPr/>
      <dgm:t>
        <a:bodyPr/>
        <a:lstStyle/>
        <a:p>
          <a:r>
            <a:rPr lang="en-US"/>
            <a:t>Excess disability</a:t>
          </a:r>
        </a:p>
      </dgm:t>
    </dgm:pt>
    <dgm:pt modelId="{33824C7E-2C2B-4E89-9AD5-9D22A6114581}" type="parTrans" cxnId="{4378F15B-73F9-404C-99F7-9DDCA1E8EEE6}">
      <dgm:prSet/>
      <dgm:spPr/>
      <dgm:t>
        <a:bodyPr/>
        <a:lstStyle/>
        <a:p>
          <a:endParaRPr lang="en-US"/>
        </a:p>
      </dgm:t>
    </dgm:pt>
    <dgm:pt modelId="{3CC22A74-85E8-4A12-A7FD-1AA805EA4144}" type="sibTrans" cxnId="{4378F15B-73F9-404C-99F7-9DDCA1E8EEE6}">
      <dgm:prSet/>
      <dgm:spPr/>
      <dgm:t>
        <a:bodyPr/>
        <a:lstStyle/>
        <a:p>
          <a:endParaRPr lang="en-US"/>
        </a:p>
      </dgm:t>
    </dgm:pt>
    <dgm:pt modelId="{E2E3D616-7D72-4EE4-9C0F-127E995DF771}">
      <dgm:prSet/>
      <dgm:spPr/>
      <dgm:t>
        <a:bodyPr/>
        <a:lstStyle/>
        <a:p>
          <a:r>
            <a:rPr lang="en-US"/>
            <a:t>Increased hospitalization and institutionalization</a:t>
          </a:r>
        </a:p>
      </dgm:t>
    </dgm:pt>
    <dgm:pt modelId="{158989EF-ADFA-4B43-9A70-FC49DC03236B}" type="parTrans" cxnId="{0896A68C-ADB1-4DB3-8E7D-C993BD5F1F13}">
      <dgm:prSet/>
      <dgm:spPr/>
      <dgm:t>
        <a:bodyPr/>
        <a:lstStyle/>
        <a:p>
          <a:endParaRPr lang="en-US"/>
        </a:p>
      </dgm:t>
    </dgm:pt>
    <dgm:pt modelId="{C5BDB1FC-49FE-4E08-B7D3-BDCECBE4CABE}" type="sibTrans" cxnId="{0896A68C-ADB1-4DB3-8E7D-C993BD5F1F13}">
      <dgm:prSet/>
      <dgm:spPr/>
      <dgm:t>
        <a:bodyPr/>
        <a:lstStyle/>
        <a:p>
          <a:endParaRPr lang="en-US"/>
        </a:p>
      </dgm:t>
    </dgm:pt>
    <dgm:pt modelId="{92D2054C-6CB3-4FD7-A64E-87585ACF30A6}">
      <dgm:prSet/>
      <dgm:spPr/>
      <dgm:t>
        <a:bodyPr/>
        <a:lstStyle/>
        <a:p>
          <a:r>
            <a:rPr lang="en-US"/>
            <a:t>Premature institutionalization</a:t>
          </a:r>
        </a:p>
      </dgm:t>
    </dgm:pt>
    <dgm:pt modelId="{1404978A-2C70-4649-A6BE-C7061F7BE141}" type="parTrans" cxnId="{C818E482-1B69-48F3-966C-4A9ACB729CAB}">
      <dgm:prSet/>
      <dgm:spPr/>
      <dgm:t>
        <a:bodyPr/>
        <a:lstStyle/>
        <a:p>
          <a:endParaRPr lang="en-US"/>
        </a:p>
      </dgm:t>
    </dgm:pt>
    <dgm:pt modelId="{6C347C03-1B24-4F67-946C-B5C349B8F51C}" type="sibTrans" cxnId="{C818E482-1B69-48F3-966C-4A9ACB729CAB}">
      <dgm:prSet/>
      <dgm:spPr/>
      <dgm:t>
        <a:bodyPr/>
        <a:lstStyle/>
        <a:p>
          <a:endParaRPr lang="en-US"/>
        </a:p>
      </dgm:t>
    </dgm:pt>
    <dgm:pt modelId="{D1D5E4BB-6DB8-4735-A895-450297853990}">
      <dgm:prSet/>
      <dgm:spPr/>
      <dgm:t>
        <a:bodyPr/>
        <a:lstStyle/>
        <a:p>
          <a:r>
            <a:rPr lang="en-US"/>
            <a:t>Suffering</a:t>
          </a:r>
        </a:p>
      </dgm:t>
    </dgm:pt>
    <dgm:pt modelId="{8DE39C05-89DB-4906-8526-61205990DA77}" type="parTrans" cxnId="{DA5EC821-2B99-4819-8F60-7A59D60A836F}">
      <dgm:prSet/>
      <dgm:spPr/>
      <dgm:t>
        <a:bodyPr/>
        <a:lstStyle/>
        <a:p>
          <a:endParaRPr lang="en-US"/>
        </a:p>
      </dgm:t>
    </dgm:pt>
    <dgm:pt modelId="{01397E96-A9B4-4EC6-90AD-7AED662ED430}" type="sibTrans" cxnId="{DA5EC821-2B99-4819-8F60-7A59D60A836F}">
      <dgm:prSet/>
      <dgm:spPr/>
      <dgm:t>
        <a:bodyPr/>
        <a:lstStyle/>
        <a:p>
          <a:endParaRPr lang="en-US"/>
        </a:p>
      </dgm:t>
    </dgm:pt>
    <dgm:pt modelId="{33DBB33E-157E-45B7-97C4-3573E4E5E060}">
      <dgm:prSet/>
      <dgm:spPr/>
      <dgm:t>
        <a:bodyPr/>
        <a:lstStyle/>
        <a:p>
          <a:r>
            <a:rPr lang="en-US"/>
            <a:t>Costly to person and society</a:t>
          </a:r>
        </a:p>
      </dgm:t>
    </dgm:pt>
    <dgm:pt modelId="{A9EEB1F2-7C81-431A-837F-6A902DABBE6C}" type="parTrans" cxnId="{09ACA251-CF9D-4F28-B2AA-C494BCCEF2B2}">
      <dgm:prSet/>
      <dgm:spPr/>
      <dgm:t>
        <a:bodyPr/>
        <a:lstStyle/>
        <a:p>
          <a:endParaRPr lang="en-US"/>
        </a:p>
      </dgm:t>
    </dgm:pt>
    <dgm:pt modelId="{5B910E9F-E6CC-427B-B5E1-5A09C1F41A6F}" type="sibTrans" cxnId="{09ACA251-CF9D-4F28-B2AA-C494BCCEF2B2}">
      <dgm:prSet/>
      <dgm:spPr/>
      <dgm:t>
        <a:bodyPr/>
        <a:lstStyle/>
        <a:p>
          <a:endParaRPr lang="en-US"/>
        </a:p>
      </dgm:t>
    </dgm:pt>
    <dgm:pt modelId="{3C03795C-0D96-F741-8183-A652B80770DA}" type="pres">
      <dgm:prSet presAssocID="{4B9547D8-D5A0-4FA3-8C95-53FA0565CA25}" presName="vert0" presStyleCnt="0">
        <dgm:presLayoutVars>
          <dgm:dir/>
          <dgm:animOne val="branch"/>
          <dgm:animLvl val="lvl"/>
        </dgm:presLayoutVars>
      </dgm:prSet>
      <dgm:spPr/>
    </dgm:pt>
    <dgm:pt modelId="{5634AD8E-54E6-C94A-B5D8-6B0C5FF346B7}" type="pres">
      <dgm:prSet presAssocID="{CDCAF3B6-9E59-4A25-874A-B35BBF8B11D7}" presName="thickLine" presStyleLbl="alignNode1" presStyleIdx="0" presStyleCnt="5"/>
      <dgm:spPr/>
    </dgm:pt>
    <dgm:pt modelId="{A2A056F4-8525-9E47-A886-875672E48F27}" type="pres">
      <dgm:prSet presAssocID="{CDCAF3B6-9E59-4A25-874A-B35BBF8B11D7}" presName="horz1" presStyleCnt="0"/>
      <dgm:spPr/>
    </dgm:pt>
    <dgm:pt modelId="{3E8085A2-D619-E34E-A025-9CBC849EBA13}" type="pres">
      <dgm:prSet presAssocID="{CDCAF3B6-9E59-4A25-874A-B35BBF8B11D7}" presName="tx1" presStyleLbl="revTx" presStyleIdx="0" presStyleCnt="5"/>
      <dgm:spPr/>
    </dgm:pt>
    <dgm:pt modelId="{C0FAF70B-E701-FE4E-86C0-8966EA308AC8}" type="pres">
      <dgm:prSet presAssocID="{CDCAF3B6-9E59-4A25-874A-B35BBF8B11D7}" presName="vert1" presStyleCnt="0"/>
      <dgm:spPr/>
    </dgm:pt>
    <dgm:pt modelId="{A28EB9EC-A6FB-0B46-A318-C30B0E8B3770}" type="pres">
      <dgm:prSet presAssocID="{E2E3D616-7D72-4EE4-9C0F-127E995DF771}" presName="thickLine" presStyleLbl="alignNode1" presStyleIdx="1" presStyleCnt="5"/>
      <dgm:spPr/>
    </dgm:pt>
    <dgm:pt modelId="{C53997D2-769B-FD45-A46C-46B1F633354D}" type="pres">
      <dgm:prSet presAssocID="{E2E3D616-7D72-4EE4-9C0F-127E995DF771}" presName="horz1" presStyleCnt="0"/>
      <dgm:spPr/>
    </dgm:pt>
    <dgm:pt modelId="{3AFA4B88-420C-8B48-8EE6-2EB0B599C407}" type="pres">
      <dgm:prSet presAssocID="{E2E3D616-7D72-4EE4-9C0F-127E995DF771}" presName="tx1" presStyleLbl="revTx" presStyleIdx="1" presStyleCnt="5"/>
      <dgm:spPr/>
    </dgm:pt>
    <dgm:pt modelId="{CBAEC7DB-40D3-5F4D-B80B-C84CD7039033}" type="pres">
      <dgm:prSet presAssocID="{E2E3D616-7D72-4EE4-9C0F-127E995DF771}" presName="vert1" presStyleCnt="0"/>
      <dgm:spPr/>
    </dgm:pt>
    <dgm:pt modelId="{7FD3579C-7D28-6A4C-B81C-6E1E082F5EFA}" type="pres">
      <dgm:prSet presAssocID="{92D2054C-6CB3-4FD7-A64E-87585ACF30A6}" presName="thickLine" presStyleLbl="alignNode1" presStyleIdx="2" presStyleCnt="5"/>
      <dgm:spPr/>
    </dgm:pt>
    <dgm:pt modelId="{74202724-8207-D447-9680-DA7CF1CB7E66}" type="pres">
      <dgm:prSet presAssocID="{92D2054C-6CB3-4FD7-A64E-87585ACF30A6}" presName="horz1" presStyleCnt="0"/>
      <dgm:spPr/>
    </dgm:pt>
    <dgm:pt modelId="{C7A8B724-9353-AA4A-99D9-BD65354279CE}" type="pres">
      <dgm:prSet presAssocID="{92D2054C-6CB3-4FD7-A64E-87585ACF30A6}" presName="tx1" presStyleLbl="revTx" presStyleIdx="2" presStyleCnt="5"/>
      <dgm:spPr/>
    </dgm:pt>
    <dgm:pt modelId="{A75C0319-08B3-CD40-A0CA-322DEB2B7236}" type="pres">
      <dgm:prSet presAssocID="{92D2054C-6CB3-4FD7-A64E-87585ACF30A6}" presName="vert1" presStyleCnt="0"/>
      <dgm:spPr/>
    </dgm:pt>
    <dgm:pt modelId="{92B3657E-AD0B-2C47-80FC-42B38EBC6CF9}" type="pres">
      <dgm:prSet presAssocID="{D1D5E4BB-6DB8-4735-A895-450297853990}" presName="thickLine" presStyleLbl="alignNode1" presStyleIdx="3" presStyleCnt="5"/>
      <dgm:spPr/>
    </dgm:pt>
    <dgm:pt modelId="{DD40E72A-FC33-1043-ADFE-4E666AA6ACEE}" type="pres">
      <dgm:prSet presAssocID="{D1D5E4BB-6DB8-4735-A895-450297853990}" presName="horz1" presStyleCnt="0"/>
      <dgm:spPr/>
    </dgm:pt>
    <dgm:pt modelId="{405CBDD0-0AD1-2C45-B9AD-351C94DA3491}" type="pres">
      <dgm:prSet presAssocID="{D1D5E4BB-6DB8-4735-A895-450297853990}" presName="tx1" presStyleLbl="revTx" presStyleIdx="3" presStyleCnt="5"/>
      <dgm:spPr/>
    </dgm:pt>
    <dgm:pt modelId="{3657F60B-107D-CD42-AAA3-1436F00628C2}" type="pres">
      <dgm:prSet presAssocID="{D1D5E4BB-6DB8-4735-A895-450297853990}" presName="vert1" presStyleCnt="0"/>
      <dgm:spPr/>
    </dgm:pt>
    <dgm:pt modelId="{786662BE-C2F2-5E40-AF2B-CB212F2BF837}" type="pres">
      <dgm:prSet presAssocID="{33DBB33E-157E-45B7-97C4-3573E4E5E060}" presName="thickLine" presStyleLbl="alignNode1" presStyleIdx="4" presStyleCnt="5"/>
      <dgm:spPr/>
    </dgm:pt>
    <dgm:pt modelId="{945320C8-8944-D84F-9ED7-5462F7E9114F}" type="pres">
      <dgm:prSet presAssocID="{33DBB33E-157E-45B7-97C4-3573E4E5E060}" presName="horz1" presStyleCnt="0"/>
      <dgm:spPr/>
    </dgm:pt>
    <dgm:pt modelId="{3176531A-3816-BB49-A051-94837D0E8DC4}" type="pres">
      <dgm:prSet presAssocID="{33DBB33E-157E-45B7-97C4-3573E4E5E060}" presName="tx1" presStyleLbl="revTx" presStyleIdx="4" presStyleCnt="5"/>
      <dgm:spPr/>
    </dgm:pt>
    <dgm:pt modelId="{D2B07109-C104-8542-849A-3E8BEA69B319}" type="pres">
      <dgm:prSet presAssocID="{33DBB33E-157E-45B7-97C4-3573E4E5E060}" presName="vert1" presStyleCnt="0"/>
      <dgm:spPr/>
    </dgm:pt>
  </dgm:ptLst>
  <dgm:cxnLst>
    <dgm:cxn modelId="{DA5EC821-2B99-4819-8F60-7A59D60A836F}" srcId="{4B9547D8-D5A0-4FA3-8C95-53FA0565CA25}" destId="{D1D5E4BB-6DB8-4735-A895-450297853990}" srcOrd="3" destOrd="0" parTransId="{8DE39C05-89DB-4906-8526-61205990DA77}" sibTransId="{01397E96-A9B4-4EC6-90AD-7AED662ED430}"/>
    <dgm:cxn modelId="{46DB8E29-A5D2-5C4B-9E85-2B734A713813}" type="presOf" srcId="{4B9547D8-D5A0-4FA3-8C95-53FA0565CA25}" destId="{3C03795C-0D96-F741-8183-A652B80770DA}" srcOrd="0" destOrd="0" presId="urn:microsoft.com/office/officeart/2008/layout/LinedList"/>
    <dgm:cxn modelId="{09ACA251-CF9D-4F28-B2AA-C494BCCEF2B2}" srcId="{4B9547D8-D5A0-4FA3-8C95-53FA0565CA25}" destId="{33DBB33E-157E-45B7-97C4-3573E4E5E060}" srcOrd="4" destOrd="0" parTransId="{A9EEB1F2-7C81-431A-837F-6A902DABBE6C}" sibTransId="{5B910E9F-E6CC-427B-B5E1-5A09C1F41A6F}"/>
    <dgm:cxn modelId="{4378F15B-73F9-404C-99F7-9DDCA1E8EEE6}" srcId="{4B9547D8-D5A0-4FA3-8C95-53FA0565CA25}" destId="{CDCAF3B6-9E59-4A25-874A-B35BBF8B11D7}" srcOrd="0" destOrd="0" parTransId="{33824C7E-2C2B-4E89-9AD5-9D22A6114581}" sibTransId="{3CC22A74-85E8-4A12-A7FD-1AA805EA4144}"/>
    <dgm:cxn modelId="{19D8AC60-F910-894A-AD3E-0938D2A86EC0}" type="presOf" srcId="{E2E3D616-7D72-4EE4-9C0F-127E995DF771}" destId="{3AFA4B88-420C-8B48-8EE6-2EB0B599C407}" srcOrd="0" destOrd="0" presId="urn:microsoft.com/office/officeart/2008/layout/LinedList"/>
    <dgm:cxn modelId="{43B22471-DA6D-D84D-B254-E27F932024C4}" type="presOf" srcId="{D1D5E4BB-6DB8-4735-A895-450297853990}" destId="{405CBDD0-0AD1-2C45-B9AD-351C94DA3491}" srcOrd="0" destOrd="0" presId="urn:microsoft.com/office/officeart/2008/layout/LinedList"/>
    <dgm:cxn modelId="{C818E482-1B69-48F3-966C-4A9ACB729CAB}" srcId="{4B9547D8-D5A0-4FA3-8C95-53FA0565CA25}" destId="{92D2054C-6CB3-4FD7-A64E-87585ACF30A6}" srcOrd="2" destOrd="0" parTransId="{1404978A-2C70-4649-A6BE-C7061F7BE141}" sibTransId="{6C347C03-1B24-4F67-946C-B5C349B8F51C}"/>
    <dgm:cxn modelId="{0896A68C-ADB1-4DB3-8E7D-C993BD5F1F13}" srcId="{4B9547D8-D5A0-4FA3-8C95-53FA0565CA25}" destId="{E2E3D616-7D72-4EE4-9C0F-127E995DF771}" srcOrd="1" destOrd="0" parTransId="{158989EF-ADFA-4B43-9A70-FC49DC03236B}" sibTransId="{C5BDB1FC-49FE-4E08-B7D3-BDCECBE4CABE}"/>
    <dgm:cxn modelId="{D4B1B98C-E51B-D144-B379-ADB4FECA29A8}" type="presOf" srcId="{92D2054C-6CB3-4FD7-A64E-87585ACF30A6}" destId="{C7A8B724-9353-AA4A-99D9-BD65354279CE}" srcOrd="0" destOrd="0" presId="urn:microsoft.com/office/officeart/2008/layout/LinedList"/>
    <dgm:cxn modelId="{775DE6AB-80A9-424C-A4AE-A4ACE9ABEFE8}" type="presOf" srcId="{33DBB33E-157E-45B7-97C4-3573E4E5E060}" destId="{3176531A-3816-BB49-A051-94837D0E8DC4}" srcOrd="0" destOrd="0" presId="urn:microsoft.com/office/officeart/2008/layout/LinedList"/>
    <dgm:cxn modelId="{7EA30CE1-9535-864E-BBCA-D9C690FEB65E}" type="presOf" srcId="{CDCAF3B6-9E59-4A25-874A-B35BBF8B11D7}" destId="{3E8085A2-D619-E34E-A025-9CBC849EBA13}" srcOrd="0" destOrd="0" presId="urn:microsoft.com/office/officeart/2008/layout/LinedList"/>
    <dgm:cxn modelId="{749BA349-A9AB-BF4E-BD15-5C22D421234B}" type="presParOf" srcId="{3C03795C-0D96-F741-8183-A652B80770DA}" destId="{5634AD8E-54E6-C94A-B5D8-6B0C5FF346B7}" srcOrd="0" destOrd="0" presId="urn:microsoft.com/office/officeart/2008/layout/LinedList"/>
    <dgm:cxn modelId="{0ED34F16-E7CD-784C-B7FB-868CC185C812}" type="presParOf" srcId="{3C03795C-0D96-F741-8183-A652B80770DA}" destId="{A2A056F4-8525-9E47-A886-875672E48F27}" srcOrd="1" destOrd="0" presId="urn:microsoft.com/office/officeart/2008/layout/LinedList"/>
    <dgm:cxn modelId="{98F871DC-1148-F94D-9EDA-0369715AC214}" type="presParOf" srcId="{A2A056F4-8525-9E47-A886-875672E48F27}" destId="{3E8085A2-D619-E34E-A025-9CBC849EBA13}" srcOrd="0" destOrd="0" presId="urn:microsoft.com/office/officeart/2008/layout/LinedList"/>
    <dgm:cxn modelId="{7913FD5B-A667-7E4A-B84D-ADC056231D2A}" type="presParOf" srcId="{A2A056F4-8525-9E47-A886-875672E48F27}" destId="{C0FAF70B-E701-FE4E-86C0-8966EA308AC8}" srcOrd="1" destOrd="0" presId="urn:microsoft.com/office/officeart/2008/layout/LinedList"/>
    <dgm:cxn modelId="{61103958-D9C6-314A-9410-0D2F68D01A86}" type="presParOf" srcId="{3C03795C-0D96-F741-8183-A652B80770DA}" destId="{A28EB9EC-A6FB-0B46-A318-C30B0E8B3770}" srcOrd="2" destOrd="0" presId="urn:microsoft.com/office/officeart/2008/layout/LinedList"/>
    <dgm:cxn modelId="{9F703C5F-F65A-3B4F-BD30-B4F719F35EFC}" type="presParOf" srcId="{3C03795C-0D96-F741-8183-A652B80770DA}" destId="{C53997D2-769B-FD45-A46C-46B1F633354D}" srcOrd="3" destOrd="0" presId="urn:microsoft.com/office/officeart/2008/layout/LinedList"/>
    <dgm:cxn modelId="{E1EE2444-31B8-6449-AEB7-17BB0C25DA91}" type="presParOf" srcId="{C53997D2-769B-FD45-A46C-46B1F633354D}" destId="{3AFA4B88-420C-8B48-8EE6-2EB0B599C407}" srcOrd="0" destOrd="0" presId="urn:microsoft.com/office/officeart/2008/layout/LinedList"/>
    <dgm:cxn modelId="{0C7D7C5E-DD93-6049-B3F5-F0E289776E8B}" type="presParOf" srcId="{C53997D2-769B-FD45-A46C-46B1F633354D}" destId="{CBAEC7DB-40D3-5F4D-B80B-C84CD7039033}" srcOrd="1" destOrd="0" presId="urn:microsoft.com/office/officeart/2008/layout/LinedList"/>
    <dgm:cxn modelId="{70E35EFF-A334-C947-880C-4B21719F41BB}" type="presParOf" srcId="{3C03795C-0D96-F741-8183-A652B80770DA}" destId="{7FD3579C-7D28-6A4C-B81C-6E1E082F5EFA}" srcOrd="4" destOrd="0" presId="urn:microsoft.com/office/officeart/2008/layout/LinedList"/>
    <dgm:cxn modelId="{D7F05DAF-2BA0-DE48-BD42-A7B3185B112F}" type="presParOf" srcId="{3C03795C-0D96-F741-8183-A652B80770DA}" destId="{74202724-8207-D447-9680-DA7CF1CB7E66}" srcOrd="5" destOrd="0" presId="urn:microsoft.com/office/officeart/2008/layout/LinedList"/>
    <dgm:cxn modelId="{CDBA23F4-01D6-CE4C-89AD-327C19AD2DD4}" type="presParOf" srcId="{74202724-8207-D447-9680-DA7CF1CB7E66}" destId="{C7A8B724-9353-AA4A-99D9-BD65354279CE}" srcOrd="0" destOrd="0" presId="urn:microsoft.com/office/officeart/2008/layout/LinedList"/>
    <dgm:cxn modelId="{5E40371F-A3CD-3140-A65B-4CC9A867FB91}" type="presParOf" srcId="{74202724-8207-D447-9680-DA7CF1CB7E66}" destId="{A75C0319-08B3-CD40-A0CA-322DEB2B7236}" srcOrd="1" destOrd="0" presId="urn:microsoft.com/office/officeart/2008/layout/LinedList"/>
    <dgm:cxn modelId="{8D331FBF-29E2-624A-9330-E456B1E3FACA}" type="presParOf" srcId="{3C03795C-0D96-F741-8183-A652B80770DA}" destId="{92B3657E-AD0B-2C47-80FC-42B38EBC6CF9}" srcOrd="6" destOrd="0" presId="urn:microsoft.com/office/officeart/2008/layout/LinedList"/>
    <dgm:cxn modelId="{AC705FFB-DF94-AF4F-B6EF-85347ABB62C7}" type="presParOf" srcId="{3C03795C-0D96-F741-8183-A652B80770DA}" destId="{DD40E72A-FC33-1043-ADFE-4E666AA6ACEE}" srcOrd="7" destOrd="0" presId="urn:microsoft.com/office/officeart/2008/layout/LinedList"/>
    <dgm:cxn modelId="{73A26C3F-8D95-D64F-82DC-65F2553920AC}" type="presParOf" srcId="{DD40E72A-FC33-1043-ADFE-4E666AA6ACEE}" destId="{405CBDD0-0AD1-2C45-B9AD-351C94DA3491}" srcOrd="0" destOrd="0" presId="urn:microsoft.com/office/officeart/2008/layout/LinedList"/>
    <dgm:cxn modelId="{D3D7D9DF-4D99-0D48-AEDF-DD7A64EE3DD8}" type="presParOf" srcId="{DD40E72A-FC33-1043-ADFE-4E666AA6ACEE}" destId="{3657F60B-107D-CD42-AAA3-1436F00628C2}" srcOrd="1" destOrd="0" presId="urn:microsoft.com/office/officeart/2008/layout/LinedList"/>
    <dgm:cxn modelId="{2A8148F7-9256-034F-875B-2975E405415E}" type="presParOf" srcId="{3C03795C-0D96-F741-8183-A652B80770DA}" destId="{786662BE-C2F2-5E40-AF2B-CB212F2BF837}" srcOrd="8" destOrd="0" presId="urn:microsoft.com/office/officeart/2008/layout/LinedList"/>
    <dgm:cxn modelId="{4F2770DA-D6AC-7044-874A-8EE292CEE395}" type="presParOf" srcId="{3C03795C-0D96-F741-8183-A652B80770DA}" destId="{945320C8-8944-D84F-9ED7-5462F7E9114F}" srcOrd="9" destOrd="0" presId="urn:microsoft.com/office/officeart/2008/layout/LinedList"/>
    <dgm:cxn modelId="{42097650-4D8C-8D48-B799-17FF2F0B7FC2}" type="presParOf" srcId="{945320C8-8944-D84F-9ED7-5462F7E9114F}" destId="{3176531A-3816-BB49-A051-94837D0E8DC4}" srcOrd="0" destOrd="0" presId="urn:microsoft.com/office/officeart/2008/layout/LinedList"/>
    <dgm:cxn modelId="{048A1160-6D4A-1644-920B-44DE5369D106}" type="presParOf" srcId="{945320C8-8944-D84F-9ED7-5462F7E9114F}" destId="{D2B07109-C104-8542-849A-3E8BEA69B31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EFE22F8-AA8B-4EB3-BE75-C04EF8780F57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984E3C04-7082-498C-B14F-280068365E27}">
      <dgm:prSet/>
      <dgm:spPr/>
      <dgm:t>
        <a:bodyPr/>
        <a:lstStyle/>
        <a:p>
          <a:r>
            <a:rPr lang="en-US"/>
            <a:t>Standardized measures</a:t>
          </a:r>
        </a:p>
      </dgm:t>
    </dgm:pt>
    <dgm:pt modelId="{43416305-49D7-4370-B5B3-8F15E0C2AF25}" type="parTrans" cxnId="{6EB7988B-FEA4-4571-A72E-C3D40C43FA35}">
      <dgm:prSet/>
      <dgm:spPr/>
      <dgm:t>
        <a:bodyPr/>
        <a:lstStyle/>
        <a:p>
          <a:endParaRPr lang="en-US"/>
        </a:p>
      </dgm:t>
    </dgm:pt>
    <dgm:pt modelId="{1A59C08A-64BC-4589-A9ED-27C790FBD4EC}" type="sibTrans" cxnId="{6EB7988B-FEA4-4571-A72E-C3D40C43FA35}">
      <dgm:prSet/>
      <dgm:spPr/>
      <dgm:t>
        <a:bodyPr/>
        <a:lstStyle/>
        <a:p>
          <a:endParaRPr lang="en-US"/>
        </a:p>
      </dgm:t>
    </dgm:pt>
    <dgm:pt modelId="{8133A61E-1C1E-4A5F-B669-F90AD5511341}">
      <dgm:prSet/>
      <dgm:spPr/>
      <dgm:t>
        <a:bodyPr/>
        <a:lstStyle/>
        <a:p>
          <a:r>
            <a:rPr lang="en-US"/>
            <a:t>Direct interview/observation</a:t>
          </a:r>
        </a:p>
      </dgm:t>
    </dgm:pt>
    <dgm:pt modelId="{A200C384-219D-4FD8-9172-272CECB1FC96}" type="parTrans" cxnId="{5C8FC469-5E67-4BCD-AF7F-9C58E23A1FB4}">
      <dgm:prSet/>
      <dgm:spPr/>
      <dgm:t>
        <a:bodyPr/>
        <a:lstStyle/>
        <a:p>
          <a:endParaRPr lang="en-US"/>
        </a:p>
      </dgm:t>
    </dgm:pt>
    <dgm:pt modelId="{B4B4A21B-FE1B-454F-A6CD-5D15E84DA5FF}" type="sibTrans" cxnId="{5C8FC469-5E67-4BCD-AF7F-9C58E23A1FB4}">
      <dgm:prSet/>
      <dgm:spPr/>
      <dgm:t>
        <a:bodyPr/>
        <a:lstStyle/>
        <a:p>
          <a:endParaRPr lang="en-US"/>
        </a:p>
      </dgm:t>
    </dgm:pt>
    <dgm:pt modelId="{E0516390-E040-4EA6-9689-13C38B597706}">
      <dgm:prSet/>
      <dgm:spPr/>
      <dgm:t>
        <a:bodyPr/>
        <a:lstStyle/>
        <a:p>
          <a:r>
            <a:rPr lang="en-US"/>
            <a:t>Caregiver reports</a:t>
          </a:r>
        </a:p>
      </dgm:t>
    </dgm:pt>
    <dgm:pt modelId="{57A94AED-505F-48A6-BE9E-7AFAA9686CE9}" type="parTrans" cxnId="{62CC266B-89C2-4D86-BE25-FB57BB62C82D}">
      <dgm:prSet/>
      <dgm:spPr/>
      <dgm:t>
        <a:bodyPr/>
        <a:lstStyle/>
        <a:p>
          <a:endParaRPr lang="en-US"/>
        </a:p>
      </dgm:t>
    </dgm:pt>
    <dgm:pt modelId="{1512935D-197C-44EA-810A-F6C38CFE946B}" type="sibTrans" cxnId="{62CC266B-89C2-4D86-BE25-FB57BB62C82D}">
      <dgm:prSet/>
      <dgm:spPr/>
      <dgm:t>
        <a:bodyPr/>
        <a:lstStyle/>
        <a:p>
          <a:endParaRPr lang="en-US"/>
        </a:p>
      </dgm:t>
    </dgm:pt>
    <dgm:pt modelId="{63D440AE-63E0-264E-B538-35D249BC118C}" type="pres">
      <dgm:prSet presAssocID="{5EFE22F8-AA8B-4EB3-BE75-C04EF8780F57}" presName="vert0" presStyleCnt="0">
        <dgm:presLayoutVars>
          <dgm:dir/>
          <dgm:animOne val="branch"/>
          <dgm:animLvl val="lvl"/>
        </dgm:presLayoutVars>
      </dgm:prSet>
      <dgm:spPr/>
    </dgm:pt>
    <dgm:pt modelId="{16C940B2-F334-0543-BC2B-F5B20A14C8B7}" type="pres">
      <dgm:prSet presAssocID="{984E3C04-7082-498C-B14F-280068365E27}" presName="thickLine" presStyleLbl="alignNode1" presStyleIdx="0" presStyleCnt="3"/>
      <dgm:spPr/>
    </dgm:pt>
    <dgm:pt modelId="{BE3E5713-2830-A344-9058-3C80D72B7C33}" type="pres">
      <dgm:prSet presAssocID="{984E3C04-7082-498C-B14F-280068365E27}" presName="horz1" presStyleCnt="0"/>
      <dgm:spPr/>
    </dgm:pt>
    <dgm:pt modelId="{25470E6F-D545-C04E-8120-96892AB00363}" type="pres">
      <dgm:prSet presAssocID="{984E3C04-7082-498C-B14F-280068365E27}" presName="tx1" presStyleLbl="revTx" presStyleIdx="0" presStyleCnt="3"/>
      <dgm:spPr/>
    </dgm:pt>
    <dgm:pt modelId="{A238D33A-A0B9-9545-945A-FBFE7107443E}" type="pres">
      <dgm:prSet presAssocID="{984E3C04-7082-498C-B14F-280068365E27}" presName="vert1" presStyleCnt="0"/>
      <dgm:spPr/>
    </dgm:pt>
    <dgm:pt modelId="{C717A97E-5685-7A47-A188-A10523ACC263}" type="pres">
      <dgm:prSet presAssocID="{8133A61E-1C1E-4A5F-B669-F90AD5511341}" presName="thickLine" presStyleLbl="alignNode1" presStyleIdx="1" presStyleCnt="3"/>
      <dgm:spPr/>
    </dgm:pt>
    <dgm:pt modelId="{D2D7D78A-1FC0-364C-9865-DC69A39819F9}" type="pres">
      <dgm:prSet presAssocID="{8133A61E-1C1E-4A5F-B669-F90AD5511341}" presName="horz1" presStyleCnt="0"/>
      <dgm:spPr/>
    </dgm:pt>
    <dgm:pt modelId="{83A85818-2B20-6345-B2D7-F21DC081A7B2}" type="pres">
      <dgm:prSet presAssocID="{8133A61E-1C1E-4A5F-B669-F90AD5511341}" presName="tx1" presStyleLbl="revTx" presStyleIdx="1" presStyleCnt="3"/>
      <dgm:spPr/>
    </dgm:pt>
    <dgm:pt modelId="{89505729-FCD7-CD43-87E5-210A7B929A83}" type="pres">
      <dgm:prSet presAssocID="{8133A61E-1C1E-4A5F-B669-F90AD5511341}" presName="vert1" presStyleCnt="0"/>
      <dgm:spPr/>
    </dgm:pt>
    <dgm:pt modelId="{95BFB4EA-AADD-BF42-916E-15986645CFE1}" type="pres">
      <dgm:prSet presAssocID="{E0516390-E040-4EA6-9689-13C38B597706}" presName="thickLine" presStyleLbl="alignNode1" presStyleIdx="2" presStyleCnt="3"/>
      <dgm:spPr/>
    </dgm:pt>
    <dgm:pt modelId="{64B5CDFE-5344-3F4A-93DF-D5E91B6947C2}" type="pres">
      <dgm:prSet presAssocID="{E0516390-E040-4EA6-9689-13C38B597706}" presName="horz1" presStyleCnt="0"/>
      <dgm:spPr/>
    </dgm:pt>
    <dgm:pt modelId="{8C321AA2-EE14-DE40-A842-487698D4F001}" type="pres">
      <dgm:prSet presAssocID="{E0516390-E040-4EA6-9689-13C38B597706}" presName="tx1" presStyleLbl="revTx" presStyleIdx="2" presStyleCnt="3"/>
      <dgm:spPr/>
    </dgm:pt>
    <dgm:pt modelId="{61C5A145-FD90-2D47-82AC-B2FFA6698847}" type="pres">
      <dgm:prSet presAssocID="{E0516390-E040-4EA6-9689-13C38B597706}" presName="vert1" presStyleCnt="0"/>
      <dgm:spPr/>
    </dgm:pt>
  </dgm:ptLst>
  <dgm:cxnLst>
    <dgm:cxn modelId="{DE488428-5898-7C49-8C8F-931EBB4E8E7D}" type="presOf" srcId="{E0516390-E040-4EA6-9689-13C38B597706}" destId="{8C321AA2-EE14-DE40-A842-487698D4F001}" srcOrd="0" destOrd="0" presId="urn:microsoft.com/office/officeart/2008/layout/LinedList"/>
    <dgm:cxn modelId="{33700751-EF17-9045-ACD6-10ABDE5D3003}" type="presOf" srcId="{5EFE22F8-AA8B-4EB3-BE75-C04EF8780F57}" destId="{63D440AE-63E0-264E-B538-35D249BC118C}" srcOrd="0" destOrd="0" presId="urn:microsoft.com/office/officeart/2008/layout/LinedList"/>
    <dgm:cxn modelId="{5C8FC469-5E67-4BCD-AF7F-9C58E23A1FB4}" srcId="{5EFE22F8-AA8B-4EB3-BE75-C04EF8780F57}" destId="{8133A61E-1C1E-4A5F-B669-F90AD5511341}" srcOrd="1" destOrd="0" parTransId="{A200C384-219D-4FD8-9172-272CECB1FC96}" sibTransId="{B4B4A21B-FE1B-454F-A6CD-5D15E84DA5FF}"/>
    <dgm:cxn modelId="{62CC266B-89C2-4D86-BE25-FB57BB62C82D}" srcId="{5EFE22F8-AA8B-4EB3-BE75-C04EF8780F57}" destId="{E0516390-E040-4EA6-9689-13C38B597706}" srcOrd="2" destOrd="0" parTransId="{57A94AED-505F-48A6-BE9E-7AFAA9686CE9}" sibTransId="{1512935D-197C-44EA-810A-F6C38CFE946B}"/>
    <dgm:cxn modelId="{6EB7988B-FEA4-4571-A72E-C3D40C43FA35}" srcId="{5EFE22F8-AA8B-4EB3-BE75-C04EF8780F57}" destId="{984E3C04-7082-498C-B14F-280068365E27}" srcOrd="0" destOrd="0" parTransId="{43416305-49D7-4370-B5B3-8F15E0C2AF25}" sibTransId="{1A59C08A-64BC-4589-A9ED-27C790FBD4EC}"/>
    <dgm:cxn modelId="{2186F48D-DEB1-DE49-8196-ACC12099D194}" type="presOf" srcId="{8133A61E-1C1E-4A5F-B669-F90AD5511341}" destId="{83A85818-2B20-6345-B2D7-F21DC081A7B2}" srcOrd="0" destOrd="0" presId="urn:microsoft.com/office/officeart/2008/layout/LinedList"/>
    <dgm:cxn modelId="{F3B1C6DA-08AE-6741-9529-133935614C1D}" type="presOf" srcId="{984E3C04-7082-498C-B14F-280068365E27}" destId="{25470E6F-D545-C04E-8120-96892AB00363}" srcOrd="0" destOrd="0" presId="urn:microsoft.com/office/officeart/2008/layout/LinedList"/>
    <dgm:cxn modelId="{770B427B-A072-2942-863E-E33F83DC3807}" type="presParOf" srcId="{63D440AE-63E0-264E-B538-35D249BC118C}" destId="{16C940B2-F334-0543-BC2B-F5B20A14C8B7}" srcOrd="0" destOrd="0" presId="urn:microsoft.com/office/officeart/2008/layout/LinedList"/>
    <dgm:cxn modelId="{B787C1B7-70C5-8045-88BE-D259F922DF08}" type="presParOf" srcId="{63D440AE-63E0-264E-B538-35D249BC118C}" destId="{BE3E5713-2830-A344-9058-3C80D72B7C33}" srcOrd="1" destOrd="0" presId="urn:microsoft.com/office/officeart/2008/layout/LinedList"/>
    <dgm:cxn modelId="{AEE0641A-0EFA-8747-8111-946F3F4883B0}" type="presParOf" srcId="{BE3E5713-2830-A344-9058-3C80D72B7C33}" destId="{25470E6F-D545-C04E-8120-96892AB00363}" srcOrd="0" destOrd="0" presId="urn:microsoft.com/office/officeart/2008/layout/LinedList"/>
    <dgm:cxn modelId="{A74E59C1-4E00-8E4F-8004-BABC1A4634C5}" type="presParOf" srcId="{BE3E5713-2830-A344-9058-3C80D72B7C33}" destId="{A238D33A-A0B9-9545-945A-FBFE7107443E}" srcOrd="1" destOrd="0" presId="urn:microsoft.com/office/officeart/2008/layout/LinedList"/>
    <dgm:cxn modelId="{729420AA-A3DC-A549-8D29-90E8794ABFFC}" type="presParOf" srcId="{63D440AE-63E0-264E-B538-35D249BC118C}" destId="{C717A97E-5685-7A47-A188-A10523ACC263}" srcOrd="2" destOrd="0" presId="urn:microsoft.com/office/officeart/2008/layout/LinedList"/>
    <dgm:cxn modelId="{A3F8B08C-0A72-5843-9F25-7C55EDF19453}" type="presParOf" srcId="{63D440AE-63E0-264E-B538-35D249BC118C}" destId="{D2D7D78A-1FC0-364C-9865-DC69A39819F9}" srcOrd="3" destOrd="0" presId="urn:microsoft.com/office/officeart/2008/layout/LinedList"/>
    <dgm:cxn modelId="{B7CDFD69-7EC6-724F-A1E2-E71E00299CF3}" type="presParOf" srcId="{D2D7D78A-1FC0-364C-9865-DC69A39819F9}" destId="{83A85818-2B20-6345-B2D7-F21DC081A7B2}" srcOrd="0" destOrd="0" presId="urn:microsoft.com/office/officeart/2008/layout/LinedList"/>
    <dgm:cxn modelId="{CB5BED6F-1BD0-C946-ACE8-4E29D1E461DC}" type="presParOf" srcId="{D2D7D78A-1FC0-364C-9865-DC69A39819F9}" destId="{89505729-FCD7-CD43-87E5-210A7B929A83}" srcOrd="1" destOrd="0" presId="urn:microsoft.com/office/officeart/2008/layout/LinedList"/>
    <dgm:cxn modelId="{1FD56A2B-0361-2841-A3FD-386AB05F232D}" type="presParOf" srcId="{63D440AE-63E0-264E-B538-35D249BC118C}" destId="{95BFB4EA-AADD-BF42-916E-15986645CFE1}" srcOrd="4" destOrd="0" presId="urn:microsoft.com/office/officeart/2008/layout/LinedList"/>
    <dgm:cxn modelId="{EE0E3D23-6780-1049-941E-228E9709FB4D}" type="presParOf" srcId="{63D440AE-63E0-264E-B538-35D249BC118C}" destId="{64B5CDFE-5344-3F4A-93DF-D5E91B6947C2}" srcOrd="5" destOrd="0" presId="urn:microsoft.com/office/officeart/2008/layout/LinedList"/>
    <dgm:cxn modelId="{AF0CDD96-6A5F-5947-A55C-85BF824816B7}" type="presParOf" srcId="{64B5CDFE-5344-3F4A-93DF-D5E91B6947C2}" destId="{8C321AA2-EE14-DE40-A842-487698D4F001}" srcOrd="0" destOrd="0" presId="urn:microsoft.com/office/officeart/2008/layout/LinedList"/>
    <dgm:cxn modelId="{C19FEA6A-AC42-5649-B1AF-276FE790315E}" type="presParOf" srcId="{64B5CDFE-5344-3F4A-93DF-D5E91B6947C2}" destId="{61C5A145-FD90-2D47-82AC-B2FFA669884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0E1263-E812-9B4C-A17A-14CAD537996A}">
      <dsp:nvSpPr>
        <dsp:cNvPr id="0" name=""/>
        <dsp:cNvSpPr/>
      </dsp:nvSpPr>
      <dsp:spPr>
        <a:xfrm>
          <a:off x="0" y="569349"/>
          <a:ext cx="2579180" cy="206856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l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/>
            <a:t>Let's Review</a:t>
          </a:r>
          <a:endParaRPr lang="en-US" sz="5200" kern="1200" dirty="0"/>
        </a:p>
      </dsp:txBody>
      <dsp:txXfrm>
        <a:off x="100979" y="670328"/>
        <a:ext cx="2377222" cy="18666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27DBEC-01C6-43F8-ABDF-FAA2B3F5AC0E}">
      <dsp:nvSpPr>
        <dsp:cNvPr id="0" name=""/>
        <dsp:cNvSpPr/>
      </dsp:nvSpPr>
      <dsp:spPr>
        <a:xfrm>
          <a:off x="0" y="4450"/>
          <a:ext cx="4588002" cy="94796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A83888-F772-4D81-9598-869DCD58E516}">
      <dsp:nvSpPr>
        <dsp:cNvPr id="0" name=""/>
        <dsp:cNvSpPr/>
      </dsp:nvSpPr>
      <dsp:spPr>
        <a:xfrm>
          <a:off x="286760" y="217743"/>
          <a:ext cx="521382" cy="52138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ADEB6D-51F5-4AF5-9BDE-12AB599479DD}">
      <dsp:nvSpPr>
        <dsp:cNvPr id="0" name=""/>
        <dsp:cNvSpPr/>
      </dsp:nvSpPr>
      <dsp:spPr>
        <a:xfrm>
          <a:off x="1094903" y="4450"/>
          <a:ext cx="3493098" cy="947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327" tIns="100327" rIns="100327" bIns="100327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Complex etiology</a:t>
          </a:r>
        </a:p>
      </dsp:txBody>
      <dsp:txXfrm>
        <a:off x="1094903" y="4450"/>
        <a:ext cx="3493098" cy="947968"/>
      </dsp:txXfrm>
    </dsp:sp>
    <dsp:sp modelId="{4C41504A-C9CE-4C92-94F9-DB5EB9FF6D21}">
      <dsp:nvSpPr>
        <dsp:cNvPr id="0" name=""/>
        <dsp:cNvSpPr/>
      </dsp:nvSpPr>
      <dsp:spPr>
        <a:xfrm>
          <a:off x="0" y="1189411"/>
          <a:ext cx="4588002" cy="94796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FE6AD3-E320-4F2F-A562-F8F4F1886417}">
      <dsp:nvSpPr>
        <dsp:cNvPr id="0" name=""/>
        <dsp:cNvSpPr/>
      </dsp:nvSpPr>
      <dsp:spPr>
        <a:xfrm>
          <a:off x="286760" y="1402704"/>
          <a:ext cx="521382" cy="52138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FA8984-8FEE-41FE-980B-BA614DB3E18A}">
      <dsp:nvSpPr>
        <dsp:cNvPr id="0" name=""/>
        <dsp:cNvSpPr/>
      </dsp:nvSpPr>
      <dsp:spPr>
        <a:xfrm>
          <a:off x="1094903" y="1189411"/>
          <a:ext cx="3493098" cy="947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327" tIns="100327" rIns="100327" bIns="100327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Learned</a:t>
          </a:r>
        </a:p>
      </dsp:txBody>
      <dsp:txXfrm>
        <a:off x="1094903" y="1189411"/>
        <a:ext cx="3493098" cy="947968"/>
      </dsp:txXfrm>
    </dsp:sp>
    <dsp:sp modelId="{0C64D3F7-930D-42E2-98B5-E169CA8E4F3C}">
      <dsp:nvSpPr>
        <dsp:cNvPr id="0" name=""/>
        <dsp:cNvSpPr/>
      </dsp:nvSpPr>
      <dsp:spPr>
        <a:xfrm>
          <a:off x="0" y="2374371"/>
          <a:ext cx="4588002" cy="94796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6FAE6D-F6B6-486B-B290-7C4A8CF46E3E}">
      <dsp:nvSpPr>
        <dsp:cNvPr id="0" name=""/>
        <dsp:cNvSpPr/>
      </dsp:nvSpPr>
      <dsp:spPr>
        <a:xfrm>
          <a:off x="286760" y="2587664"/>
          <a:ext cx="521382" cy="52138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FC8052-C982-4EE1-9912-C44160CA8A83}">
      <dsp:nvSpPr>
        <dsp:cNvPr id="0" name=""/>
        <dsp:cNvSpPr/>
      </dsp:nvSpPr>
      <dsp:spPr>
        <a:xfrm>
          <a:off x="1094903" y="2374371"/>
          <a:ext cx="3493098" cy="947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327" tIns="100327" rIns="100327" bIns="100327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Object relations, attachment and symbolic nurturance</a:t>
          </a:r>
        </a:p>
      </dsp:txBody>
      <dsp:txXfrm>
        <a:off x="1094903" y="2374371"/>
        <a:ext cx="3493098" cy="947968"/>
      </dsp:txXfrm>
    </dsp:sp>
    <dsp:sp modelId="{6D41B4B6-E20B-4C29-9C85-604E5F76EE1D}">
      <dsp:nvSpPr>
        <dsp:cNvPr id="0" name=""/>
        <dsp:cNvSpPr/>
      </dsp:nvSpPr>
      <dsp:spPr>
        <a:xfrm>
          <a:off x="0" y="3559332"/>
          <a:ext cx="4588002" cy="94796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CA0F70-F59E-40EF-8ECD-E2A8A17C50E3}">
      <dsp:nvSpPr>
        <dsp:cNvPr id="0" name=""/>
        <dsp:cNvSpPr/>
      </dsp:nvSpPr>
      <dsp:spPr>
        <a:xfrm>
          <a:off x="286760" y="3772625"/>
          <a:ext cx="521382" cy="52138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7F70B9-E0EB-4335-980C-8BC8B490C225}">
      <dsp:nvSpPr>
        <dsp:cNvPr id="0" name=""/>
        <dsp:cNvSpPr/>
      </dsp:nvSpPr>
      <dsp:spPr>
        <a:xfrm>
          <a:off x="1094903" y="3559332"/>
          <a:ext cx="3493098" cy="947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327" tIns="100327" rIns="100327" bIns="100327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Affect regulation theory </a:t>
          </a:r>
        </a:p>
      </dsp:txBody>
      <dsp:txXfrm>
        <a:off x="1094903" y="3559332"/>
        <a:ext cx="3493098" cy="947968"/>
      </dsp:txXfrm>
    </dsp:sp>
    <dsp:sp modelId="{7C67F2ED-77AB-4402-B446-15727FC51253}">
      <dsp:nvSpPr>
        <dsp:cNvPr id="0" name=""/>
        <dsp:cNvSpPr/>
      </dsp:nvSpPr>
      <dsp:spPr>
        <a:xfrm>
          <a:off x="0" y="4744292"/>
          <a:ext cx="4588002" cy="94796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04302F-4153-4CCC-BB71-FF4FF04721AA}">
      <dsp:nvSpPr>
        <dsp:cNvPr id="0" name=""/>
        <dsp:cNvSpPr/>
      </dsp:nvSpPr>
      <dsp:spPr>
        <a:xfrm>
          <a:off x="286760" y="4957585"/>
          <a:ext cx="521382" cy="52138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9D5141-9731-4C6B-A5CF-94E68FBD4281}">
      <dsp:nvSpPr>
        <dsp:cNvPr id="0" name=""/>
        <dsp:cNvSpPr/>
      </dsp:nvSpPr>
      <dsp:spPr>
        <a:xfrm>
          <a:off x="1094903" y="4744292"/>
          <a:ext cx="2064600" cy="947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327" tIns="100327" rIns="100327" bIns="100327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Behavioral systems of reward (positive and negative reinforcement)</a:t>
          </a:r>
        </a:p>
      </dsp:txBody>
      <dsp:txXfrm>
        <a:off x="1094903" y="4744292"/>
        <a:ext cx="2064600" cy="947968"/>
      </dsp:txXfrm>
    </dsp:sp>
    <dsp:sp modelId="{5B960786-6125-40E1-B8A5-26A77E64E298}">
      <dsp:nvSpPr>
        <dsp:cNvPr id="0" name=""/>
        <dsp:cNvSpPr/>
      </dsp:nvSpPr>
      <dsp:spPr>
        <a:xfrm>
          <a:off x="3159504" y="4744292"/>
          <a:ext cx="1428497" cy="947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327" tIns="100327" rIns="100327" bIns="100327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Operant conditioning</a:t>
          </a:r>
        </a:p>
      </dsp:txBody>
      <dsp:txXfrm>
        <a:off x="3159504" y="4744292"/>
        <a:ext cx="1428497" cy="94796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34AD8E-54E6-C94A-B5D8-6B0C5FF346B7}">
      <dsp:nvSpPr>
        <dsp:cNvPr id="0" name=""/>
        <dsp:cNvSpPr/>
      </dsp:nvSpPr>
      <dsp:spPr>
        <a:xfrm>
          <a:off x="0" y="671"/>
          <a:ext cx="469773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8085A2-D619-E34E-A025-9CBC849EBA13}">
      <dsp:nvSpPr>
        <dsp:cNvPr id="0" name=""/>
        <dsp:cNvSpPr/>
      </dsp:nvSpPr>
      <dsp:spPr>
        <a:xfrm>
          <a:off x="0" y="671"/>
          <a:ext cx="4697730" cy="11006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Excess disability</a:t>
          </a:r>
        </a:p>
      </dsp:txBody>
      <dsp:txXfrm>
        <a:off x="0" y="671"/>
        <a:ext cx="4697730" cy="1100668"/>
      </dsp:txXfrm>
    </dsp:sp>
    <dsp:sp modelId="{A28EB9EC-A6FB-0B46-A318-C30B0E8B3770}">
      <dsp:nvSpPr>
        <dsp:cNvPr id="0" name=""/>
        <dsp:cNvSpPr/>
      </dsp:nvSpPr>
      <dsp:spPr>
        <a:xfrm>
          <a:off x="0" y="1101340"/>
          <a:ext cx="469773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FA4B88-420C-8B48-8EE6-2EB0B599C407}">
      <dsp:nvSpPr>
        <dsp:cNvPr id="0" name=""/>
        <dsp:cNvSpPr/>
      </dsp:nvSpPr>
      <dsp:spPr>
        <a:xfrm>
          <a:off x="0" y="1101340"/>
          <a:ext cx="4697730" cy="11006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Increased hospitalization and institutionalization</a:t>
          </a:r>
        </a:p>
      </dsp:txBody>
      <dsp:txXfrm>
        <a:off x="0" y="1101340"/>
        <a:ext cx="4697730" cy="1100668"/>
      </dsp:txXfrm>
    </dsp:sp>
    <dsp:sp modelId="{7FD3579C-7D28-6A4C-B81C-6E1E082F5EFA}">
      <dsp:nvSpPr>
        <dsp:cNvPr id="0" name=""/>
        <dsp:cNvSpPr/>
      </dsp:nvSpPr>
      <dsp:spPr>
        <a:xfrm>
          <a:off x="0" y="2202009"/>
          <a:ext cx="469773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A8B724-9353-AA4A-99D9-BD65354279CE}">
      <dsp:nvSpPr>
        <dsp:cNvPr id="0" name=""/>
        <dsp:cNvSpPr/>
      </dsp:nvSpPr>
      <dsp:spPr>
        <a:xfrm>
          <a:off x="0" y="2202009"/>
          <a:ext cx="4697730" cy="11006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Premature institutionalization</a:t>
          </a:r>
        </a:p>
      </dsp:txBody>
      <dsp:txXfrm>
        <a:off x="0" y="2202009"/>
        <a:ext cx="4697730" cy="1100668"/>
      </dsp:txXfrm>
    </dsp:sp>
    <dsp:sp modelId="{92B3657E-AD0B-2C47-80FC-42B38EBC6CF9}">
      <dsp:nvSpPr>
        <dsp:cNvPr id="0" name=""/>
        <dsp:cNvSpPr/>
      </dsp:nvSpPr>
      <dsp:spPr>
        <a:xfrm>
          <a:off x="0" y="3302678"/>
          <a:ext cx="469773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5CBDD0-0AD1-2C45-B9AD-351C94DA3491}">
      <dsp:nvSpPr>
        <dsp:cNvPr id="0" name=""/>
        <dsp:cNvSpPr/>
      </dsp:nvSpPr>
      <dsp:spPr>
        <a:xfrm>
          <a:off x="0" y="3302678"/>
          <a:ext cx="4697730" cy="11006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Suffering</a:t>
          </a:r>
        </a:p>
      </dsp:txBody>
      <dsp:txXfrm>
        <a:off x="0" y="3302678"/>
        <a:ext cx="4697730" cy="1100668"/>
      </dsp:txXfrm>
    </dsp:sp>
    <dsp:sp modelId="{786662BE-C2F2-5E40-AF2B-CB212F2BF837}">
      <dsp:nvSpPr>
        <dsp:cNvPr id="0" name=""/>
        <dsp:cNvSpPr/>
      </dsp:nvSpPr>
      <dsp:spPr>
        <a:xfrm>
          <a:off x="0" y="4403347"/>
          <a:ext cx="469773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76531A-3816-BB49-A051-94837D0E8DC4}">
      <dsp:nvSpPr>
        <dsp:cNvPr id="0" name=""/>
        <dsp:cNvSpPr/>
      </dsp:nvSpPr>
      <dsp:spPr>
        <a:xfrm>
          <a:off x="0" y="4403347"/>
          <a:ext cx="4697730" cy="11006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Costly to person and society</a:t>
          </a:r>
        </a:p>
      </dsp:txBody>
      <dsp:txXfrm>
        <a:off x="0" y="4403347"/>
        <a:ext cx="4697730" cy="110066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C940B2-F334-0543-BC2B-F5B20A14C8B7}">
      <dsp:nvSpPr>
        <dsp:cNvPr id="0" name=""/>
        <dsp:cNvSpPr/>
      </dsp:nvSpPr>
      <dsp:spPr>
        <a:xfrm>
          <a:off x="0" y="2703"/>
          <a:ext cx="517538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470E6F-D545-C04E-8120-96892AB00363}">
      <dsp:nvSpPr>
        <dsp:cNvPr id="0" name=""/>
        <dsp:cNvSpPr/>
      </dsp:nvSpPr>
      <dsp:spPr>
        <a:xfrm>
          <a:off x="0" y="2703"/>
          <a:ext cx="5175384" cy="1843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t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/>
            <a:t>Standardized measures</a:t>
          </a:r>
        </a:p>
      </dsp:txBody>
      <dsp:txXfrm>
        <a:off x="0" y="2703"/>
        <a:ext cx="5175384" cy="1843578"/>
      </dsp:txXfrm>
    </dsp:sp>
    <dsp:sp modelId="{C717A97E-5685-7A47-A188-A10523ACC263}">
      <dsp:nvSpPr>
        <dsp:cNvPr id="0" name=""/>
        <dsp:cNvSpPr/>
      </dsp:nvSpPr>
      <dsp:spPr>
        <a:xfrm>
          <a:off x="0" y="1846281"/>
          <a:ext cx="5175384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A85818-2B20-6345-B2D7-F21DC081A7B2}">
      <dsp:nvSpPr>
        <dsp:cNvPr id="0" name=""/>
        <dsp:cNvSpPr/>
      </dsp:nvSpPr>
      <dsp:spPr>
        <a:xfrm>
          <a:off x="0" y="1846281"/>
          <a:ext cx="5175384" cy="1843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t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/>
            <a:t>Direct interview/observation</a:t>
          </a:r>
        </a:p>
      </dsp:txBody>
      <dsp:txXfrm>
        <a:off x="0" y="1846281"/>
        <a:ext cx="5175384" cy="1843578"/>
      </dsp:txXfrm>
    </dsp:sp>
    <dsp:sp modelId="{95BFB4EA-AADD-BF42-916E-15986645CFE1}">
      <dsp:nvSpPr>
        <dsp:cNvPr id="0" name=""/>
        <dsp:cNvSpPr/>
      </dsp:nvSpPr>
      <dsp:spPr>
        <a:xfrm>
          <a:off x="0" y="3689859"/>
          <a:ext cx="5175384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321AA2-EE14-DE40-A842-487698D4F001}">
      <dsp:nvSpPr>
        <dsp:cNvPr id="0" name=""/>
        <dsp:cNvSpPr/>
      </dsp:nvSpPr>
      <dsp:spPr>
        <a:xfrm>
          <a:off x="0" y="3689859"/>
          <a:ext cx="5175384" cy="1843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t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/>
            <a:t>Caregiver reports</a:t>
          </a:r>
        </a:p>
      </dsp:txBody>
      <dsp:txXfrm>
        <a:off x="0" y="3689859"/>
        <a:ext cx="5175384" cy="18435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9930" y="0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r">
              <a:defRPr sz="1200"/>
            </a:lvl1pPr>
          </a:lstStyle>
          <a:p>
            <a:fld id="{0D9E12B1-2EBC-4DFB-A9A7-57AEF7C310D2}" type="datetimeFigureOut">
              <a:rPr lang="en-US" smtClean="0"/>
              <a:t>7/3/24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5045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9930" y="8845045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r">
              <a:defRPr sz="1200"/>
            </a:lvl1pPr>
          </a:lstStyle>
          <a:p>
            <a:fld id="{A40FD3A7-656C-46FF-BC73-03C85E3600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2990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82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9863" y="0"/>
            <a:ext cx="304482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5AEC14-B005-0A42-89C5-60B690AA188B}" type="datetimeFigureOut">
              <a:rPr lang="en-US" smtClean="0"/>
              <a:t>7/3/24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91000" cy="3143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3263" y="4481513"/>
            <a:ext cx="5619750" cy="36671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5550"/>
            <a:ext cx="304482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9863" y="8845550"/>
            <a:ext cx="304482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1A9129-FDFB-5043-AF1E-E8DBEB89D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295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www.kanopy.com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</a:t>
            </a:r>
            <a:r>
              <a:rPr lang="en-US" dirty="0" err="1"/>
              <a:t>brynmawr</a:t>
            </a:r>
            <a:r>
              <a:rPr lang="en-US" dirty="0"/>
              <a:t>/watch/video/6016382</a:t>
            </a:r>
          </a:p>
          <a:p>
            <a:r>
              <a:rPr lang="en-US" dirty="0"/>
              <a:t>Start at 2:18:29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A9129-FDFB-5043-AF1E-E8DBEB89D5B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942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 min in to 9min22sec</a:t>
            </a:r>
          </a:p>
          <a:p>
            <a:r>
              <a:rPr lang="en-US" dirty="0"/>
              <a:t>https://</a:t>
            </a:r>
            <a:r>
              <a:rPr lang="en-US" dirty="0" err="1"/>
              <a:t>www.kanopy.com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</a:t>
            </a:r>
            <a:r>
              <a:rPr lang="en-US" dirty="0" err="1"/>
              <a:t>brynmawr</a:t>
            </a:r>
            <a:r>
              <a:rPr lang="en-US" dirty="0"/>
              <a:t>/video/459756?vp=</a:t>
            </a:r>
            <a:r>
              <a:rPr lang="en-US" dirty="0" err="1"/>
              <a:t>du&amp;frontend</a:t>
            </a:r>
            <a:r>
              <a:rPr lang="en-US" dirty="0"/>
              <a:t>=</a:t>
            </a:r>
            <a:r>
              <a:rPr lang="en-US" dirty="0" err="1"/>
              <a:t>kui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2BE46-069C-3A48-892B-436175CED7D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142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E1521-AE5E-1F41-8662-3958BD6627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680612-90E8-9943-A391-51B5A2C846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FFC98-CBC9-A14E-83C6-CB8BDE00E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4A00-6513-4373-81E9-FBF23AC8389F}" type="datetimeFigureOut">
              <a:rPr lang="en-US" smtClean="0"/>
              <a:t>7/3/24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C1F79-A30E-804B-BF66-FAF4A85DE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2FB7A4-259A-DA41-9A28-FA52B9D0C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0BFCA-CCC0-4387-8B05-3FC61A41A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929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52921-7EC4-AC4B-BF77-152BFA9D2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5B10C3-1E13-044C-8E7D-05A9F5975C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29A144-5D82-EE45-9FB3-59F8468B9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4A00-6513-4373-81E9-FBF23AC8389F}" type="datetimeFigureOut">
              <a:rPr lang="en-US" smtClean="0"/>
              <a:t>7/3/24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D73C87-905B-3149-831F-DFC91FC06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27A0DA-19C0-134D-B201-E2788454C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0BFCA-CCC0-4387-8B05-3FC61A41A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30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980E81-A7FF-8A42-8E6D-B61E68810C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75776D-B03E-3245-96F6-748DE572B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B94C87-0200-F741-A2E0-5B863096A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4A00-6513-4373-81E9-FBF23AC8389F}" type="datetimeFigureOut">
              <a:rPr lang="en-US" smtClean="0"/>
              <a:t>7/3/24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3FB7F-2F9D-CF43-B8EC-A6C9A2985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25C442-CB83-A749-B1D6-1B6C295E0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0BFCA-CCC0-4387-8B05-3FC61A41A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5045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63E1A5-7045-4972-9DC6-FC0F70BF82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196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51E08-3AD8-1941-9DEE-06281A087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1FB816-E367-A142-AA49-67CDDDB0F0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77A361-61D9-4C4D-A6FE-8D7E8FE66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4A00-6513-4373-81E9-FBF23AC8389F}" type="datetimeFigureOut">
              <a:rPr lang="en-US" smtClean="0"/>
              <a:t>7/3/24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2B075-A394-8849-B826-97F4B2E5F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1F01D2-ABE7-AD4C-9CE0-F05AD31B2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0BFCA-CCC0-4387-8B05-3FC61A41A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000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2F134-C064-CE44-965F-19DF437D0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93E8DF-6597-5244-8CF2-3465652C47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B38C8B-2920-E94D-B8A2-3E7BA3ACD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4A00-6513-4373-81E9-FBF23AC8389F}" type="datetimeFigureOut">
              <a:rPr lang="en-US" smtClean="0"/>
              <a:t>7/3/24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ABC34D-41E8-E74F-B3F5-C792EF4EE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187CCA-2133-264B-90CD-E9E70ADE7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0BFCA-CCC0-4387-8B05-3FC61A41A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407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3CE7B-2B36-D14E-8278-86CD7F182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6420C4-B907-A14F-ADAD-0DE0386E01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F70F07-6363-3140-8E5A-285938C6A8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A2A647-EF46-0E4D-9435-1295BCF1E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4A00-6513-4373-81E9-FBF23AC8389F}" type="datetimeFigureOut">
              <a:rPr lang="en-US" smtClean="0"/>
              <a:t>7/3/24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90B82A-1B00-F94F-BE73-BF7E349E7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754DE3-4A76-2B44-8923-B5C369938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0BFCA-CCC0-4387-8B05-3FC61A41A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396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D7880-A52C-5D4F-A16C-F3381DA4A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7095B9-B272-AA43-8AFA-8BAA94AB8F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427322-3DC3-084B-BAD6-59FE94764D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782443-761C-3F43-AEFB-E867A5F614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9D1704-ECE6-444C-86D2-696B89B20F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BA755A-B785-1D47-80CC-6B8506851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4A00-6513-4373-81E9-FBF23AC8389F}" type="datetimeFigureOut">
              <a:rPr lang="en-US" smtClean="0"/>
              <a:t>7/3/24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76545E-1DB1-5646-BD3E-6302B3397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2DF5BA-DC74-D74D-B70E-F63BF9243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0BFCA-CCC0-4387-8B05-3FC61A41A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46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62DC4-EF63-8D40-8C8E-5D25C34F5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91826F-A614-AA47-9E64-5287ABC21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4A00-6513-4373-81E9-FBF23AC8389F}" type="datetimeFigureOut">
              <a:rPr lang="en-US" smtClean="0"/>
              <a:t>7/3/24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C7621A-1754-3648-BC96-F85BBD424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EB4066-C908-DA4A-B172-8107838F1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0BFCA-CCC0-4387-8B05-3FC61A41A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591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9C27B5-18CB-6D4C-AA53-B9C07E9DA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4A00-6513-4373-81E9-FBF23AC8389F}" type="datetimeFigureOut">
              <a:rPr lang="en-US" smtClean="0"/>
              <a:t>7/3/24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3B8BAB-D98A-ED4C-87E6-B83A7078F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1ADB94-EEF3-8142-B275-D3F117836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0BFCA-CCC0-4387-8B05-3FC61A41A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975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D4CE8-94A2-3B40-A7F2-B9B9085AF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EFE1F-FAD6-054A-BC12-42C69DBEF8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309B2E-8E1C-A94C-A134-C93AC5486B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81F6D5-C587-4445-9855-00DC8A0E2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4A00-6513-4373-81E9-FBF23AC8389F}" type="datetimeFigureOut">
              <a:rPr lang="en-US" smtClean="0"/>
              <a:t>7/3/24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BD1C91-F7A5-0946-BC0D-6EF6E3022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43383D-F0A7-FE4A-908A-53452D780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0BFCA-CCC0-4387-8B05-3FC61A41A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998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F6414-3A4B-D145-84DD-C6C7178BC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994759-8867-2A48-A60C-D2475CF7B9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1525AF-9D00-3441-A333-3B1A7A9CC4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A300EE-C113-6D4A-A8C7-B24076EFE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4A00-6513-4373-81E9-FBF23AC8389F}" type="datetimeFigureOut">
              <a:rPr lang="en-US" smtClean="0"/>
              <a:t>7/3/24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E1E00B-7813-1246-96E4-49D95CB01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7C24E8-D928-5546-ABBA-3FB98ADAE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0BFCA-CCC0-4387-8B05-3FC61A41A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164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A3A1C7-9B85-114F-8447-46A71D69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495744-1051-7A40-994C-17617D4166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52C6B6-8B72-804B-B5CB-36F428BB4F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6A4A00-6513-4373-81E9-FBF23AC8389F}" type="datetimeFigureOut">
              <a:rPr lang="en-US" smtClean="0"/>
              <a:t>7/3/24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9EA960-17E5-3843-A3C5-7931EC81CA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0577B2-CA33-9248-8E18-459A88D818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A0BFCA-CCC0-4387-8B05-3FC61A41A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532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5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brynmawr.kanopy.com/video/diagnosing-depressive-bipolar-and-alcohol-u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sbirt.org/sites/www.masbirt.org/files/documents/toolkit.pdf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sbirt.care/pdfs/tools/DAST.PDF" TargetMode="External"/><Relationship Id="rId4" Type="http://schemas.openxmlformats.org/officeDocument/2006/relationships/hyperlink" Target="https://www.sbirt.care/pdfs/tools/AUDIT.PDF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u.kanopy.com/video/alzheimers-every-minute-count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www.fammed.usouthal.edu/Guides&amp;JobAids/Geriatric/MMSE.pdf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B646C36-EEEC-4D52-8E8E-206F4CD8A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cap="all" spc="6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7E9D86A-D513-48F9-851A-5F3725E80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6173" y="330817"/>
            <a:ext cx="3625426" cy="5995583"/>
            <a:chOff x="1754444" y="330817"/>
            <a:chExt cx="4833901" cy="599558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258443E-B333-44F4-8D49-1EAB1C1A46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4444" y="330817"/>
              <a:ext cx="4833901" cy="5995583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9132A4E-0C09-40DA-A360-EA9D3DAFFB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4444" y="330817"/>
              <a:ext cx="4833901" cy="5995583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D649D88F-3460-4C52-888E-001C62B26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6236" y="213740"/>
            <a:ext cx="3625426" cy="5995583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0019" y="510803"/>
            <a:ext cx="3051980" cy="5339736"/>
          </a:xfrm>
        </p:spPr>
        <p:txBody>
          <a:bodyPr anchor="ctr">
            <a:normAutofit/>
          </a:bodyPr>
          <a:lstStyle/>
          <a:p>
            <a:r>
              <a:rPr lang="en-US" sz="4700" dirty="0">
                <a:solidFill>
                  <a:schemeClr val="bg1"/>
                </a:solidFill>
              </a:rPr>
              <a:t>Substance-Related and Addictive Disorders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2B5CBEA-F125-49B6-8335-227C325B11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66850" y="4200769"/>
            <a:ext cx="2077150" cy="2657232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17DD14E-3BC7-413D-B4AB-B92EED2F57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66850" y="4200769"/>
            <a:ext cx="2077150" cy="2657232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50562" y="3632200"/>
            <a:ext cx="2502001" cy="2354863"/>
          </a:xfrm>
        </p:spPr>
        <p:txBody>
          <a:bodyPr>
            <a:normAutofit/>
          </a:bodyPr>
          <a:lstStyle/>
          <a:p>
            <a:pPr algn="l"/>
            <a:r>
              <a:rPr lang="en-US" sz="1700" dirty="0">
                <a:solidFill>
                  <a:schemeClr val="bg1"/>
                </a:solidFill>
              </a:rPr>
              <a:t>Class 8</a:t>
            </a:r>
          </a:p>
          <a:p>
            <a:pPr algn="l"/>
            <a:r>
              <a:rPr lang="en-US" sz="1700" dirty="0">
                <a:solidFill>
                  <a:schemeClr val="bg1"/>
                </a:solidFill>
              </a:rPr>
              <a:t>Rachel Speer</a:t>
            </a:r>
          </a:p>
        </p:txBody>
      </p:sp>
      <p:sp>
        <p:nvSpPr>
          <p:cNvPr id="20" name="Graphic 212">
            <a:extLst>
              <a:ext uri="{FF2B5EF4-FFF2-40B4-BE49-F238E27FC236}">
                <a16:creationId xmlns:a16="http://schemas.microsoft.com/office/drawing/2014/main" id="{4FB204DF-284E-45F6-A017-79A4DF57B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0" y="798490"/>
            <a:ext cx="685923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2" name="Graphic 212">
            <a:extLst>
              <a:ext uri="{FF2B5EF4-FFF2-40B4-BE49-F238E27FC236}">
                <a16:creationId xmlns:a16="http://schemas.microsoft.com/office/drawing/2014/main" id="{6908275D-177E-42F2-8887-134AFE8B70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0" y="798490"/>
            <a:ext cx="685923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D1A5E71-B6B6-486A-8CDC-C7ABD9B90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505" y="5287341"/>
            <a:ext cx="239955" cy="319941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32B36D4-0C87-4882-A12C-18A91DBAE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505" y="5287341"/>
            <a:ext cx="239955" cy="319941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28" name="Graphic 185">
            <a:extLst>
              <a:ext uri="{FF2B5EF4-FFF2-40B4-BE49-F238E27FC236}">
                <a16:creationId xmlns:a16="http://schemas.microsoft.com/office/drawing/2014/main" id="{FB9739EB-7F66-433D-841F-AB3CD1870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21453" y="5987064"/>
            <a:ext cx="790849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04F2BBD-A005-4DCB-9566-F2351050B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B00DEC7-198B-49D1-98FD-018F3ECFC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14DFC82-B3B3-468E-91B3-1302CFC68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3250EFE-214E-4B8E-AF96-036A514FF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D058EBE-D4A5-4C43-B170-6A451F87A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26718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up of a key and a keyhole">
            <a:extLst>
              <a:ext uri="{FF2B5EF4-FFF2-40B4-BE49-F238E27FC236}">
                <a16:creationId xmlns:a16="http://schemas.microsoft.com/office/drawing/2014/main" id="{73C11335-E589-B8BE-8FB9-59F6441892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9" t="9091" r="5765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31745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320" y="1161288"/>
            <a:ext cx="2578608" cy="1124712"/>
          </a:xfrm>
        </p:spPr>
        <p:txBody>
          <a:bodyPr anchor="b">
            <a:normAutofit/>
          </a:bodyPr>
          <a:lstStyle/>
          <a:p>
            <a:r>
              <a:rPr lang="en-US" sz="2400"/>
              <a:t>Key Terms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87775" y="674370"/>
            <a:ext cx="73152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183" y="2443480"/>
            <a:ext cx="2475738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F3705D2-7D39-47BE-B236-C0BE15477F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939787"/>
              </p:ext>
            </p:extLst>
          </p:nvPr>
        </p:nvGraphicFramePr>
        <p:xfrm>
          <a:off x="278320" y="2718054"/>
          <a:ext cx="2579180" cy="32072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63178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765665" cy="64916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70" y="1209086"/>
            <a:ext cx="2907636" cy="4064925"/>
          </a:xfrm>
        </p:spPr>
        <p:txBody>
          <a:bodyPr anchor="ctr">
            <a:normAutofit/>
          </a:bodyPr>
          <a:lstStyle/>
          <a:p>
            <a:r>
              <a:rPr lang="en-US" sz="4400"/>
              <a:t>Etiology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1999B20-6058-4C55-882E-A1FB050B6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125" y="2569464"/>
            <a:ext cx="181579" cy="1340860"/>
            <a:chOff x="56167" y="2761488"/>
            <a:chExt cx="242107" cy="1340860"/>
          </a:xfrm>
        </p:grpSpPr>
        <p:sp>
          <p:nvSpPr>
            <p:cNvPr id="14" name="Rectangle 2">
              <a:extLst>
                <a:ext uri="{FF2B5EF4-FFF2-40B4-BE49-F238E27FC236}">
                  <a16:creationId xmlns:a16="http://schemas.microsoft.com/office/drawing/2014/main" id="{168AC90C-344A-4A64-BC4B-AEE98034B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3312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59">
              <a:extLst>
                <a:ext uri="{FF2B5EF4-FFF2-40B4-BE49-F238E27FC236}">
                  <a16:creationId xmlns:a16="http://schemas.microsoft.com/office/drawing/2014/main" id="{47AEB9AE-7E63-42CA-A3E5-F8EF7D8CA0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3312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2">
              <a:extLst>
                <a:ext uri="{FF2B5EF4-FFF2-40B4-BE49-F238E27FC236}">
                  <a16:creationId xmlns:a16="http://schemas.microsoft.com/office/drawing/2014/main" id="{076031FA-B93F-4A7D-AE66-85ADC613EB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1891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59">
              <a:extLst>
                <a:ext uri="{FF2B5EF4-FFF2-40B4-BE49-F238E27FC236}">
                  <a16:creationId xmlns:a16="http://schemas.microsoft.com/office/drawing/2014/main" id="{0C1FC8D1-E08A-4B12-A48F-BF225E5B0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1891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F62D5F69-2C82-4007-8EF0-EBC9C23501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0470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59">
              <a:extLst>
                <a:ext uri="{FF2B5EF4-FFF2-40B4-BE49-F238E27FC236}">
                  <a16:creationId xmlns:a16="http://schemas.microsoft.com/office/drawing/2014/main" id="{677FAED6-5057-4B80-B1CF-196DC022B7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0470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id="{CE77C39F-572F-4435-85B4-9E9A35CFE2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9049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59">
              <a:extLst>
                <a:ext uri="{FF2B5EF4-FFF2-40B4-BE49-F238E27FC236}">
                  <a16:creationId xmlns:a16="http://schemas.microsoft.com/office/drawing/2014/main" id="{B3283BD4-0BC4-41D1-B09B-CBDC4292CD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9049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">
              <a:extLst>
                <a:ext uri="{FF2B5EF4-FFF2-40B4-BE49-F238E27FC236}">
                  <a16:creationId xmlns:a16="http://schemas.microsoft.com/office/drawing/2014/main" id="{BA3E687B-951E-45B2-BEFE-4CBEB325FE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7627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59">
              <a:extLst>
                <a:ext uri="{FF2B5EF4-FFF2-40B4-BE49-F238E27FC236}">
                  <a16:creationId xmlns:a16="http://schemas.microsoft.com/office/drawing/2014/main" id="{A49870CA-6E02-4787-82A6-28C0CB6B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7627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">
              <a:extLst>
                <a:ext uri="{FF2B5EF4-FFF2-40B4-BE49-F238E27FC236}">
                  <a16:creationId xmlns:a16="http://schemas.microsoft.com/office/drawing/2014/main" id="{5639C028-DD6E-4E69-AE6E-1CC158EDC9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40418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59">
              <a:extLst>
                <a:ext uri="{FF2B5EF4-FFF2-40B4-BE49-F238E27FC236}">
                  <a16:creationId xmlns:a16="http://schemas.microsoft.com/office/drawing/2014/main" id="{B1CD1FE8-3027-45AA-AD53-5B131FB03D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40418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">
              <a:extLst>
                <a:ext uri="{FF2B5EF4-FFF2-40B4-BE49-F238E27FC236}">
                  <a16:creationId xmlns:a16="http://schemas.microsoft.com/office/drawing/2014/main" id="{1FD2B706-0BB9-4A30-9206-252E09AE03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89970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59">
              <a:extLst>
                <a:ext uri="{FF2B5EF4-FFF2-40B4-BE49-F238E27FC236}">
                  <a16:creationId xmlns:a16="http://schemas.microsoft.com/office/drawing/2014/main" id="{D5783E13-BA0A-4F1E-A4F0-BFC9FF103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89970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">
              <a:extLst>
                <a:ext uri="{FF2B5EF4-FFF2-40B4-BE49-F238E27FC236}">
                  <a16:creationId xmlns:a16="http://schemas.microsoft.com/office/drawing/2014/main" id="{D0847D6C-8036-43A9-BA3E-D1E8928882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7575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59">
              <a:extLst>
                <a:ext uri="{FF2B5EF4-FFF2-40B4-BE49-F238E27FC236}">
                  <a16:creationId xmlns:a16="http://schemas.microsoft.com/office/drawing/2014/main" id="{1D610CBF-7C35-498A-9BDD-A2954A7CAB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7575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">
              <a:extLst>
                <a:ext uri="{FF2B5EF4-FFF2-40B4-BE49-F238E27FC236}">
                  <a16:creationId xmlns:a16="http://schemas.microsoft.com/office/drawing/2014/main" id="{BCB60915-0422-4144-87E9-2289DBC045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6154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59">
              <a:extLst>
                <a:ext uri="{FF2B5EF4-FFF2-40B4-BE49-F238E27FC236}">
                  <a16:creationId xmlns:a16="http://schemas.microsoft.com/office/drawing/2014/main" id="{9D64F486-DA93-45CE-9075-4110C67F10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6154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2">
              <a:extLst>
                <a:ext uri="{FF2B5EF4-FFF2-40B4-BE49-F238E27FC236}">
                  <a16:creationId xmlns:a16="http://schemas.microsoft.com/office/drawing/2014/main" id="{DA8356F6-E822-44E0-8A11-33E5A5432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4733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59">
              <a:extLst>
                <a:ext uri="{FF2B5EF4-FFF2-40B4-BE49-F238E27FC236}">
                  <a16:creationId xmlns:a16="http://schemas.microsoft.com/office/drawing/2014/main" id="{C825C106-0BD3-41C1-8520-50F54BD675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4733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9144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D37A453-040D-4A9C-83AE-C73D351D664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1047691"/>
              </p:ext>
            </p:extLst>
          </p:nvPr>
        </p:nvGraphicFramePr>
        <p:xfrm>
          <a:off x="4210812" y="457200"/>
          <a:ext cx="4588002" cy="5696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06875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id="{B458898B-126D-F745-A831-168AF91B1F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056" r="13611"/>
          <a:stretch/>
        </p:blipFill>
        <p:spPr>
          <a:xfrm>
            <a:off x="-2286" y="10"/>
            <a:ext cx="9143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9143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9478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210AC-5984-7542-AE81-AE040905A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1445494"/>
            <a:ext cx="2712642" cy="4376572"/>
          </a:xfrm>
        </p:spPr>
        <p:txBody>
          <a:bodyPr anchor="ctr">
            <a:normAutofit/>
          </a:bodyPr>
          <a:lstStyle/>
          <a:p>
            <a:r>
              <a:rPr lang="en-US" sz="4200" dirty="0"/>
              <a:t>Small Group Reflection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FF2AC85-FAA0-4844-813F-83C04D738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80727" y="0"/>
            <a:ext cx="5460987" cy="6858000"/>
          </a:xfrm>
          <a:custGeom>
            <a:avLst/>
            <a:gdLst>
              <a:gd name="connsiteX0" fmla="*/ 361354 w 7281316"/>
              <a:gd name="connsiteY0" fmla="*/ 0 h 6858000"/>
              <a:gd name="connsiteX1" fmla="*/ 7281316 w 7281316"/>
              <a:gd name="connsiteY1" fmla="*/ 0 h 6858000"/>
              <a:gd name="connsiteX2" fmla="*/ 7281316 w 7281316"/>
              <a:gd name="connsiteY2" fmla="*/ 6858000 h 6858000"/>
              <a:gd name="connsiteX3" fmla="*/ 696735 w 7281316"/>
              <a:gd name="connsiteY3" fmla="*/ 6858000 h 6858000"/>
              <a:gd name="connsiteX4" fmla="*/ 690849 w 7281316"/>
              <a:gd name="connsiteY4" fmla="*/ 6842426 h 6858000"/>
              <a:gd name="connsiteX5" fmla="*/ 335637 w 7281316"/>
              <a:gd name="connsiteY5" fmla="*/ 9472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81316" h="6858000">
                <a:moveTo>
                  <a:pt x="361354" y="0"/>
                </a:moveTo>
                <a:lnTo>
                  <a:pt x="7281316" y="0"/>
                </a:lnTo>
                <a:lnTo>
                  <a:pt x="7281316" y="6858000"/>
                </a:lnTo>
                <a:lnTo>
                  <a:pt x="696735" y="6858000"/>
                </a:lnTo>
                <a:lnTo>
                  <a:pt x="690849" y="6842426"/>
                </a:lnTo>
                <a:cubicBezTo>
                  <a:pt x="-65870" y="4704140"/>
                  <a:pt x="-226206" y="2374054"/>
                  <a:pt x="335637" y="94722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9CC0F1E-BAA2-47B1-8F83-7ECB9FD9E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2168" y="0"/>
            <a:ext cx="5249546" cy="6858000"/>
          </a:xfrm>
          <a:custGeom>
            <a:avLst/>
            <a:gdLst>
              <a:gd name="connsiteX0" fmla="*/ 6999394 w 6999394"/>
              <a:gd name="connsiteY0" fmla="*/ 0 h 6858000"/>
              <a:gd name="connsiteX1" fmla="*/ 6999394 w 6999394"/>
              <a:gd name="connsiteY1" fmla="*/ 6858000 h 6858000"/>
              <a:gd name="connsiteX2" fmla="*/ 717029 w 6999394"/>
              <a:gd name="connsiteY2" fmla="*/ 6858000 h 6858000"/>
              <a:gd name="connsiteX3" fmla="*/ 623642 w 6999394"/>
              <a:gd name="connsiteY3" fmla="*/ 6599363 h 6858000"/>
              <a:gd name="connsiteX4" fmla="*/ 319533 w 6999394"/>
              <a:gd name="connsiteY4" fmla="*/ 193787 h 6858000"/>
              <a:gd name="connsiteX5" fmla="*/ 371685 w 6999394"/>
              <a:gd name="connsiteY5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99394" h="6858000">
                <a:moveTo>
                  <a:pt x="6999394" y="0"/>
                </a:moveTo>
                <a:lnTo>
                  <a:pt x="6999394" y="6858000"/>
                </a:lnTo>
                <a:lnTo>
                  <a:pt x="717029" y="6858000"/>
                </a:lnTo>
                <a:lnTo>
                  <a:pt x="623642" y="6599363"/>
                </a:lnTo>
                <a:cubicBezTo>
                  <a:pt x="-67685" y="4563346"/>
                  <a:pt x="-206622" y="2355719"/>
                  <a:pt x="319533" y="193787"/>
                </a:cubicBezTo>
                <a:lnTo>
                  <a:pt x="371685" y="1"/>
                </a:ln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48E329-07A7-0F49-ACA5-A2610221B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1399032"/>
            <a:ext cx="4126375" cy="4471416"/>
          </a:xfrm>
        </p:spPr>
        <p:txBody>
          <a:bodyPr anchor="ctr">
            <a:normAutofit/>
          </a:bodyPr>
          <a:lstStyle/>
          <a:p>
            <a:pPr lvl="0"/>
            <a:r>
              <a:rPr lang="en-US" sz="1900" dirty="0"/>
              <a:t>In the video with </a:t>
            </a:r>
            <a:r>
              <a:rPr lang="en-US" sz="1900" dirty="0" err="1"/>
              <a:t>Buckels</a:t>
            </a:r>
            <a:r>
              <a:rPr lang="en-US" sz="1900" dirty="0"/>
              <a:t> and Yalom, </a:t>
            </a:r>
            <a:r>
              <a:rPr lang="en-US" sz="1900" dirty="0" err="1"/>
              <a:t>Buckels</a:t>
            </a:r>
            <a:r>
              <a:rPr lang="en-US" sz="1900" dirty="0"/>
              <a:t> discusses that clients may be wary of fully reporting the extent of their use. </a:t>
            </a:r>
          </a:p>
          <a:p>
            <a:pPr lvl="1"/>
            <a:r>
              <a:rPr lang="en-US" sz="1900" dirty="0"/>
              <a:t>Have you seen this in practice?</a:t>
            </a:r>
          </a:p>
          <a:p>
            <a:pPr lvl="1"/>
            <a:r>
              <a:rPr lang="en-US" sz="1900" dirty="0"/>
              <a:t>What implications might there be for our work? </a:t>
            </a:r>
          </a:p>
          <a:p>
            <a:pPr lvl="1"/>
            <a:r>
              <a:rPr lang="en-US" sz="1900" dirty="0"/>
              <a:t>What does that mean to you in terms of diagnosing?</a:t>
            </a:r>
          </a:p>
          <a:p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38610725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699D30-AE75-E543-B253-1FD67C52E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3321" y="329184"/>
            <a:ext cx="4688333" cy="1783080"/>
          </a:xfrm>
        </p:spPr>
        <p:txBody>
          <a:bodyPr anchor="b">
            <a:normAutofit/>
          </a:bodyPr>
          <a:lstStyle/>
          <a:p>
            <a:r>
              <a:rPr lang="en-US" sz="4700" dirty="0"/>
              <a:t>Screening</a:t>
            </a:r>
          </a:p>
        </p:txBody>
      </p:sp>
      <p:pic>
        <p:nvPicPr>
          <p:cNvPr id="14" name="Picture 13" descr="Bubble sheet test paper and pencil">
            <a:extLst>
              <a:ext uri="{FF2B5EF4-FFF2-40B4-BE49-F238E27FC236}">
                <a16:creationId xmlns:a16="http://schemas.microsoft.com/office/drawing/2014/main" id="{D1D5B8A3-F8BB-9398-F435-B51A989064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896" r="4998"/>
          <a:stretch/>
        </p:blipFill>
        <p:spPr>
          <a:xfrm>
            <a:off x="20" y="10"/>
            <a:ext cx="3492988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0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3321" y="2374947"/>
            <a:ext cx="3182692" cy="18288"/>
          </a:xfrm>
          <a:custGeom>
            <a:avLst/>
            <a:gdLst>
              <a:gd name="connsiteX0" fmla="*/ 0 w 3182692"/>
              <a:gd name="connsiteY0" fmla="*/ 0 h 18288"/>
              <a:gd name="connsiteX1" fmla="*/ 636538 w 3182692"/>
              <a:gd name="connsiteY1" fmla="*/ 0 h 18288"/>
              <a:gd name="connsiteX2" fmla="*/ 1273077 w 3182692"/>
              <a:gd name="connsiteY2" fmla="*/ 0 h 18288"/>
              <a:gd name="connsiteX3" fmla="*/ 1909615 w 3182692"/>
              <a:gd name="connsiteY3" fmla="*/ 0 h 18288"/>
              <a:gd name="connsiteX4" fmla="*/ 2482500 w 3182692"/>
              <a:gd name="connsiteY4" fmla="*/ 0 h 18288"/>
              <a:gd name="connsiteX5" fmla="*/ 3182692 w 3182692"/>
              <a:gd name="connsiteY5" fmla="*/ 0 h 18288"/>
              <a:gd name="connsiteX6" fmla="*/ 3182692 w 3182692"/>
              <a:gd name="connsiteY6" fmla="*/ 18288 h 18288"/>
              <a:gd name="connsiteX7" fmla="*/ 2609807 w 3182692"/>
              <a:gd name="connsiteY7" fmla="*/ 18288 h 18288"/>
              <a:gd name="connsiteX8" fmla="*/ 2068750 w 3182692"/>
              <a:gd name="connsiteY8" fmla="*/ 18288 h 18288"/>
              <a:gd name="connsiteX9" fmla="*/ 1432211 w 3182692"/>
              <a:gd name="connsiteY9" fmla="*/ 18288 h 18288"/>
              <a:gd name="connsiteX10" fmla="*/ 859327 w 3182692"/>
              <a:gd name="connsiteY10" fmla="*/ 18288 h 18288"/>
              <a:gd name="connsiteX11" fmla="*/ 0 w 3182692"/>
              <a:gd name="connsiteY11" fmla="*/ 18288 h 18288"/>
              <a:gd name="connsiteX12" fmla="*/ 0 w 3182692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82692" h="18288" fill="none" extrusionOk="0">
                <a:moveTo>
                  <a:pt x="0" y="0"/>
                </a:moveTo>
                <a:cubicBezTo>
                  <a:pt x="253588" y="25878"/>
                  <a:pt x="409323" y="-5359"/>
                  <a:pt x="636538" y="0"/>
                </a:cubicBezTo>
                <a:cubicBezTo>
                  <a:pt x="863753" y="5359"/>
                  <a:pt x="1007727" y="-28"/>
                  <a:pt x="1273077" y="0"/>
                </a:cubicBezTo>
                <a:cubicBezTo>
                  <a:pt x="1538427" y="28"/>
                  <a:pt x="1698640" y="-12775"/>
                  <a:pt x="1909615" y="0"/>
                </a:cubicBezTo>
                <a:cubicBezTo>
                  <a:pt x="2120590" y="12775"/>
                  <a:pt x="2210293" y="-21823"/>
                  <a:pt x="2482500" y="0"/>
                </a:cubicBezTo>
                <a:cubicBezTo>
                  <a:pt x="2754708" y="21823"/>
                  <a:pt x="3004133" y="-28750"/>
                  <a:pt x="3182692" y="0"/>
                </a:cubicBezTo>
                <a:cubicBezTo>
                  <a:pt x="3183134" y="4516"/>
                  <a:pt x="3181865" y="12266"/>
                  <a:pt x="3182692" y="18288"/>
                </a:cubicBezTo>
                <a:cubicBezTo>
                  <a:pt x="2947402" y="22440"/>
                  <a:pt x="2876226" y="27191"/>
                  <a:pt x="2609807" y="18288"/>
                </a:cubicBezTo>
                <a:cubicBezTo>
                  <a:pt x="2343389" y="9385"/>
                  <a:pt x="2326689" y="25579"/>
                  <a:pt x="2068750" y="18288"/>
                </a:cubicBezTo>
                <a:cubicBezTo>
                  <a:pt x="1810811" y="10997"/>
                  <a:pt x="1713836" y="48219"/>
                  <a:pt x="1432211" y="18288"/>
                </a:cubicBezTo>
                <a:cubicBezTo>
                  <a:pt x="1150586" y="-11643"/>
                  <a:pt x="982765" y="3747"/>
                  <a:pt x="859327" y="18288"/>
                </a:cubicBezTo>
                <a:cubicBezTo>
                  <a:pt x="735889" y="32829"/>
                  <a:pt x="254183" y="35231"/>
                  <a:pt x="0" y="18288"/>
                </a:cubicBezTo>
                <a:cubicBezTo>
                  <a:pt x="-306" y="11477"/>
                  <a:pt x="485" y="4355"/>
                  <a:pt x="0" y="0"/>
                </a:cubicBezTo>
                <a:close/>
              </a:path>
              <a:path w="3182692" h="18288" stroke="0" extrusionOk="0">
                <a:moveTo>
                  <a:pt x="0" y="0"/>
                </a:moveTo>
                <a:cubicBezTo>
                  <a:pt x="243108" y="-22426"/>
                  <a:pt x="387854" y="22949"/>
                  <a:pt x="572885" y="0"/>
                </a:cubicBezTo>
                <a:cubicBezTo>
                  <a:pt x="757916" y="-22949"/>
                  <a:pt x="923707" y="6797"/>
                  <a:pt x="1113942" y="0"/>
                </a:cubicBezTo>
                <a:cubicBezTo>
                  <a:pt x="1304177" y="-6797"/>
                  <a:pt x="1495991" y="20627"/>
                  <a:pt x="1686827" y="0"/>
                </a:cubicBezTo>
                <a:cubicBezTo>
                  <a:pt x="1877663" y="-20627"/>
                  <a:pt x="2170182" y="-20672"/>
                  <a:pt x="2323365" y="0"/>
                </a:cubicBezTo>
                <a:cubicBezTo>
                  <a:pt x="2476548" y="20672"/>
                  <a:pt x="2919164" y="6097"/>
                  <a:pt x="3182692" y="0"/>
                </a:cubicBezTo>
                <a:cubicBezTo>
                  <a:pt x="3183269" y="4624"/>
                  <a:pt x="3183511" y="11191"/>
                  <a:pt x="3182692" y="18288"/>
                </a:cubicBezTo>
                <a:cubicBezTo>
                  <a:pt x="3026065" y="-10849"/>
                  <a:pt x="2775006" y="23067"/>
                  <a:pt x="2546154" y="18288"/>
                </a:cubicBezTo>
                <a:cubicBezTo>
                  <a:pt x="2317302" y="13509"/>
                  <a:pt x="2168173" y="-8513"/>
                  <a:pt x="1845961" y="18288"/>
                </a:cubicBezTo>
                <a:cubicBezTo>
                  <a:pt x="1523749" y="45089"/>
                  <a:pt x="1450078" y="-844"/>
                  <a:pt x="1304904" y="18288"/>
                </a:cubicBezTo>
                <a:cubicBezTo>
                  <a:pt x="1159730" y="37420"/>
                  <a:pt x="942635" y="-10021"/>
                  <a:pt x="604711" y="18288"/>
                </a:cubicBezTo>
                <a:cubicBezTo>
                  <a:pt x="266787" y="46597"/>
                  <a:pt x="141927" y="-8395"/>
                  <a:pt x="0" y="18288"/>
                </a:cubicBezTo>
                <a:cubicBezTo>
                  <a:pt x="-171" y="12755"/>
                  <a:pt x="-690" y="793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01BAD-61BF-904F-B443-88BEC5D26C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3321" y="2706624"/>
            <a:ext cx="4688333" cy="3483864"/>
          </a:xfrm>
        </p:spPr>
        <p:txBody>
          <a:bodyPr>
            <a:normAutofit/>
          </a:bodyPr>
          <a:lstStyle/>
          <a:p>
            <a:r>
              <a:rPr lang="en-US" sz="1900" dirty="0"/>
              <a:t>Many screening tools exist to help assess for substance use (e.g., </a:t>
            </a:r>
            <a:r>
              <a:rPr lang="en-US" sz="1900" dirty="0">
                <a:hlinkClick r:id="rId3"/>
              </a:rPr>
              <a:t>SBIRT</a:t>
            </a:r>
            <a:r>
              <a:rPr lang="en-US" sz="1900" dirty="0"/>
              <a:t>).</a:t>
            </a:r>
          </a:p>
          <a:p>
            <a:r>
              <a:rPr lang="en-US" sz="1900" dirty="0"/>
              <a:t>Let’s take an opportunity to practice administering a substance abuse screener. Choose one of the questionnaires below to role-play with a partner. </a:t>
            </a:r>
          </a:p>
          <a:p>
            <a:endParaRPr lang="en-US" sz="1900" dirty="0"/>
          </a:p>
          <a:p>
            <a:pPr lvl="1"/>
            <a:r>
              <a:rPr lang="en-US" sz="1900" dirty="0">
                <a:hlinkClick r:id="rId4"/>
              </a:rPr>
              <a:t>Alcohol screening questionnaire (AUDIT)</a:t>
            </a:r>
            <a:endParaRPr lang="en-US" sz="1900" dirty="0"/>
          </a:p>
          <a:p>
            <a:endParaRPr lang="en-US" sz="1900" dirty="0"/>
          </a:p>
          <a:p>
            <a:pPr lvl="1"/>
            <a:r>
              <a:rPr lang="en-US" sz="1900" dirty="0">
                <a:hlinkClick r:id="rId5"/>
              </a:rPr>
              <a:t>Drug Screening Questionnaire (DAST)</a:t>
            </a: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40723707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ed blood cells suspended in mid-air">
            <a:extLst>
              <a:ext uri="{FF2B5EF4-FFF2-40B4-BE49-F238E27FC236}">
                <a16:creationId xmlns:a16="http://schemas.microsoft.com/office/drawing/2014/main" id="{B4C0007E-B84E-4E4E-9099-1DCF25ED5A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47" r="12919"/>
          <a:stretch/>
        </p:blipFill>
        <p:spPr>
          <a:xfrm>
            <a:off x="-9213" y="10"/>
            <a:ext cx="9143999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325550"/>
            <a:ext cx="75438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Brief Review of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Neurocognitive Disorders</a:t>
            </a:r>
          </a:p>
        </p:txBody>
      </p:sp>
    </p:spTree>
    <p:extLst>
      <p:ext uri="{BB962C8B-B14F-4D97-AF65-F5344CB8AC3E}">
        <p14:creationId xmlns:p14="http://schemas.microsoft.com/office/powerpoint/2010/main" val="2029336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447" name="Slide Background">
            <a:extLst>
              <a:ext uri="{FF2B5EF4-FFF2-40B4-BE49-F238E27FC236}">
                <a16:creationId xmlns:a16="http://schemas.microsoft.com/office/drawing/2014/main" id="{B210AC1D-4063-4C6E-9528-FA9C4C0C1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449" name="Rectangle 18448">
            <a:extLst>
              <a:ext uri="{FF2B5EF4-FFF2-40B4-BE49-F238E27FC236}">
                <a16:creationId xmlns:a16="http://schemas.microsoft.com/office/drawing/2014/main" id="{02F8C595-E68C-4306-AED8-DC7826A0A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562310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5102556" y="762001"/>
            <a:ext cx="3117384" cy="1708244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n-US" sz="3500"/>
              <a:t>Cognitive Symptoms of Dementia</a:t>
            </a:r>
          </a:p>
        </p:txBody>
      </p:sp>
      <p:pic>
        <p:nvPicPr>
          <p:cNvPr id="18443" name="Picture 18442" descr="Exclamation mark on a yellow background">
            <a:extLst>
              <a:ext uri="{FF2B5EF4-FFF2-40B4-BE49-F238E27FC236}">
                <a16:creationId xmlns:a16="http://schemas.microsoft.com/office/drawing/2014/main" id="{E7E7E190-C69F-5824-F492-8D6F104642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459" r="18541"/>
          <a:stretch/>
        </p:blipFill>
        <p:spPr>
          <a:xfrm>
            <a:off x="20" y="-2"/>
            <a:ext cx="4571980" cy="6858002"/>
          </a:xfrm>
          <a:prstGeom prst="rect">
            <a:avLst/>
          </a:prstGeom>
        </p:spPr>
      </p:pic>
      <p:sp>
        <p:nvSpPr>
          <p:cNvPr id="18441" name="Rectangle 3"/>
          <p:cNvSpPr>
            <a:spLocks noGrp="1" noChangeArrowheads="1"/>
          </p:cNvSpPr>
          <p:nvPr>
            <p:ph idx="1"/>
          </p:nvPr>
        </p:nvSpPr>
        <p:spPr>
          <a:xfrm>
            <a:off x="5102556" y="2470245"/>
            <a:ext cx="3117384" cy="3769835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n-US" sz="1300"/>
              <a:t>Impairs Functioning (Activities of Daily Living)</a:t>
            </a:r>
          </a:p>
          <a:p>
            <a:pPr marL="0" indent="0" eaLnBrk="1" hangingPunct="1">
              <a:buNone/>
            </a:pPr>
            <a:endParaRPr lang="en-US" sz="1300"/>
          </a:p>
          <a:p>
            <a:pPr eaLnBrk="1" hangingPunct="1"/>
            <a:r>
              <a:rPr lang="en-US" sz="1300"/>
              <a:t>Memory Loss and one other...</a:t>
            </a:r>
          </a:p>
          <a:p>
            <a:pPr marL="0" indent="0" eaLnBrk="1" hangingPunct="1">
              <a:buNone/>
            </a:pPr>
            <a:endParaRPr lang="en-US" sz="1300"/>
          </a:p>
          <a:p>
            <a:pPr eaLnBrk="1" hangingPunct="1"/>
            <a:r>
              <a:rPr lang="en-US" sz="1300"/>
              <a:t>Loss of Orientation</a:t>
            </a:r>
          </a:p>
          <a:p>
            <a:pPr eaLnBrk="1" hangingPunct="1"/>
            <a:r>
              <a:rPr lang="en-US" sz="1300"/>
              <a:t>Confusion=memory loss + loss of orientation</a:t>
            </a:r>
          </a:p>
          <a:p>
            <a:pPr eaLnBrk="1" hangingPunct="1"/>
            <a:r>
              <a:rPr lang="en-US" sz="1300"/>
              <a:t>Loss of Comprehension</a:t>
            </a:r>
          </a:p>
          <a:p>
            <a:pPr eaLnBrk="1" hangingPunct="1"/>
            <a:r>
              <a:rPr lang="en-US" sz="1300"/>
              <a:t>Lack of Concentration</a:t>
            </a:r>
          </a:p>
          <a:p>
            <a:pPr eaLnBrk="1" hangingPunct="1"/>
            <a:r>
              <a:rPr lang="en-US" sz="1300"/>
              <a:t>Impairment in Problem Solving</a:t>
            </a:r>
          </a:p>
          <a:p>
            <a:pPr eaLnBrk="1" hangingPunct="1"/>
            <a:r>
              <a:rPr lang="en-US" sz="1300"/>
              <a:t>Anxiety</a:t>
            </a:r>
          </a:p>
          <a:p>
            <a:pPr eaLnBrk="1" hangingPunct="1"/>
            <a:r>
              <a:rPr lang="en-US" sz="1300"/>
              <a:t>Delusions/hallucinations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13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6889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CC231C8-C761-4B31-9B1C-C6D19248C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57189"/>
            <a:ext cx="2530602" cy="5567891"/>
          </a:xfrm>
        </p:spPr>
        <p:txBody>
          <a:bodyPr>
            <a:normAutofit/>
          </a:bodyPr>
          <a:lstStyle/>
          <a:p>
            <a:r>
              <a:rPr lang="en-US" sz="4500"/>
              <a:t>Costs of Dementia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F34D0A9-B5F6-4B81-81CF-E78B5F42AD9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6035693"/>
              </p:ext>
            </p:extLst>
          </p:nvPr>
        </p:nvGraphicFramePr>
        <p:xfrm>
          <a:off x="3819906" y="620392"/>
          <a:ext cx="469773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424383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50" y="640823"/>
            <a:ext cx="2563994" cy="5583148"/>
          </a:xfrm>
        </p:spPr>
        <p:txBody>
          <a:bodyPr anchor="ctr">
            <a:normAutofit/>
          </a:bodyPr>
          <a:lstStyle/>
          <a:p>
            <a:r>
              <a:rPr lang="en-US" sz="3600"/>
              <a:t>Assessment Tools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9FE7366-6D08-4CEF-9421-077080466A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356957"/>
              </p:ext>
            </p:extLst>
          </p:nvPr>
        </p:nvGraphicFramePr>
        <p:xfrm>
          <a:off x="3486013" y="640822"/>
          <a:ext cx="5175384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529757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lose-up unopened pill packets">
            <a:extLst>
              <a:ext uri="{FF2B5EF4-FFF2-40B4-BE49-F238E27FC236}">
                <a16:creationId xmlns:a16="http://schemas.microsoft.com/office/drawing/2014/main" id="{A3041AAC-A41F-CCF9-0696-38EFC07BC6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75" r="27523"/>
          <a:stretch/>
        </p:blipFill>
        <p:spPr>
          <a:xfrm>
            <a:off x="20" y="-2"/>
            <a:ext cx="4057627" cy="6858002"/>
          </a:xfrm>
          <a:prstGeom prst="rect">
            <a:avLst/>
          </a:prstGeom>
        </p:spPr>
      </p:pic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7647" y="-1"/>
            <a:ext cx="508635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6487" y="405685"/>
            <a:ext cx="4098726" cy="1559301"/>
          </a:xfrm>
        </p:spPr>
        <p:txBody>
          <a:bodyPr>
            <a:normAutofit/>
          </a:bodyPr>
          <a:lstStyle/>
          <a:p>
            <a:r>
              <a:rPr lang="en-US" sz="3500"/>
              <a:t>How might we “see” dementia?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7200" y="2370671"/>
            <a:ext cx="4724399" cy="4182529"/>
          </a:xfrm>
        </p:spPr>
        <p:txBody>
          <a:bodyPr anchor="ctr">
            <a:noAutofit/>
          </a:bodyPr>
          <a:lstStyle/>
          <a:p>
            <a:r>
              <a:rPr lang="en-US" sz="2000" dirty="0"/>
              <a:t>Psychosis</a:t>
            </a:r>
          </a:p>
          <a:p>
            <a:r>
              <a:rPr lang="en-US" sz="2000" dirty="0"/>
              <a:t>Depression (pseudo-dementia)</a:t>
            </a:r>
          </a:p>
          <a:p>
            <a:r>
              <a:rPr lang="en-US" sz="2000" dirty="0"/>
              <a:t>Altered circadian rhythms</a:t>
            </a:r>
          </a:p>
          <a:p>
            <a:r>
              <a:rPr lang="en-US" sz="2000" dirty="0"/>
              <a:t>Agitation (restlessness, repetitive mannerisms, pacing, hiding objects, inappropriate dressing/undressing, physical aggression, negativism, repetitive sentences, constant interruptions, requests for attention)</a:t>
            </a:r>
          </a:p>
          <a:p>
            <a:r>
              <a:rPr lang="en-US" sz="2000" dirty="0"/>
              <a:t>Disinhibition</a:t>
            </a:r>
          </a:p>
          <a:p>
            <a:r>
              <a:rPr lang="en-US" sz="2000" dirty="0"/>
              <a:t>Anxiety</a:t>
            </a:r>
          </a:p>
        </p:txBody>
      </p:sp>
    </p:spTree>
    <p:extLst>
      <p:ext uri="{BB962C8B-B14F-4D97-AF65-F5344CB8AC3E}">
        <p14:creationId xmlns:p14="http://schemas.microsoft.com/office/powerpoint/2010/main" val="1939322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gnifying glass and question mark">
            <a:extLst>
              <a:ext uri="{FF2B5EF4-FFF2-40B4-BE49-F238E27FC236}">
                <a16:creationId xmlns:a16="http://schemas.microsoft.com/office/drawing/2014/main" id="{7F1F1023-9292-4011-8863-A4F7BEC6D8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4324" r="10676"/>
          <a:stretch/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04F92C-C4DC-9445-A41C-72610D796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8600" y="3200400"/>
            <a:ext cx="2484873" cy="4726276"/>
          </a:xfrm>
        </p:spPr>
        <p:txBody>
          <a:bodyPr>
            <a:normAutofit/>
          </a:bodyPr>
          <a:lstStyle/>
          <a:p>
            <a:pPr algn="r"/>
            <a:r>
              <a:rPr lang="en-US" sz="3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Think. Pair. Share.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F1C57-F554-3548-AD7E-A08DC31C41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4106" y="3657600"/>
            <a:ext cx="4308514" cy="4726276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What is one thing you can do this week to engage in intentional self-care?</a:t>
            </a:r>
          </a:p>
          <a:p>
            <a:pPr marL="0" indent="0">
              <a:buNone/>
            </a:pPr>
            <a:endParaRPr lang="en-US" sz="1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4700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screenshot of a computer&#10;&#10;Description automatically generated with medium confidence">
            <a:hlinkClick r:id="rId3"/>
            <a:extLst>
              <a:ext uri="{FF2B5EF4-FFF2-40B4-BE49-F238E27FC236}">
                <a16:creationId xmlns:a16="http://schemas.microsoft.com/office/drawing/2014/main" id="{710B88FC-6B82-DA4E-BD2D-BE69DAAFF7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r="7855" b="-1"/>
          <a:stretch/>
        </p:blipFill>
        <p:spPr>
          <a:xfrm>
            <a:off x="342900" y="457200"/>
            <a:ext cx="84582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4246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684" name="Rectangle 27683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73202" y="639520"/>
            <a:ext cx="257175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Alzheimer’s Disease</a:t>
            </a:r>
          </a:p>
        </p:txBody>
      </p:sp>
      <p:sp>
        <p:nvSpPr>
          <p:cNvPr id="27686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458" y="2573756"/>
            <a:ext cx="2441321" cy="18288"/>
          </a:xfrm>
          <a:custGeom>
            <a:avLst/>
            <a:gdLst>
              <a:gd name="connsiteX0" fmla="*/ 0 w 2441321"/>
              <a:gd name="connsiteY0" fmla="*/ 0 h 18288"/>
              <a:gd name="connsiteX1" fmla="*/ 585917 w 2441321"/>
              <a:gd name="connsiteY1" fmla="*/ 0 h 18288"/>
              <a:gd name="connsiteX2" fmla="*/ 1196247 w 2441321"/>
              <a:gd name="connsiteY2" fmla="*/ 0 h 18288"/>
              <a:gd name="connsiteX3" fmla="*/ 1806578 w 2441321"/>
              <a:gd name="connsiteY3" fmla="*/ 0 h 18288"/>
              <a:gd name="connsiteX4" fmla="*/ 2441321 w 2441321"/>
              <a:gd name="connsiteY4" fmla="*/ 0 h 18288"/>
              <a:gd name="connsiteX5" fmla="*/ 2441321 w 2441321"/>
              <a:gd name="connsiteY5" fmla="*/ 18288 h 18288"/>
              <a:gd name="connsiteX6" fmla="*/ 1830991 w 2441321"/>
              <a:gd name="connsiteY6" fmla="*/ 18288 h 18288"/>
              <a:gd name="connsiteX7" fmla="*/ 1269487 w 2441321"/>
              <a:gd name="connsiteY7" fmla="*/ 18288 h 18288"/>
              <a:gd name="connsiteX8" fmla="*/ 707983 w 2441321"/>
              <a:gd name="connsiteY8" fmla="*/ 18288 h 18288"/>
              <a:gd name="connsiteX9" fmla="*/ 0 w 2441321"/>
              <a:gd name="connsiteY9" fmla="*/ 18288 h 18288"/>
              <a:gd name="connsiteX10" fmla="*/ 0 w 2441321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41321" h="18288" fill="none" extrusionOk="0">
                <a:moveTo>
                  <a:pt x="0" y="0"/>
                </a:moveTo>
                <a:cubicBezTo>
                  <a:pt x="273217" y="-17533"/>
                  <a:pt x="355785" y="-4171"/>
                  <a:pt x="585917" y="0"/>
                </a:cubicBezTo>
                <a:cubicBezTo>
                  <a:pt x="816049" y="4171"/>
                  <a:pt x="991446" y="-9419"/>
                  <a:pt x="1196247" y="0"/>
                </a:cubicBezTo>
                <a:cubicBezTo>
                  <a:pt x="1401048" y="9419"/>
                  <a:pt x="1589984" y="-731"/>
                  <a:pt x="1806578" y="0"/>
                </a:cubicBezTo>
                <a:cubicBezTo>
                  <a:pt x="2023172" y="731"/>
                  <a:pt x="2247754" y="8393"/>
                  <a:pt x="2441321" y="0"/>
                </a:cubicBezTo>
                <a:cubicBezTo>
                  <a:pt x="2441167" y="8655"/>
                  <a:pt x="2440437" y="9975"/>
                  <a:pt x="2441321" y="18288"/>
                </a:cubicBezTo>
                <a:cubicBezTo>
                  <a:pt x="2169723" y="30506"/>
                  <a:pt x="2045712" y="39140"/>
                  <a:pt x="1830991" y="18288"/>
                </a:cubicBezTo>
                <a:cubicBezTo>
                  <a:pt x="1616270" y="-2564"/>
                  <a:pt x="1505876" y="3949"/>
                  <a:pt x="1269487" y="18288"/>
                </a:cubicBezTo>
                <a:cubicBezTo>
                  <a:pt x="1033098" y="32627"/>
                  <a:pt x="908661" y="41191"/>
                  <a:pt x="707983" y="18288"/>
                </a:cubicBezTo>
                <a:cubicBezTo>
                  <a:pt x="507305" y="-4615"/>
                  <a:pt x="333592" y="20759"/>
                  <a:pt x="0" y="18288"/>
                </a:cubicBezTo>
                <a:cubicBezTo>
                  <a:pt x="-688" y="11716"/>
                  <a:pt x="875" y="6357"/>
                  <a:pt x="0" y="0"/>
                </a:cubicBezTo>
                <a:close/>
              </a:path>
              <a:path w="2441321" h="18288" stroke="0" extrusionOk="0">
                <a:moveTo>
                  <a:pt x="0" y="0"/>
                </a:moveTo>
                <a:cubicBezTo>
                  <a:pt x="207071" y="-14617"/>
                  <a:pt x="444194" y="-15606"/>
                  <a:pt x="585917" y="0"/>
                </a:cubicBezTo>
                <a:cubicBezTo>
                  <a:pt x="727640" y="15606"/>
                  <a:pt x="904326" y="-79"/>
                  <a:pt x="1123008" y="0"/>
                </a:cubicBezTo>
                <a:cubicBezTo>
                  <a:pt x="1341690" y="79"/>
                  <a:pt x="1600014" y="10401"/>
                  <a:pt x="1782164" y="0"/>
                </a:cubicBezTo>
                <a:cubicBezTo>
                  <a:pt x="1964314" y="-10401"/>
                  <a:pt x="2143537" y="-21488"/>
                  <a:pt x="2441321" y="0"/>
                </a:cubicBezTo>
                <a:cubicBezTo>
                  <a:pt x="2441735" y="5928"/>
                  <a:pt x="2441551" y="11133"/>
                  <a:pt x="2441321" y="18288"/>
                </a:cubicBezTo>
                <a:cubicBezTo>
                  <a:pt x="2166745" y="28773"/>
                  <a:pt x="2078726" y="15476"/>
                  <a:pt x="1879817" y="18288"/>
                </a:cubicBezTo>
                <a:cubicBezTo>
                  <a:pt x="1680908" y="21100"/>
                  <a:pt x="1548770" y="-4127"/>
                  <a:pt x="1318313" y="18288"/>
                </a:cubicBezTo>
                <a:cubicBezTo>
                  <a:pt x="1087856" y="40703"/>
                  <a:pt x="894613" y="3927"/>
                  <a:pt x="659157" y="18288"/>
                </a:cubicBezTo>
                <a:cubicBezTo>
                  <a:pt x="423701" y="32649"/>
                  <a:pt x="246611" y="33975"/>
                  <a:pt x="0" y="18288"/>
                </a:cubicBezTo>
                <a:cubicBezTo>
                  <a:pt x="-348" y="10388"/>
                  <a:pt x="-12" y="396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73202" y="2807208"/>
            <a:ext cx="2571750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 defTabSz="914400"/>
            <a:r>
              <a:rPr lang="en-US" sz="1900"/>
              <a:t>Most common type of dementia, affects 7% of those 65+ and 29% of those 85+</a:t>
            </a:r>
          </a:p>
          <a:p>
            <a:pPr indent="-228600" defTabSz="914400"/>
            <a:endParaRPr lang="en-US" sz="1900"/>
          </a:p>
        </p:txBody>
      </p:sp>
      <p:graphicFrame>
        <p:nvGraphicFramePr>
          <p:cNvPr id="27679" name="Group 31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841059929"/>
              </p:ext>
            </p:extLst>
          </p:nvPr>
        </p:nvGraphicFramePr>
        <p:xfrm>
          <a:off x="3490722" y="921617"/>
          <a:ext cx="5177791" cy="5014767"/>
        </p:xfrm>
        <a:graphic>
          <a:graphicData uri="http://schemas.openxmlformats.org/drawingml/2006/table">
            <a:tbl>
              <a:tblPr firstRow="1" bandRow="1">
                <a:solidFill>
                  <a:schemeClr val="bg1"/>
                </a:solidFill>
              </a:tblPr>
              <a:tblGrid>
                <a:gridCol w="25021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756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757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500" b="0" i="0" u="none" strike="noStrike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Normal Aging</a:t>
                      </a:r>
                    </a:p>
                  </a:txBody>
                  <a:tcPr marL="213046" marR="151787" marT="163881" marB="163881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500" b="0" i="0" u="none" strike="noStrike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Possible AD</a:t>
                      </a:r>
                    </a:p>
                  </a:txBody>
                  <a:tcPr marL="213046" marR="151787" marT="163881" marB="163881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80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500" b="0" i="0" u="none" strike="noStrike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Forget to turn off stove</a:t>
                      </a:r>
                    </a:p>
                  </a:txBody>
                  <a:tcPr marL="213046" marR="151787" marT="163881" marB="163881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500" b="0" i="0" u="none" strike="noStrike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Forget </a:t>
                      </a:r>
                      <a:r>
                        <a:rPr kumimoji="0" lang="en-US" sz="2500" b="0" i="1" u="none" strike="noStrike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how</a:t>
                      </a:r>
                      <a:r>
                        <a:rPr kumimoji="0" lang="en-US" sz="2500" b="0" i="0" u="none" strike="noStrike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to turn off stove</a:t>
                      </a:r>
                    </a:p>
                  </a:txBody>
                  <a:tcPr marL="213046" marR="151787" marT="163881" marB="163881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04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500" b="0" i="0" u="none" strike="noStrike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Having to retrace steps</a:t>
                      </a:r>
                    </a:p>
                  </a:txBody>
                  <a:tcPr marL="213046" marR="151787" marT="163881" marB="163881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500" b="0" i="0" u="none" strike="noStrike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Forgetting how you got some place</a:t>
                      </a:r>
                    </a:p>
                  </a:txBody>
                  <a:tcPr marL="213046" marR="151787" marT="163881" marB="163881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04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500" b="0" i="0" u="none" strike="noStrike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Forget someone’s name</a:t>
                      </a:r>
                    </a:p>
                  </a:txBody>
                  <a:tcPr marL="213046" marR="151787" marT="163881" marB="163881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500" b="0" i="0" u="none" strike="noStrike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Forget name repeatedly</a:t>
                      </a:r>
                    </a:p>
                  </a:txBody>
                  <a:tcPr marL="213046" marR="151787" marT="163881" marB="163881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20642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3" name="Rectangle 6152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79160" y="457200"/>
            <a:ext cx="818223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4400"/>
              <a:t>Changes in Brain Structure:</a:t>
            </a:r>
            <a:br>
              <a:rPr lang="en-US" sz="4400"/>
            </a:br>
            <a:r>
              <a:rPr lang="en-US" sz="4400"/>
              <a:t>Plaques and Tangles</a:t>
            </a:r>
          </a:p>
        </p:txBody>
      </p:sp>
      <p:sp>
        <p:nvSpPr>
          <p:cNvPr id="6155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37560" y="1850683"/>
            <a:ext cx="2468880" cy="18288"/>
          </a:xfrm>
          <a:custGeom>
            <a:avLst/>
            <a:gdLst>
              <a:gd name="connsiteX0" fmla="*/ 0 w 2468880"/>
              <a:gd name="connsiteY0" fmla="*/ 0 h 18288"/>
              <a:gd name="connsiteX1" fmla="*/ 592531 w 2468880"/>
              <a:gd name="connsiteY1" fmla="*/ 0 h 18288"/>
              <a:gd name="connsiteX2" fmla="*/ 1160374 w 2468880"/>
              <a:gd name="connsiteY2" fmla="*/ 0 h 18288"/>
              <a:gd name="connsiteX3" fmla="*/ 1728216 w 2468880"/>
              <a:gd name="connsiteY3" fmla="*/ 0 h 18288"/>
              <a:gd name="connsiteX4" fmla="*/ 2468880 w 2468880"/>
              <a:gd name="connsiteY4" fmla="*/ 0 h 18288"/>
              <a:gd name="connsiteX5" fmla="*/ 2468880 w 2468880"/>
              <a:gd name="connsiteY5" fmla="*/ 18288 h 18288"/>
              <a:gd name="connsiteX6" fmla="*/ 1802282 w 2468880"/>
              <a:gd name="connsiteY6" fmla="*/ 18288 h 18288"/>
              <a:gd name="connsiteX7" fmla="*/ 1209751 w 2468880"/>
              <a:gd name="connsiteY7" fmla="*/ 18288 h 18288"/>
              <a:gd name="connsiteX8" fmla="*/ 641909 w 2468880"/>
              <a:gd name="connsiteY8" fmla="*/ 18288 h 18288"/>
              <a:gd name="connsiteX9" fmla="*/ 0 w 2468880"/>
              <a:gd name="connsiteY9" fmla="*/ 18288 h 18288"/>
              <a:gd name="connsiteX10" fmla="*/ 0 w 246888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68880" h="18288" fill="none" extrusionOk="0">
                <a:moveTo>
                  <a:pt x="0" y="0"/>
                </a:moveTo>
                <a:cubicBezTo>
                  <a:pt x="171523" y="-1510"/>
                  <a:pt x="416079" y="20036"/>
                  <a:pt x="592531" y="0"/>
                </a:cubicBezTo>
                <a:cubicBezTo>
                  <a:pt x="768983" y="-20036"/>
                  <a:pt x="878305" y="13110"/>
                  <a:pt x="1160374" y="0"/>
                </a:cubicBezTo>
                <a:cubicBezTo>
                  <a:pt x="1442443" y="-13110"/>
                  <a:pt x="1612108" y="24695"/>
                  <a:pt x="1728216" y="0"/>
                </a:cubicBezTo>
                <a:cubicBezTo>
                  <a:pt x="1844324" y="-24695"/>
                  <a:pt x="2271040" y="20667"/>
                  <a:pt x="2468880" y="0"/>
                </a:cubicBezTo>
                <a:cubicBezTo>
                  <a:pt x="2468302" y="4771"/>
                  <a:pt x="2469633" y="12323"/>
                  <a:pt x="2468880" y="18288"/>
                </a:cubicBezTo>
                <a:cubicBezTo>
                  <a:pt x="2229297" y="-14659"/>
                  <a:pt x="2066775" y="30253"/>
                  <a:pt x="1802282" y="18288"/>
                </a:cubicBezTo>
                <a:cubicBezTo>
                  <a:pt x="1537789" y="6323"/>
                  <a:pt x="1379930" y="22266"/>
                  <a:pt x="1209751" y="18288"/>
                </a:cubicBezTo>
                <a:cubicBezTo>
                  <a:pt x="1039572" y="14310"/>
                  <a:pt x="837025" y="12850"/>
                  <a:pt x="641909" y="18288"/>
                </a:cubicBezTo>
                <a:cubicBezTo>
                  <a:pt x="446793" y="23726"/>
                  <a:pt x="170561" y="18472"/>
                  <a:pt x="0" y="18288"/>
                </a:cubicBezTo>
                <a:cubicBezTo>
                  <a:pt x="841" y="12879"/>
                  <a:pt x="-726" y="3977"/>
                  <a:pt x="0" y="0"/>
                </a:cubicBezTo>
                <a:close/>
              </a:path>
              <a:path w="2468880" h="18288" stroke="0" extrusionOk="0">
                <a:moveTo>
                  <a:pt x="0" y="0"/>
                </a:moveTo>
                <a:cubicBezTo>
                  <a:pt x="190931" y="24910"/>
                  <a:pt x="333688" y="11559"/>
                  <a:pt x="567842" y="0"/>
                </a:cubicBezTo>
                <a:cubicBezTo>
                  <a:pt x="801996" y="-11559"/>
                  <a:pt x="939971" y="-5677"/>
                  <a:pt x="1234440" y="0"/>
                </a:cubicBezTo>
                <a:cubicBezTo>
                  <a:pt x="1528909" y="5677"/>
                  <a:pt x="1658539" y="5184"/>
                  <a:pt x="1777594" y="0"/>
                </a:cubicBezTo>
                <a:cubicBezTo>
                  <a:pt x="1896649" y="-5184"/>
                  <a:pt x="2186164" y="23915"/>
                  <a:pt x="2468880" y="0"/>
                </a:cubicBezTo>
                <a:cubicBezTo>
                  <a:pt x="2468266" y="8857"/>
                  <a:pt x="2469384" y="13619"/>
                  <a:pt x="2468880" y="18288"/>
                </a:cubicBezTo>
                <a:cubicBezTo>
                  <a:pt x="2271330" y="36599"/>
                  <a:pt x="2001027" y="31554"/>
                  <a:pt x="1876349" y="18288"/>
                </a:cubicBezTo>
                <a:cubicBezTo>
                  <a:pt x="1751671" y="5022"/>
                  <a:pt x="1364652" y="15063"/>
                  <a:pt x="1209751" y="18288"/>
                </a:cubicBezTo>
                <a:cubicBezTo>
                  <a:pt x="1054850" y="21513"/>
                  <a:pt x="748438" y="20074"/>
                  <a:pt x="617220" y="18288"/>
                </a:cubicBezTo>
                <a:cubicBezTo>
                  <a:pt x="486002" y="16502"/>
                  <a:pt x="237432" y="27200"/>
                  <a:pt x="0" y="18288"/>
                </a:cubicBezTo>
                <a:cubicBezTo>
                  <a:pt x="-487" y="10816"/>
                  <a:pt x="-839" y="605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7" name="Picture 7" descr="plaques in Alzheimer's brain - photos reproduced by kind permission of Martin Dunitz Lt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4" r="21495"/>
          <a:stretch/>
        </p:blipFill>
        <p:spPr bwMode="auto">
          <a:xfrm>
            <a:off x="518471" y="2642616"/>
            <a:ext cx="3653929" cy="3605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9" descr="tangles in Alzheimer's brain - photo reproduced by kind permission of Martin Dunitz Lt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8" r="26522"/>
          <a:stretch/>
        </p:blipFill>
        <p:spPr bwMode="auto">
          <a:xfrm>
            <a:off x="4969017" y="2642616"/>
            <a:ext cx="3654522" cy="3605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20063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49" name="Rectangle 1024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80060" y="325369"/>
            <a:ext cx="3276451" cy="1956841"/>
          </a:xfrm>
        </p:spPr>
        <p:txBody>
          <a:bodyPr anchor="b">
            <a:normAutofit/>
          </a:bodyPr>
          <a:lstStyle/>
          <a:p>
            <a:pPr eaLnBrk="1" hangingPunct="1"/>
            <a:r>
              <a:rPr lang="en-US" sz="4000"/>
              <a:t>Caring for Someone with Alzheimers’</a:t>
            </a:r>
          </a:p>
        </p:txBody>
      </p:sp>
      <p:sp>
        <p:nvSpPr>
          <p:cNvPr id="1025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66776" y="-600"/>
                  <a:pt x="322756" y="3201"/>
                  <a:pt x="625450" y="0"/>
                </a:cubicBezTo>
                <a:cubicBezTo>
                  <a:pt x="928144" y="-3201"/>
                  <a:pt x="968141" y="9269"/>
                  <a:pt x="1224839" y="0"/>
                </a:cubicBezTo>
                <a:cubicBezTo>
                  <a:pt x="1481537" y="-9269"/>
                  <a:pt x="1569059" y="21947"/>
                  <a:pt x="1824228" y="0"/>
                </a:cubicBezTo>
                <a:cubicBezTo>
                  <a:pt x="2079397" y="-21947"/>
                  <a:pt x="2326053" y="-10194"/>
                  <a:pt x="2606040" y="0"/>
                </a:cubicBezTo>
                <a:cubicBezTo>
                  <a:pt x="2605462" y="4771"/>
                  <a:pt x="2606793" y="12323"/>
                  <a:pt x="2606040" y="18288"/>
                </a:cubicBezTo>
                <a:cubicBezTo>
                  <a:pt x="2256758" y="31410"/>
                  <a:pt x="2173673" y="-12878"/>
                  <a:pt x="1902409" y="18288"/>
                </a:cubicBezTo>
                <a:cubicBezTo>
                  <a:pt x="1631145" y="49454"/>
                  <a:pt x="1461378" y="5466"/>
                  <a:pt x="1276960" y="18288"/>
                </a:cubicBezTo>
                <a:cubicBezTo>
                  <a:pt x="1092542" y="31110"/>
                  <a:pt x="890442" y="13213"/>
                  <a:pt x="677570" y="18288"/>
                </a:cubicBezTo>
                <a:cubicBezTo>
                  <a:pt x="464698" y="23364"/>
                  <a:pt x="187648" y="35837"/>
                  <a:pt x="0" y="18288"/>
                </a:cubicBezTo>
                <a:cubicBezTo>
                  <a:pt x="841" y="12879"/>
                  <a:pt x="-726" y="3977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97231" y="3803"/>
                  <a:pt x="358914" y="-9291"/>
                  <a:pt x="599389" y="0"/>
                </a:cubicBezTo>
                <a:cubicBezTo>
                  <a:pt x="839864" y="9291"/>
                  <a:pt x="979371" y="8509"/>
                  <a:pt x="1303020" y="0"/>
                </a:cubicBezTo>
                <a:cubicBezTo>
                  <a:pt x="1626669" y="-8509"/>
                  <a:pt x="1726300" y="7440"/>
                  <a:pt x="1876349" y="0"/>
                </a:cubicBezTo>
                <a:cubicBezTo>
                  <a:pt x="2026398" y="-7440"/>
                  <a:pt x="2430712" y="17957"/>
                  <a:pt x="2606040" y="0"/>
                </a:cubicBezTo>
                <a:cubicBezTo>
                  <a:pt x="2605426" y="8857"/>
                  <a:pt x="2606544" y="13619"/>
                  <a:pt x="2606040" y="18288"/>
                </a:cubicBezTo>
                <a:cubicBezTo>
                  <a:pt x="2393024" y="2241"/>
                  <a:pt x="2191161" y="39259"/>
                  <a:pt x="1980590" y="18288"/>
                </a:cubicBezTo>
                <a:cubicBezTo>
                  <a:pt x="1770019" y="-2683"/>
                  <a:pt x="1476440" y="36114"/>
                  <a:pt x="1276960" y="18288"/>
                </a:cubicBezTo>
                <a:cubicBezTo>
                  <a:pt x="1077480" y="463"/>
                  <a:pt x="880988" y="42125"/>
                  <a:pt x="651510" y="18288"/>
                </a:cubicBezTo>
                <a:cubicBezTo>
                  <a:pt x="422032" y="-5549"/>
                  <a:pt x="130744" y="-1947"/>
                  <a:pt x="0" y="18288"/>
                </a:cubicBezTo>
                <a:cubicBezTo>
                  <a:pt x="-487" y="10816"/>
                  <a:pt x="-839" y="605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480060" y="2872899"/>
            <a:ext cx="3182691" cy="3320668"/>
          </a:xfrm>
        </p:spPr>
        <p:txBody>
          <a:bodyPr>
            <a:normAutofit/>
          </a:bodyPr>
          <a:lstStyle/>
          <a:p>
            <a:pPr eaLnBrk="1" hangingPunct="1"/>
            <a:r>
              <a:rPr lang="en-US" sz="1600"/>
              <a:t>The vast majority of persons with Alzheimer’s are cared for in the community</a:t>
            </a:r>
          </a:p>
          <a:p>
            <a:pPr eaLnBrk="1" hangingPunct="1"/>
            <a:r>
              <a:rPr lang="en-US" sz="1600"/>
              <a:t>One family member, usually a spouse or an adult child, take on caregiver role</a:t>
            </a:r>
          </a:p>
          <a:p>
            <a:pPr lvl="1" eaLnBrk="1" hangingPunct="1"/>
            <a:r>
              <a:rPr lang="en-US" sz="1600"/>
              <a:t>Results in significant drain of resources</a:t>
            </a:r>
          </a:p>
          <a:p>
            <a:pPr lvl="1" eaLnBrk="1" hangingPunct="1"/>
            <a:r>
              <a:rPr lang="en-US" sz="1600"/>
              <a:t>Results in caregiver burden</a:t>
            </a:r>
          </a:p>
          <a:p>
            <a:pPr lvl="2" eaLnBrk="1" hangingPunct="1"/>
            <a:r>
              <a:rPr lang="en-US" sz="1600"/>
              <a:t>Objective (Time, Financial)</a:t>
            </a:r>
          </a:p>
          <a:p>
            <a:pPr lvl="2" eaLnBrk="1" hangingPunct="1"/>
            <a:r>
              <a:rPr lang="en-US" sz="1600"/>
              <a:t>Subjective (Identity Loss, Grief Reactions)</a:t>
            </a:r>
          </a:p>
        </p:txBody>
      </p:sp>
      <p:pic>
        <p:nvPicPr>
          <p:cNvPr id="10245" name="Picture 10244" descr="Graph on document with pen">
            <a:extLst>
              <a:ext uri="{FF2B5EF4-FFF2-40B4-BE49-F238E27FC236}">
                <a16:creationId xmlns:a16="http://schemas.microsoft.com/office/drawing/2014/main" id="{D0B32039-378E-BE9D-5A29-7E834444E3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754" r="18031" b="-1"/>
          <a:stretch/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370793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73" name="Rectangle 11272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3490722" y="329184"/>
            <a:ext cx="5170932" cy="1783080"/>
          </a:xfrm>
        </p:spPr>
        <p:txBody>
          <a:bodyPr anchor="b">
            <a:normAutofit/>
          </a:bodyPr>
          <a:lstStyle/>
          <a:p>
            <a:pPr eaLnBrk="1" hangingPunct="1"/>
            <a:r>
              <a:rPr lang="en-US" sz="4700"/>
              <a:t>Alzheimer’s and Identity Loss</a:t>
            </a:r>
          </a:p>
        </p:txBody>
      </p:sp>
      <p:pic>
        <p:nvPicPr>
          <p:cNvPr id="11269" name="Picture 11268" descr="Two people holding hands">
            <a:extLst>
              <a:ext uri="{FF2B5EF4-FFF2-40B4-BE49-F238E27FC236}">
                <a16:creationId xmlns:a16="http://schemas.microsoft.com/office/drawing/2014/main" id="{150B8398-3872-F757-1282-69B0249274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31" r="36897"/>
          <a:stretch/>
        </p:blipFill>
        <p:spPr>
          <a:xfrm>
            <a:off x="20" y="1"/>
            <a:ext cx="3039386" cy="6858000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275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0722" y="2395728"/>
            <a:ext cx="3182691" cy="18288"/>
          </a:xfrm>
          <a:custGeom>
            <a:avLst/>
            <a:gdLst>
              <a:gd name="connsiteX0" fmla="*/ 0 w 3182691"/>
              <a:gd name="connsiteY0" fmla="*/ 0 h 18288"/>
              <a:gd name="connsiteX1" fmla="*/ 636538 w 3182691"/>
              <a:gd name="connsiteY1" fmla="*/ 0 h 18288"/>
              <a:gd name="connsiteX2" fmla="*/ 1273076 w 3182691"/>
              <a:gd name="connsiteY2" fmla="*/ 0 h 18288"/>
              <a:gd name="connsiteX3" fmla="*/ 1909615 w 3182691"/>
              <a:gd name="connsiteY3" fmla="*/ 0 h 18288"/>
              <a:gd name="connsiteX4" fmla="*/ 2482499 w 3182691"/>
              <a:gd name="connsiteY4" fmla="*/ 0 h 18288"/>
              <a:gd name="connsiteX5" fmla="*/ 3182691 w 3182691"/>
              <a:gd name="connsiteY5" fmla="*/ 0 h 18288"/>
              <a:gd name="connsiteX6" fmla="*/ 3182691 w 3182691"/>
              <a:gd name="connsiteY6" fmla="*/ 18288 h 18288"/>
              <a:gd name="connsiteX7" fmla="*/ 2609807 w 3182691"/>
              <a:gd name="connsiteY7" fmla="*/ 18288 h 18288"/>
              <a:gd name="connsiteX8" fmla="*/ 2068749 w 3182691"/>
              <a:gd name="connsiteY8" fmla="*/ 18288 h 18288"/>
              <a:gd name="connsiteX9" fmla="*/ 1432211 w 3182691"/>
              <a:gd name="connsiteY9" fmla="*/ 18288 h 18288"/>
              <a:gd name="connsiteX10" fmla="*/ 859327 w 3182691"/>
              <a:gd name="connsiteY10" fmla="*/ 18288 h 18288"/>
              <a:gd name="connsiteX11" fmla="*/ 0 w 3182691"/>
              <a:gd name="connsiteY11" fmla="*/ 18288 h 18288"/>
              <a:gd name="connsiteX12" fmla="*/ 0 w 3182691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82691" h="18288" fill="none" extrusionOk="0">
                <a:moveTo>
                  <a:pt x="0" y="0"/>
                </a:moveTo>
                <a:cubicBezTo>
                  <a:pt x="253588" y="25878"/>
                  <a:pt x="409323" y="-5359"/>
                  <a:pt x="636538" y="0"/>
                </a:cubicBezTo>
                <a:cubicBezTo>
                  <a:pt x="863753" y="5359"/>
                  <a:pt x="1013406" y="3458"/>
                  <a:pt x="1273076" y="0"/>
                </a:cubicBezTo>
                <a:cubicBezTo>
                  <a:pt x="1532746" y="-3458"/>
                  <a:pt x="1697408" y="-16840"/>
                  <a:pt x="1909615" y="0"/>
                </a:cubicBezTo>
                <a:cubicBezTo>
                  <a:pt x="2121822" y="16840"/>
                  <a:pt x="2213494" y="-18555"/>
                  <a:pt x="2482499" y="0"/>
                </a:cubicBezTo>
                <a:cubicBezTo>
                  <a:pt x="2751504" y="18555"/>
                  <a:pt x="3004132" y="-28750"/>
                  <a:pt x="3182691" y="0"/>
                </a:cubicBezTo>
                <a:cubicBezTo>
                  <a:pt x="3183133" y="4516"/>
                  <a:pt x="3181864" y="12266"/>
                  <a:pt x="3182691" y="18288"/>
                </a:cubicBezTo>
                <a:cubicBezTo>
                  <a:pt x="2947041" y="16687"/>
                  <a:pt x="2875741" y="22937"/>
                  <a:pt x="2609807" y="18288"/>
                </a:cubicBezTo>
                <a:cubicBezTo>
                  <a:pt x="2343873" y="13639"/>
                  <a:pt x="2331203" y="31729"/>
                  <a:pt x="2068749" y="18288"/>
                </a:cubicBezTo>
                <a:cubicBezTo>
                  <a:pt x="1806295" y="4847"/>
                  <a:pt x="1713773" y="47088"/>
                  <a:pt x="1432211" y="18288"/>
                </a:cubicBezTo>
                <a:cubicBezTo>
                  <a:pt x="1150649" y="-10512"/>
                  <a:pt x="982765" y="3747"/>
                  <a:pt x="859327" y="18288"/>
                </a:cubicBezTo>
                <a:cubicBezTo>
                  <a:pt x="735889" y="32829"/>
                  <a:pt x="254183" y="35231"/>
                  <a:pt x="0" y="18288"/>
                </a:cubicBezTo>
                <a:cubicBezTo>
                  <a:pt x="-306" y="11477"/>
                  <a:pt x="485" y="4355"/>
                  <a:pt x="0" y="0"/>
                </a:cubicBezTo>
                <a:close/>
              </a:path>
              <a:path w="3182691" h="18288" stroke="0" extrusionOk="0">
                <a:moveTo>
                  <a:pt x="0" y="0"/>
                </a:moveTo>
                <a:cubicBezTo>
                  <a:pt x="247695" y="-19360"/>
                  <a:pt x="392581" y="-28596"/>
                  <a:pt x="572884" y="0"/>
                </a:cubicBezTo>
                <a:cubicBezTo>
                  <a:pt x="753187" y="28596"/>
                  <a:pt x="922042" y="4121"/>
                  <a:pt x="1113942" y="0"/>
                </a:cubicBezTo>
                <a:cubicBezTo>
                  <a:pt x="1305842" y="-4121"/>
                  <a:pt x="1501806" y="28092"/>
                  <a:pt x="1686826" y="0"/>
                </a:cubicBezTo>
                <a:cubicBezTo>
                  <a:pt x="1871846" y="-28092"/>
                  <a:pt x="2170181" y="-20672"/>
                  <a:pt x="2323364" y="0"/>
                </a:cubicBezTo>
                <a:cubicBezTo>
                  <a:pt x="2476547" y="20672"/>
                  <a:pt x="2919163" y="6097"/>
                  <a:pt x="3182691" y="0"/>
                </a:cubicBezTo>
                <a:cubicBezTo>
                  <a:pt x="3183268" y="4624"/>
                  <a:pt x="3183510" y="11191"/>
                  <a:pt x="3182691" y="18288"/>
                </a:cubicBezTo>
                <a:cubicBezTo>
                  <a:pt x="3026064" y="-10849"/>
                  <a:pt x="2775005" y="23067"/>
                  <a:pt x="2546153" y="18288"/>
                </a:cubicBezTo>
                <a:cubicBezTo>
                  <a:pt x="2317301" y="13509"/>
                  <a:pt x="2164351" y="-9884"/>
                  <a:pt x="1845961" y="18288"/>
                </a:cubicBezTo>
                <a:cubicBezTo>
                  <a:pt x="1527571" y="46460"/>
                  <a:pt x="1455006" y="5824"/>
                  <a:pt x="1304903" y="18288"/>
                </a:cubicBezTo>
                <a:cubicBezTo>
                  <a:pt x="1154800" y="30752"/>
                  <a:pt x="942107" y="-12056"/>
                  <a:pt x="604711" y="18288"/>
                </a:cubicBezTo>
                <a:cubicBezTo>
                  <a:pt x="267315" y="48632"/>
                  <a:pt x="141927" y="-8395"/>
                  <a:pt x="0" y="18288"/>
                </a:cubicBezTo>
                <a:cubicBezTo>
                  <a:pt x="-171" y="12755"/>
                  <a:pt x="-690" y="793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3490722" y="2706624"/>
            <a:ext cx="5170932" cy="3483864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sz="2400" dirty="0"/>
              <a:t>“members of a dyad, come to know aspects of one another through countless daily interactions (Orona,1997)”…</a:t>
            </a:r>
          </a:p>
          <a:p>
            <a:pPr lvl="1" eaLnBrk="1" hangingPunct="1"/>
            <a:r>
              <a:rPr lang="en-US" sz="2400" dirty="0"/>
              <a:t>over time, our identity in relationships becomes taken for granted</a:t>
            </a:r>
          </a:p>
          <a:p>
            <a:pPr lvl="1" eaLnBrk="1" hangingPunct="1"/>
            <a:r>
              <a:rPr lang="en-US" sz="2400" dirty="0"/>
              <a:t>each member of the dyad reciprocally maintains the other’s identity</a:t>
            </a:r>
          </a:p>
          <a:p>
            <a:pPr eaLnBrk="1" hangingPunct="1"/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9376065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96" name="Rectangle 12295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30936" y="548640"/>
            <a:ext cx="2700645" cy="5431536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/>
              <a:t>Identity Loss Continued…</a:t>
            </a:r>
          </a:p>
        </p:txBody>
      </p:sp>
      <p:sp>
        <p:nvSpPr>
          <p:cNvPr id="12298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347917" y="3261001"/>
            <a:ext cx="4480560" cy="13716"/>
          </a:xfrm>
          <a:custGeom>
            <a:avLst/>
            <a:gdLst>
              <a:gd name="connsiteX0" fmla="*/ 0 w 4480560"/>
              <a:gd name="connsiteY0" fmla="*/ 0 h 13716"/>
              <a:gd name="connsiteX1" fmla="*/ 595274 w 4480560"/>
              <a:gd name="connsiteY1" fmla="*/ 0 h 13716"/>
              <a:gd name="connsiteX2" fmla="*/ 1100938 w 4480560"/>
              <a:gd name="connsiteY2" fmla="*/ 0 h 13716"/>
              <a:gd name="connsiteX3" fmla="*/ 1651406 w 4480560"/>
              <a:gd name="connsiteY3" fmla="*/ 0 h 13716"/>
              <a:gd name="connsiteX4" fmla="*/ 2336292 w 4480560"/>
              <a:gd name="connsiteY4" fmla="*/ 0 h 13716"/>
              <a:gd name="connsiteX5" fmla="*/ 2931566 w 4480560"/>
              <a:gd name="connsiteY5" fmla="*/ 0 h 13716"/>
              <a:gd name="connsiteX6" fmla="*/ 3482035 w 4480560"/>
              <a:gd name="connsiteY6" fmla="*/ 0 h 13716"/>
              <a:gd name="connsiteX7" fmla="*/ 4480560 w 4480560"/>
              <a:gd name="connsiteY7" fmla="*/ 0 h 13716"/>
              <a:gd name="connsiteX8" fmla="*/ 4480560 w 4480560"/>
              <a:gd name="connsiteY8" fmla="*/ 13716 h 13716"/>
              <a:gd name="connsiteX9" fmla="*/ 3840480 w 4480560"/>
              <a:gd name="connsiteY9" fmla="*/ 13716 h 13716"/>
              <a:gd name="connsiteX10" fmla="*/ 3290011 w 4480560"/>
              <a:gd name="connsiteY10" fmla="*/ 13716 h 13716"/>
              <a:gd name="connsiteX11" fmla="*/ 2560320 w 4480560"/>
              <a:gd name="connsiteY11" fmla="*/ 13716 h 13716"/>
              <a:gd name="connsiteX12" fmla="*/ 1965046 w 4480560"/>
              <a:gd name="connsiteY12" fmla="*/ 13716 h 13716"/>
              <a:gd name="connsiteX13" fmla="*/ 1459382 w 4480560"/>
              <a:gd name="connsiteY13" fmla="*/ 13716 h 13716"/>
              <a:gd name="connsiteX14" fmla="*/ 774497 w 4480560"/>
              <a:gd name="connsiteY14" fmla="*/ 13716 h 13716"/>
              <a:gd name="connsiteX15" fmla="*/ 0 w 4480560"/>
              <a:gd name="connsiteY15" fmla="*/ 13716 h 13716"/>
              <a:gd name="connsiteX16" fmla="*/ 0 w 4480560"/>
              <a:gd name="connsiteY16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3716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273" y="3379"/>
                  <a:pt x="4480768" y="9289"/>
                  <a:pt x="4480560" y="13716"/>
                </a:cubicBezTo>
                <a:cubicBezTo>
                  <a:pt x="4314132" y="10352"/>
                  <a:pt x="4028383" y="32060"/>
                  <a:pt x="3840480" y="13716"/>
                </a:cubicBezTo>
                <a:cubicBezTo>
                  <a:pt x="3652577" y="-4628"/>
                  <a:pt x="3547615" y="-1724"/>
                  <a:pt x="3290011" y="13716"/>
                </a:cubicBezTo>
                <a:cubicBezTo>
                  <a:pt x="3032407" y="29156"/>
                  <a:pt x="2830268" y="4147"/>
                  <a:pt x="2560320" y="13716"/>
                </a:cubicBezTo>
                <a:cubicBezTo>
                  <a:pt x="2290372" y="23285"/>
                  <a:pt x="2147422" y="2156"/>
                  <a:pt x="1965046" y="13716"/>
                </a:cubicBezTo>
                <a:cubicBezTo>
                  <a:pt x="1782670" y="25276"/>
                  <a:pt x="1689791" y="36108"/>
                  <a:pt x="1459382" y="13716"/>
                </a:cubicBezTo>
                <a:cubicBezTo>
                  <a:pt x="1228973" y="-8676"/>
                  <a:pt x="915486" y="31929"/>
                  <a:pt x="774497" y="13716"/>
                </a:cubicBezTo>
                <a:cubicBezTo>
                  <a:pt x="633508" y="-4497"/>
                  <a:pt x="361442" y="-15679"/>
                  <a:pt x="0" y="13716"/>
                </a:cubicBezTo>
                <a:cubicBezTo>
                  <a:pt x="-362" y="8190"/>
                  <a:pt x="-434" y="6098"/>
                  <a:pt x="0" y="0"/>
                </a:cubicBezTo>
                <a:close/>
              </a:path>
              <a:path w="4480560" h="13716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0360" y="3832"/>
                  <a:pt x="4481152" y="9314"/>
                  <a:pt x="4480560" y="13716"/>
                </a:cubicBezTo>
                <a:cubicBezTo>
                  <a:pt x="4279652" y="-11422"/>
                  <a:pt x="4200762" y="36994"/>
                  <a:pt x="3930091" y="13716"/>
                </a:cubicBezTo>
                <a:cubicBezTo>
                  <a:pt x="3659420" y="-9562"/>
                  <a:pt x="3456052" y="17722"/>
                  <a:pt x="3290011" y="13716"/>
                </a:cubicBezTo>
                <a:cubicBezTo>
                  <a:pt x="3123970" y="9710"/>
                  <a:pt x="2882392" y="28246"/>
                  <a:pt x="2649931" y="13716"/>
                </a:cubicBezTo>
                <a:cubicBezTo>
                  <a:pt x="2417470" y="-814"/>
                  <a:pt x="2238426" y="2765"/>
                  <a:pt x="2054657" y="13716"/>
                </a:cubicBezTo>
                <a:cubicBezTo>
                  <a:pt x="1870888" y="24667"/>
                  <a:pt x="1566368" y="40468"/>
                  <a:pt x="1324966" y="13716"/>
                </a:cubicBezTo>
                <a:cubicBezTo>
                  <a:pt x="1083564" y="-13036"/>
                  <a:pt x="787410" y="6374"/>
                  <a:pt x="595274" y="13716"/>
                </a:cubicBezTo>
                <a:cubicBezTo>
                  <a:pt x="403138" y="21058"/>
                  <a:pt x="169622" y="5927"/>
                  <a:pt x="0" y="13716"/>
                </a:cubicBezTo>
                <a:cubicBezTo>
                  <a:pt x="-475" y="8699"/>
                  <a:pt x="-565" y="440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3844813" y="552091"/>
            <a:ext cx="4668251" cy="5431536"/>
          </a:xfrm>
        </p:spPr>
        <p:txBody>
          <a:bodyPr anchor="ctr">
            <a:normAutofit lnSpcReduction="10000"/>
          </a:bodyPr>
          <a:lstStyle/>
          <a:p>
            <a:pPr eaLnBrk="1" hangingPunct="1"/>
            <a:r>
              <a:rPr lang="en-US" sz="2400" dirty="0"/>
              <a:t>Early Indicators of Alzheimer’s</a:t>
            </a:r>
          </a:p>
          <a:p>
            <a:pPr lvl="1" eaLnBrk="1" hangingPunct="1"/>
            <a:r>
              <a:rPr lang="en-US" sz="2400" dirty="0"/>
              <a:t>Strange and unexpected changes in identity</a:t>
            </a:r>
          </a:p>
          <a:p>
            <a:pPr lvl="1" eaLnBrk="1" hangingPunct="1"/>
            <a:r>
              <a:rPr lang="en-US" sz="2400" dirty="0"/>
              <a:t>Explained away by each member of the dyad, situation normalized</a:t>
            </a:r>
          </a:p>
          <a:p>
            <a:pPr eaLnBrk="1" hangingPunct="1"/>
            <a:r>
              <a:rPr lang="en-US" sz="2400" dirty="0"/>
              <a:t>Next is Mobilization; identity shifts immediately to the role of caregiver</a:t>
            </a:r>
          </a:p>
          <a:p>
            <a:pPr eaLnBrk="1" hangingPunct="1"/>
            <a:r>
              <a:rPr lang="en-US" sz="2400" dirty="0"/>
              <a:t>The Taken-for-Granted activities of daily life become the primary chore</a:t>
            </a:r>
          </a:p>
          <a:p>
            <a:pPr lvl="1" eaLnBrk="1" hangingPunct="1"/>
            <a:r>
              <a:rPr lang="en-US" sz="2400" dirty="0"/>
              <a:t>Dressing, Feeding may take hours</a:t>
            </a:r>
          </a:p>
          <a:p>
            <a:pPr lvl="1" eaLnBrk="1" hangingPunct="1"/>
            <a:r>
              <a:rPr lang="en-US" sz="2400" dirty="0"/>
              <a:t>The meaning of time and space is completely altered</a:t>
            </a:r>
          </a:p>
          <a:p>
            <a:pPr eaLnBrk="1" hangingPunct="1"/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25575606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21" name="Rectangle 1332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80060" y="325369"/>
            <a:ext cx="3276451" cy="1956841"/>
          </a:xfrm>
        </p:spPr>
        <p:txBody>
          <a:bodyPr anchor="b">
            <a:normAutofit/>
          </a:bodyPr>
          <a:lstStyle/>
          <a:p>
            <a:pPr eaLnBrk="1" hangingPunct="1"/>
            <a:r>
              <a:rPr lang="en-US" sz="4700"/>
              <a:t>Identity Loss continued…</a:t>
            </a:r>
          </a:p>
        </p:txBody>
      </p:sp>
      <p:sp>
        <p:nvSpPr>
          <p:cNvPr id="1332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66776" y="-600"/>
                  <a:pt x="322756" y="3201"/>
                  <a:pt x="625450" y="0"/>
                </a:cubicBezTo>
                <a:cubicBezTo>
                  <a:pt x="928144" y="-3201"/>
                  <a:pt x="968141" y="9269"/>
                  <a:pt x="1224839" y="0"/>
                </a:cubicBezTo>
                <a:cubicBezTo>
                  <a:pt x="1481537" y="-9269"/>
                  <a:pt x="1569059" y="21947"/>
                  <a:pt x="1824228" y="0"/>
                </a:cubicBezTo>
                <a:cubicBezTo>
                  <a:pt x="2079397" y="-21947"/>
                  <a:pt x="2326053" y="-10194"/>
                  <a:pt x="2606040" y="0"/>
                </a:cubicBezTo>
                <a:cubicBezTo>
                  <a:pt x="2605462" y="4771"/>
                  <a:pt x="2606793" y="12323"/>
                  <a:pt x="2606040" y="18288"/>
                </a:cubicBezTo>
                <a:cubicBezTo>
                  <a:pt x="2256758" y="31410"/>
                  <a:pt x="2173673" y="-12878"/>
                  <a:pt x="1902409" y="18288"/>
                </a:cubicBezTo>
                <a:cubicBezTo>
                  <a:pt x="1631145" y="49454"/>
                  <a:pt x="1461378" y="5466"/>
                  <a:pt x="1276960" y="18288"/>
                </a:cubicBezTo>
                <a:cubicBezTo>
                  <a:pt x="1092542" y="31110"/>
                  <a:pt x="890442" y="13213"/>
                  <a:pt x="677570" y="18288"/>
                </a:cubicBezTo>
                <a:cubicBezTo>
                  <a:pt x="464698" y="23364"/>
                  <a:pt x="187648" y="35837"/>
                  <a:pt x="0" y="18288"/>
                </a:cubicBezTo>
                <a:cubicBezTo>
                  <a:pt x="841" y="12879"/>
                  <a:pt x="-726" y="3977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97231" y="3803"/>
                  <a:pt x="358914" y="-9291"/>
                  <a:pt x="599389" y="0"/>
                </a:cubicBezTo>
                <a:cubicBezTo>
                  <a:pt x="839864" y="9291"/>
                  <a:pt x="979371" y="8509"/>
                  <a:pt x="1303020" y="0"/>
                </a:cubicBezTo>
                <a:cubicBezTo>
                  <a:pt x="1626669" y="-8509"/>
                  <a:pt x="1726300" y="7440"/>
                  <a:pt x="1876349" y="0"/>
                </a:cubicBezTo>
                <a:cubicBezTo>
                  <a:pt x="2026398" y="-7440"/>
                  <a:pt x="2430712" y="17957"/>
                  <a:pt x="2606040" y="0"/>
                </a:cubicBezTo>
                <a:cubicBezTo>
                  <a:pt x="2605426" y="8857"/>
                  <a:pt x="2606544" y="13619"/>
                  <a:pt x="2606040" y="18288"/>
                </a:cubicBezTo>
                <a:cubicBezTo>
                  <a:pt x="2393024" y="2241"/>
                  <a:pt x="2191161" y="39259"/>
                  <a:pt x="1980590" y="18288"/>
                </a:cubicBezTo>
                <a:cubicBezTo>
                  <a:pt x="1770019" y="-2683"/>
                  <a:pt x="1476440" y="36114"/>
                  <a:pt x="1276960" y="18288"/>
                </a:cubicBezTo>
                <a:cubicBezTo>
                  <a:pt x="1077480" y="463"/>
                  <a:pt x="880988" y="42125"/>
                  <a:pt x="651510" y="18288"/>
                </a:cubicBezTo>
                <a:cubicBezTo>
                  <a:pt x="422032" y="-5549"/>
                  <a:pt x="130744" y="-1947"/>
                  <a:pt x="0" y="18288"/>
                </a:cubicBezTo>
                <a:cubicBezTo>
                  <a:pt x="-487" y="10816"/>
                  <a:pt x="-839" y="605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480060" y="2872899"/>
            <a:ext cx="3182691" cy="3320668"/>
          </a:xfrm>
        </p:spPr>
        <p:txBody>
          <a:bodyPr>
            <a:normAutofit/>
          </a:bodyPr>
          <a:lstStyle/>
          <a:p>
            <a:pPr eaLnBrk="1" hangingPunct="1"/>
            <a:r>
              <a:rPr lang="en-US" sz="1900"/>
              <a:t>Caregivers are losing a person that was able to validate their own identity</a:t>
            </a:r>
          </a:p>
          <a:p>
            <a:pPr eaLnBrk="1" hangingPunct="1"/>
            <a:r>
              <a:rPr lang="en-US" sz="1900"/>
              <a:t>Often attempt protect the identity of the patient by holding on to old habits</a:t>
            </a:r>
          </a:p>
          <a:p>
            <a:pPr lvl="1" eaLnBrk="1" hangingPunct="1"/>
            <a:r>
              <a:rPr lang="en-US" sz="1900"/>
              <a:t>Coffee and ice cream</a:t>
            </a:r>
          </a:p>
          <a:p>
            <a:pPr lvl="1" eaLnBrk="1" hangingPunct="1"/>
            <a:r>
              <a:rPr lang="en-US" sz="1900"/>
              <a:t>Patient not always aware of changes in identity that are occurring</a:t>
            </a:r>
          </a:p>
        </p:txBody>
      </p:sp>
      <p:pic>
        <p:nvPicPr>
          <p:cNvPr id="13317" name="Picture 13316" descr="White puzzle with one red piece">
            <a:extLst>
              <a:ext uri="{FF2B5EF4-FFF2-40B4-BE49-F238E27FC236}">
                <a16:creationId xmlns:a16="http://schemas.microsoft.com/office/drawing/2014/main" id="{0D4220E9-1D3A-E647-2A49-38B8CA63D3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44" r="28040"/>
          <a:stretch/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080216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66776" y="-600"/>
                  <a:pt x="322756" y="3201"/>
                  <a:pt x="625450" y="0"/>
                </a:cubicBezTo>
                <a:cubicBezTo>
                  <a:pt x="928144" y="-3201"/>
                  <a:pt x="968141" y="9269"/>
                  <a:pt x="1224839" y="0"/>
                </a:cubicBezTo>
                <a:cubicBezTo>
                  <a:pt x="1481537" y="-9269"/>
                  <a:pt x="1569059" y="21947"/>
                  <a:pt x="1824228" y="0"/>
                </a:cubicBezTo>
                <a:cubicBezTo>
                  <a:pt x="2079397" y="-21947"/>
                  <a:pt x="2326053" y="-10194"/>
                  <a:pt x="2606040" y="0"/>
                </a:cubicBezTo>
                <a:cubicBezTo>
                  <a:pt x="2605462" y="4771"/>
                  <a:pt x="2606793" y="12323"/>
                  <a:pt x="2606040" y="18288"/>
                </a:cubicBezTo>
                <a:cubicBezTo>
                  <a:pt x="2256758" y="31410"/>
                  <a:pt x="2173673" y="-12878"/>
                  <a:pt x="1902409" y="18288"/>
                </a:cubicBezTo>
                <a:cubicBezTo>
                  <a:pt x="1631145" y="49454"/>
                  <a:pt x="1461378" y="5466"/>
                  <a:pt x="1276960" y="18288"/>
                </a:cubicBezTo>
                <a:cubicBezTo>
                  <a:pt x="1092542" y="31110"/>
                  <a:pt x="890442" y="13213"/>
                  <a:pt x="677570" y="18288"/>
                </a:cubicBezTo>
                <a:cubicBezTo>
                  <a:pt x="464698" y="23364"/>
                  <a:pt x="187648" y="35837"/>
                  <a:pt x="0" y="18288"/>
                </a:cubicBezTo>
                <a:cubicBezTo>
                  <a:pt x="841" y="12879"/>
                  <a:pt x="-726" y="3977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97231" y="3803"/>
                  <a:pt x="358914" y="-9291"/>
                  <a:pt x="599389" y="0"/>
                </a:cubicBezTo>
                <a:cubicBezTo>
                  <a:pt x="839864" y="9291"/>
                  <a:pt x="979371" y="8509"/>
                  <a:pt x="1303020" y="0"/>
                </a:cubicBezTo>
                <a:cubicBezTo>
                  <a:pt x="1626669" y="-8509"/>
                  <a:pt x="1726300" y="7440"/>
                  <a:pt x="1876349" y="0"/>
                </a:cubicBezTo>
                <a:cubicBezTo>
                  <a:pt x="2026398" y="-7440"/>
                  <a:pt x="2430712" y="17957"/>
                  <a:pt x="2606040" y="0"/>
                </a:cubicBezTo>
                <a:cubicBezTo>
                  <a:pt x="2605426" y="8857"/>
                  <a:pt x="2606544" y="13619"/>
                  <a:pt x="2606040" y="18288"/>
                </a:cubicBezTo>
                <a:cubicBezTo>
                  <a:pt x="2393024" y="2241"/>
                  <a:pt x="2191161" y="39259"/>
                  <a:pt x="1980590" y="18288"/>
                </a:cubicBezTo>
                <a:cubicBezTo>
                  <a:pt x="1770019" y="-2683"/>
                  <a:pt x="1476440" y="36114"/>
                  <a:pt x="1276960" y="18288"/>
                </a:cubicBezTo>
                <a:cubicBezTo>
                  <a:pt x="1077480" y="463"/>
                  <a:pt x="880988" y="42125"/>
                  <a:pt x="651510" y="18288"/>
                </a:cubicBezTo>
                <a:cubicBezTo>
                  <a:pt x="422032" y="-5549"/>
                  <a:pt x="130744" y="-1947"/>
                  <a:pt x="0" y="18288"/>
                </a:cubicBezTo>
                <a:cubicBezTo>
                  <a:pt x="-487" y="10816"/>
                  <a:pt x="-839" y="605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AEA345-CDEB-704E-8D14-68F3A26744D2}"/>
              </a:ext>
            </a:extLst>
          </p:cNvPr>
          <p:cNvSpPr txBox="1"/>
          <p:nvPr/>
        </p:nvSpPr>
        <p:spPr>
          <a:xfrm>
            <a:off x="480060" y="2872899"/>
            <a:ext cx="3182691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/>
              <a:t>Let’s practice. In a dyad or triad, please take turns administering the MMSE.</a:t>
            </a:r>
          </a:p>
        </p:txBody>
      </p:sp>
      <p:pic>
        <p:nvPicPr>
          <p:cNvPr id="4" name="Content Placeholder 3">
            <a:hlinkClick r:id="rId2"/>
            <a:extLst>
              <a:ext uri="{FF2B5EF4-FFF2-40B4-BE49-F238E27FC236}">
                <a16:creationId xmlns:a16="http://schemas.microsoft.com/office/drawing/2014/main" id="{87ACF38F-F9DA-B34E-9C9B-B4C019F456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413"/>
          <a:stretch/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13000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45" name="Rectangle 1434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80060" y="325369"/>
            <a:ext cx="3276451" cy="1956841"/>
          </a:xfrm>
        </p:spPr>
        <p:txBody>
          <a:bodyPr anchor="b">
            <a:normAutofit/>
          </a:bodyPr>
          <a:lstStyle/>
          <a:p>
            <a:pPr eaLnBrk="1" hangingPunct="1"/>
            <a:r>
              <a:rPr lang="en-US" sz="4300"/>
              <a:t>Other Losses of Caregivers of AD</a:t>
            </a:r>
          </a:p>
        </p:txBody>
      </p:sp>
      <p:sp>
        <p:nvSpPr>
          <p:cNvPr id="1434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66776" y="-600"/>
                  <a:pt x="322756" y="3201"/>
                  <a:pt x="625450" y="0"/>
                </a:cubicBezTo>
                <a:cubicBezTo>
                  <a:pt x="928144" y="-3201"/>
                  <a:pt x="968141" y="9269"/>
                  <a:pt x="1224839" y="0"/>
                </a:cubicBezTo>
                <a:cubicBezTo>
                  <a:pt x="1481537" y="-9269"/>
                  <a:pt x="1569059" y="21947"/>
                  <a:pt x="1824228" y="0"/>
                </a:cubicBezTo>
                <a:cubicBezTo>
                  <a:pt x="2079397" y="-21947"/>
                  <a:pt x="2326053" y="-10194"/>
                  <a:pt x="2606040" y="0"/>
                </a:cubicBezTo>
                <a:cubicBezTo>
                  <a:pt x="2605462" y="4771"/>
                  <a:pt x="2606793" y="12323"/>
                  <a:pt x="2606040" y="18288"/>
                </a:cubicBezTo>
                <a:cubicBezTo>
                  <a:pt x="2256758" y="31410"/>
                  <a:pt x="2173673" y="-12878"/>
                  <a:pt x="1902409" y="18288"/>
                </a:cubicBezTo>
                <a:cubicBezTo>
                  <a:pt x="1631145" y="49454"/>
                  <a:pt x="1461378" y="5466"/>
                  <a:pt x="1276960" y="18288"/>
                </a:cubicBezTo>
                <a:cubicBezTo>
                  <a:pt x="1092542" y="31110"/>
                  <a:pt x="890442" y="13213"/>
                  <a:pt x="677570" y="18288"/>
                </a:cubicBezTo>
                <a:cubicBezTo>
                  <a:pt x="464698" y="23364"/>
                  <a:pt x="187648" y="35837"/>
                  <a:pt x="0" y="18288"/>
                </a:cubicBezTo>
                <a:cubicBezTo>
                  <a:pt x="841" y="12879"/>
                  <a:pt x="-726" y="3977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97231" y="3803"/>
                  <a:pt x="358914" y="-9291"/>
                  <a:pt x="599389" y="0"/>
                </a:cubicBezTo>
                <a:cubicBezTo>
                  <a:pt x="839864" y="9291"/>
                  <a:pt x="979371" y="8509"/>
                  <a:pt x="1303020" y="0"/>
                </a:cubicBezTo>
                <a:cubicBezTo>
                  <a:pt x="1626669" y="-8509"/>
                  <a:pt x="1726300" y="7440"/>
                  <a:pt x="1876349" y="0"/>
                </a:cubicBezTo>
                <a:cubicBezTo>
                  <a:pt x="2026398" y="-7440"/>
                  <a:pt x="2430712" y="17957"/>
                  <a:pt x="2606040" y="0"/>
                </a:cubicBezTo>
                <a:cubicBezTo>
                  <a:pt x="2605426" y="8857"/>
                  <a:pt x="2606544" y="13619"/>
                  <a:pt x="2606040" y="18288"/>
                </a:cubicBezTo>
                <a:cubicBezTo>
                  <a:pt x="2393024" y="2241"/>
                  <a:pt x="2191161" y="39259"/>
                  <a:pt x="1980590" y="18288"/>
                </a:cubicBezTo>
                <a:cubicBezTo>
                  <a:pt x="1770019" y="-2683"/>
                  <a:pt x="1476440" y="36114"/>
                  <a:pt x="1276960" y="18288"/>
                </a:cubicBezTo>
                <a:cubicBezTo>
                  <a:pt x="1077480" y="463"/>
                  <a:pt x="880988" y="42125"/>
                  <a:pt x="651510" y="18288"/>
                </a:cubicBezTo>
                <a:cubicBezTo>
                  <a:pt x="422032" y="-5549"/>
                  <a:pt x="130744" y="-1947"/>
                  <a:pt x="0" y="18288"/>
                </a:cubicBezTo>
                <a:cubicBezTo>
                  <a:pt x="-487" y="10816"/>
                  <a:pt x="-839" y="605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2816352"/>
            <a:ext cx="3510351" cy="3377215"/>
          </a:xfrm>
        </p:spPr>
        <p:txBody>
          <a:bodyPr>
            <a:noAutofit/>
          </a:bodyPr>
          <a:lstStyle/>
          <a:p>
            <a:pPr eaLnBrk="1" hangingPunct="1"/>
            <a:r>
              <a:rPr lang="en-US" sz="1600" dirty="0"/>
              <a:t>Physical death the second death</a:t>
            </a:r>
          </a:p>
          <a:p>
            <a:pPr lvl="1" eaLnBrk="1" hangingPunct="1"/>
            <a:r>
              <a:rPr lang="en-US" sz="1600" dirty="0"/>
              <a:t>Disenfranchised grief; grief that is not publicly shared or socially supported</a:t>
            </a:r>
          </a:p>
          <a:p>
            <a:pPr lvl="1" eaLnBrk="1" hangingPunct="1"/>
            <a:r>
              <a:rPr lang="en-US" sz="1600" dirty="0"/>
              <a:t>Ambiguous grief; no clear beginning and end</a:t>
            </a:r>
          </a:p>
          <a:p>
            <a:pPr eaLnBrk="1" hangingPunct="1"/>
            <a:r>
              <a:rPr lang="en-US" sz="1600" dirty="0"/>
              <a:t>Loss of Social Support</a:t>
            </a:r>
          </a:p>
          <a:p>
            <a:pPr lvl="1" eaLnBrk="1" hangingPunct="1"/>
            <a:r>
              <a:rPr lang="en-US" sz="1600" dirty="0"/>
              <a:t>Friends uncomfortable with person with AD</a:t>
            </a:r>
          </a:p>
          <a:p>
            <a:pPr lvl="1" eaLnBrk="1" hangingPunct="1"/>
            <a:r>
              <a:rPr lang="en-US" sz="1600" dirty="0"/>
              <a:t>Lack of time available for socializing</a:t>
            </a:r>
          </a:p>
          <a:p>
            <a:pPr eaLnBrk="1" hangingPunct="1"/>
            <a:r>
              <a:rPr lang="en-US" sz="1600" dirty="0"/>
              <a:t>Loss of Health</a:t>
            </a:r>
          </a:p>
          <a:p>
            <a:pPr eaLnBrk="1" hangingPunct="1"/>
            <a:r>
              <a:rPr lang="en-US" sz="1600" dirty="0"/>
              <a:t>Loss due to institutionalization…loss of role may result in “who am I” and feelings of guilt</a:t>
            </a:r>
          </a:p>
        </p:txBody>
      </p:sp>
      <p:pic>
        <p:nvPicPr>
          <p:cNvPr id="14341" name="Picture 14340" descr="Checkmate in a chess game">
            <a:extLst>
              <a:ext uri="{FF2B5EF4-FFF2-40B4-BE49-F238E27FC236}">
                <a16:creationId xmlns:a16="http://schemas.microsoft.com/office/drawing/2014/main" id="{1BD4612A-30B0-07FF-59F9-F2FB9216D7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52" r="22765" b="2"/>
          <a:stretch/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408910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5" name="Rectangle 922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80060" y="325369"/>
            <a:ext cx="3276451" cy="1956841"/>
          </a:xfrm>
        </p:spPr>
        <p:txBody>
          <a:bodyPr anchor="b">
            <a:normAutofit/>
          </a:bodyPr>
          <a:lstStyle/>
          <a:p>
            <a:pPr eaLnBrk="1" hangingPunct="1"/>
            <a:r>
              <a:rPr lang="en-US"/>
              <a:t>New Areas of Federally-Funded Research for Alzheimer’s</a:t>
            </a:r>
          </a:p>
        </p:txBody>
      </p:sp>
      <p:sp>
        <p:nvSpPr>
          <p:cNvPr id="922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66776" y="-600"/>
                  <a:pt x="322756" y="3201"/>
                  <a:pt x="625450" y="0"/>
                </a:cubicBezTo>
                <a:cubicBezTo>
                  <a:pt x="928144" y="-3201"/>
                  <a:pt x="968141" y="9269"/>
                  <a:pt x="1224839" y="0"/>
                </a:cubicBezTo>
                <a:cubicBezTo>
                  <a:pt x="1481537" y="-9269"/>
                  <a:pt x="1569059" y="21947"/>
                  <a:pt x="1824228" y="0"/>
                </a:cubicBezTo>
                <a:cubicBezTo>
                  <a:pt x="2079397" y="-21947"/>
                  <a:pt x="2326053" y="-10194"/>
                  <a:pt x="2606040" y="0"/>
                </a:cubicBezTo>
                <a:cubicBezTo>
                  <a:pt x="2605462" y="4771"/>
                  <a:pt x="2606793" y="12323"/>
                  <a:pt x="2606040" y="18288"/>
                </a:cubicBezTo>
                <a:cubicBezTo>
                  <a:pt x="2256758" y="31410"/>
                  <a:pt x="2173673" y="-12878"/>
                  <a:pt x="1902409" y="18288"/>
                </a:cubicBezTo>
                <a:cubicBezTo>
                  <a:pt x="1631145" y="49454"/>
                  <a:pt x="1461378" y="5466"/>
                  <a:pt x="1276960" y="18288"/>
                </a:cubicBezTo>
                <a:cubicBezTo>
                  <a:pt x="1092542" y="31110"/>
                  <a:pt x="890442" y="13213"/>
                  <a:pt x="677570" y="18288"/>
                </a:cubicBezTo>
                <a:cubicBezTo>
                  <a:pt x="464698" y="23364"/>
                  <a:pt x="187648" y="35837"/>
                  <a:pt x="0" y="18288"/>
                </a:cubicBezTo>
                <a:cubicBezTo>
                  <a:pt x="841" y="12879"/>
                  <a:pt x="-726" y="3977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97231" y="3803"/>
                  <a:pt x="358914" y="-9291"/>
                  <a:pt x="599389" y="0"/>
                </a:cubicBezTo>
                <a:cubicBezTo>
                  <a:pt x="839864" y="9291"/>
                  <a:pt x="979371" y="8509"/>
                  <a:pt x="1303020" y="0"/>
                </a:cubicBezTo>
                <a:cubicBezTo>
                  <a:pt x="1626669" y="-8509"/>
                  <a:pt x="1726300" y="7440"/>
                  <a:pt x="1876349" y="0"/>
                </a:cubicBezTo>
                <a:cubicBezTo>
                  <a:pt x="2026398" y="-7440"/>
                  <a:pt x="2430712" y="17957"/>
                  <a:pt x="2606040" y="0"/>
                </a:cubicBezTo>
                <a:cubicBezTo>
                  <a:pt x="2605426" y="8857"/>
                  <a:pt x="2606544" y="13619"/>
                  <a:pt x="2606040" y="18288"/>
                </a:cubicBezTo>
                <a:cubicBezTo>
                  <a:pt x="2393024" y="2241"/>
                  <a:pt x="2191161" y="39259"/>
                  <a:pt x="1980590" y="18288"/>
                </a:cubicBezTo>
                <a:cubicBezTo>
                  <a:pt x="1770019" y="-2683"/>
                  <a:pt x="1476440" y="36114"/>
                  <a:pt x="1276960" y="18288"/>
                </a:cubicBezTo>
                <a:cubicBezTo>
                  <a:pt x="1077480" y="463"/>
                  <a:pt x="880988" y="42125"/>
                  <a:pt x="651510" y="18288"/>
                </a:cubicBezTo>
                <a:cubicBezTo>
                  <a:pt x="422032" y="-5549"/>
                  <a:pt x="130744" y="-1947"/>
                  <a:pt x="0" y="18288"/>
                </a:cubicBezTo>
                <a:cubicBezTo>
                  <a:pt x="-487" y="10816"/>
                  <a:pt x="-839" y="605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480060" y="2872899"/>
            <a:ext cx="3182691" cy="3320668"/>
          </a:xfrm>
        </p:spPr>
        <p:txBody>
          <a:bodyPr>
            <a:normAutofit/>
          </a:bodyPr>
          <a:lstStyle/>
          <a:p>
            <a:pPr eaLnBrk="1" hangingPunct="1"/>
            <a:r>
              <a:rPr lang="en-US" sz="1300"/>
              <a:t>Delaying the onset of Alzheimer’s for those with Mild Cognitive Impairment</a:t>
            </a:r>
          </a:p>
          <a:p>
            <a:pPr lvl="1" eaLnBrk="1" hangingPunct="1"/>
            <a:r>
              <a:rPr lang="en-US" sz="1300"/>
              <a:t>Randomized Clinical Trials with Aricept, Vitamin E, Vitamin C, Gingko Biloba</a:t>
            </a:r>
          </a:p>
          <a:p>
            <a:pPr lvl="1" eaLnBrk="1" hangingPunct="1"/>
            <a:r>
              <a:rPr lang="en-US" sz="1300"/>
              <a:t>Delayed for 7-18 months</a:t>
            </a:r>
          </a:p>
          <a:p>
            <a:pPr eaLnBrk="1" hangingPunct="1"/>
            <a:r>
              <a:rPr lang="en-US" sz="1300"/>
              <a:t>Neuro-imaging</a:t>
            </a:r>
          </a:p>
          <a:p>
            <a:pPr lvl="1" eaLnBrk="1" hangingPunct="1"/>
            <a:r>
              <a:rPr lang="en-US" sz="1300"/>
              <a:t>PET scans and MRI to detect changes in hippocampus</a:t>
            </a:r>
          </a:p>
          <a:p>
            <a:pPr eaLnBrk="1" hangingPunct="1"/>
            <a:r>
              <a:rPr lang="en-US" sz="1300"/>
              <a:t>Brain Inflammation</a:t>
            </a:r>
          </a:p>
          <a:p>
            <a:pPr lvl="1" eaLnBrk="1" hangingPunct="1"/>
            <a:r>
              <a:rPr lang="en-US" sz="1300"/>
              <a:t>NSAIDS</a:t>
            </a:r>
          </a:p>
          <a:p>
            <a:pPr eaLnBrk="1" hangingPunct="1"/>
            <a:r>
              <a:rPr lang="en-US" sz="1300"/>
              <a:t>Gene Studies</a:t>
            </a:r>
          </a:p>
          <a:p>
            <a:pPr eaLnBrk="1" hangingPunct="1"/>
            <a:r>
              <a:rPr lang="en-US" sz="1300"/>
              <a:t>Vaccination</a:t>
            </a:r>
          </a:p>
          <a:p>
            <a:pPr eaLnBrk="1" hangingPunct="1"/>
            <a:endParaRPr lang="en-US" sz="1300"/>
          </a:p>
        </p:txBody>
      </p:sp>
      <p:pic>
        <p:nvPicPr>
          <p:cNvPr id="9221" name="Picture 9220" descr="Scan of a human brain in a neurology clinic">
            <a:extLst>
              <a:ext uri="{FF2B5EF4-FFF2-40B4-BE49-F238E27FC236}">
                <a16:creationId xmlns:a16="http://schemas.microsoft.com/office/drawing/2014/main" id="{15C2EB45-8568-BDD8-5A92-2F538D9CCC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579"/>
          <a:stretch/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078171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329F07-04F3-5196-2FA8-4DE40DD62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0722" y="329184"/>
            <a:ext cx="5170932" cy="1783080"/>
          </a:xfrm>
        </p:spPr>
        <p:txBody>
          <a:bodyPr anchor="b">
            <a:normAutofit/>
          </a:bodyPr>
          <a:lstStyle/>
          <a:p>
            <a:r>
              <a:rPr lang="en-US" sz="4000" dirty="0"/>
              <a:t>Introduction to Substance-Related Disorders</a:t>
            </a:r>
          </a:p>
        </p:txBody>
      </p:sp>
      <p:pic>
        <p:nvPicPr>
          <p:cNvPr id="5" name="Picture 4" descr="Yellow dots on blue">
            <a:extLst>
              <a:ext uri="{FF2B5EF4-FFF2-40B4-BE49-F238E27FC236}">
                <a16:creationId xmlns:a16="http://schemas.microsoft.com/office/drawing/2014/main" id="{15B626E7-D40B-D6D8-22CC-DB9A9C1A6C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483" r="35156" b="-1"/>
          <a:stretch/>
        </p:blipFill>
        <p:spPr>
          <a:xfrm>
            <a:off x="20" y="1"/>
            <a:ext cx="3039386" cy="6858000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0722" y="2395728"/>
            <a:ext cx="3182691" cy="18288"/>
          </a:xfrm>
          <a:custGeom>
            <a:avLst/>
            <a:gdLst>
              <a:gd name="connsiteX0" fmla="*/ 0 w 3182691"/>
              <a:gd name="connsiteY0" fmla="*/ 0 h 18288"/>
              <a:gd name="connsiteX1" fmla="*/ 636538 w 3182691"/>
              <a:gd name="connsiteY1" fmla="*/ 0 h 18288"/>
              <a:gd name="connsiteX2" fmla="*/ 1273076 w 3182691"/>
              <a:gd name="connsiteY2" fmla="*/ 0 h 18288"/>
              <a:gd name="connsiteX3" fmla="*/ 1909615 w 3182691"/>
              <a:gd name="connsiteY3" fmla="*/ 0 h 18288"/>
              <a:gd name="connsiteX4" fmla="*/ 2482499 w 3182691"/>
              <a:gd name="connsiteY4" fmla="*/ 0 h 18288"/>
              <a:gd name="connsiteX5" fmla="*/ 3182691 w 3182691"/>
              <a:gd name="connsiteY5" fmla="*/ 0 h 18288"/>
              <a:gd name="connsiteX6" fmla="*/ 3182691 w 3182691"/>
              <a:gd name="connsiteY6" fmla="*/ 18288 h 18288"/>
              <a:gd name="connsiteX7" fmla="*/ 2609807 w 3182691"/>
              <a:gd name="connsiteY7" fmla="*/ 18288 h 18288"/>
              <a:gd name="connsiteX8" fmla="*/ 2068749 w 3182691"/>
              <a:gd name="connsiteY8" fmla="*/ 18288 h 18288"/>
              <a:gd name="connsiteX9" fmla="*/ 1432211 w 3182691"/>
              <a:gd name="connsiteY9" fmla="*/ 18288 h 18288"/>
              <a:gd name="connsiteX10" fmla="*/ 859327 w 3182691"/>
              <a:gd name="connsiteY10" fmla="*/ 18288 h 18288"/>
              <a:gd name="connsiteX11" fmla="*/ 0 w 3182691"/>
              <a:gd name="connsiteY11" fmla="*/ 18288 h 18288"/>
              <a:gd name="connsiteX12" fmla="*/ 0 w 3182691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82691" h="18288" fill="none" extrusionOk="0">
                <a:moveTo>
                  <a:pt x="0" y="0"/>
                </a:moveTo>
                <a:cubicBezTo>
                  <a:pt x="253588" y="25878"/>
                  <a:pt x="409323" y="-5359"/>
                  <a:pt x="636538" y="0"/>
                </a:cubicBezTo>
                <a:cubicBezTo>
                  <a:pt x="863753" y="5359"/>
                  <a:pt x="1013406" y="3458"/>
                  <a:pt x="1273076" y="0"/>
                </a:cubicBezTo>
                <a:cubicBezTo>
                  <a:pt x="1532746" y="-3458"/>
                  <a:pt x="1697408" y="-16840"/>
                  <a:pt x="1909615" y="0"/>
                </a:cubicBezTo>
                <a:cubicBezTo>
                  <a:pt x="2121822" y="16840"/>
                  <a:pt x="2213494" y="-18555"/>
                  <a:pt x="2482499" y="0"/>
                </a:cubicBezTo>
                <a:cubicBezTo>
                  <a:pt x="2751504" y="18555"/>
                  <a:pt x="3004132" y="-28750"/>
                  <a:pt x="3182691" y="0"/>
                </a:cubicBezTo>
                <a:cubicBezTo>
                  <a:pt x="3183133" y="4516"/>
                  <a:pt x="3181864" y="12266"/>
                  <a:pt x="3182691" y="18288"/>
                </a:cubicBezTo>
                <a:cubicBezTo>
                  <a:pt x="2947041" y="16687"/>
                  <a:pt x="2875741" y="22937"/>
                  <a:pt x="2609807" y="18288"/>
                </a:cubicBezTo>
                <a:cubicBezTo>
                  <a:pt x="2343873" y="13639"/>
                  <a:pt x="2331203" y="31729"/>
                  <a:pt x="2068749" y="18288"/>
                </a:cubicBezTo>
                <a:cubicBezTo>
                  <a:pt x="1806295" y="4847"/>
                  <a:pt x="1713773" y="47088"/>
                  <a:pt x="1432211" y="18288"/>
                </a:cubicBezTo>
                <a:cubicBezTo>
                  <a:pt x="1150649" y="-10512"/>
                  <a:pt x="982765" y="3747"/>
                  <a:pt x="859327" y="18288"/>
                </a:cubicBezTo>
                <a:cubicBezTo>
                  <a:pt x="735889" y="32829"/>
                  <a:pt x="254183" y="35231"/>
                  <a:pt x="0" y="18288"/>
                </a:cubicBezTo>
                <a:cubicBezTo>
                  <a:pt x="-306" y="11477"/>
                  <a:pt x="485" y="4355"/>
                  <a:pt x="0" y="0"/>
                </a:cubicBezTo>
                <a:close/>
              </a:path>
              <a:path w="3182691" h="18288" stroke="0" extrusionOk="0">
                <a:moveTo>
                  <a:pt x="0" y="0"/>
                </a:moveTo>
                <a:cubicBezTo>
                  <a:pt x="247695" y="-19360"/>
                  <a:pt x="392581" y="-28596"/>
                  <a:pt x="572884" y="0"/>
                </a:cubicBezTo>
                <a:cubicBezTo>
                  <a:pt x="753187" y="28596"/>
                  <a:pt x="922042" y="4121"/>
                  <a:pt x="1113942" y="0"/>
                </a:cubicBezTo>
                <a:cubicBezTo>
                  <a:pt x="1305842" y="-4121"/>
                  <a:pt x="1501806" y="28092"/>
                  <a:pt x="1686826" y="0"/>
                </a:cubicBezTo>
                <a:cubicBezTo>
                  <a:pt x="1871846" y="-28092"/>
                  <a:pt x="2170181" y="-20672"/>
                  <a:pt x="2323364" y="0"/>
                </a:cubicBezTo>
                <a:cubicBezTo>
                  <a:pt x="2476547" y="20672"/>
                  <a:pt x="2919163" y="6097"/>
                  <a:pt x="3182691" y="0"/>
                </a:cubicBezTo>
                <a:cubicBezTo>
                  <a:pt x="3183268" y="4624"/>
                  <a:pt x="3183510" y="11191"/>
                  <a:pt x="3182691" y="18288"/>
                </a:cubicBezTo>
                <a:cubicBezTo>
                  <a:pt x="3026064" y="-10849"/>
                  <a:pt x="2775005" y="23067"/>
                  <a:pt x="2546153" y="18288"/>
                </a:cubicBezTo>
                <a:cubicBezTo>
                  <a:pt x="2317301" y="13509"/>
                  <a:pt x="2164351" y="-9884"/>
                  <a:pt x="1845961" y="18288"/>
                </a:cubicBezTo>
                <a:cubicBezTo>
                  <a:pt x="1527571" y="46460"/>
                  <a:pt x="1455006" y="5824"/>
                  <a:pt x="1304903" y="18288"/>
                </a:cubicBezTo>
                <a:cubicBezTo>
                  <a:pt x="1154800" y="30752"/>
                  <a:pt x="942107" y="-12056"/>
                  <a:pt x="604711" y="18288"/>
                </a:cubicBezTo>
                <a:cubicBezTo>
                  <a:pt x="267315" y="48632"/>
                  <a:pt x="141927" y="-8395"/>
                  <a:pt x="0" y="18288"/>
                </a:cubicBezTo>
                <a:cubicBezTo>
                  <a:pt x="-171" y="12755"/>
                  <a:pt x="-690" y="793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50A364-B995-2840-763D-1272544A2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0722" y="2706624"/>
            <a:ext cx="5170932" cy="3483864"/>
          </a:xfrm>
        </p:spPr>
        <p:txBody>
          <a:bodyPr>
            <a:noAutofit/>
          </a:bodyPr>
          <a:lstStyle/>
          <a:p>
            <a:r>
              <a:rPr lang="en-US" sz="2400" dirty="0"/>
              <a:t>Substance-related disorders encompass a range of conditions involving 10 classes of drugs.</a:t>
            </a:r>
          </a:p>
          <a:p>
            <a:r>
              <a:rPr lang="en-US" sz="2400" dirty="0"/>
              <a:t>These classes include alcohol, caffeine, cannabis, hallucinogens, opioids, sedatives, stimulants, tobacco, and others.</a:t>
            </a:r>
          </a:p>
          <a:p>
            <a:r>
              <a:rPr lang="en-US" sz="2400" dirty="0"/>
              <a:t>All drugs that are taken in excess activate brain reward systems, impacting behaviors and memory formation (</a:t>
            </a:r>
            <a:r>
              <a:rPr lang="en-US" sz="2400" dirty="0" err="1"/>
              <a:t>Koob</a:t>
            </a:r>
            <a:r>
              <a:rPr lang="en-US" sz="2400" dirty="0"/>
              <a:t> and Volkow, 2016).</a:t>
            </a:r>
          </a:p>
        </p:txBody>
      </p:sp>
    </p:spTree>
    <p:extLst>
      <p:ext uri="{BB962C8B-B14F-4D97-AF65-F5344CB8AC3E}">
        <p14:creationId xmlns:p14="http://schemas.microsoft.com/office/powerpoint/2010/main" val="10116540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1864" y="1699022"/>
            <a:ext cx="2263140" cy="2403101"/>
          </a:xfrm>
        </p:spPr>
        <p:txBody>
          <a:bodyPr vert="horz" lIns="68580" tIns="34290" rIns="68580" bIns="34290" rtlCol="0" anchor="b" anchorCtr="1">
            <a:normAutofit/>
          </a:bodyPr>
          <a:lstStyle/>
          <a:p>
            <a:r>
              <a:rPr lang="en-US" sz="3150"/>
              <a:t>Questions?</a:t>
            </a:r>
            <a:br>
              <a:rPr lang="en-US" sz="3150"/>
            </a:br>
            <a:br>
              <a:rPr lang="en-US" sz="3150"/>
            </a:br>
            <a:r>
              <a:rPr lang="en-US" sz="3150"/>
              <a:t>Comments?</a:t>
            </a:r>
          </a:p>
        </p:txBody>
      </p:sp>
      <p:pic>
        <p:nvPicPr>
          <p:cNvPr id="12290" name="Picture 2" descr="C:\Users\pearsr\AppData\Local\Microsoft\Windows\Temporary Internet Files\Content.IE5\E66T9AXN\MP900401828[1]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6659"/>
          <a:stretch/>
        </p:blipFill>
        <p:spPr bwMode="auto">
          <a:xfrm>
            <a:off x="3881525" y="857257"/>
            <a:ext cx="4119476" cy="514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54140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EA63AF-D227-517E-E708-C4BF02B8C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0722" y="329184"/>
            <a:ext cx="5170932" cy="1783080"/>
          </a:xfrm>
        </p:spPr>
        <p:txBody>
          <a:bodyPr anchor="b">
            <a:normAutofit/>
          </a:bodyPr>
          <a:lstStyle/>
          <a:p>
            <a:r>
              <a:rPr lang="en-US" sz="4700"/>
              <a:t>Mechanisms of Reward Activation</a:t>
            </a:r>
          </a:p>
        </p:txBody>
      </p:sp>
      <p:pic>
        <p:nvPicPr>
          <p:cNvPr id="5" name="Picture 4" descr="Chemical formulae are written on paper">
            <a:extLst>
              <a:ext uri="{FF2B5EF4-FFF2-40B4-BE49-F238E27FC236}">
                <a16:creationId xmlns:a16="http://schemas.microsoft.com/office/drawing/2014/main" id="{2D3E2B31-1BAC-FC5E-9727-6A937394C1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414" r="38657"/>
          <a:stretch/>
        </p:blipFill>
        <p:spPr>
          <a:xfrm>
            <a:off x="20" y="1"/>
            <a:ext cx="3039386" cy="6858000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6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0722" y="2395728"/>
            <a:ext cx="3182691" cy="18288"/>
          </a:xfrm>
          <a:custGeom>
            <a:avLst/>
            <a:gdLst>
              <a:gd name="connsiteX0" fmla="*/ 0 w 3182691"/>
              <a:gd name="connsiteY0" fmla="*/ 0 h 18288"/>
              <a:gd name="connsiteX1" fmla="*/ 636538 w 3182691"/>
              <a:gd name="connsiteY1" fmla="*/ 0 h 18288"/>
              <a:gd name="connsiteX2" fmla="*/ 1273076 w 3182691"/>
              <a:gd name="connsiteY2" fmla="*/ 0 h 18288"/>
              <a:gd name="connsiteX3" fmla="*/ 1909615 w 3182691"/>
              <a:gd name="connsiteY3" fmla="*/ 0 h 18288"/>
              <a:gd name="connsiteX4" fmla="*/ 2482499 w 3182691"/>
              <a:gd name="connsiteY4" fmla="*/ 0 h 18288"/>
              <a:gd name="connsiteX5" fmla="*/ 3182691 w 3182691"/>
              <a:gd name="connsiteY5" fmla="*/ 0 h 18288"/>
              <a:gd name="connsiteX6" fmla="*/ 3182691 w 3182691"/>
              <a:gd name="connsiteY6" fmla="*/ 18288 h 18288"/>
              <a:gd name="connsiteX7" fmla="*/ 2609807 w 3182691"/>
              <a:gd name="connsiteY7" fmla="*/ 18288 h 18288"/>
              <a:gd name="connsiteX8" fmla="*/ 2068749 w 3182691"/>
              <a:gd name="connsiteY8" fmla="*/ 18288 h 18288"/>
              <a:gd name="connsiteX9" fmla="*/ 1432211 w 3182691"/>
              <a:gd name="connsiteY9" fmla="*/ 18288 h 18288"/>
              <a:gd name="connsiteX10" fmla="*/ 859327 w 3182691"/>
              <a:gd name="connsiteY10" fmla="*/ 18288 h 18288"/>
              <a:gd name="connsiteX11" fmla="*/ 0 w 3182691"/>
              <a:gd name="connsiteY11" fmla="*/ 18288 h 18288"/>
              <a:gd name="connsiteX12" fmla="*/ 0 w 3182691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82691" h="18288" fill="none" extrusionOk="0">
                <a:moveTo>
                  <a:pt x="0" y="0"/>
                </a:moveTo>
                <a:cubicBezTo>
                  <a:pt x="253588" y="25878"/>
                  <a:pt x="409323" y="-5359"/>
                  <a:pt x="636538" y="0"/>
                </a:cubicBezTo>
                <a:cubicBezTo>
                  <a:pt x="863753" y="5359"/>
                  <a:pt x="1013406" y="3458"/>
                  <a:pt x="1273076" y="0"/>
                </a:cubicBezTo>
                <a:cubicBezTo>
                  <a:pt x="1532746" y="-3458"/>
                  <a:pt x="1697408" y="-16840"/>
                  <a:pt x="1909615" y="0"/>
                </a:cubicBezTo>
                <a:cubicBezTo>
                  <a:pt x="2121822" y="16840"/>
                  <a:pt x="2213494" y="-18555"/>
                  <a:pt x="2482499" y="0"/>
                </a:cubicBezTo>
                <a:cubicBezTo>
                  <a:pt x="2751504" y="18555"/>
                  <a:pt x="3004132" y="-28750"/>
                  <a:pt x="3182691" y="0"/>
                </a:cubicBezTo>
                <a:cubicBezTo>
                  <a:pt x="3183133" y="4516"/>
                  <a:pt x="3181864" y="12266"/>
                  <a:pt x="3182691" y="18288"/>
                </a:cubicBezTo>
                <a:cubicBezTo>
                  <a:pt x="2947041" y="16687"/>
                  <a:pt x="2875741" y="22937"/>
                  <a:pt x="2609807" y="18288"/>
                </a:cubicBezTo>
                <a:cubicBezTo>
                  <a:pt x="2343873" y="13639"/>
                  <a:pt x="2331203" y="31729"/>
                  <a:pt x="2068749" y="18288"/>
                </a:cubicBezTo>
                <a:cubicBezTo>
                  <a:pt x="1806295" y="4847"/>
                  <a:pt x="1713773" y="47088"/>
                  <a:pt x="1432211" y="18288"/>
                </a:cubicBezTo>
                <a:cubicBezTo>
                  <a:pt x="1150649" y="-10512"/>
                  <a:pt x="982765" y="3747"/>
                  <a:pt x="859327" y="18288"/>
                </a:cubicBezTo>
                <a:cubicBezTo>
                  <a:pt x="735889" y="32829"/>
                  <a:pt x="254183" y="35231"/>
                  <a:pt x="0" y="18288"/>
                </a:cubicBezTo>
                <a:cubicBezTo>
                  <a:pt x="-306" y="11477"/>
                  <a:pt x="485" y="4355"/>
                  <a:pt x="0" y="0"/>
                </a:cubicBezTo>
                <a:close/>
              </a:path>
              <a:path w="3182691" h="18288" stroke="0" extrusionOk="0">
                <a:moveTo>
                  <a:pt x="0" y="0"/>
                </a:moveTo>
                <a:cubicBezTo>
                  <a:pt x="247695" y="-19360"/>
                  <a:pt x="392581" y="-28596"/>
                  <a:pt x="572884" y="0"/>
                </a:cubicBezTo>
                <a:cubicBezTo>
                  <a:pt x="753187" y="28596"/>
                  <a:pt x="922042" y="4121"/>
                  <a:pt x="1113942" y="0"/>
                </a:cubicBezTo>
                <a:cubicBezTo>
                  <a:pt x="1305842" y="-4121"/>
                  <a:pt x="1501806" y="28092"/>
                  <a:pt x="1686826" y="0"/>
                </a:cubicBezTo>
                <a:cubicBezTo>
                  <a:pt x="1871846" y="-28092"/>
                  <a:pt x="2170181" y="-20672"/>
                  <a:pt x="2323364" y="0"/>
                </a:cubicBezTo>
                <a:cubicBezTo>
                  <a:pt x="2476547" y="20672"/>
                  <a:pt x="2919163" y="6097"/>
                  <a:pt x="3182691" y="0"/>
                </a:cubicBezTo>
                <a:cubicBezTo>
                  <a:pt x="3183268" y="4624"/>
                  <a:pt x="3183510" y="11191"/>
                  <a:pt x="3182691" y="18288"/>
                </a:cubicBezTo>
                <a:cubicBezTo>
                  <a:pt x="3026064" y="-10849"/>
                  <a:pt x="2775005" y="23067"/>
                  <a:pt x="2546153" y="18288"/>
                </a:cubicBezTo>
                <a:cubicBezTo>
                  <a:pt x="2317301" y="13509"/>
                  <a:pt x="2164351" y="-9884"/>
                  <a:pt x="1845961" y="18288"/>
                </a:cubicBezTo>
                <a:cubicBezTo>
                  <a:pt x="1527571" y="46460"/>
                  <a:pt x="1455006" y="5824"/>
                  <a:pt x="1304903" y="18288"/>
                </a:cubicBezTo>
                <a:cubicBezTo>
                  <a:pt x="1154800" y="30752"/>
                  <a:pt x="942107" y="-12056"/>
                  <a:pt x="604711" y="18288"/>
                </a:cubicBezTo>
                <a:cubicBezTo>
                  <a:pt x="267315" y="48632"/>
                  <a:pt x="141927" y="-8395"/>
                  <a:pt x="0" y="18288"/>
                </a:cubicBezTo>
                <a:cubicBezTo>
                  <a:pt x="-171" y="12755"/>
                  <a:pt x="-690" y="793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47E1A-A577-9AB1-8365-513A64454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0722" y="2706624"/>
            <a:ext cx="5170932" cy="3483864"/>
          </a:xfrm>
        </p:spPr>
        <p:txBody>
          <a:bodyPr>
            <a:normAutofit/>
          </a:bodyPr>
          <a:lstStyle/>
          <a:p>
            <a:r>
              <a:rPr lang="en-US" sz="1900"/>
              <a:t>Drugs vary in their pharmacological mechanisms but generally produce a "high" by activating reward systems.</a:t>
            </a:r>
          </a:p>
          <a:p>
            <a:r>
              <a:rPr lang="en-US" sz="1900"/>
              <a:t>Neurobiological roots of substance use disorders can be observed in behaviors preceding actual substance use (Aliev et al., 2015; Moffitt et al., 2011).</a:t>
            </a:r>
          </a:p>
          <a:p>
            <a:r>
              <a:rPr lang="en-US" sz="1900"/>
              <a:t>Substance use also affects brain inhibitory mechanisms, contributing to addictive behaviors (Lucantonio et al., 2012).</a:t>
            </a:r>
          </a:p>
        </p:txBody>
      </p:sp>
    </p:spTree>
    <p:extLst>
      <p:ext uri="{BB962C8B-B14F-4D97-AF65-F5344CB8AC3E}">
        <p14:creationId xmlns:p14="http://schemas.microsoft.com/office/powerpoint/2010/main" val="38299319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ECE2CA-2844-3632-82E3-6523C2C44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0722" y="329184"/>
            <a:ext cx="5170932" cy="1783080"/>
          </a:xfrm>
        </p:spPr>
        <p:txBody>
          <a:bodyPr anchor="b">
            <a:normAutofit/>
          </a:bodyPr>
          <a:lstStyle/>
          <a:p>
            <a:r>
              <a:rPr lang="en-US" sz="4000" dirty="0"/>
              <a:t>Substance Use Disorder vs. "Drug Addiction"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16861A-2E0F-2BEC-4197-52AC5C6C13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52" r="44518"/>
          <a:stretch/>
        </p:blipFill>
        <p:spPr>
          <a:xfrm>
            <a:off x="20" y="1"/>
            <a:ext cx="3039386" cy="6858000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0722" y="2395728"/>
            <a:ext cx="3182691" cy="18288"/>
          </a:xfrm>
          <a:custGeom>
            <a:avLst/>
            <a:gdLst>
              <a:gd name="connsiteX0" fmla="*/ 0 w 3182691"/>
              <a:gd name="connsiteY0" fmla="*/ 0 h 18288"/>
              <a:gd name="connsiteX1" fmla="*/ 636538 w 3182691"/>
              <a:gd name="connsiteY1" fmla="*/ 0 h 18288"/>
              <a:gd name="connsiteX2" fmla="*/ 1273076 w 3182691"/>
              <a:gd name="connsiteY2" fmla="*/ 0 h 18288"/>
              <a:gd name="connsiteX3" fmla="*/ 1909615 w 3182691"/>
              <a:gd name="connsiteY3" fmla="*/ 0 h 18288"/>
              <a:gd name="connsiteX4" fmla="*/ 2482499 w 3182691"/>
              <a:gd name="connsiteY4" fmla="*/ 0 h 18288"/>
              <a:gd name="connsiteX5" fmla="*/ 3182691 w 3182691"/>
              <a:gd name="connsiteY5" fmla="*/ 0 h 18288"/>
              <a:gd name="connsiteX6" fmla="*/ 3182691 w 3182691"/>
              <a:gd name="connsiteY6" fmla="*/ 18288 h 18288"/>
              <a:gd name="connsiteX7" fmla="*/ 2609807 w 3182691"/>
              <a:gd name="connsiteY7" fmla="*/ 18288 h 18288"/>
              <a:gd name="connsiteX8" fmla="*/ 2068749 w 3182691"/>
              <a:gd name="connsiteY8" fmla="*/ 18288 h 18288"/>
              <a:gd name="connsiteX9" fmla="*/ 1432211 w 3182691"/>
              <a:gd name="connsiteY9" fmla="*/ 18288 h 18288"/>
              <a:gd name="connsiteX10" fmla="*/ 859327 w 3182691"/>
              <a:gd name="connsiteY10" fmla="*/ 18288 h 18288"/>
              <a:gd name="connsiteX11" fmla="*/ 0 w 3182691"/>
              <a:gd name="connsiteY11" fmla="*/ 18288 h 18288"/>
              <a:gd name="connsiteX12" fmla="*/ 0 w 3182691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82691" h="18288" fill="none" extrusionOk="0">
                <a:moveTo>
                  <a:pt x="0" y="0"/>
                </a:moveTo>
                <a:cubicBezTo>
                  <a:pt x="253588" y="25878"/>
                  <a:pt x="409323" y="-5359"/>
                  <a:pt x="636538" y="0"/>
                </a:cubicBezTo>
                <a:cubicBezTo>
                  <a:pt x="863753" y="5359"/>
                  <a:pt x="1013406" y="3458"/>
                  <a:pt x="1273076" y="0"/>
                </a:cubicBezTo>
                <a:cubicBezTo>
                  <a:pt x="1532746" y="-3458"/>
                  <a:pt x="1697408" y="-16840"/>
                  <a:pt x="1909615" y="0"/>
                </a:cubicBezTo>
                <a:cubicBezTo>
                  <a:pt x="2121822" y="16840"/>
                  <a:pt x="2213494" y="-18555"/>
                  <a:pt x="2482499" y="0"/>
                </a:cubicBezTo>
                <a:cubicBezTo>
                  <a:pt x="2751504" y="18555"/>
                  <a:pt x="3004132" y="-28750"/>
                  <a:pt x="3182691" y="0"/>
                </a:cubicBezTo>
                <a:cubicBezTo>
                  <a:pt x="3183133" y="4516"/>
                  <a:pt x="3181864" y="12266"/>
                  <a:pt x="3182691" y="18288"/>
                </a:cubicBezTo>
                <a:cubicBezTo>
                  <a:pt x="2947041" y="16687"/>
                  <a:pt x="2875741" y="22937"/>
                  <a:pt x="2609807" y="18288"/>
                </a:cubicBezTo>
                <a:cubicBezTo>
                  <a:pt x="2343873" y="13639"/>
                  <a:pt x="2331203" y="31729"/>
                  <a:pt x="2068749" y="18288"/>
                </a:cubicBezTo>
                <a:cubicBezTo>
                  <a:pt x="1806295" y="4847"/>
                  <a:pt x="1713773" y="47088"/>
                  <a:pt x="1432211" y="18288"/>
                </a:cubicBezTo>
                <a:cubicBezTo>
                  <a:pt x="1150649" y="-10512"/>
                  <a:pt x="982765" y="3747"/>
                  <a:pt x="859327" y="18288"/>
                </a:cubicBezTo>
                <a:cubicBezTo>
                  <a:pt x="735889" y="32829"/>
                  <a:pt x="254183" y="35231"/>
                  <a:pt x="0" y="18288"/>
                </a:cubicBezTo>
                <a:cubicBezTo>
                  <a:pt x="-306" y="11477"/>
                  <a:pt x="485" y="4355"/>
                  <a:pt x="0" y="0"/>
                </a:cubicBezTo>
                <a:close/>
              </a:path>
              <a:path w="3182691" h="18288" stroke="0" extrusionOk="0">
                <a:moveTo>
                  <a:pt x="0" y="0"/>
                </a:moveTo>
                <a:cubicBezTo>
                  <a:pt x="247695" y="-19360"/>
                  <a:pt x="392581" y="-28596"/>
                  <a:pt x="572884" y="0"/>
                </a:cubicBezTo>
                <a:cubicBezTo>
                  <a:pt x="753187" y="28596"/>
                  <a:pt x="922042" y="4121"/>
                  <a:pt x="1113942" y="0"/>
                </a:cubicBezTo>
                <a:cubicBezTo>
                  <a:pt x="1305842" y="-4121"/>
                  <a:pt x="1501806" y="28092"/>
                  <a:pt x="1686826" y="0"/>
                </a:cubicBezTo>
                <a:cubicBezTo>
                  <a:pt x="1871846" y="-28092"/>
                  <a:pt x="2170181" y="-20672"/>
                  <a:pt x="2323364" y="0"/>
                </a:cubicBezTo>
                <a:cubicBezTo>
                  <a:pt x="2476547" y="20672"/>
                  <a:pt x="2919163" y="6097"/>
                  <a:pt x="3182691" y="0"/>
                </a:cubicBezTo>
                <a:cubicBezTo>
                  <a:pt x="3183268" y="4624"/>
                  <a:pt x="3183510" y="11191"/>
                  <a:pt x="3182691" y="18288"/>
                </a:cubicBezTo>
                <a:cubicBezTo>
                  <a:pt x="3026064" y="-10849"/>
                  <a:pt x="2775005" y="23067"/>
                  <a:pt x="2546153" y="18288"/>
                </a:cubicBezTo>
                <a:cubicBezTo>
                  <a:pt x="2317301" y="13509"/>
                  <a:pt x="2164351" y="-9884"/>
                  <a:pt x="1845961" y="18288"/>
                </a:cubicBezTo>
                <a:cubicBezTo>
                  <a:pt x="1527571" y="46460"/>
                  <a:pt x="1455006" y="5824"/>
                  <a:pt x="1304903" y="18288"/>
                </a:cubicBezTo>
                <a:cubicBezTo>
                  <a:pt x="1154800" y="30752"/>
                  <a:pt x="942107" y="-12056"/>
                  <a:pt x="604711" y="18288"/>
                </a:cubicBezTo>
                <a:cubicBezTo>
                  <a:pt x="267315" y="48632"/>
                  <a:pt x="141927" y="-8395"/>
                  <a:pt x="0" y="18288"/>
                </a:cubicBezTo>
                <a:cubicBezTo>
                  <a:pt x="-171" y="12755"/>
                  <a:pt x="-690" y="793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735F5C-D4CD-6922-1ED3-F4D9E796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0722" y="2706624"/>
            <a:ext cx="5170932" cy="3483864"/>
          </a:xfrm>
        </p:spPr>
        <p:txBody>
          <a:bodyPr>
            <a:normAutofit/>
          </a:bodyPr>
          <a:lstStyle/>
          <a:p>
            <a:r>
              <a:rPr lang="en-US" sz="1900"/>
              <a:t>The term "substance use disorder" replaces "drug addiction" in DSM-5 due to its neutral and defined diagnostic criteria.</a:t>
            </a:r>
          </a:p>
          <a:p>
            <a:r>
              <a:rPr lang="en-US" sz="1900"/>
              <a:t>Severity ranges from mild to severe, describing a chronically relapsing, compulsive pattern of drug use.</a:t>
            </a:r>
          </a:p>
        </p:txBody>
      </p:sp>
    </p:spTree>
    <p:extLst>
      <p:ext uri="{BB962C8B-B14F-4D97-AF65-F5344CB8AC3E}">
        <p14:creationId xmlns:p14="http://schemas.microsoft.com/office/powerpoint/2010/main" val="27239413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ile of American dollar banknotes">
            <a:extLst>
              <a:ext uri="{FF2B5EF4-FFF2-40B4-BE49-F238E27FC236}">
                <a16:creationId xmlns:a16="http://schemas.microsoft.com/office/drawing/2014/main" id="{FEC9D3D3-A799-3999-CC0D-191D2A7703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87" r="22438"/>
          <a:stretch/>
        </p:blipFill>
        <p:spPr>
          <a:xfrm>
            <a:off x="20" y="-2"/>
            <a:ext cx="4057627" cy="6858002"/>
          </a:xfrm>
          <a:prstGeom prst="rect">
            <a:avLst/>
          </a:prstGeom>
        </p:spPr>
      </p:pic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7647" y="-1"/>
            <a:ext cx="508635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207B10-2EAC-69BE-119E-1CDC8E9747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4367" y="609600"/>
            <a:ext cx="4057626" cy="5630478"/>
          </a:xfrm>
        </p:spPr>
        <p:txBody>
          <a:bodyPr anchor="ctr">
            <a:normAutofit fontScale="85000" lnSpcReduction="20000"/>
          </a:bodyPr>
          <a:lstStyle/>
          <a:p>
            <a:pPr marL="0" indent="0">
              <a:buNone/>
            </a:pPr>
            <a:r>
              <a:rPr lang="en-US" sz="2400" b="1" dirty="0"/>
              <a:t>Gambling Disorder and Behavioral Addictions</a:t>
            </a: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Gambling disorder is included due to similarities in activating reward systems like substance use disorders.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Other behavioral addictions (e.g., Internet gaming, sex addiction) lack sufficient evidence for diagnostic criteria.</a:t>
            </a:r>
          </a:p>
          <a:p>
            <a:pPr marL="0" indent="0">
              <a:buNone/>
            </a:pPr>
            <a:r>
              <a:rPr lang="en-US" sz="2400" b="1" dirty="0"/>
              <a:t>Substance-Induced Disorders</a:t>
            </a: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Divided into substance use disorders and substance-induced disorders.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Includes substance intoxication, withdrawal, and substance/medication-induced mental disorders.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Criteria vary across drug classes and include conditions like psychotic, depressive, and anxiety disorders.</a:t>
            </a:r>
          </a:p>
          <a:p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1309292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618C44-28E7-F0F3-3A77-1F34ED39E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325369"/>
            <a:ext cx="3276451" cy="1956841"/>
          </a:xfrm>
        </p:spPr>
        <p:txBody>
          <a:bodyPr anchor="b">
            <a:normAutofit/>
          </a:bodyPr>
          <a:lstStyle/>
          <a:p>
            <a:r>
              <a:rPr lang="en-US" b="1"/>
              <a:t>Differential Diagnosis and Organization</a:t>
            </a:r>
            <a:br>
              <a:rPr lang="en-US"/>
            </a:br>
            <a:endParaRPr lang="en-US" dirty="0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66776" y="-600"/>
                  <a:pt x="322756" y="3201"/>
                  <a:pt x="625450" y="0"/>
                </a:cubicBezTo>
                <a:cubicBezTo>
                  <a:pt x="928144" y="-3201"/>
                  <a:pt x="968141" y="9269"/>
                  <a:pt x="1224839" y="0"/>
                </a:cubicBezTo>
                <a:cubicBezTo>
                  <a:pt x="1481537" y="-9269"/>
                  <a:pt x="1569059" y="21947"/>
                  <a:pt x="1824228" y="0"/>
                </a:cubicBezTo>
                <a:cubicBezTo>
                  <a:pt x="2079397" y="-21947"/>
                  <a:pt x="2326053" y="-10194"/>
                  <a:pt x="2606040" y="0"/>
                </a:cubicBezTo>
                <a:cubicBezTo>
                  <a:pt x="2605462" y="4771"/>
                  <a:pt x="2606793" y="12323"/>
                  <a:pt x="2606040" y="18288"/>
                </a:cubicBezTo>
                <a:cubicBezTo>
                  <a:pt x="2256758" y="31410"/>
                  <a:pt x="2173673" y="-12878"/>
                  <a:pt x="1902409" y="18288"/>
                </a:cubicBezTo>
                <a:cubicBezTo>
                  <a:pt x="1631145" y="49454"/>
                  <a:pt x="1461378" y="5466"/>
                  <a:pt x="1276960" y="18288"/>
                </a:cubicBezTo>
                <a:cubicBezTo>
                  <a:pt x="1092542" y="31110"/>
                  <a:pt x="890442" y="13213"/>
                  <a:pt x="677570" y="18288"/>
                </a:cubicBezTo>
                <a:cubicBezTo>
                  <a:pt x="464698" y="23364"/>
                  <a:pt x="187648" y="35837"/>
                  <a:pt x="0" y="18288"/>
                </a:cubicBezTo>
                <a:cubicBezTo>
                  <a:pt x="841" y="12879"/>
                  <a:pt x="-726" y="3977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97231" y="3803"/>
                  <a:pt x="358914" y="-9291"/>
                  <a:pt x="599389" y="0"/>
                </a:cubicBezTo>
                <a:cubicBezTo>
                  <a:pt x="839864" y="9291"/>
                  <a:pt x="979371" y="8509"/>
                  <a:pt x="1303020" y="0"/>
                </a:cubicBezTo>
                <a:cubicBezTo>
                  <a:pt x="1626669" y="-8509"/>
                  <a:pt x="1726300" y="7440"/>
                  <a:pt x="1876349" y="0"/>
                </a:cubicBezTo>
                <a:cubicBezTo>
                  <a:pt x="2026398" y="-7440"/>
                  <a:pt x="2430712" y="17957"/>
                  <a:pt x="2606040" y="0"/>
                </a:cubicBezTo>
                <a:cubicBezTo>
                  <a:pt x="2605426" y="8857"/>
                  <a:pt x="2606544" y="13619"/>
                  <a:pt x="2606040" y="18288"/>
                </a:cubicBezTo>
                <a:cubicBezTo>
                  <a:pt x="2393024" y="2241"/>
                  <a:pt x="2191161" y="39259"/>
                  <a:pt x="1980590" y="18288"/>
                </a:cubicBezTo>
                <a:cubicBezTo>
                  <a:pt x="1770019" y="-2683"/>
                  <a:pt x="1476440" y="36114"/>
                  <a:pt x="1276960" y="18288"/>
                </a:cubicBezTo>
                <a:cubicBezTo>
                  <a:pt x="1077480" y="463"/>
                  <a:pt x="880988" y="42125"/>
                  <a:pt x="651510" y="18288"/>
                </a:cubicBezTo>
                <a:cubicBezTo>
                  <a:pt x="422032" y="-5549"/>
                  <a:pt x="130744" y="-1947"/>
                  <a:pt x="0" y="18288"/>
                </a:cubicBezTo>
                <a:cubicBezTo>
                  <a:pt x="-487" y="10816"/>
                  <a:pt x="-839" y="605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2F2AC-F10E-6358-8E46-7FE369115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0" y="2872899"/>
            <a:ext cx="3182691" cy="332066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900"/>
              <a:t>The chapter is organized by substance class to aid in differential diagnosis.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900"/>
              <a:t>Substance-induced mental disorders are aligned with their respective diagnostic chapters (e.g., depressive disorders, anxiety disorders).</a:t>
            </a:r>
          </a:p>
          <a:p>
            <a:endParaRPr lang="en-US" sz="1900"/>
          </a:p>
        </p:txBody>
      </p:sp>
      <p:pic>
        <p:nvPicPr>
          <p:cNvPr id="5" name="Picture 4" descr="Documents on desk">
            <a:extLst>
              <a:ext uri="{FF2B5EF4-FFF2-40B4-BE49-F238E27FC236}">
                <a16:creationId xmlns:a16="http://schemas.microsoft.com/office/drawing/2014/main" id="{DCBC69B8-5673-6B4D-AE9C-208A56320A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3" r="24672" b="-1"/>
          <a:stretch/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5B1857-474B-A4E9-D41B-4FADBE5A0939}"/>
              </a:ext>
            </a:extLst>
          </p:cNvPr>
          <p:cNvSpPr txBox="1"/>
          <p:nvPr/>
        </p:nvSpPr>
        <p:spPr>
          <a:xfrm>
            <a:off x="152400" y="6209401"/>
            <a:ext cx="4915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=BtG9basK1KY</a:t>
            </a:r>
          </a:p>
        </p:txBody>
      </p:sp>
    </p:spTree>
    <p:extLst>
      <p:ext uri="{BB962C8B-B14F-4D97-AF65-F5344CB8AC3E}">
        <p14:creationId xmlns:p14="http://schemas.microsoft.com/office/powerpoint/2010/main" val="40005720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89B7BFD-8F45-4093-AD9C-91B15B050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aphic 38">
            <a:extLst>
              <a:ext uri="{FF2B5EF4-FFF2-40B4-BE49-F238E27FC236}">
                <a16:creationId xmlns:a16="http://schemas.microsoft.com/office/drawing/2014/main" id="{F0E417D8-88AA-4184-A08D-DEF97C6C9E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89346" y="1690979"/>
            <a:ext cx="1432689" cy="709660"/>
            <a:chOff x="2267504" y="2540250"/>
            <a:chExt cx="1990951" cy="739640"/>
          </a:xfrm>
          <a:solidFill>
            <a:schemeClr val="bg1"/>
          </a:solidFill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CB4E045-9FB0-41C4-AC74-479EA20D85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21C7A48-09EB-4AF0-84CB-7EE408C2CA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FDDE3270-A872-4E10-80BC-B93D6F0E3F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32214" y="1187311"/>
            <a:ext cx="3817164" cy="448337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B6E5F32-B5B2-45E3-9C18-BBC9005C4C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32214" y="1187311"/>
            <a:ext cx="3817164" cy="4483379"/>
          </a:xfrm>
          <a:prstGeom prst="rect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545E68B-E61B-4EAE-9672-3A52AEC2B8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82197" y="1119679"/>
            <a:ext cx="3779606" cy="4439266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E0A749-78FC-A744-8F31-30AFC5B7B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2091" y="1397000"/>
            <a:ext cx="3376530" cy="30083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47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Article Presentation </a:t>
            </a:r>
          </a:p>
        </p:txBody>
      </p:sp>
      <p:sp>
        <p:nvSpPr>
          <p:cNvPr id="19" name="Graphic 212">
            <a:extLst>
              <a:ext uri="{FF2B5EF4-FFF2-40B4-BE49-F238E27FC236}">
                <a16:creationId xmlns:a16="http://schemas.microsoft.com/office/drawing/2014/main" id="{63DD1BD1-81FE-4F15-A934-E9AE94AE94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3766" y="823301"/>
            <a:ext cx="570600" cy="760800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1" name="Graphic 212">
            <a:extLst>
              <a:ext uri="{FF2B5EF4-FFF2-40B4-BE49-F238E27FC236}">
                <a16:creationId xmlns:a16="http://schemas.microsoft.com/office/drawing/2014/main" id="{120AB9A0-C0C4-43DA-9A34-FA3A4079D6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3766" y="823301"/>
            <a:ext cx="570600" cy="760800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8815DD1-EC9D-4BE1-846B-8BEF57D398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4764" y="3643495"/>
            <a:ext cx="438459" cy="584612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B78D2B9-C9C4-4A37-A12C-A09FC1158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4764" y="3643495"/>
            <a:ext cx="438459" cy="584612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27" name="Graphic 4">
            <a:extLst>
              <a:ext uri="{FF2B5EF4-FFF2-40B4-BE49-F238E27FC236}">
                <a16:creationId xmlns:a16="http://schemas.microsoft.com/office/drawing/2014/main" id="{DFC7EBB5-848C-4B1C-BE84-4CF07E905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44728" y="3876466"/>
            <a:ext cx="792111" cy="1056156"/>
            <a:chOff x="5829300" y="3162300"/>
            <a:chExt cx="532256" cy="532257"/>
          </a:xfrm>
          <a:solidFill>
            <a:schemeClr val="bg1"/>
          </a:solidFill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F8315F3-A078-427A-92BE-34EC9E5747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3DFAF5C-63B0-43FB-80BE-CC45D99F51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AD937F2-A44A-479C-A7EB-4EE7686A9B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7834CC3-9461-418F-A593-FC09CD79B9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D68AA1C-0667-46EE-A8BE-CAAA3EAF90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0F403B5-430A-450F-97C1-73160966C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38EBB0-5161-46F3-83D7-D9F478B1A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347EDFA5-AD01-40BE-91A2-A0C178622D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6E0C47E-FE2F-4A8C-942E-1026D02D3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A309DA7-4C25-40F5-AC21-DA06D9C98F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290F5FA-D4BF-4264-A8E9-365566EC7C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47FD6B5-9B47-4500-9D65-7BD2173015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8CA06612-80DE-4467-A50C-0CB390D672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266436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1445494"/>
            <a:ext cx="2712642" cy="4376572"/>
          </a:xfrm>
        </p:spPr>
        <p:txBody>
          <a:bodyPr anchor="ctr">
            <a:normAutofit/>
          </a:bodyPr>
          <a:lstStyle/>
          <a:p>
            <a:r>
              <a:rPr lang="en-US" sz="4200"/>
              <a:t>Substance Use Disorders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FF2AC85-FAA0-4844-813F-83C04D738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80727" y="0"/>
            <a:ext cx="5460987" cy="6858000"/>
          </a:xfrm>
          <a:custGeom>
            <a:avLst/>
            <a:gdLst>
              <a:gd name="connsiteX0" fmla="*/ 361354 w 7281316"/>
              <a:gd name="connsiteY0" fmla="*/ 0 h 6858000"/>
              <a:gd name="connsiteX1" fmla="*/ 7281316 w 7281316"/>
              <a:gd name="connsiteY1" fmla="*/ 0 h 6858000"/>
              <a:gd name="connsiteX2" fmla="*/ 7281316 w 7281316"/>
              <a:gd name="connsiteY2" fmla="*/ 6858000 h 6858000"/>
              <a:gd name="connsiteX3" fmla="*/ 696735 w 7281316"/>
              <a:gd name="connsiteY3" fmla="*/ 6858000 h 6858000"/>
              <a:gd name="connsiteX4" fmla="*/ 690849 w 7281316"/>
              <a:gd name="connsiteY4" fmla="*/ 6842426 h 6858000"/>
              <a:gd name="connsiteX5" fmla="*/ 335637 w 7281316"/>
              <a:gd name="connsiteY5" fmla="*/ 9472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81316" h="6858000">
                <a:moveTo>
                  <a:pt x="361354" y="0"/>
                </a:moveTo>
                <a:lnTo>
                  <a:pt x="7281316" y="0"/>
                </a:lnTo>
                <a:lnTo>
                  <a:pt x="7281316" y="6858000"/>
                </a:lnTo>
                <a:lnTo>
                  <a:pt x="696735" y="6858000"/>
                </a:lnTo>
                <a:lnTo>
                  <a:pt x="690849" y="6842426"/>
                </a:lnTo>
                <a:cubicBezTo>
                  <a:pt x="-65870" y="4704140"/>
                  <a:pt x="-226206" y="2374054"/>
                  <a:pt x="335637" y="94722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9CC0F1E-BAA2-47B1-8F83-7ECB9FD9E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2168" y="0"/>
            <a:ext cx="5249546" cy="6858000"/>
          </a:xfrm>
          <a:custGeom>
            <a:avLst/>
            <a:gdLst>
              <a:gd name="connsiteX0" fmla="*/ 6999394 w 6999394"/>
              <a:gd name="connsiteY0" fmla="*/ 0 h 6858000"/>
              <a:gd name="connsiteX1" fmla="*/ 6999394 w 6999394"/>
              <a:gd name="connsiteY1" fmla="*/ 6858000 h 6858000"/>
              <a:gd name="connsiteX2" fmla="*/ 717029 w 6999394"/>
              <a:gd name="connsiteY2" fmla="*/ 6858000 h 6858000"/>
              <a:gd name="connsiteX3" fmla="*/ 623642 w 6999394"/>
              <a:gd name="connsiteY3" fmla="*/ 6599363 h 6858000"/>
              <a:gd name="connsiteX4" fmla="*/ 319533 w 6999394"/>
              <a:gd name="connsiteY4" fmla="*/ 193787 h 6858000"/>
              <a:gd name="connsiteX5" fmla="*/ 371685 w 6999394"/>
              <a:gd name="connsiteY5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99394" h="6858000">
                <a:moveTo>
                  <a:pt x="6999394" y="0"/>
                </a:moveTo>
                <a:lnTo>
                  <a:pt x="6999394" y="6858000"/>
                </a:lnTo>
                <a:lnTo>
                  <a:pt x="717029" y="6858000"/>
                </a:lnTo>
                <a:lnTo>
                  <a:pt x="623642" y="6599363"/>
                </a:lnTo>
                <a:cubicBezTo>
                  <a:pt x="-67685" y="4563346"/>
                  <a:pt x="-206622" y="2355719"/>
                  <a:pt x="319533" y="193787"/>
                </a:cubicBezTo>
                <a:lnTo>
                  <a:pt x="371685" y="1"/>
                </a:ln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1399032"/>
            <a:ext cx="4126375" cy="4471416"/>
          </a:xfrm>
        </p:spPr>
        <p:txBody>
          <a:bodyPr anchor="ctr">
            <a:normAutofit/>
          </a:bodyPr>
          <a:lstStyle/>
          <a:p>
            <a:r>
              <a:rPr lang="en-US" sz="1900"/>
              <a:t>The equal opportunity class of mental disorders</a:t>
            </a:r>
          </a:p>
          <a:p>
            <a:r>
              <a:rPr lang="en-US" sz="1900"/>
              <a:t>Effects millions of Americans and costs billions of dollars </a:t>
            </a:r>
          </a:p>
          <a:p>
            <a:pPr lvl="1"/>
            <a:r>
              <a:rPr lang="en-US" sz="1900"/>
              <a:t>These just direct costs</a:t>
            </a:r>
          </a:p>
          <a:p>
            <a:pPr lvl="1"/>
            <a:r>
              <a:rPr lang="en-US" sz="1900"/>
              <a:t>Costs to productivity, legal, etc. </a:t>
            </a:r>
          </a:p>
          <a:p>
            <a:r>
              <a:rPr lang="en-US" sz="1900"/>
              <a:t>Public Health Frame; primary, secondary, and tertiary prevention</a:t>
            </a:r>
          </a:p>
          <a:p>
            <a:r>
              <a:rPr lang="en-US" sz="1900"/>
              <a:t>Person in Environment</a:t>
            </a:r>
          </a:p>
          <a:p>
            <a:pPr lvl="1"/>
            <a:r>
              <a:rPr lang="en-US" sz="1900"/>
              <a:t>Individual, Relational, Cultural, and Societal Dynamics (Access and Legality)</a:t>
            </a:r>
          </a:p>
          <a:p>
            <a:pPr marL="603504" lvl="2" indent="0">
              <a:buNone/>
            </a:pPr>
            <a:endParaRPr lang="en-US" sz="1900"/>
          </a:p>
        </p:txBody>
      </p:sp>
    </p:spTree>
    <p:extLst>
      <p:ext uri="{BB962C8B-B14F-4D97-AF65-F5344CB8AC3E}">
        <p14:creationId xmlns:p14="http://schemas.microsoft.com/office/powerpoint/2010/main" val="27171222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19605</TotalTime>
  <Words>1142</Words>
  <Application>Microsoft Macintosh PowerPoint</Application>
  <PresentationFormat>On-screen Show (4:3)</PresentationFormat>
  <Paragraphs>150</Paragraphs>
  <Slides>30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Wingdings</vt:lpstr>
      <vt:lpstr>Office Theme</vt:lpstr>
      <vt:lpstr>Substance-Related and Addictive Disorders</vt:lpstr>
      <vt:lpstr>Think. Pair. Share.</vt:lpstr>
      <vt:lpstr>Introduction to Substance-Related Disorders</vt:lpstr>
      <vt:lpstr>Mechanisms of Reward Activation</vt:lpstr>
      <vt:lpstr>Substance Use Disorder vs. "Drug Addiction"</vt:lpstr>
      <vt:lpstr>PowerPoint Presentation</vt:lpstr>
      <vt:lpstr>Differential Diagnosis and Organization </vt:lpstr>
      <vt:lpstr>Article Presentation </vt:lpstr>
      <vt:lpstr>Substance Use Disorders</vt:lpstr>
      <vt:lpstr>Key Terms</vt:lpstr>
      <vt:lpstr>Etiology</vt:lpstr>
      <vt:lpstr>PowerPoint Presentation</vt:lpstr>
      <vt:lpstr>Small Group Reflection</vt:lpstr>
      <vt:lpstr>Screening</vt:lpstr>
      <vt:lpstr>Brief Review of Neurocognitive Disorders</vt:lpstr>
      <vt:lpstr>Cognitive Symptoms of Dementia</vt:lpstr>
      <vt:lpstr>Costs of Dementia</vt:lpstr>
      <vt:lpstr>Assessment Tools</vt:lpstr>
      <vt:lpstr>How might we “see” dementia?</vt:lpstr>
      <vt:lpstr>PowerPoint Presentation</vt:lpstr>
      <vt:lpstr>Alzheimer’s Disease</vt:lpstr>
      <vt:lpstr>Changes in Brain Structure: Plaques and Tangles</vt:lpstr>
      <vt:lpstr>Caring for Someone with Alzheimers’</vt:lpstr>
      <vt:lpstr>Alzheimer’s and Identity Loss</vt:lpstr>
      <vt:lpstr>Identity Loss Continued…</vt:lpstr>
      <vt:lpstr>Identity Loss continued…</vt:lpstr>
      <vt:lpstr>PowerPoint Presentation</vt:lpstr>
      <vt:lpstr>Other Losses of Caregivers of AD</vt:lpstr>
      <vt:lpstr>New Areas of Federally-Funded Research for Alzheimer’s</vt:lpstr>
      <vt:lpstr>Questions?  Comments?</vt:lpstr>
    </vt:vector>
  </TitlesOfParts>
  <Company>Bryn Mawr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Substance-Related and Addictive Disorders</dc:title>
  <dc:creator>Sara Nath</dc:creator>
  <cp:lastModifiedBy>Rachel Speer</cp:lastModifiedBy>
  <cp:revision>22</cp:revision>
  <cp:lastPrinted>2016-03-22T12:16:14Z</cp:lastPrinted>
  <dcterms:created xsi:type="dcterms:W3CDTF">2015-03-30T18:28:09Z</dcterms:created>
  <dcterms:modified xsi:type="dcterms:W3CDTF">2024-07-03T19:12:47Z</dcterms:modified>
</cp:coreProperties>
</file>