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3" r:id="rId1"/>
  </p:sldMasterIdLst>
  <p:notesMasterIdLst>
    <p:notesMasterId r:id="rId17"/>
  </p:notesMasterIdLst>
  <p:sldIdLst>
    <p:sldId id="256" r:id="rId2"/>
    <p:sldId id="275" r:id="rId3"/>
    <p:sldId id="272" r:id="rId4"/>
    <p:sldId id="258" r:id="rId5"/>
    <p:sldId id="273" r:id="rId6"/>
    <p:sldId id="274" r:id="rId7"/>
    <p:sldId id="264" r:id="rId8"/>
    <p:sldId id="270" r:id="rId9"/>
    <p:sldId id="279" r:id="rId10"/>
    <p:sldId id="277" r:id="rId11"/>
    <p:sldId id="268" r:id="rId12"/>
    <p:sldId id="269" r:id="rId13"/>
    <p:sldId id="271" r:id="rId14"/>
    <p:sldId id="278" r:id="rId15"/>
    <p:sldId id="25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03"/>
    <p:restoredTop sz="91429"/>
  </p:normalViewPr>
  <p:slideViewPr>
    <p:cSldViewPr snapToGrid="0">
      <p:cViewPr varScale="1">
        <p:scale>
          <a:sx n="112" d="100"/>
          <a:sy n="112" d="100"/>
        </p:scale>
        <p:origin x="91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DDD598-0060-C840-A29B-C59413E1DFA5}" type="datetimeFigureOut">
              <a:rPr lang="en-US" smtClean="0"/>
              <a:t>7/11/24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0F5AE8-3A2D-4D40-B6D6-ACC15E0AFBFB}" type="slidenum">
              <a:rPr lang="en-US" smtClean="0"/>
              <a:t>‹#›</a:t>
            </a:fld>
            <a:endParaRPr lang="en-US"/>
          </a:p>
        </p:txBody>
      </p:sp>
    </p:spTree>
    <p:extLst>
      <p:ext uri="{BB962C8B-B14F-4D97-AF65-F5344CB8AC3E}">
        <p14:creationId xmlns:p14="http://schemas.microsoft.com/office/powerpoint/2010/main" val="521260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Savannah, Yasmeen, and Adrianna</a:t>
            </a:r>
          </a:p>
        </p:txBody>
      </p:sp>
      <p:sp>
        <p:nvSpPr>
          <p:cNvPr id="4" name="Slide Number Placeholder 3"/>
          <p:cNvSpPr>
            <a:spLocks noGrp="1"/>
          </p:cNvSpPr>
          <p:nvPr>
            <p:ph type="sldNum" sz="quarter" idx="5"/>
          </p:nvPr>
        </p:nvSpPr>
        <p:spPr/>
        <p:txBody>
          <a:bodyPr/>
          <a:lstStyle/>
          <a:p>
            <a:fld id="{3F0F5AE8-3A2D-4D40-B6D6-ACC15E0AFBFB}" type="slidenum">
              <a:rPr lang="en-US" smtClean="0"/>
              <a:t>3</a:t>
            </a:fld>
            <a:endParaRPr lang="en-US"/>
          </a:p>
        </p:txBody>
      </p:sp>
    </p:spTree>
    <p:extLst>
      <p:ext uri="{BB962C8B-B14F-4D97-AF65-F5344CB8AC3E}">
        <p14:creationId xmlns:p14="http://schemas.microsoft.com/office/powerpoint/2010/main" val="1874483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CABB47-2A3F-B54F-88D3-7CB8F6FD2E02}" type="slidenum">
              <a:rPr lang="en-US" smtClean="0"/>
              <a:t>6</a:t>
            </a:fld>
            <a:endParaRPr lang="en-US"/>
          </a:p>
        </p:txBody>
      </p:sp>
    </p:spTree>
    <p:extLst>
      <p:ext uri="{BB962C8B-B14F-4D97-AF65-F5344CB8AC3E}">
        <p14:creationId xmlns:p14="http://schemas.microsoft.com/office/powerpoint/2010/main" val="1372550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Meryl, Mel, and Lex</a:t>
            </a:r>
          </a:p>
        </p:txBody>
      </p:sp>
      <p:sp>
        <p:nvSpPr>
          <p:cNvPr id="4" name="Slide Number Placeholder 3"/>
          <p:cNvSpPr>
            <a:spLocks noGrp="1"/>
          </p:cNvSpPr>
          <p:nvPr>
            <p:ph type="sldNum" sz="quarter" idx="5"/>
          </p:nvPr>
        </p:nvSpPr>
        <p:spPr/>
        <p:txBody>
          <a:bodyPr/>
          <a:lstStyle/>
          <a:p>
            <a:fld id="{3F0F5AE8-3A2D-4D40-B6D6-ACC15E0AFBFB}" type="slidenum">
              <a:rPr lang="en-US" smtClean="0"/>
              <a:t>10</a:t>
            </a:fld>
            <a:endParaRPr lang="en-US"/>
          </a:p>
        </p:txBody>
      </p:sp>
    </p:spTree>
    <p:extLst>
      <p:ext uri="{BB962C8B-B14F-4D97-AF65-F5344CB8AC3E}">
        <p14:creationId xmlns:p14="http://schemas.microsoft.com/office/powerpoint/2010/main" val="2059430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586B75A-687E-405C-8A0B-8D00578BA2C3}" type="datetimeFigureOut">
              <a:rPr lang="en-US" smtClean="0"/>
              <a:pPr/>
              <a:t>7/11/24</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01501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7/11/24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2998410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9564039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8968973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0930348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586B75A-687E-405C-8A0B-8D00578BA2C3}" type="datetimeFigureOut">
              <a:rPr lang="en-US" smtClean="0"/>
              <a:pPr/>
              <a:t>7/11/24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5657460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586B75A-687E-405C-8A0B-8D00578BA2C3}" type="datetimeFigureOut">
              <a:rPr lang="en-US" smtClean="0"/>
              <a:pPr/>
              <a:t>7/11/24</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0893929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586B75A-687E-405C-8A0B-8D00578BA2C3}" type="datetimeFigureOut">
              <a:rPr lang="en-US" smtClean="0"/>
              <a:pPr/>
              <a:t>7/11/24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0079451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586B75A-687E-405C-8A0B-8D00578BA2C3}" type="datetimeFigureOut">
              <a:rPr lang="en-US" smtClean="0"/>
              <a:pPr/>
              <a:t>7/11/24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7028413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286438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3116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7/11/24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6518126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7/11/24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0793631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7/11/24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39446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7/11/24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842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7/11/24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9011149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7/11/24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89823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586B75A-687E-405C-8A0B-8D00578BA2C3}" type="datetimeFigureOut">
              <a:rPr lang="en-US" smtClean="0"/>
              <a:pPr/>
              <a:t>7/11/24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66818787"/>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hyperlink" Target="https://youtu.be/HUkejM-Tbu8?si=g0L91tmzOfqZ3S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9" name="Rectangle 8">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55C362CC-957F-6890-78A6-2C5366B651E1}"/>
              </a:ext>
            </a:extLst>
          </p:cNvPr>
          <p:cNvSpPr>
            <a:spLocks noGrp="1"/>
          </p:cNvSpPr>
          <p:nvPr>
            <p:ph type="ctrTitle"/>
          </p:nvPr>
        </p:nvSpPr>
        <p:spPr>
          <a:xfrm>
            <a:off x="1683171" y="1169773"/>
            <a:ext cx="8825658" cy="2870161"/>
          </a:xfrm>
        </p:spPr>
        <p:txBody>
          <a:bodyPr anchor="b">
            <a:normAutofit/>
          </a:bodyPr>
          <a:lstStyle/>
          <a:p>
            <a:pPr algn="ctr"/>
            <a:r>
              <a:rPr lang="en-US" dirty="0">
                <a:solidFill>
                  <a:schemeClr val="tx1"/>
                </a:solidFill>
              </a:rPr>
              <a:t>Reproductive Justice &amp; Social Work Praxis</a:t>
            </a:r>
          </a:p>
        </p:txBody>
      </p:sp>
      <p:sp>
        <p:nvSpPr>
          <p:cNvPr id="3" name="Subtitle 2">
            <a:extLst>
              <a:ext uri="{FF2B5EF4-FFF2-40B4-BE49-F238E27FC236}">
                <a16:creationId xmlns:a16="http://schemas.microsoft.com/office/drawing/2014/main" id="{93E7A329-3987-938F-D498-519634431F41}"/>
              </a:ext>
            </a:extLst>
          </p:cNvPr>
          <p:cNvSpPr>
            <a:spLocks noGrp="1"/>
          </p:cNvSpPr>
          <p:nvPr>
            <p:ph type="subTitle" idx="1"/>
          </p:nvPr>
        </p:nvSpPr>
        <p:spPr>
          <a:xfrm>
            <a:off x="1683171" y="4293441"/>
            <a:ext cx="8825658" cy="1234148"/>
          </a:xfrm>
        </p:spPr>
        <p:txBody>
          <a:bodyPr>
            <a:normAutofit lnSpcReduction="10000"/>
          </a:bodyPr>
          <a:lstStyle/>
          <a:p>
            <a:pPr algn="ctr"/>
            <a:r>
              <a:rPr lang="en-US" sz="2000" dirty="0"/>
              <a:t>Session 6: The Right to Have a Child:</a:t>
            </a:r>
          </a:p>
          <a:p>
            <a:pPr algn="ctr"/>
            <a:r>
              <a:rPr lang="en-US" sz="2000" dirty="0"/>
              <a:t>Pregnancy and birth injustice</a:t>
            </a:r>
          </a:p>
          <a:p>
            <a:pPr algn="ctr"/>
            <a:r>
              <a:rPr lang="en-US" sz="2000" dirty="0"/>
              <a:t>Prof. Lindsay Griffin</a:t>
            </a:r>
          </a:p>
        </p:txBody>
      </p:sp>
      <p:cxnSp>
        <p:nvCxnSpPr>
          <p:cNvPr id="12" name="Straight Connector 11">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46008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4" name="Rectangle 13">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descr="A stack of newspaper">
            <a:extLst>
              <a:ext uri="{FF2B5EF4-FFF2-40B4-BE49-F238E27FC236}">
                <a16:creationId xmlns:a16="http://schemas.microsoft.com/office/drawing/2014/main" id="{1D633A95-BCE3-6F97-4ED9-814A11CC9BF2}"/>
              </a:ext>
            </a:extLst>
          </p:cNvPr>
          <p:cNvPicPr>
            <a:picLocks noChangeAspect="1"/>
          </p:cNvPicPr>
          <p:nvPr/>
        </p:nvPicPr>
        <p:blipFill rotWithShape="1">
          <a:blip r:embed="rId4"/>
          <a:srcRect t="29473" r="-1" b="12935"/>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16" name="Freeform: Shape 15">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8"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17704753-B645-011C-1A4E-26275506B334}"/>
              </a:ext>
            </a:extLst>
          </p:cNvPr>
          <p:cNvSpPr>
            <a:spLocks noGrp="1"/>
          </p:cNvSpPr>
          <p:nvPr>
            <p:ph type="title"/>
          </p:nvPr>
        </p:nvSpPr>
        <p:spPr>
          <a:xfrm>
            <a:off x="892199" y="4854346"/>
            <a:ext cx="10407602" cy="868026"/>
          </a:xfrm>
        </p:spPr>
        <p:txBody>
          <a:bodyPr vert="horz" lIns="91440" tIns="45720" rIns="91440" bIns="45720" rtlCol="0" anchor="b">
            <a:normAutofit/>
          </a:bodyPr>
          <a:lstStyle/>
          <a:p>
            <a:pPr algn="ctr"/>
            <a:r>
              <a:rPr lang="en-US" sz="4400" dirty="0">
                <a:solidFill>
                  <a:srgbClr val="EBEBEB"/>
                </a:solidFill>
              </a:rPr>
              <a:t>Current RJ News/Journal Article</a:t>
            </a:r>
          </a:p>
        </p:txBody>
      </p:sp>
      <p:sp>
        <p:nvSpPr>
          <p:cNvPr id="20"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785499"/>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0707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071BD-0C7A-57B3-9A39-C0063706FFB0}"/>
              </a:ext>
            </a:extLst>
          </p:cNvPr>
          <p:cNvSpPr>
            <a:spLocks noGrp="1"/>
          </p:cNvSpPr>
          <p:nvPr>
            <p:ph type="title"/>
          </p:nvPr>
        </p:nvSpPr>
        <p:spPr/>
        <p:txBody>
          <a:bodyPr/>
          <a:lstStyle/>
          <a:p>
            <a:r>
              <a:rPr lang="en-US" dirty="0"/>
              <a:t>Case Scenario (Trigger Warning)</a:t>
            </a:r>
          </a:p>
        </p:txBody>
      </p:sp>
      <p:sp>
        <p:nvSpPr>
          <p:cNvPr id="3" name="Content Placeholder 2">
            <a:extLst>
              <a:ext uri="{FF2B5EF4-FFF2-40B4-BE49-F238E27FC236}">
                <a16:creationId xmlns:a16="http://schemas.microsoft.com/office/drawing/2014/main" id="{D1F9DF67-9174-DA2F-05EA-E3A91E8A51AD}"/>
              </a:ext>
            </a:extLst>
          </p:cNvPr>
          <p:cNvSpPr>
            <a:spLocks noGrp="1"/>
          </p:cNvSpPr>
          <p:nvPr>
            <p:ph idx="1"/>
          </p:nvPr>
        </p:nvSpPr>
        <p:spPr>
          <a:xfrm>
            <a:off x="661012" y="2603499"/>
            <a:ext cx="10884665" cy="3863401"/>
          </a:xfrm>
        </p:spPr>
        <p:txBody>
          <a:bodyPr>
            <a:normAutofit/>
          </a:bodyPr>
          <a:lstStyle/>
          <a:p>
            <a:pPr marL="0" indent="0">
              <a:buNone/>
            </a:pPr>
            <a:r>
              <a:rPr lang="en-US" dirty="0"/>
              <a:t>Backstory: </a:t>
            </a:r>
            <a:r>
              <a:rPr lang="en-US" dirty="0" err="1"/>
              <a:t>Kyira</a:t>
            </a:r>
            <a:r>
              <a:rPr lang="en-US" dirty="0"/>
              <a:t> Adele Dixon, the daughter-in-law to TV Judge Glenda Hatchett gave birth via scheduled repeat cesarean section on April 12, 2016. She was considered an overall healthy individual. Unfortunately, approximately 12 hours after her delivery, she was pronounced dead due to extensive hemorrhaging (internal bleeding). Despite her husband’s advocacy for concerns to be addressed, the hospital staff failed to render care. Dixon was not taken back for surgery until nearly 10 hours after her caesarean. We will watch a clip of Judge Hatchett from 2023 discussing what has been happening since the loss of her daughter-in-law.</a:t>
            </a:r>
          </a:p>
          <a:p>
            <a:pPr marL="0" indent="0">
              <a:buNone/>
            </a:pPr>
            <a:r>
              <a:rPr lang="en-US" dirty="0">
                <a:hlinkClick r:id="rId2"/>
              </a:rPr>
              <a:t>https://youtu.be/HUkejM-Tbu8?si=g0L91tmzOfqZ3SL-</a:t>
            </a:r>
            <a:r>
              <a:rPr lang="en-US" dirty="0"/>
              <a:t> </a:t>
            </a:r>
          </a:p>
        </p:txBody>
      </p:sp>
    </p:spTree>
    <p:extLst>
      <p:ext uri="{BB962C8B-B14F-4D97-AF65-F5344CB8AC3E}">
        <p14:creationId xmlns:p14="http://schemas.microsoft.com/office/powerpoint/2010/main" val="243516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5066B-0694-58A3-B18A-756332433105}"/>
              </a:ext>
            </a:extLst>
          </p:cNvPr>
          <p:cNvSpPr>
            <a:spLocks noGrp="1"/>
          </p:cNvSpPr>
          <p:nvPr>
            <p:ph type="title"/>
          </p:nvPr>
        </p:nvSpPr>
        <p:spPr/>
        <p:txBody>
          <a:bodyPr/>
          <a:lstStyle/>
          <a:p>
            <a:r>
              <a:rPr lang="en-US" dirty="0"/>
              <a:t>Large Group Discussion</a:t>
            </a:r>
          </a:p>
        </p:txBody>
      </p:sp>
      <p:sp>
        <p:nvSpPr>
          <p:cNvPr id="3" name="Content Placeholder 2">
            <a:extLst>
              <a:ext uri="{FF2B5EF4-FFF2-40B4-BE49-F238E27FC236}">
                <a16:creationId xmlns:a16="http://schemas.microsoft.com/office/drawing/2014/main" id="{BB737FC5-252D-B29D-9BC0-42E82A06A44C}"/>
              </a:ext>
            </a:extLst>
          </p:cNvPr>
          <p:cNvSpPr>
            <a:spLocks noGrp="1"/>
          </p:cNvSpPr>
          <p:nvPr>
            <p:ph idx="1"/>
          </p:nvPr>
        </p:nvSpPr>
        <p:spPr>
          <a:xfrm>
            <a:off x="572877" y="2603500"/>
            <a:ext cx="10598227" cy="3416300"/>
          </a:xfrm>
        </p:spPr>
        <p:txBody>
          <a:bodyPr>
            <a:normAutofit/>
          </a:bodyPr>
          <a:lstStyle/>
          <a:p>
            <a:r>
              <a:rPr lang="en-US" dirty="0"/>
              <a:t>What are some initial thoughts that come up when watching this video clip?</a:t>
            </a:r>
          </a:p>
          <a:p>
            <a:r>
              <a:rPr lang="en-US"/>
              <a:t>What </a:t>
            </a:r>
            <a:r>
              <a:rPr lang="en-US" dirty="0"/>
              <a:t>are your thoughts about the family sharing their experiences? How may this align with RJ?</a:t>
            </a:r>
          </a:p>
          <a:p>
            <a:r>
              <a:rPr lang="en-US" dirty="0"/>
              <a:t>Clinical: What may be some clinical approaches that you may consider taking if you were treating a surviving member of this family? What types of support would you recommend for a family after experiencing this type of loss?</a:t>
            </a:r>
          </a:p>
          <a:p>
            <a:r>
              <a:rPr lang="en-US" dirty="0"/>
              <a:t>Macro: What are your thoughts on the steps the federal government is taking? What other steps may be considered in shaping future policy in this area?</a:t>
            </a:r>
          </a:p>
        </p:txBody>
      </p:sp>
    </p:spTree>
    <p:extLst>
      <p:ext uri="{BB962C8B-B14F-4D97-AF65-F5344CB8AC3E}">
        <p14:creationId xmlns:p14="http://schemas.microsoft.com/office/powerpoint/2010/main" val="4077118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08A36-AFC3-4D91-E845-B72E5054F941}"/>
              </a:ext>
            </a:extLst>
          </p:cNvPr>
          <p:cNvSpPr>
            <a:spLocks noGrp="1"/>
          </p:cNvSpPr>
          <p:nvPr>
            <p:ph type="title"/>
          </p:nvPr>
        </p:nvSpPr>
        <p:spPr/>
        <p:txBody>
          <a:bodyPr/>
          <a:lstStyle/>
          <a:p>
            <a:r>
              <a:rPr lang="en-US" dirty="0"/>
              <a:t>Final Presentations</a:t>
            </a:r>
          </a:p>
        </p:txBody>
      </p:sp>
      <p:sp>
        <p:nvSpPr>
          <p:cNvPr id="3" name="Content Placeholder 2">
            <a:extLst>
              <a:ext uri="{FF2B5EF4-FFF2-40B4-BE49-F238E27FC236}">
                <a16:creationId xmlns:a16="http://schemas.microsoft.com/office/drawing/2014/main" id="{F449B627-9126-D2D8-A2D6-A8E0DAF5C8F0}"/>
              </a:ext>
            </a:extLst>
          </p:cNvPr>
          <p:cNvSpPr>
            <a:spLocks noGrp="1"/>
          </p:cNvSpPr>
          <p:nvPr>
            <p:ph idx="1"/>
          </p:nvPr>
        </p:nvSpPr>
        <p:spPr/>
        <p:txBody>
          <a:bodyPr/>
          <a:lstStyle/>
          <a:p>
            <a:r>
              <a:rPr lang="en-US" dirty="0"/>
              <a:t>Guidelines and rubrics are on Moodle—are there any current questions?</a:t>
            </a:r>
          </a:p>
          <a:p>
            <a:r>
              <a:rPr lang="en-US" dirty="0"/>
              <a:t>We will finalize the schedule—I will post it to Moodle (next slide)</a:t>
            </a:r>
          </a:p>
        </p:txBody>
      </p:sp>
    </p:spTree>
    <p:extLst>
      <p:ext uri="{BB962C8B-B14F-4D97-AF65-F5344CB8AC3E}">
        <p14:creationId xmlns:p14="http://schemas.microsoft.com/office/powerpoint/2010/main" val="2541077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E9F42-3B1A-EBB3-69FB-7E1CA43A3325}"/>
              </a:ext>
            </a:extLst>
          </p:cNvPr>
          <p:cNvSpPr>
            <a:spLocks noGrp="1"/>
          </p:cNvSpPr>
          <p:nvPr>
            <p:ph type="title"/>
          </p:nvPr>
        </p:nvSpPr>
        <p:spPr/>
        <p:txBody>
          <a:bodyPr/>
          <a:lstStyle/>
          <a:p>
            <a:r>
              <a:rPr lang="en-US" dirty="0"/>
              <a:t>Final Presentation Sign-Ups</a:t>
            </a:r>
          </a:p>
        </p:txBody>
      </p:sp>
      <p:sp>
        <p:nvSpPr>
          <p:cNvPr id="4" name="Content Placeholder 3">
            <a:extLst>
              <a:ext uri="{FF2B5EF4-FFF2-40B4-BE49-F238E27FC236}">
                <a16:creationId xmlns:a16="http://schemas.microsoft.com/office/drawing/2014/main" id="{31B0BB5E-C1F0-C3F3-6D5F-5FCEDE7F9D26}"/>
              </a:ext>
            </a:extLst>
          </p:cNvPr>
          <p:cNvSpPr>
            <a:spLocks noGrp="1"/>
          </p:cNvSpPr>
          <p:nvPr>
            <p:ph sz="half" idx="1"/>
          </p:nvPr>
        </p:nvSpPr>
        <p:spPr/>
        <p:txBody>
          <a:bodyPr>
            <a:normAutofit lnSpcReduction="10000"/>
          </a:bodyPr>
          <a:lstStyle/>
          <a:p>
            <a:r>
              <a:rPr lang="en-US" dirty="0"/>
              <a:t>8 Students for Session 9 (Mon. Jul 22)</a:t>
            </a:r>
          </a:p>
          <a:p>
            <a:r>
              <a:rPr lang="en-US" dirty="0"/>
              <a:t>1 Sam P.</a:t>
            </a:r>
          </a:p>
          <a:p>
            <a:r>
              <a:rPr lang="en-US" dirty="0"/>
              <a:t>2 Lex</a:t>
            </a:r>
          </a:p>
          <a:p>
            <a:r>
              <a:rPr lang="en-US" dirty="0"/>
              <a:t>3 Adrianna</a:t>
            </a:r>
          </a:p>
          <a:p>
            <a:r>
              <a:rPr lang="en-US" dirty="0"/>
              <a:t>4 Kat</a:t>
            </a:r>
          </a:p>
          <a:p>
            <a:r>
              <a:rPr lang="en-US" dirty="0"/>
              <a:t>5 Savannah</a:t>
            </a:r>
          </a:p>
          <a:p>
            <a:r>
              <a:rPr lang="en-US" dirty="0"/>
              <a:t>6 </a:t>
            </a:r>
          </a:p>
          <a:p>
            <a:r>
              <a:rPr lang="en-US" dirty="0"/>
              <a:t>7</a:t>
            </a:r>
          </a:p>
          <a:p>
            <a:r>
              <a:rPr lang="en-US" dirty="0"/>
              <a:t>8</a:t>
            </a:r>
          </a:p>
        </p:txBody>
      </p:sp>
      <p:sp>
        <p:nvSpPr>
          <p:cNvPr id="5" name="Content Placeholder 4">
            <a:extLst>
              <a:ext uri="{FF2B5EF4-FFF2-40B4-BE49-F238E27FC236}">
                <a16:creationId xmlns:a16="http://schemas.microsoft.com/office/drawing/2014/main" id="{E4D9B800-4E46-AE4A-4FB9-33000FDE7F2C}"/>
              </a:ext>
            </a:extLst>
          </p:cNvPr>
          <p:cNvSpPr>
            <a:spLocks noGrp="1"/>
          </p:cNvSpPr>
          <p:nvPr>
            <p:ph sz="half" idx="2"/>
          </p:nvPr>
        </p:nvSpPr>
        <p:spPr/>
        <p:txBody>
          <a:bodyPr>
            <a:normAutofit lnSpcReduction="10000"/>
          </a:bodyPr>
          <a:lstStyle/>
          <a:p>
            <a:r>
              <a:rPr lang="en-US" dirty="0"/>
              <a:t>8 Students for Session 10 (Thurs. Jul 25)</a:t>
            </a:r>
          </a:p>
          <a:p>
            <a:r>
              <a:rPr lang="en-US" dirty="0"/>
              <a:t>1 Meryl</a:t>
            </a:r>
          </a:p>
          <a:p>
            <a:r>
              <a:rPr lang="en-US" dirty="0"/>
              <a:t>2 Sam S.</a:t>
            </a:r>
          </a:p>
          <a:p>
            <a:r>
              <a:rPr lang="en-US" dirty="0"/>
              <a:t>3 Mel</a:t>
            </a:r>
          </a:p>
          <a:p>
            <a:r>
              <a:rPr lang="en-US" dirty="0"/>
              <a:t>4 Julie</a:t>
            </a:r>
          </a:p>
          <a:p>
            <a:r>
              <a:rPr lang="en-US" dirty="0"/>
              <a:t>5 Alison</a:t>
            </a:r>
          </a:p>
          <a:p>
            <a:r>
              <a:rPr lang="en-US" dirty="0"/>
              <a:t>6 Jamie</a:t>
            </a:r>
          </a:p>
          <a:p>
            <a:r>
              <a:rPr lang="en-US" dirty="0"/>
              <a:t>7</a:t>
            </a:r>
          </a:p>
          <a:p>
            <a:r>
              <a:rPr lang="en-US" dirty="0"/>
              <a:t>8</a:t>
            </a:r>
          </a:p>
        </p:txBody>
      </p:sp>
    </p:spTree>
    <p:extLst>
      <p:ext uri="{BB962C8B-B14F-4D97-AF65-F5344CB8AC3E}">
        <p14:creationId xmlns:p14="http://schemas.microsoft.com/office/powerpoint/2010/main" val="483534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B4F468F-AE96-8674-92CB-81D05000B8FC}"/>
              </a:ext>
            </a:extLst>
          </p:cNvPr>
          <p:cNvSpPr>
            <a:spLocks noGrp="1"/>
          </p:cNvSpPr>
          <p:nvPr>
            <p:ph type="title"/>
          </p:nvPr>
        </p:nvSpPr>
        <p:spPr>
          <a:xfrm>
            <a:off x="1154954" y="855482"/>
            <a:ext cx="8761413" cy="898674"/>
          </a:xfrm>
        </p:spPr>
        <p:txBody>
          <a:bodyPr anchor="b">
            <a:normAutofit/>
          </a:bodyPr>
          <a:lstStyle/>
          <a:p>
            <a:r>
              <a:rPr lang="en-US" dirty="0">
                <a:solidFill>
                  <a:schemeClr val="tx2"/>
                </a:solidFill>
              </a:rPr>
              <a:t>What’s Next</a:t>
            </a:r>
          </a:p>
        </p:txBody>
      </p:sp>
      <p:sp>
        <p:nvSpPr>
          <p:cNvPr id="12" name="Rectangle 11">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CEB3698-5F9B-50D9-7672-286D9A964174}"/>
              </a:ext>
            </a:extLst>
          </p:cNvPr>
          <p:cNvSpPr>
            <a:spLocks noGrp="1"/>
          </p:cNvSpPr>
          <p:nvPr>
            <p:ph idx="1"/>
          </p:nvPr>
        </p:nvSpPr>
        <p:spPr>
          <a:xfrm>
            <a:off x="1154954" y="2079173"/>
            <a:ext cx="8182191" cy="3730689"/>
          </a:xfrm>
        </p:spPr>
        <p:txBody>
          <a:bodyPr anchor="ctr">
            <a:normAutofit/>
          </a:bodyPr>
          <a:lstStyle/>
          <a:p>
            <a:r>
              <a:rPr lang="en-US" dirty="0">
                <a:solidFill>
                  <a:schemeClr val="tx1"/>
                </a:solidFill>
              </a:rPr>
              <a:t>Next session: Moving into the 3</a:t>
            </a:r>
            <a:r>
              <a:rPr lang="en-US" baseline="30000" dirty="0">
                <a:solidFill>
                  <a:schemeClr val="tx1"/>
                </a:solidFill>
              </a:rPr>
              <a:t>rd</a:t>
            </a:r>
            <a:r>
              <a:rPr lang="en-US" dirty="0">
                <a:solidFill>
                  <a:schemeClr val="tx1"/>
                </a:solidFill>
              </a:rPr>
              <a:t> tenet! The Right to Parent in Safe &amp; Sustainable Communities with discussing Perinatal Mental Health, Family Leave Policies &amp; Child Welfare</a:t>
            </a:r>
          </a:p>
          <a:p>
            <a:r>
              <a:rPr lang="en-US" dirty="0">
                <a:solidFill>
                  <a:schemeClr val="tx1"/>
                </a:solidFill>
              </a:rPr>
              <a:t>Current RJ News: Samantha S, </a:t>
            </a:r>
            <a:r>
              <a:rPr lang="en-US" dirty="0" err="1">
                <a:solidFill>
                  <a:schemeClr val="tx1"/>
                </a:solidFill>
              </a:rPr>
              <a:t>Pria</a:t>
            </a:r>
            <a:r>
              <a:rPr lang="en-US" dirty="0">
                <a:solidFill>
                  <a:schemeClr val="tx1"/>
                </a:solidFill>
              </a:rPr>
              <a:t>, Ayana</a:t>
            </a:r>
          </a:p>
          <a:p>
            <a:r>
              <a:rPr lang="en-US" dirty="0">
                <a:solidFill>
                  <a:schemeClr val="tx1"/>
                </a:solidFill>
              </a:rPr>
              <a:t>Use the remainder of class time today to work on final projects</a:t>
            </a:r>
          </a:p>
          <a:p>
            <a:r>
              <a:rPr lang="en-US" dirty="0">
                <a:solidFill>
                  <a:schemeClr val="tx1"/>
                </a:solidFill>
              </a:rPr>
              <a:t>Weekly Reflection #3 (last one!) </a:t>
            </a:r>
            <a:r>
              <a:rPr lang="en-US">
                <a:solidFill>
                  <a:schemeClr val="tx1"/>
                </a:solidFill>
              </a:rPr>
              <a:t>due Saturday</a:t>
            </a:r>
            <a:endParaRPr lang="en-US" dirty="0">
              <a:solidFill>
                <a:schemeClr val="tx1"/>
              </a:solidFill>
            </a:endParaRPr>
          </a:p>
        </p:txBody>
      </p:sp>
    </p:spTree>
    <p:extLst>
      <p:ext uri="{BB962C8B-B14F-4D97-AF65-F5344CB8AC3E}">
        <p14:creationId xmlns:p14="http://schemas.microsoft.com/office/powerpoint/2010/main" val="1002094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E78BE-7330-1FA4-AEC3-065146759E1E}"/>
              </a:ext>
            </a:extLst>
          </p:cNvPr>
          <p:cNvSpPr>
            <a:spLocks noGrp="1"/>
          </p:cNvSpPr>
          <p:nvPr>
            <p:ph type="title"/>
          </p:nvPr>
        </p:nvSpPr>
        <p:spPr/>
        <p:txBody>
          <a:bodyPr/>
          <a:lstStyle/>
          <a:p>
            <a:r>
              <a:rPr lang="en-US" dirty="0"/>
              <a:t>Infertility and Eugenics Wrap Up</a:t>
            </a:r>
          </a:p>
        </p:txBody>
      </p:sp>
      <p:sp>
        <p:nvSpPr>
          <p:cNvPr id="3" name="Content Placeholder 2">
            <a:extLst>
              <a:ext uri="{FF2B5EF4-FFF2-40B4-BE49-F238E27FC236}">
                <a16:creationId xmlns:a16="http://schemas.microsoft.com/office/drawing/2014/main" id="{94D43BC5-A44E-9F64-E474-5420623CE872}"/>
              </a:ext>
            </a:extLst>
          </p:cNvPr>
          <p:cNvSpPr>
            <a:spLocks noGrp="1"/>
          </p:cNvSpPr>
          <p:nvPr>
            <p:ph idx="1"/>
          </p:nvPr>
        </p:nvSpPr>
        <p:spPr>
          <a:xfrm>
            <a:off x="650929" y="2603500"/>
            <a:ext cx="10848813" cy="3704310"/>
          </a:xfrm>
        </p:spPr>
        <p:txBody>
          <a:bodyPr>
            <a:normAutofit fontScale="92500" lnSpcReduction="10000"/>
          </a:bodyPr>
          <a:lstStyle/>
          <a:p>
            <a:r>
              <a:rPr lang="en-US" dirty="0"/>
              <a:t>Last class session covered infertility and eugenics and how this relates to strategies of population control and stratified reproduction—how politics and policies values some people’s ability to reproduce over others.</a:t>
            </a:r>
          </a:p>
          <a:p>
            <a:r>
              <a:rPr lang="en-US" dirty="0"/>
              <a:t>Content covered included Addressing Infertility, Reproductive Justice, and Artificial Reproductive Technology talk by Dr. Camille Hammond</a:t>
            </a:r>
          </a:p>
          <a:p>
            <a:r>
              <a:rPr lang="en-US" dirty="0"/>
              <a:t>Class Slides covered:</a:t>
            </a:r>
          </a:p>
          <a:p>
            <a:pPr lvl="1"/>
            <a:r>
              <a:rPr lang="en-US" dirty="0"/>
              <a:t>Definition of Infertility of ASRM</a:t>
            </a:r>
          </a:p>
          <a:p>
            <a:pPr lvl="1"/>
            <a:r>
              <a:rPr lang="en-US" dirty="0"/>
              <a:t>Overview of IVF: process, common difficulties, and ethical challenges</a:t>
            </a:r>
          </a:p>
          <a:p>
            <a:pPr lvl="1"/>
            <a:r>
              <a:rPr lang="en-US" dirty="0"/>
              <a:t> Eugenics: definition, origins of eugenics, history of forced sterilization with connection to eugenics and, IVF concerns around eugenics</a:t>
            </a:r>
          </a:p>
          <a:p>
            <a:r>
              <a:rPr lang="en-US" dirty="0"/>
              <a:t>What thoughts and reactions did you have?</a:t>
            </a:r>
          </a:p>
          <a:p>
            <a:r>
              <a:rPr lang="en-US" dirty="0"/>
              <a:t>What questions came up for you?</a:t>
            </a:r>
          </a:p>
        </p:txBody>
      </p:sp>
    </p:spTree>
    <p:extLst>
      <p:ext uri="{BB962C8B-B14F-4D97-AF65-F5344CB8AC3E}">
        <p14:creationId xmlns:p14="http://schemas.microsoft.com/office/powerpoint/2010/main" val="2434601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3" name="Rectangle 12">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descr="A stack of newspaper">
            <a:extLst>
              <a:ext uri="{FF2B5EF4-FFF2-40B4-BE49-F238E27FC236}">
                <a16:creationId xmlns:a16="http://schemas.microsoft.com/office/drawing/2014/main" id="{1D633A95-BCE3-6F97-4ED9-814A11CC9BF2}"/>
              </a:ext>
            </a:extLst>
          </p:cNvPr>
          <p:cNvPicPr>
            <a:picLocks noChangeAspect="1"/>
          </p:cNvPicPr>
          <p:nvPr/>
        </p:nvPicPr>
        <p:blipFill rotWithShape="1">
          <a:blip r:embed="rId4"/>
          <a:srcRect t="29278" r="-1" b="13130"/>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15" name="Freeform: Shape 14">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17704753-B645-011C-1A4E-26275506B334}"/>
              </a:ext>
            </a:extLst>
          </p:cNvPr>
          <p:cNvSpPr>
            <a:spLocks noGrp="1"/>
          </p:cNvSpPr>
          <p:nvPr>
            <p:ph type="title"/>
          </p:nvPr>
        </p:nvSpPr>
        <p:spPr>
          <a:xfrm>
            <a:off x="892199" y="4854346"/>
            <a:ext cx="10407602" cy="868026"/>
          </a:xfrm>
        </p:spPr>
        <p:txBody>
          <a:bodyPr vert="horz" lIns="91440" tIns="45720" rIns="91440" bIns="45720" rtlCol="0" anchor="b">
            <a:normAutofit/>
          </a:bodyPr>
          <a:lstStyle/>
          <a:p>
            <a:pPr algn="ctr"/>
            <a:r>
              <a:rPr lang="en-US" sz="4400" dirty="0">
                <a:solidFill>
                  <a:srgbClr val="EBEBEB"/>
                </a:solidFill>
              </a:rPr>
              <a:t>Current RJ News/Journal Article</a:t>
            </a:r>
          </a:p>
        </p:txBody>
      </p:sp>
      <p:sp>
        <p:nvSpPr>
          <p:cNvPr id="19"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785499"/>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62747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0973253-1B76-5CBD-FBF8-A65E5557004B}"/>
              </a:ext>
            </a:extLst>
          </p:cNvPr>
          <p:cNvSpPr>
            <a:spLocks noGrp="1"/>
          </p:cNvSpPr>
          <p:nvPr>
            <p:ph type="title"/>
          </p:nvPr>
        </p:nvSpPr>
        <p:spPr>
          <a:xfrm>
            <a:off x="1154954" y="855482"/>
            <a:ext cx="8761413" cy="898674"/>
          </a:xfrm>
        </p:spPr>
        <p:txBody>
          <a:bodyPr anchor="b">
            <a:normAutofit/>
          </a:bodyPr>
          <a:lstStyle/>
          <a:p>
            <a:r>
              <a:rPr lang="en-US" dirty="0">
                <a:solidFill>
                  <a:schemeClr val="tx2"/>
                </a:solidFill>
              </a:rPr>
              <a:t>Today’s Objectives:</a:t>
            </a:r>
          </a:p>
        </p:txBody>
      </p:sp>
      <p:sp>
        <p:nvSpPr>
          <p:cNvPr id="12" name="Rectangle 11">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870CA1CF-D86B-E388-1AF6-0E882761B6E0}"/>
              </a:ext>
            </a:extLst>
          </p:cNvPr>
          <p:cNvSpPr>
            <a:spLocks noGrp="1"/>
          </p:cNvSpPr>
          <p:nvPr>
            <p:ph idx="1"/>
          </p:nvPr>
        </p:nvSpPr>
        <p:spPr>
          <a:xfrm>
            <a:off x="1154954" y="2079173"/>
            <a:ext cx="8182191" cy="3730689"/>
          </a:xfrm>
        </p:spPr>
        <p:txBody>
          <a:bodyPr anchor="ctr">
            <a:normAutofit/>
          </a:bodyPr>
          <a:lstStyle/>
          <a:p>
            <a:r>
              <a:rPr lang="en-US" dirty="0">
                <a:solidFill>
                  <a:schemeClr val="tx1"/>
                </a:solidFill>
              </a:rPr>
              <a:t>Brief Stats to Know</a:t>
            </a:r>
          </a:p>
          <a:p>
            <a:r>
              <a:rPr lang="en-US" dirty="0">
                <a:solidFill>
                  <a:schemeClr val="tx1"/>
                </a:solidFill>
              </a:rPr>
              <a:t>Briefly discuss readings </a:t>
            </a:r>
          </a:p>
          <a:p>
            <a:r>
              <a:rPr lang="en-US" dirty="0">
                <a:solidFill>
                  <a:schemeClr val="tx1"/>
                </a:solidFill>
              </a:rPr>
              <a:t>Small group discussion on the podcast</a:t>
            </a:r>
          </a:p>
          <a:p>
            <a:r>
              <a:rPr lang="en-US" dirty="0">
                <a:solidFill>
                  <a:schemeClr val="tx1"/>
                </a:solidFill>
              </a:rPr>
              <a:t>Wellness Break</a:t>
            </a:r>
          </a:p>
          <a:p>
            <a:r>
              <a:rPr lang="en-US" dirty="0">
                <a:solidFill>
                  <a:schemeClr val="tx1"/>
                </a:solidFill>
              </a:rPr>
              <a:t>Current RJ News: Meryl, Mel, Lex</a:t>
            </a:r>
          </a:p>
          <a:p>
            <a:r>
              <a:rPr lang="en-US" dirty="0">
                <a:solidFill>
                  <a:schemeClr val="tx1"/>
                </a:solidFill>
              </a:rPr>
              <a:t>Case scenario for Discussion</a:t>
            </a:r>
          </a:p>
          <a:p>
            <a:r>
              <a:rPr lang="en-US" dirty="0">
                <a:solidFill>
                  <a:schemeClr val="tx1"/>
                </a:solidFill>
              </a:rPr>
              <a:t>Final Presentation- finalizing schedule and class worktime (if available)</a:t>
            </a:r>
          </a:p>
          <a:p>
            <a:r>
              <a:rPr lang="en-US" dirty="0">
                <a:solidFill>
                  <a:schemeClr val="tx1"/>
                </a:solidFill>
              </a:rPr>
              <a:t>What’s Next?</a:t>
            </a:r>
          </a:p>
        </p:txBody>
      </p:sp>
    </p:spTree>
    <p:extLst>
      <p:ext uri="{BB962C8B-B14F-4D97-AF65-F5344CB8AC3E}">
        <p14:creationId xmlns:p14="http://schemas.microsoft.com/office/powerpoint/2010/main" val="3131676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1782E-A330-4475-2D87-F436C7278B6F}"/>
              </a:ext>
            </a:extLst>
          </p:cNvPr>
          <p:cNvSpPr>
            <a:spLocks noGrp="1"/>
          </p:cNvSpPr>
          <p:nvPr>
            <p:ph type="title"/>
          </p:nvPr>
        </p:nvSpPr>
        <p:spPr/>
        <p:txBody>
          <a:bodyPr/>
          <a:lstStyle/>
          <a:p>
            <a:r>
              <a:rPr lang="en-US" dirty="0"/>
              <a:t>Brief Stats</a:t>
            </a:r>
          </a:p>
        </p:txBody>
      </p:sp>
      <p:sp>
        <p:nvSpPr>
          <p:cNvPr id="3" name="Content Placeholder 2">
            <a:extLst>
              <a:ext uri="{FF2B5EF4-FFF2-40B4-BE49-F238E27FC236}">
                <a16:creationId xmlns:a16="http://schemas.microsoft.com/office/drawing/2014/main" id="{DC1DE17C-1670-BE11-E3A6-6C419AF27037}"/>
              </a:ext>
            </a:extLst>
          </p:cNvPr>
          <p:cNvSpPr>
            <a:spLocks noGrp="1"/>
          </p:cNvSpPr>
          <p:nvPr>
            <p:ph idx="1"/>
          </p:nvPr>
        </p:nvSpPr>
        <p:spPr/>
        <p:txBody>
          <a:bodyPr/>
          <a:lstStyle/>
          <a:p>
            <a:r>
              <a:rPr lang="en-US" dirty="0"/>
              <a:t>Maternal mortality is referring to deaths of those who are pregnant and up to 42 days postpartum/post-termination of a pregnancy</a:t>
            </a:r>
          </a:p>
          <a:p>
            <a:r>
              <a:rPr lang="en-US" dirty="0"/>
              <a:t>In the US, the maternal mortality rate is approximately 32.9 deaths per 100,000 live births as of 2021, which was up from a rate of 23.8 in 2020</a:t>
            </a:r>
          </a:p>
          <a:p>
            <a:r>
              <a:rPr lang="en-US" dirty="0"/>
              <a:t>The US maternal mortality rate is rated one of the highest amongst “developed” countries. </a:t>
            </a:r>
          </a:p>
          <a:p>
            <a:r>
              <a:rPr lang="en-US" dirty="0"/>
              <a:t>Significant areas of disparities for Native Hawaiian and other Pacific Islander, Indigenous/Native Americans, and Black/African American birthing groups (see chart on next slide)</a:t>
            </a:r>
          </a:p>
          <a:p>
            <a:pPr lvl="1"/>
            <a:endParaRPr lang="en-US" dirty="0"/>
          </a:p>
        </p:txBody>
      </p:sp>
    </p:spTree>
    <p:extLst>
      <p:ext uri="{BB962C8B-B14F-4D97-AF65-F5344CB8AC3E}">
        <p14:creationId xmlns:p14="http://schemas.microsoft.com/office/powerpoint/2010/main" val="2421951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28" name="Freeform: Shape 14">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29"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C54E6B1C-97E6-DDB6-E19A-58EB1CB4D3FD}"/>
              </a:ext>
            </a:extLst>
          </p:cNvPr>
          <p:cNvSpPr>
            <a:spLocks noGrp="1"/>
          </p:cNvSpPr>
          <p:nvPr>
            <p:ph type="title"/>
          </p:nvPr>
        </p:nvSpPr>
        <p:spPr>
          <a:xfrm>
            <a:off x="775288" y="750277"/>
            <a:ext cx="2942210" cy="1020232"/>
          </a:xfrm>
        </p:spPr>
        <p:txBody>
          <a:bodyPr vert="horz" lIns="91440" tIns="45720" rIns="91440" bIns="45720" rtlCol="0" anchor="ctr">
            <a:normAutofit/>
          </a:bodyPr>
          <a:lstStyle/>
          <a:p>
            <a:pPr>
              <a:lnSpc>
                <a:spcPct val="90000"/>
              </a:lnSpc>
            </a:pPr>
            <a:r>
              <a:rPr lang="en-US" sz="3300" b="0" i="0" kern="1200">
                <a:solidFill>
                  <a:srgbClr val="EBEBEB"/>
                </a:solidFill>
                <a:latin typeface="+mj-lt"/>
                <a:ea typeface="+mj-ea"/>
                <a:cs typeface="+mj-cs"/>
              </a:rPr>
              <a:t>Maternal Mortality</a:t>
            </a:r>
            <a:endParaRPr lang="en-US" sz="3300" b="0" i="0" kern="1200" dirty="0">
              <a:solidFill>
                <a:srgbClr val="EBEBEB"/>
              </a:solidFill>
              <a:latin typeface="+mj-lt"/>
              <a:ea typeface="+mj-ea"/>
              <a:cs typeface="+mj-cs"/>
            </a:endParaRPr>
          </a:p>
        </p:txBody>
      </p:sp>
      <p:sp>
        <p:nvSpPr>
          <p:cNvPr id="30" name="Rectangle 29">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Oval 30">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Oval 31">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pic>
        <p:nvPicPr>
          <p:cNvPr id="4" name="Picture 3" descr="A graph of death&#10;&#10;Description automatically generated with medium confidence">
            <a:extLst>
              <a:ext uri="{FF2B5EF4-FFF2-40B4-BE49-F238E27FC236}">
                <a16:creationId xmlns:a16="http://schemas.microsoft.com/office/drawing/2014/main" id="{A86A40E1-3E1A-4B59-AE25-454F10DA51A5}"/>
              </a:ext>
            </a:extLst>
          </p:cNvPr>
          <p:cNvPicPr>
            <a:picLocks noChangeAspect="1"/>
          </p:cNvPicPr>
          <p:nvPr/>
        </p:nvPicPr>
        <p:blipFill>
          <a:blip r:embed="rId3"/>
          <a:stretch>
            <a:fillRect/>
          </a:stretch>
        </p:blipFill>
        <p:spPr>
          <a:xfrm>
            <a:off x="2666533" y="1359793"/>
            <a:ext cx="8776595" cy="4414522"/>
          </a:xfrm>
          <a:prstGeom prst="rect">
            <a:avLst/>
          </a:prstGeom>
        </p:spPr>
      </p:pic>
      <p:sp>
        <p:nvSpPr>
          <p:cNvPr id="7" name="TextBox 6">
            <a:extLst>
              <a:ext uri="{FF2B5EF4-FFF2-40B4-BE49-F238E27FC236}">
                <a16:creationId xmlns:a16="http://schemas.microsoft.com/office/drawing/2014/main" id="{43AC7BAA-A693-E761-ADE8-7210B552D949}"/>
              </a:ext>
            </a:extLst>
          </p:cNvPr>
          <p:cNvSpPr txBox="1"/>
          <p:nvPr/>
        </p:nvSpPr>
        <p:spPr>
          <a:xfrm>
            <a:off x="5114134" y="5774315"/>
            <a:ext cx="6846047" cy="699253"/>
          </a:xfrm>
          <a:prstGeom prst="rect">
            <a:avLst/>
          </a:prstGeom>
        </p:spPr>
        <p:txBody>
          <a:bodyPr vert="horz" lIns="91440" tIns="45720" rIns="91440" bIns="45720" rtlCol="0">
            <a:normAutofit/>
          </a:bodyPr>
          <a:lstStyle/>
          <a:p>
            <a:pPr>
              <a:spcBef>
                <a:spcPts val="1000"/>
              </a:spcBef>
              <a:buClr>
                <a:schemeClr val="accent1"/>
              </a:buClr>
              <a:buSzPct val="80000"/>
            </a:pPr>
            <a:r>
              <a:rPr lang="en-US">
                <a:solidFill>
                  <a:schemeClr val="bg1"/>
                </a:solidFill>
              </a:rPr>
              <a:t>https://www.cdc.gov/reproductivehealth/maternal-mortality/pregnancy-mortality-surveillance-system.htm</a:t>
            </a:r>
            <a:endParaRPr lang="en-US" dirty="0">
              <a:solidFill>
                <a:schemeClr val="bg1"/>
              </a:solidFill>
            </a:endParaRPr>
          </a:p>
        </p:txBody>
      </p:sp>
    </p:spTree>
    <p:extLst>
      <p:ext uri="{BB962C8B-B14F-4D97-AF65-F5344CB8AC3E}">
        <p14:creationId xmlns:p14="http://schemas.microsoft.com/office/powerpoint/2010/main" val="57819123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5" name="Group 24">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26" name="Rectangle 25">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en-US"/>
            </a:p>
          </p:txBody>
        </p:sp>
      </p:grpSp>
      <p:sp>
        <p:nvSpPr>
          <p:cNvPr id="2" name="Title 1">
            <a:extLst>
              <a:ext uri="{FF2B5EF4-FFF2-40B4-BE49-F238E27FC236}">
                <a16:creationId xmlns:a16="http://schemas.microsoft.com/office/drawing/2014/main" id="{B9DC9146-4EF2-C134-4238-3F89E70636F9}"/>
              </a:ext>
            </a:extLst>
          </p:cNvPr>
          <p:cNvSpPr>
            <a:spLocks noGrp="1"/>
          </p:cNvSpPr>
          <p:nvPr>
            <p:ph type="title"/>
          </p:nvPr>
        </p:nvSpPr>
        <p:spPr>
          <a:xfrm>
            <a:off x="1000372" y="1209957"/>
            <a:ext cx="3034580" cy="4438087"/>
          </a:xfrm>
        </p:spPr>
        <p:txBody>
          <a:bodyPr anchor="ctr">
            <a:normAutofit/>
          </a:bodyPr>
          <a:lstStyle/>
          <a:p>
            <a:pPr algn="r"/>
            <a:r>
              <a:rPr lang="en-US" sz="3200" dirty="0">
                <a:solidFill>
                  <a:schemeClr val="tx1"/>
                </a:solidFill>
              </a:rPr>
              <a:t> Class Readings</a:t>
            </a:r>
          </a:p>
        </p:txBody>
      </p:sp>
      <p:cxnSp>
        <p:nvCxnSpPr>
          <p:cNvPr id="29" name="Straight Connector 28">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A34BFAB-3D22-2A83-07DA-21491EB72A24}"/>
              </a:ext>
            </a:extLst>
          </p:cNvPr>
          <p:cNvSpPr>
            <a:spLocks noGrp="1"/>
          </p:cNvSpPr>
          <p:nvPr>
            <p:ph idx="1"/>
          </p:nvPr>
        </p:nvSpPr>
        <p:spPr>
          <a:xfrm>
            <a:off x="4678424" y="1059025"/>
            <a:ext cx="5302189" cy="4739950"/>
          </a:xfrm>
        </p:spPr>
        <p:txBody>
          <a:bodyPr anchor="ctr">
            <a:normAutofit/>
          </a:bodyPr>
          <a:lstStyle/>
          <a:p>
            <a:r>
              <a:rPr lang="en-US" dirty="0">
                <a:solidFill>
                  <a:schemeClr val="tx1"/>
                </a:solidFill>
              </a:rPr>
              <a:t>Davis (2019): Obstetric Racism: The Racial Politics of pregnancy, Labor, and Birthing</a:t>
            </a:r>
          </a:p>
        </p:txBody>
      </p:sp>
    </p:spTree>
    <p:extLst>
      <p:ext uri="{BB962C8B-B14F-4D97-AF65-F5344CB8AC3E}">
        <p14:creationId xmlns:p14="http://schemas.microsoft.com/office/powerpoint/2010/main" val="2034706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7AD28-7D45-BA81-9765-E88058DEEA59}"/>
              </a:ext>
            </a:extLst>
          </p:cNvPr>
          <p:cNvSpPr>
            <a:spLocks noGrp="1"/>
          </p:cNvSpPr>
          <p:nvPr>
            <p:ph type="title"/>
          </p:nvPr>
        </p:nvSpPr>
        <p:spPr>
          <a:xfrm>
            <a:off x="1154954" y="973668"/>
            <a:ext cx="9068699" cy="706964"/>
          </a:xfrm>
        </p:spPr>
        <p:txBody>
          <a:bodyPr/>
          <a:lstStyle/>
          <a:p>
            <a:r>
              <a:rPr lang="en-US" dirty="0"/>
              <a:t>Small Group Discussion: Reproductive Injustice Podcast</a:t>
            </a:r>
          </a:p>
        </p:txBody>
      </p:sp>
      <p:sp>
        <p:nvSpPr>
          <p:cNvPr id="3" name="Content Placeholder 2">
            <a:extLst>
              <a:ext uri="{FF2B5EF4-FFF2-40B4-BE49-F238E27FC236}">
                <a16:creationId xmlns:a16="http://schemas.microsoft.com/office/drawing/2014/main" id="{AC726629-1247-EBBC-6B26-13CE608DA4FC}"/>
              </a:ext>
            </a:extLst>
          </p:cNvPr>
          <p:cNvSpPr>
            <a:spLocks noGrp="1"/>
          </p:cNvSpPr>
          <p:nvPr>
            <p:ph idx="1"/>
          </p:nvPr>
        </p:nvSpPr>
        <p:spPr/>
        <p:txBody>
          <a:bodyPr>
            <a:normAutofit lnSpcReduction="10000"/>
          </a:bodyPr>
          <a:lstStyle/>
          <a:p>
            <a:r>
              <a:rPr lang="en-US" dirty="0"/>
              <a:t>What were some things that were shocking to you or was new information to you?</a:t>
            </a:r>
          </a:p>
          <a:p>
            <a:r>
              <a:rPr lang="en-US" dirty="0"/>
              <a:t>We heard stories from several individuals. Which story stood out or left an impact on you? What were the details that stuck with you?</a:t>
            </a:r>
          </a:p>
          <a:p>
            <a:r>
              <a:rPr lang="en-US" dirty="0"/>
              <a:t>In reflecting on the podcast, what may be a role for social workers inside and outside these settings to support birthing individuals in the prison system? </a:t>
            </a:r>
          </a:p>
          <a:p>
            <a:pPr lvl="1"/>
            <a:r>
              <a:rPr lang="en-US" dirty="0"/>
              <a:t>What ways can clinical social work support individuals like we heard from on the podcast?</a:t>
            </a:r>
          </a:p>
          <a:p>
            <a:pPr lvl="1"/>
            <a:r>
              <a:rPr lang="en-US" dirty="0"/>
              <a:t>What ways can macro social work support policy changes that are informed by RJ?</a:t>
            </a:r>
          </a:p>
        </p:txBody>
      </p:sp>
    </p:spTree>
    <p:extLst>
      <p:ext uri="{BB962C8B-B14F-4D97-AF65-F5344CB8AC3E}">
        <p14:creationId xmlns:p14="http://schemas.microsoft.com/office/powerpoint/2010/main" val="3315160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0" name="Rectangle 19">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2" name="Rectangle 21">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3" name="Picture 22" descr="Coffee on white background">
            <a:extLst>
              <a:ext uri="{FF2B5EF4-FFF2-40B4-BE49-F238E27FC236}">
                <a16:creationId xmlns:a16="http://schemas.microsoft.com/office/drawing/2014/main" id="{31184C0A-7661-E68B-7BE1-98A7D8A0E4EA}"/>
              </a:ext>
            </a:extLst>
          </p:cNvPr>
          <p:cNvPicPr>
            <a:picLocks noChangeAspect="1"/>
          </p:cNvPicPr>
          <p:nvPr/>
        </p:nvPicPr>
        <p:blipFill rotWithShape="1">
          <a:blip r:embed="rId3"/>
          <a:srcRect t="20026" r="-1" b="18284"/>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24" name="Freeform: Shape 14">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49AE8144-03FC-EEDE-1C1A-A11B3C20DCCB}"/>
              </a:ext>
            </a:extLst>
          </p:cNvPr>
          <p:cNvSpPr>
            <a:spLocks noGrp="1"/>
          </p:cNvSpPr>
          <p:nvPr>
            <p:ph type="title"/>
          </p:nvPr>
        </p:nvSpPr>
        <p:spPr>
          <a:xfrm>
            <a:off x="892199" y="4854346"/>
            <a:ext cx="10407602" cy="868026"/>
          </a:xfrm>
        </p:spPr>
        <p:txBody>
          <a:bodyPr vert="horz" lIns="91440" tIns="45720" rIns="91440" bIns="45720" rtlCol="0" anchor="b">
            <a:normAutofit/>
          </a:bodyPr>
          <a:lstStyle/>
          <a:p>
            <a:pPr algn="ctr"/>
            <a:r>
              <a:rPr lang="en-US" sz="4400" dirty="0">
                <a:solidFill>
                  <a:srgbClr val="EBEBEB"/>
                </a:solidFill>
              </a:rPr>
              <a:t>Wellness Break!</a:t>
            </a:r>
          </a:p>
        </p:txBody>
      </p:sp>
      <p:sp>
        <p:nvSpPr>
          <p:cNvPr id="19"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785499"/>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026418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{877B388A-C7C5-F04D-A841-A1A680CF077F}tf10001076</Template>
  <TotalTime>29805</TotalTime>
  <Words>846</Words>
  <Application>Microsoft Macintosh PowerPoint</Application>
  <PresentationFormat>Widescreen</PresentationFormat>
  <Paragraphs>80</Paragraphs>
  <Slides>15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Arial</vt:lpstr>
      <vt:lpstr>Century Gothic</vt:lpstr>
      <vt:lpstr>Wingdings 3</vt:lpstr>
      <vt:lpstr>Ion Boardroom</vt:lpstr>
      <vt:lpstr>Reproductive Justice &amp; Social Work Praxis</vt:lpstr>
      <vt:lpstr>Infertility and Eugenics Wrap Up</vt:lpstr>
      <vt:lpstr>Current RJ News/Journal Article</vt:lpstr>
      <vt:lpstr>Today’s Objectives:</vt:lpstr>
      <vt:lpstr>Brief Stats</vt:lpstr>
      <vt:lpstr>Maternal Mortality</vt:lpstr>
      <vt:lpstr> Class Readings</vt:lpstr>
      <vt:lpstr>Small Group Discussion: Reproductive Injustice Podcast</vt:lpstr>
      <vt:lpstr>Wellness Break!</vt:lpstr>
      <vt:lpstr>Current RJ News/Journal Article</vt:lpstr>
      <vt:lpstr>Case Scenario (Trigger Warning)</vt:lpstr>
      <vt:lpstr>Large Group Discussion</vt:lpstr>
      <vt:lpstr>Final Presentations</vt:lpstr>
      <vt:lpstr>Final Presentation Sign-Ups</vt:lpstr>
      <vt:lpstr>What’s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Reproductive Justice &amp; Social Work Praxis</dc:title>
  <dc:creator>Lindsay Griffin</dc:creator>
  <cp:lastModifiedBy>Lindsay Griffin</cp:lastModifiedBy>
  <cp:revision>42</cp:revision>
  <dcterms:created xsi:type="dcterms:W3CDTF">2023-11-19T14:19:26Z</dcterms:created>
  <dcterms:modified xsi:type="dcterms:W3CDTF">2024-07-11T12:59:29Z</dcterms:modified>
</cp:coreProperties>
</file>