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3" r:id="rId1"/>
  </p:sldMasterIdLst>
  <p:notesMasterIdLst>
    <p:notesMasterId r:id="rId22"/>
  </p:notesMasterIdLst>
  <p:sldIdLst>
    <p:sldId id="256" r:id="rId2"/>
    <p:sldId id="258" r:id="rId3"/>
    <p:sldId id="272" r:id="rId4"/>
    <p:sldId id="267" r:id="rId5"/>
    <p:sldId id="264" r:id="rId6"/>
    <p:sldId id="279" r:id="rId7"/>
    <p:sldId id="280" r:id="rId8"/>
    <p:sldId id="281" r:id="rId9"/>
    <p:sldId id="286" r:id="rId10"/>
    <p:sldId id="282" r:id="rId11"/>
    <p:sldId id="283" r:id="rId12"/>
    <p:sldId id="285" r:id="rId13"/>
    <p:sldId id="273" r:id="rId14"/>
    <p:sldId id="275" r:id="rId15"/>
    <p:sldId id="277" r:id="rId16"/>
    <p:sldId id="278" r:id="rId17"/>
    <p:sldId id="276" r:id="rId18"/>
    <p:sldId id="284" r:id="rId19"/>
    <p:sldId id="287"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4"/>
    <p:restoredTop sz="96197"/>
  </p:normalViewPr>
  <p:slideViewPr>
    <p:cSldViewPr snapToGrid="0">
      <p:cViewPr varScale="1">
        <p:scale>
          <a:sx n="116" d="100"/>
          <a:sy n="116" d="100"/>
        </p:scale>
        <p:origin x="22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DD598-0060-C840-A29B-C59413E1DFA5}" type="datetimeFigureOut">
              <a:rPr lang="en-US" smtClean="0"/>
              <a:t>7/14/24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F5AE8-3A2D-4D40-B6D6-ACC15E0AFBFB}" type="slidenum">
              <a:rPr lang="en-US" smtClean="0"/>
              <a:t>‹#›</a:t>
            </a:fld>
            <a:endParaRPr lang="en-US"/>
          </a:p>
        </p:txBody>
      </p:sp>
    </p:spTree>
    <p:extLst>
      <p:ext uri="{BB962C8B-B14F-4D97-AF65-F5344CB8AC3E}">
        <p14:creationId xmlns:p14="http://schemas.microsoft.com/office/powerpoint/2010/main" val="52126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586B75A-687E-405C-8A0B-8D00578BA2C3}" type="datetimeFigureOut">
              <a:rPr lang="en-US" smtClean="0"/>
              <a:pPr/>
              <a:t>7/14/24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150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99841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956403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96897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93034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65746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89392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86B75A-687E-405C-8A0B-8D00578BA2C3}" type="datetimeFigureOut">
              <a:rPr lang="en-US" smtClean="0"/>
              <a:pPr/>
              <a:t>7/14/24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07945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586B75A-687E-405C-8A0B-8D00578BA2C3}" type="datetimeFigureOut">
              <a:rPr lang="en-US" smtClean="0"/>
              <a:pPr/>
              <a:t>7/14/24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02841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8643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11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51812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79363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944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4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01114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98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586B75A-687E-405C-8A0B-8D00578BA2C3}" type="datetimeFigureOut">
              <a:rPr lang="en-US" smtClean="0"/>
              <a:pPr/>
              <a:t>7/14/24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681878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parents.com/parenting/work/life-balance/maternity-leave-benefits-for-every-stat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55C362CC-957F-6890-78A6-2C5366B651E1}"/>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Reproductive Justice &amp; Social Work Praxis</a:t>
            </a:r>
          </a:p>
        </p:txBody>
      </p:sp>
      <p:sp>
        <p:nvSpPr>
          <p:cNvPr id="3" name="Subtitle 2">
            <a:extLst>
              <a:ext uri="{FF2B5EF4-FFF2-40B4-BE49-F238E27FC236}">
                <a16:creationId xmlns:a16="http://schemas.microsoft.com/office/drawing/2014/main" id="{93E7A329-3987-938F-D498-519634431F41}"/>
              </a:ext>
            </a:extLst>
          </p:cNvPr>
          <p:cNvSpPr>
            <a:spLocks noGrp="1"/>
          </p:cNvSpPr>
          <p:nvPr>
            <p:ph type="subTitle" idx="1"/>
          </p:nvPr>
        </p:nvSpPr>
        <p:spPr>
          <a:xfrm>
            <a:off x="1683171" y="4293441"/>
            <a:ext cx="8825658" cy="1234148"/>
          </a:xfrm>
        </p:spPr>
        <p:txBody>
          <a:bodyPr>
            <a:normAutofit lnSpcReduction="10000"/>
          </a:bodyPr>
          <a:lstStyle/>
          <a:p>
            <a:pPr algn="ctr"/>
            <a:r>
              <a:rPr lang="en-US" sz="2000" dirty="0"/>
              <a:t>Session 7: The right to parent in safe &amp; sustainable communities</a:t>
            </a:r>
          </a:p>
          <a:p>
            <a:pPr algn="ctr"/>
            <a:r>
              <a:rPr lang="en-US" sz="2000" dirty="0"/>
              <a:t>Perinatal Mental Health, Family Leave &amp; child welfare</a:t>
            </a:r>
          </a:p>
          <a:p>
            <a:pPr algn="ctr"/>
            <a:r>
              <a:rPr lang="en-US" sz="2000" dirty="0"/>
              <a:t>Prof. Lindsay Griffin</a:t>
            </a:r>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600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D2F8-5DD1-BFF6-3864-E80A91C84E74}"/>
              </a:ext>
            </a:extLst>
          </p:cNvPr>
          <p:cNvSpPr>
            <a:spLocks noGrp="1"/>
          </p:cNvSpPr>
          <p:nvPr>
            <p:ph type="title"/>
          </p:nvPr>
        </p:nvSpPr>
        <p:spPr/>
        <p:txBody>
          <a:bodyPr/>
          <a:lstStyle/>
          <a:p>
            <a:r>
              <a:rPr lang="en-US" dirty="0"/>
              <a:t>Postpartum Support International (PSI)</a:t>
            </a:r>
          </a:p>
        </p:txBody>
      </p:sp>
      <p:sp>
        <p:nvSpPr>
          <p:cNvPr id="3" name="Content Placeholder 2">
            <a:extLst>
              <a:ext uri="{FF2B5EF4-FFF2-40B4-BE49-F238E27FC236}">
                <a16:creationId xmlns:a16="http://schemas.microsoft.com/office/drawing/2014/main" id="{D645D3DF-8304-A9AE-CB6C-B38322BA75E0}"/>
              </a:ext>
            </a:extLst>
          </p:cNvPr>
          <p:cNvSpPr>
            <a:spLocks noGrp="1"/>
          </p:cNvSpPr>
          <p:nvPr>
            <p:ph idx="1"/>
          </p:nvPr>
        </p:nvSpPr>
        <p:spPr/>
        <p:txBody>
          <a:bodyPr/>
          <a:lstStyle/>
          <a:p>
            <a:r>
              <a:rPr lang="en-US" dirty="0"/>
              <a:t>Offers a variety of FREE online support groups</a:t>
            </a:r>
          </a:p>
          <a:p>
            <a:r>
              <a:rPr lang="en-US" dirty="0"/>
              <a:t>Offers training for anyone who would like to become trained on perinatal mental health (has an option for a certificate for those who want to show they are certified with this population)</a:t>
            </a:r>
          </a:p>
          <a:p>
            <a:pPr lvl="1"/>
            <a:r>
              <a:rPr lang="en-US" dirty="0"/>
              <a:t>Tracks for mental health providers and medication providers</a:t>
            </a:r>
          </a:p>
          <a:p>
            <a:r>
              <a:rPr lang="en-US" dirty="0"/>
              <a:t>Annual conference (July 26-28)</a:t>
            </a:r>
          </a:p>
          <a:p>
            <a:r>
              <a:rPr lang="en-US" dirty="0"/>
              <a:t>Link to the website is available on Moodle</a:t>
            </a:r>
          </a:p>
        </p:txBody>
      </p:sp>
    </p:spTree>
    <p:extLst>
      <p:ext uri="{BB962C8B-B14F-4D97-AF65-F5344CB8AC3E}">
        <p14:creationId xmlns:p14="http://schemas.microsoft.com/office/powerpoint/2010/main" val="394417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E86D-6F73-4B5C-389B-FAA41C776B26}"/>
              </a:ext>
            </a:extLst>
          </p:cNvPr>
          <p:cNvSpPr>
            <a:spLocks noGrp="1"/>
          </p:cNvSpPr>
          <p:nvPr>
            <p:ph type="title"/>
          </p:nvPr>
        </p:nvSpPr>
        <p:spPr/>
        <p:txBody>
          <a:bodyPr/>
          <a:lstStyle/>
          <a:p>
            <a:r>
              <a:rPr lang="en-US" dirty="0"/>
              <a:t>National Association for Perinatal Social Workers (NAPSW)</a:t>
            </a:r>
          </a:p>
        </p:txBody>
      </p:sp>
      <p:sp>
        <p:nvSpPr>
          <p:cNvPr id="3" name="Content Placeholder 2">
            <a:extLst>
              <a:ext uri="{FF2B5EF4-FFF2-40B4-BE49-F238E27FC236}">
                <a16:creationId xmlns:a16="http://schemas.microsoft.com/office/drawing/2014/main" id="{95BE62A1-C278-B2CC-D0D8-F57A9AE1C050}"/>
              </a:ext>
            </a:extLst>
          </p:cNvPr>
          <p:cNvSpPr>
            <a:spLocks noGrp="1"/>
          </p:cNvSpPr>
          <p:nvPr>
            <p:ph idx="1"/>
          </p:nvPr>
        </p:nvSpPr>
        <p:spPr/>
        <p:txBody>
          <a:bodyPr/>
          <a:lstStyle/>
          <a:p>
            <a:r>
              <a:rPr lang="en-US" dirty="0"/>
              <a:t>Perinatal focused SW organization (most focus in the US)</a:t>
            </a:r>
          </a:p>
          <a:p>
            <a:r>
              <a:rPr lang="en-US" dirty="0"/>
              <a:t>Annual conference (usually in April)</a:t>
            </a:r>
          </a:p>
          <a:p>
            <a:r>
              <a:rPr lang="en-US" dirty="0"/>
              <a:t>Offers some CE opportunities</a:t>
            </a:r>
          </a:p>
          <a:p>
            <a:r>
              <a:rPr lang="en-US" dirty="0"/>
              <a:t>Has list of ethics/standards for perinatal social workers</a:t>
            </a:r>
          </a:p>
          <a:p>
            <a:r>
              <a:rPr lang="en-US" dirty="0"/>
              <a:t>Link to website is available in Moodle</a:t>
            </a:r>
          </a:p>
        </p:txBody>
      </p:sp>
    </p:spTree>
    <p:extLst>
      <p:ext uri="{BB962C8B-B14F-4D97-AF65-F5344CB8AC3E}">
        <p14:creationId xmlns:p14="http://schemas.microsoft.com/office/powerpoint/2010/main" val="217108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330D-8AC2-94F0-9A52-C3CF797F1492}"/>
              </a:ext>
            </a:extLst>
          </p:cNvPr>
          <p:cNvSpPr>
            <a:spLocks noGrp="1"/>
          </p:cNvSpPr>
          <p:nvPr>
            <p:ph type="title"/>
          </p:nvPr>
        </p:nvSpPr>
        <p:spPr/>
        <p:txBody>
          <a:bodyPr/>
          <a:lstStyle/>
          <a:p>
            <a:r>
              <a:rPr lang="en-US" dirty="0"/>
              <a:t>Small Group Case Scenario</a:t>
            </a:r>
          </a:p>
        </p:txBody>
      </p:sp>
      <p:sp>
        <p:nvSpPr>
          <p:cNvPr id="3" name="Content Placeholder 2">
            <a:extLst>
              <a:ext uri="{FF2B5EF4-FFF2-40B4-BE49-F238E27FC236}">
                <a16:creationId xmlns:a16="http://schemas.microsoft.com/office/drawing/2014/main" id="{4973E9C6-3C2D-7E92-305F-6CAA8ABEDD8E}"/>
              </a:ext>
            </a:extLst>
          </p:cNvPr>
          <p:cNvSpPr>
            <a:spLocks noGrp="1"/>
          </p:cNvSpPr>
          <p:nvPr>
            <p:ph idx="1"/>
          </p:nvPr>
        </p:nvSpPr>
        <p:spPr>
          <a:xfrm>
            <a:off x="1154954" y="2603500"/>
            <a:ext cx="9828863" cy="3416300"/>
          </a:xfrm>
        </p:spPr>
        <p:txBody>
          <a:bodyPr>
            <a:normAutofit lnSpcReduction="10000"/>
          </a:bodyPr>
          <a:lstStyle/>
          <a:p>
            <a:pPr algn="just"/>
            <a:r>
              <a:rPr lang="en-US" dirty="0"/>
              <a:t>You are working at an elementary school as a school social worker. One of the 1</a:t>
            </a:r>
            <a:r>
              <a:rPr lang="en-US" baseline="30000" dirty="0"/>
              <a:t>st</a:t>
            </a:r>
            <a:r>
              <a:rPr lang="en-US" dirty="0"/>
              <a:t> grade teachers approaches you about a child in her class. The student has started having more behavioral disruptions. The teacher tells you she thinks it has something to do with the fact that the child’s parents just had a new baby about 7 weeks ago. The teacher has some additional concerns that the mother, who is usually very on top of things, has seemed less responsive. Additionally, when she has seen mom pick up the student, the mother appears extremely disheveled, and her eyes are red. The teacher has concerns there is something going on with the mother and family. You proceed with doing some behavioral observation of the child in the classroom before following up.</a:t>
            </a:r>
          </a:p>
          <a:p>
            <a:pPr algn="just"/>
            <a:r>
              <a:rPr lang="en-US" dirty="0"/>
              <a:t>Discussion Questions: What are some initial steps you would take with this case? What are some supports you would consider for the family and the child?</a:t>
            </a:r>
          </a:p>
        </p:txBody>
      </p:sp>
    </p:spTree>
    <p:extLst>
      <p:ext uri="{BB962C8B-B14F-4D97-AF65-F5344CB8AC3E}">
        <p14:creationId xmlns:p14="http://schemas.microsoft.com/office/powerpoint/2010/main" val="182837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63CE14-F061-A01B-E926-4BFDA2003355}"/>
              </a:ext>
            </a:extLst>
          </p:cNvPr>
          <p:cNvPicPr>
            <a:picLocks noChangeAspect="1"/>
          </p:cNvPicPr>
          <p:nvPr/>
        </p:nvPicPr>
        <p:blipFill rotWithShape="1">
          <a:blip r:embed="rId3">
            <a:alphaModFix amt="40000"/>
          </a:blip>
          <a:srcRect t="20184" b="23566"/>
          <a:stretch/>
        </p:blipFill>
        <p:spPr>
          <a:xfrm>
            <a:off x="20" y="10"/>
            <a:ext cx="12191980" cy="6857990"/>
          </a:xfrm>
          <a:prstGeom prst="rect">
            <a:avLst/>
          </a:prstGeom>
        </p:spPr>
      </p:pic>
      <p:sp>
        <p:nvSpPr>
          <p:cNvPr id="4" name="Title 3">
            <a:extLst>
              <a:ext uri="{FF2B5EF4-FFF2-40B4-BE49-F238E27FC236}">
                <a16:creationId xmlns:a16="http://schemas.microsoft.com/office/drawing/2014/main" id="{C2720B15-384F-28FA-2638-A3D3D6D8ECC5}"/>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Break Time!</a:t>
            </a:r>
          </a:p>
        </p:txBody>
      </p:sp>
    </p:spTree>
    <p:extLst>
      <p:ext uri="{BB962C8B-B14F-4D97-AF65-F5344CB8AC3E}">
        <p14:creationId xmlns:p14="http://schemas.microsoft.com/office/powerpoint/2010/main" val="31269034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10509-4229-375B-3B7D-4B5E119F958F}"/>
              </a:ext>
            </a:extLst>
          </p:cNvPr>
          <p:cNvSpPr>
            <a:spLocks noGrp="1"/>
          </p:cNvSpPr>
          <p:nvPr>
            <p:ph type="title"/>
          </p:nvPr>
        </p:nvSpPr>
        <p:spPr/>
        <p:txBody>
          <a:bodyPr/>
          <a:lstStyle/>
          <a:p>
            <a:r>
              <a:rPr lang="en-US" dirty="0"/>
              <a:t>Social Policy &amp; Families</a:t>
            </a:r>
          </a:p>
        </p:txBody>
      </p:sp>
      <p:sp>
        <p:nvSpPr>
          <p:cNvPr id="6" name="Content Placeholder 5">
            <a:extLst>
              <a:ext uri="{FF2B5EF4-FFF2-40B4-BE49-F238E27FC236}">
                <a16:creationId xmlns:a16="http://schemas.microsoft.com/office/drawing/2014/main" id="{4CD32EC9-A896-DB9A-1F59-E0A376679434}"/>
              </a:ext>
            </a:extLst>
          </p:cNvPr>
          <p:cNvSpPr>
            <a:spLocks noGrp="1"/>
          </p:cNvSpPr>
          <p:nvPr>
            <p:ph idx="1"/>
          </p:nvPr>
        </p:nvSpPr>
        <p:spPr/>
        <p:txBody>
          <a:bodyPr>
            <a:normAutofit fontScale="92500" lnSpcReduction="20000"/>
          </a:bodyPr>
          <a:lstStyle/>
          <a:p>
            <a:r>
              <a:rPr lang="en-US" dirty="0"/>
              <a:t>Parental Leave: While FMLA exists for many people to take, there are no mandates for paid parental leave on the federal level. The US is one of the only industrialized/wealthy countries that does not have a paid parental leave program</a:t>
            </a:r>
          </a:p>
          <a:p>
            <a:pPr lvl="1"/>
            <a:r>
              <a:rPr lang="en-US" dirty="0"/>
              <a:t>Some larger tech companies (Netflix, Google, Apple, Meta, and others) and some states (California, Colorado, Connecticut, Delaware, and </a:t>
            </a:r>
            <a:r>
              <a:rPr lang="en-US" dirty="0">
                <a:hlinkClick r:id="rId2"/>
              </a:rPr>
              <a:t>others</a:t>
            </a:r>
            <a:r>
              <a:rPr lang="en-US" dirty="0"/>
              <a:t>) have taken initiative to have paid leave more accessible to their workforce </a:t>
            </a:r>
          </a:p>
          <a:p>
            <a:pPr lvl="1"/>
            <a:r>
              <a:rPr lang="en-US" dirty="0"/>
              <a:t>Parental leave is helpful for families who are navigating a new normal without the stress and pressures of finances dictating their time off</a:t>
            </a:r>
          </a:p>
          <a:p>
            <a:pPr lvl="1"/>
            <a:r>
              <a:rPr lang="en-US" dirty="0"/>
              <a:t>Paid parental leave can help with preventing postpartum mood and anxiety disorders with helping parents to take this time to focus on their new family and increase parent-child attachment and bonding</a:t>
            </a:r>
          </a:p>
          <a:p>
            <a:pPr lvl="1"/>
            <a:r>
              <a:rPr lang="en-US" dirty="0"/>
              <a:t>Infant deaths are found to be lower along with improved breastfeeding rates when parents have access to paid leave</a:t>
            </a:r>
          </a:p>
        </p:txBody>
      </p:sp>
    </p:spTree>
    <p:extLst>
      <p:ext uri="{BB962C8B-B14F-4D97-AF65-F5344CB8AC3E}">
        <p14:creationId xmlns:p14="http://schemas.microsoft.com/office/powerpoint/2010/main" val="413903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AB34B-E70E-A68A-8E7A-91F0EC2B7EC1}"/>
              </a:ext>
            </a:extLst>
          </p:cNvPr>
          <p:cNvSpPr>
            <a:spLocks noGrp="1"/>
          </p:cNvSpPr>
          <p:nvPr>
            <p:ph type="title"/>
          </p:nvPr>
        </p:nvSpPr>
        <p:spPr/>
        <p:txBody>
          <a:bodyPr/>
          <a:lstStyle/>
          <a:p>
            <a:r>
              <a:rPr lang="en-US" dirty="0"/>
              <a:t>Social Policy &amp; Families continued</a:t>
            </a:r>
          </a:p>
        </p:txBody>
      </p:sp>
      <p:sp>
        <p:nvSpPr>
          <p:cNvPr id="3" name="Content Placeholder 2">
            <a:extLst>
              <a:ext uri="{FF2B5EF4-FFF2-40B4-BE49-F238E27FC236}">
                <a16:creationId xmlns:a16="http://schemas.microsoft.com/office/drawing/2014/main" id="{5A7DA129-818D-D139-3F37-0CF9820CDBF3}"/>
              </a:ext>
            </a:extLst>
          </p:cNvPr>
          <p:cNvSpPr>
            <a:spLocks noGrp="1"/>
          </p:cNvSpPr>
          <p:nvPr>
            <p:ph idx="1"/>
          </p:nvPr>
        </p:nvSpPr>
        <p:spPr/>
        <p:txBody>
          <a:bodyPr/>
          <a:lstStyle/>
          <a:p>
            <a:r>
              <a:rPr lang="en-US" dirty="0"/>
              <a:t>Public Assistance (Welfare) &amp; Basic Income Programs</a:t>
            </a:r>
          </a:p>
          <a:p>
            <a:pPr lvl="1"/>
            <a:r>
              <a:rPr lang="en-US" dirty="0"/>
              <a:t>From Aid to Families with Dependent Children (AFDC) to Temporary Assistance to Needy Families (TANF): Under the Clinton Administration, welfare payments were seriously curtailed and limited access to families who require governmental assistance</a:t>
            </a:r>
          </a:p>
          <a:p>
            <a:pPr lvl="1"/>
            <a:r>
              <a:rPr lang="en-US" dirty="0"/>
              <a:t>Universal Basic Income Programs have been tested numerous times and show that they work with reducing child poverty</a:t>
            </a:r>
          </a:p>
          <a:p>
            <a:pPr lvl="2"/>
            <a:r>
              <a:rPr lang="en-US" dirty="0"/>
              <a:t>Child Tax Credit had a significant impact on pulling people out of poverty but was not renewed despite calls to do so</a:t>
            </a:r>
          </a:p>
          <a:p>
            <a:endParaRPr lang="en-US" dirty="0"/>
          </a:p>
        </p:txBody>
      </p:sp>
    </p:spTree>
    <p:extLst>
      <p:ext uri="{BB962C8B-B14F-4D97-AF65-F5344CB8AC3E}">
        <p14:creationId xmlns:p14="http://schemas.microsoft.com/office/powerpoint/2010/main" val="348201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58B9-0DBD-BF4A-F97C-3389B5F3BAD7}"/>
              </a:ext>
            </a:extLst>
          </p:cNvPr>
          <p:cNvSpPr>
            <a:spLocks noGrp="1"/>
          </p:cNvSpPr>
          <p:nvPr>
            <p:ph type="title"/>
          </p:nvPr>
        </p:nvSpPr>
        <p:spPr/>
        <p:txBody>
          <a:bodyPr/>
          <a:lstStyle/>
          <a:p>
            <a:r>
              <a:rPr lang="en-US" dirty="0"/>
              <a:t>Social Policy &amp; Families</a:t>
            </a:r>
          </a:p>
        </p:txBody>
      </p:sp>
      <p:sp>
        <p:nvSpPr>
          <p:cNvPr id="3" name="Content Placeholder 2">
            <a:extLst>
              <a:ext uri="{FF2B5EF4-FFF2-40B4-BE49-F238E27FC236}">
                <a16:creationId xmlns:a16="http://schemas.microsoft.com/office/drawing/2014/main" id="{F8A64B6B-C65D-29D4-F24C-3A20B33F57A8}"/>
              </a:ext>
            </a:extLst>
          </p:cNvPr>
          <p:cNvSpPr>
            <a:spLocks noGrp="1"/>
          </p:cNvSpPr>
          <p:nvPr>
            <p:ph idx="1"/>
          </p:nvPr>
        </p:nvSpPr>
        <p:spPr/>
        <p:txBody>
          <a:bodyPr/>
          <a:lstStyle/>
          <a:p>
            <a:r>
              <a:rPr lang="en-US" dirty="0"/>
              <a:t>Who is identified as a “worthy” mother/parent and who is deemed illegitimate?</a:t>
            </a:r>
          </a:p>
          <a:p>
            <a:pPr lvl="1"/>
            <a:r>
              <a:rPr lang="en-US" dirty="0"/>
              <a:t>Various policies dictate who is deemed worthy to be a parent—i.e. who has good health insurance typically has higher earnings, those who are coerced into sterilization (i.e. individuals with disabilities, those who are in carceral settings, etc.) are often regarded as those with moral failings or “undesirable” characteristics</a:t>
            </a:r>
          </a:p>
          <a:p>
            <a:pPr lvl="1"/>
            <a:r>
              <a:rPr lang="en-US" dirty="0"/>
              <a:t>Who is able to adopt: Some adoption agencies insist on cis-gender, heterosexual couples are the only ones who are eligible to adopt from them and turn away individuals and/or LGBTQ couples</a:t>
            </a:r>
          </a:p>
          <a:p>
            <a:endParaRPr lang="en-US" dirty="0"/>
          </a:p>
        </p:txBody>
      </p:sp>
    </p:spTree>
    <p:extLst>
      <p:ext uri="{BB962C8B-B14F-4D97-AF65-F5344CB8AC3E}">
        <p14:creationId xmlns:p14="http://schemas.microsoft.com/office/powerpoint/2010/main" val="72052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9F19-E7E0-C607-D073-81955DADB308}"/>
              </a:ext>
            </a:extLst>
          </p:cNvPr>
          <p:cNvSpPr>
            <a:spLocks noGrp="1"/>
          </p:cNvSpPr>
          <p:nvPr>
            <p:ph type="title"/>
          </p:nvPr>
        </p:nvSpPr>
        <p:spPr/>
        <p:txBody>
          <a:bodyPr/>
          <a:lstStyle/>
          <a:p>
            <a:r>
              <a:rPr lang="en-US" dirty="0"/>
              <a:t>Historical Aspects of Black Fathers in Black Families</a:t>
            </a:r>
          </a:p>
        </p:txBody>
      </p:sp>
      <p:sp>
        <p:nvSpPr>
          <p:cNvPr id="3" name="Content Placeholder 2">
            <a:extLst>
              <a:ext uri="{FF2B5EF4-FFF2-40B4-BE49-F238E27FC236}">
                <a16:creationId xmlns:a16="http://schemas.microsoft.com/office/drawing/2014/main" id="{8E784ABA-9002-8C1F-C52F-B49389F44E6F}"/>
              </a:ext>
            </a:extLst>
          </p:cNvPr>
          <p:cNvSpPr>
            <a:spLocks noGrp="1"/>
          </p:cNvSpPr>
          <p:nvPr>
            <p:ph idx="1"/>
          </p:nvPr>
        </p:nvSpPr>
        <p:spPr/>
        <p:txBody>
          <a:bodyPr/>
          <a:lstStyle/>
          <a:p>
            <a:r>
              <a:rPr lang="en-US" dirty="0"/>
              <a:t>It is critical to keep in mind the ways that Black families were systematically torn and kept apart</a:t>
            </a:r>
          </a:p>
          <a:p>
            <a:pPr lvl="1"/>
            <a:r>
              <a:rPr lang="en-US" dirty="0"/>
              <a:t>Enslaved individuals could be sold to another “owner” at anytime</a:t>
            </a:r>
          </a:p>
          <a:p>
            <a:pPr lvl="1"/>
            <a:r>
              <a:rPr lang="en-US" dirty="0"/>
              <a:t>Enslaved couples- recognition of marriage was not upheld as legal in the same ways that Whites were</a:t>
            </a:r>
          </a:p>
          <a:p>
            <a:pPr lvl="1"/>
            <a:r>
              <a:rPr lang="en-US" dirty="0"/>
              <a:t>Welfare recipients and “no man in the home” rules</a:t>
            </a:r>
          </a:p>
          <a:p>
            <a:r>
              <a:rPr lang="en-US" dirty="0"/>
              <a:t>While RJ has a focus on those who identify as women and those with the capacity for pregnancy, fathers and men are important and have a major contributing role in our society– there is space for everyone under the RJ framework</a:t>
            </a:r>
          </a:p>
        </p:txBody>
      </p:sp>
    </p:spTree>
    <p:extLst>
      <p:ext uri="{BB962C8B-B14F-4D97-AF65-F5344CB8AC3E}">
        <p14:creationId xmlns:p14="http://schemas.microsoft.com/office/powerpoint/2010/main" val="429020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FF9-F946-252A-C770-445A0C28B73D}"/>
              </a:ext>
            </a:extLst>
          </p:cNvPr>
          <p:cNvSpPr>
            <a:spLocks noGrp="1"/>
          </p:cNvSpPr>
          <p:nvPr>
            <p:ph type="title"/>
          </p:nvPr>
        </p:nvSpPr>
        <p:spPr/>
        <p:txBody>
          <a:bodyPr/>
          <a:lstStyle/>
          <a:p>
            <a:r>
              <a:rPr lang="en-US" dirty="0"/>
              <a:t>Child Welfare Disparities</a:t>
            </a:r>
          </a:p>
        </p:txBody>
      </p:sp>
      <p:sp>
        <p:nvSpPr>
          <p:cNvPr id="3" name="Content Placeholder 2">
            <a:extLst>
              <a:ext uri="{FF2B5EF4-FFF2-40B4-BE49-F238E27FC236}">
                <a16:creationId xmlns:a16="http://schemas.microsoft.com/office/drawing/2014/main" id="{E47DEE92-DFEB-A6AE-B91C-ACE913C05840}"/>
              </a:ext>
            </a:extLst>
          </p:cNvPr>
          <p:cNvSpPr>
            <a:spLocks noGrp="1"/>
          </p:cNvSpPr>
          <p:nvPr>
            <p:ph idx="1"/>
          </p:nvPr>
        </p:nvSpPr>
        <p:spPr/>
        <p:txBody>
          <a:bodyPr>
            <a:normAutofit fontScale="85000" lnSpcReduction="10000"/>
          </a:bodyPr>
          <a:lstStyle/>
          <a:p>
            <a:r>
              <a:rPr lang="en-US" dirty="0"/>
              <a:t>Black and American Indigenous and Alaskan Indigenous children are currently overrepresented in child welfare system</a:t>
            </a:r>
          </a:p>
          <a:p>
            <a:pPr lvl="1"/>
            <a:r>
              <a:rPr lang="en-US" dirty="0"/>
              <a:t>In 2021, Black children represented 14% of the child population but 22% of kids in foster care</a:t>
            </a:r>
          </a:p>
          <a:p>
            <a:pPr lvl="1"/>
            <a:r>
              <a:rPr lang="en-US" dirty="0"/>
              <a:t>American Indigenous and Alaskan Indigenous are 1% of the child population but represent 2% of children in foster care</a:t>
            </a:r>
          </a:p>
          <a:p>
            <a:r>
              <a:rPr lang="en-US" dirty="0"/>
              <a:t>According to Annie E. Casey Foundation, Black children are over 2 times more likely to have a foster care placement than the whole child population, meanwhile, American Indigenous children are 3 times more likely.</a:t>
            </a:r>
          </a:p>
          <a:p>
            <a:pPr lvl="1"/>
            <a:r>
              <a:rPr lang="en-US" dirty="0"/>
              <a:t>Black and Indigenous families are more likely to experience poverty which raises their risk for having a report filed against them, compared to families who are in higher income classes. </a:t>
            </a:r>
          </a:p>
          <a:p>
            <a:r>
              <a:rPr lang="en-US" dirty="0"/>
              <a:t>The percentage of Black children in care has been on the decline over the past couple of decades from 39% to 22% in 2021, however, Latinx kids have seen an increase in the percentage of children in care from 15% to 22%.</a:t>
            </a:r>
          </a:p>
        </p:txBody>
      </p:sp>
    </p:spTree>
    <p:extLst>
      <p:ext uri="{BB962C8B-B14F-4D97-AF65-F5344CB8AC3E}">
        <p14:creationId xmlns:p14="http://schemas.microsoft.com/office/powerpoint/2010/main" val="206033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737F-FFFE-1EB6-31C4-361E8FBB5D26}"/>
              </a:ext>
            </a:extLst>
          </p:cNvPr>
          <p:cNvSpPr>
            <a:spLocks noGrp="1"/>
          </p:cNvSpPr>
          <p:nvPr>
            <p:ph type="title"/>
          </p:nvPr>
        </p:nvSpPr>
        <p:spPr/>
        <p:txBody>
          <a:bodyPr/>
          <a:lstStyle/>
          <a:p>
            <a:r>
              <a:rPr lang="en-US" dirty="0"/>
              <a:t>Large Group Discussion</a:t>
            </a:r>
          </a:p>
        </p:txBody>
      </p:sp>
      <p:sp>
        <p:nvSpPr>
          <p:cNvPr id="3" name="Content Placeholder 2">
            <a:extLst>
              <a:ext uri="{FF2B5EF4-FFF2-40B4-BE49-F238E27FC236}">
                <a16:creationId xmlns:a16="http://schemas.microsoft.com/office/drawing/2014/main" id="{A03C34A7-7B6A-B28A-A3CF-15E9705199B1}"/>
              </a:ext>
            </a:extLst>
          </p:cNvPr>
          <p:cNvSpPr>
            <a:spLocks noGrp="1"/>
          </p:cNvSpPr>
          <p:nvPr>
            <p:ph idx="1"/>
          </p:nvPr>
        </p:nvSpPr>
        <p:spPr/>
        <p:txBody>
          <a:bodyPr/>
          <a:lstStyle/>
          <a:p>
            <a:r>
              <a:rPr lang="en-US" dirty="0"/>
              <a:t>Considering the information we have reviewed today, what are some ways that social workers can support families?</a:t>
            </a:r>
          </a:p>
          <a:p>
            <a:pPr lvl="1"/>
            <a:r>
              <a:rPr lang="en-US" dirty="0"/>
              <a:t>What are some programs for families that may be helpful that social workers can support?</a:t>
            </a:r>
          </a:p>
          <a:p>
            <a:pPr lvl="1"/>
            <a:r>
              <a:rPr lang="en-US" dirty="0"/>
              <a:t>What are some policies that social workers may want to advocate for?</a:t>
            </a:r>
          </a:p>
        </p:txBody>
      </p:sp>
    </p:spTree>
    <p:extLst>
      <p:ext uri="{BB962C8B-B14F-4D97-AF65-F5344CB8AC3E}">
        <p14:creationId xmlns:p14="http://schemas.microsoft.com/office/powerpoint/2010/main" val="287826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1" name="Group 20">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2" name="Rectangle 21">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20973253-1B76-5CBD-FBF8-A65E5557004B}"/>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Today’s Objectives:</a:t>
            </a:r>
          </a:p>
        </p:txBody>
      </p:sp>
      <p:cxnSp>
        <p:nvCxnSpPr>
          <p:cNvPr id="25" name="Straight Connector 24">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0CA1CF-D86B-E388-1AF6-0E882761B6E0}"/>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Current RJ News/Journal Article</a:t>
            </a:r>
          </a:p>
          <a:p>
            <a:r>
              <a:rPr lang="en-US" dirty="0">
                <a:solidFill>
                  <a:schemeClr val="tx1"/>
                </a:solidFill>
              </a:rPr>
              <a:t>Recap</a:t>
            </a:r>
          </a:p>
          <a:p>
            <a:r>
              <a:rPr lang="en-US" dirty="0">
                <a:solidFill>
                  <a:schemeClr val="tx1"/>
                </a:solidFill>
              </a:rPr>
              <a:t>Readings Discussion</a:t>
            </a:r>
          </a:p>
          <a:p>
            <a:r>
              <a:rPr lang="en-US" dirty="0">
                <a:solidFill>
                  <a:schemeClr val="tx1"/>
                </a:solidFill>
              </a:rPr>
              <a:t>Perinatal Mental Health</a:t>
            </a:r>
          </a:p>
          <a:p>
            <a:r>
              <a:rPr lang="en-US" dirty="0">
                <a:solidFill>
                  <a:schemeClr val="tx1"/>
                </a:solidFill>
              </a:rPr>
              <a:t>Small Group Activity</a:t>
            </a:r>
          </a:p>
          <a:p>
            <a:r>
              <a:rPr lang="en-US" dirty="0">
                <a:solidFill>
                  <a:schemeClr val="tx1"/>
                </a:solidFill>
              </a:rPr>
              <a:t>Family Leave &amp; Social Policies</a:t>
            </a:r>
          </a:p>
          <a:p>
            <a:r>
              <a:rPr lang="en-US" dirty="0">
                <a:solidFill>
                  <a:schemeClr val="tx1"/>
                </a:solidFill>
              </a:rPr>
              <a:t>Child Welfare and RJ</a:t>
            </a:r>
          </a:p>
          <a:p>
            <a:r>
              <a:rPr lang="en-US" dirty="0">
                <a:solidFill>
                  <a:schemeClr val="tx1"/>
                </a:solidFill>
              </a:rPr>
              <a:t>What’s Next?</a:t>
            </a:r>
          </a:p>
        </p:txBody>
      </p:sp>
    </p:spTree>
    <p:extLst>
      <p:ext uri="{BB962C8B-B14F-4D97-AF65-F5344CB8AC3E}">
        <p14:creationId xmlns:p14="http://schemas.microsoft.com/office/powerpoint/2010/main" val="313167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B4F468F-AE96-8674-92CB-81D05000B8FC}"/>
              </a:ext>
            </a:extLst>
          </p:cNvPr>
          <p:cNvSpPr>
            <a:spLocks noGrp="1"/>
          </p:cNvSpPr>
          <p:nvPr>
            <p:ph type="title"/>
          </p:nvPr>
        </p:nvSpPr>
        <p:spPr>
          <a:xfrm>
            <a:off x="1154954" y="855482"/>
            <a:ext cx="8761413" cy="898674"/>
          </a:xfrm>
        </p:spPr>
        <p:txBody>
          <a:bodyPr anchor="b">
            <a:normAutofit/>
          </a:bodyPr>
          <a:lstStyle/>
          <a:p>
            <a:r>
              <a:rPr lang="en-US" dirty="0">
                <a:solidFill>
                  <a:schemeClr val="tx2"/>
                </a:solidFill>
              </a:rPr>
              <a:t>What’s Next</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CEB3698-5F9B-50D9-7672-286D9A964174}"/>
              </a:ext>
            </a:extLst>
          </p:cNvPr>
          <p:cNvSpPr>
            <a:spLocks noGrp="1"/>
          </p:cNvSpPr>
          <p:nvPr>
            <p:ph idx="1"/>
          </p:nvPr>
        </p:nvSpPr>
        <p:spPr>
          <a:xfrm>
            <a:off x="1154954" y="2079173"/>
            <a:ext cx="8182191" cy="3730689"/>
          </a:xfrm>
        </p:spPr>
        <p:txBody>
          <a:bodyPr anchor="ctr">
            <a:normAutofit/>
          </a:bodyPr>
          <a:lstStyle/>
          <a:p>
            <a:r>
              <a:rPr lang="en-US" dirty="0">
                <a:solidFill>
                  <a:schemeClr val="tx1"/>
                </a:solidFill>
              </a:rPr>
              <a:t>Next time: Environmental Justice</a:t>
            </a:r>
          </a:p>
          <a:p>
            <a:pPr lvl="1"/>
            <a:r>
              <a:rPr lang="en-US" dirty="0">
                <a:solidFill>
                  <a:schemeClr val="tx1"/>
                </a:solidFill>
              </a:rPr>
              <a:t>Complete the readings</a:t>
            </a:r>
          </a:p>
          <a:p>
            <a:r>
              <a:rPr lang="en-US" dirty="0">
                <a:solidFill>
                  <a:schemeClr val="tx1"/>
                </a:solidFill>
              </a:rPr>
              <a:t>Recent RJ News/Journal Article: Kya, Lex, Nicole</a:t>
            </a:r>
          </a:p>
          <a:p>
            <a:r>
              <a:rPr lang="en-US" dirty="0">
                <a:solidFill>
                  <a:schemeClr val="tx1"/>
                </a:solidFill>
              </a:rPr>
              <a:t>Course Evaluation: Open on Thursday, some time will be given during the first part of class to work on these </a:t>
            </a:r>
          </a:p>
          <a:p>
            <a:r>
              <a:rPr lang="en-US" dirty="0">
                <a:solidFill>
                  <a:schemeClr val="tx1"/>
                </a:solidFill>
              </a:rPr>
              <a:t>Some class time will be given to working on final presentations</a:t>
            </a:r>
          </a:p>
        </p:txBody>
      </p:sp>
    </p:spTree>
    <p:extLst>
      <p:ext uri="{BB962C8B-B14F-4D97-AF65-F5344CB8AC3E}">
        <p14:creationId xmlns:p14="http://schemas.microsoft.com/office/powerpoint/2010/main" val="100209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stack of newspaper">
            <a:extLst>
              <a:ext uri="{FF2B5EF4-FFF2-40B4-BE49-F238E27FC236}">
                <a16:creationId xmlns:a16="http://schemas.microsoft.com/office/drawing/2014/main" id="{1D633A95-BCE3-6F97-4ED9-814A11CC9BF2}"/>
              </a:ext>
            </a:extLst>
          </p:cNvPr>
          <p:cNvPicPr>
            <a:picLocks noChangeAspect="1"/>
          </p:cNvPicPr>
          <p:nvPr/>
        </p:nvPicPr>
        <p:blipFill rotWithShape="1">
          <a:blip r:embed="rId3"/>
          <a:srcRect t="29278" r="-1" b="13130"/>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17704753-B645-011C-1A4E-26275506B334}"/>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Current RJ News/Journal Article</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274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C45B-5C00-13C8-FFB6-201E658ED086}"/>
              </a:ext>
            </a:extLst>
          </p:cNvPr>
          <p:cNvSpPr>
            <a:spLocks noGrp="1"/>
          </p:cNvSpPr>
          <p:nvPr>
            <p:ph type="title"/>
          </p:nvPr>
        </p:nvSpPr>
        <p:spPr/>
        <p:txBody>
          <a:bodyPr/>
          <a:lstStyle/>
          <a:p>
            <a:r>
              <a:rPr lang="en-US" dirty="0"/>
              <a:t>Quick Recap</a:t>
            </a:r>
          </a:p>
        </p:txBody>
      </p:sp>
      <p:sp>
        <p:nvSpPr>
          <p:cNvPr id="3" name="Content Placeholder 2">
            <a:extLst>
              <a:ext uri="{FF2B5EF4-FFF2-40B4-BE49-F238E27FC236}">
                <a16:creationId xmlns:a16="http://schemas.microsoft.com/office/drawing/2014/main" id="{3FC16EFA-D37C-08C0-4C91-1AD63BB9FAEA}"/>
              </a:ext>
            </a:extLst>
          </p:cNvPr>
          <p:cNvSpPr>
            <a:spLocks noGrp="1"/>
          </p:cNvSpPr>
          <p:nvPr>
            <p:ph idx="1"/>
          </p:nvPr>
        </p:nvSpPr>
        <p:spPr>
          <a:xfrm>
            <a:off x="892366" y="2603500"/>
            <a:ext cx="9948232" cy="3416300"/>
          </a:xfrm>
        </p:spPr>
        <p:txBody>
          <a:bodyPr/>
          <a:lstStyle/>
          <a:p>
            <a:r>
              <a:rPr lang="en-US" dirty="0"/>
              <a:t>Last time we wrapped up the tenet, “The Right to Have a Child” with examining issues around pregnancy and birth injustice by discussing the readings around Black maternal health experiences, the Reproductive Injustice Podcast about pregnant and birthing persons’ experiences in carceral settings, and a case example of maternal mortality</a:t>
            </a:r>
          </a:p>
          <a:p>
            <a:r>
              <a:rPr lang="en-US" dirty="0"/>
              <a:t>This week, we will explore the final tenet of RJ, “The Right to Parent in Safe &amp; Sustainable Communities” with discussing perinatal mental health in the first portion of class. We will discuss social policies such as family leave and child welfare disparities in the second portion of class today.</a:t>
            </a:r>
          </a:p>
        </p:txBody>
      </p:sp>
    </p:spTree>
    <p:extLst>
      <p:ext uri="{BB962C8B-B14F-4D97-AF65-F5344CB8AC3E}">
        <p14:creationId xmlns:p14="http://schemas.microsoft.com/office/powerpoint/2010/main" val="342573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9146-4EF2-C134-4238-3F89E70636F9}"/>
              </a:ext>
            </a:extLst>
          </p:cNvPr>
          <p:cNvSpPr>
            <a:spLocks noGrp="1"/>
          </p:cNvSpPr>
          <p:nvPr>
            <p:ph type="title"/>
          </p:nvPr>
        </p:nvSpPr>
        <p:spPr/>
        <p:txBody>
          <a:bodyPr anchor="ctr">
            <a:normAutofit/>
          </a:bodyPr>
          <a:lstStyle/>
          <a:p>
            <a:r>
              <a:rPr lang="en-US" sz="3200" dirty="0">
                <a:solidFill>
                  <a:schemeClr val="accent1">
                    <a:lumMod val="20000"/>
                    <a:lumOff val="80000"/>
                  </a:schemeClr>
                </a:solidFill>
              </a:rPr>
              <a:t>Class Readings</a:t>
            </a:r>
          </a:p>
        </p:txBody>
      </p:sp>
      <p:sp>
        <p:nvSpPr>
          <p:cNvPr id="3" name="Content Placeholder 2">
            <a:extLst>
              <a:ext uri="{FF2B5EF4-FFF2-40B4-BE49-F238E27FC236}">
                <a16:creationId xmlns:a16="http://schemas.microsoft.com/office/drawing/2014/main" id="{DA34BFAB-3D22-2A83-07DA-21491EB72A24}"/>
              </a:ext>
            </a:extLst>
          </p:cNvPr>
          <p:cNvSpPr>
            <a:spLocks noGrp="1"/>
          </p:cNvSpPr>
          <p:nvPr>
            <p:ph idx="1"/>
          </p:nvPr>
        </p:nvSpPr>
        <p:spPr/>
        <p:txBody>
          <a:bodyPr anchor="ctr">
            <a:normAutofit fontScale="92500" lnSpcReduction="10000"/>
          </a:bodyPr>
          <a:lstStyle/>
          <a:p>
            <a:r>
              <a:rPr lang="en-US" dirty="0" err="1">
                <a:effectLst/>
              </a:rPr>
              <a:t>Gress</a:t>
            </a:r>
            <a:r>
              <a:rPr lang="en-US" dirty="0">
                <a:effectLst/>
              </a:rPr>
              <a:t>-Smith, J. L., </a:t>
            </a:r>
            <a:r>
              <a:rPr lang="en-US" dirty="0" err="1">
                <a:effectLst/>
              </a:rPr>
              <a:t>Luecken</a:t>
            </a:r>
            <a:r>
              <a:rPr lang="en-US" dirty="0">
                <a:effectLst/>
              </a:rPr>
              <a:t>, L. J., </a:t>
            </a:r>
            <a:r>
              <a:rPr lang="en-US" dirty="0" err="1">
                <a:effectLst/>
              </a:rPr>
              <a:t>Lemery</a:t>
            </a:r>
            <a:r>
              <a:rPr lang="en-US" dirty="0">
                <a:effectLst/>
              </a:rPr>
              <a:t>-Chalfant, K., &amp; Howe, R. (2012). Postpartum depression prevalence and impact on infant health, weight, and sleep in low-income and ethnic minority women and infants. Maternal and Child Health Journal, 16(4), 887–893. </a:t>
            </a:r>
            <a:r>
              <a:rPr lang="en-US" dirty="0">
                <a:solidFill>
                  <a:srgbClr val="0000FF"/>
                </a:solidFill>
                <a:effectLst/>
              </a:rPr>
              <a:t>https://</a:t>
            </a:r>
            <a:r>
              <a:rPr lang="en-US" dirty="0" err="1">
                <a:solidFill>
                  <a:srgbClr val="0000FF"/>
                </a:solidFill>
                <a:effectLst/>
              </a:rPr>
              <a:t>doi.org</a:t>
            </a:r>
            <a:r>
              <a:rPr lang="en-US" dirty="0">
                <a:solidFill>
                  <a:srgbClr val="0000FF"/>
                </a:solidFill>
                <a:effectLst/>
              </a:rPr>
              <a:t>/10.1007/s10995-011-0812-y</a:t>
            </a:r>
          </a:p>
          <a:p>
            <a:r>
              <a:rPr lang="en-US" dirty="0">
                <a:effectLst/>
              </a:rPr>
              <a:t>Lee, B. C., </a:t>
            </a:r>
            <a:r>
              <a:rPr lang="en-US" dirty="0" err="1">
                <a:effectLst/>
              </a:rPr>
              <a:t>Modrek</a:t>
            </a:r>
            <a:r>
              <a:rPr lang="en-US" dirty="0">
                <a:effectLst/>
              </a:rPr>
              <a:t>, S., White, J. S., Batra, A., Collin, D. F., &amp; Hamad, R. (2020). The effect of California’s paid family leave policy on parent health: A quasi-experimental study. Social </a:t>
            </a:r>
            <a:r>
              <a:rPr lang="en-US" dirty="0">
                <a:solidFill>
                  <a:srgbClr val="000000"/>
                </a:solidFill>
                <a:effectLst/>
              </a:rPr>
              <a:t>Science &amp; Medicine, 251, 112915. </a:t>
            </a:r>
            <a:r>
              <a:rPr lang="en-US" dirty="0">
                <a:solidFill>
                  <a:srgbClr val="0000FF"/>
                </a:solidFill>
                <a:effectLst/>
              </a:rPr>
              <a:t>https://</a:t>
            </a:r>
            <a:r>
              <a:rPr lang="en-US" dirty="0" err="1">
                <a:solidFill>
                  <a:srgbClr val="0000FF"/>
                </a:solidFill>
                <a:effectLst/>
              </a:rPr>
              <a:t>doi.org</a:t>
            </a:r>
            <a:r>
              <a:rPr lang="en-US" dirty="0">
                <a:solidFill>
                  <a:srgbClr val="0000FF"/>
                </a:solidFill>
                <a:effectLst/>
              </a:rPr>
              <a:t>/10.1016/j.socscimed.2020.112915</a:t>
            </a:r>
          </a:p>
          <a:p>
            <a:r>
              <a:rPr lang="en-US" dirty="0">
                <a:effectLst/>
              </a:rPr>
              <a:t>Miller, B. (2017). Mothering while poor: Utilizing the reproductive justice framework to build the capacities of young mothers. In L. Ross, L. Roberts, E. </a:t>
            </a:r>
            <a:r>
              <a:rPr lang="en-US" dirty="0" err="1">
                <a:effectLst/>
              </a:rPr>
              <a:t>Derkas</a:t>
            </a:r>
            <a:r>
              <a:rPr lang="en-US" dirty="0">
                <a:effectLst/>
              </a:rPr>
              <a:t>, W. Peoples, &amp; P. Bridgewater (Eds.), Radical reproductive justice: Foundation, theory, practice, critique (pp. 355–360). The Feminist Press.</a:t>
            </a:r>
          </a:p>
        </p:txBody>
      </p:sp>
    </p:spTree>
    <p:extLst>
      <p:ext uri="{BB962C8B-B14F-4D97-AF65-F5344CB8AC3E}">
        <p14:creationId xmlns:p14="http://schemas.microsoft.com/office/powerpoint/2010/main" val="203470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0150-3B7E-D83F-A510-58900F3CDC84}"/>
              </a:ext>
            </a:extLst>
          </p:cNvPr>
          <p:cNvSpPr>
            <a:spLocks noGrp="1"/>
          </p:cNvSpPr>
          <p:nvPr>
            <p:ph type="title"/>
          </p:nvPr>
        </p:nvSpPr>
        <p:spPr/>
        <p:txBody>
          <a:bodyPr/>
          <a:lstStyle/>
          <a:p>
            <a:r>
              <a:rPr lang="en-US" dirty="0"/>
              <a:t>What is “Perinatal Mental Health?”</a:t>
            </a:r>
          </a:p>
        </p:txBody>
      </p:sp>
      <p:sp>
        <p:nvSpPr>
          <p:cNvPr id="3" name="Content Placeholder 2">
            <a:extLst>
              <a:ext uri="{FF2B5EF4-FFF2-40B4-BE49-F238E27FC236}">
                <a16:creationId xmlns:a16="http://schemas.microsoft.com/office/drawing/2014/main" id="{48008810-148C-A12E-4920-076EF2A1597E}"/>
              </a:ext>
            </a:extLst>
          </p:cNvPr>
          <p:cNvSpPr>
            <a:spLocks noGrp="1"/>
          </p:cNvSpPr>
          <p:nvPr>
            <p:ph sz="half" idx="1"/>
          </p:nvPr>
        </p:nvSpPr>
        <p:spPr>
          <a:xfrm>
            <a:off x="462708" y="2603500"/>
            <a:ext cx="5517404" cy="3416301"/>
          </a:xfrm>
        </p:spPr>
        <p:txBody>
          <a:bodyPr>
            <a:normAutofit fontScale="92500" lnSpcReduction="10000"/>
          </a:bodyPr>
          <a:lstStyle/>
          <a:p>
            <a:r>
              <a:rPr lang="en-US" dirty="0"/>
              <a:t>Perinatal: typically refers to the timeframe that includes when a person becomes pregnant and up to one year after birth</a:t>
            </a:r>
          </a:p>
          <a:p>
            <a:r>
              <a:rPr lang="en-US" dirty="0"/>
              <a:t>Postpartum: typically refers to after a pregnancy has terminated (either after birth or after termination/miscarriage/abortion). Sometimes considered up to 3 months and other contexts up to 1 year.</a:t>
            </a:r>
          </a:p>
          <a:p>
            <a:r>
              <a:rPr lang="en-US" dirty="0"/>
              <a:t>Postpartum mood and/or anxiety disorders are the most common pregnancy complication</a:t>
            </a:r>
          </a:p>
        </p:txBody>
      </p:sp>
      <p:sp>
        <p:nvSpPr>
          <p:cNvPr id="4" name="Content Placeholder 3">
            <a:extLst>
              <a:ext uri="{FF2B5EF4-FFF2-40B4-BE49-F238E27FC236}">
                <a16:creationId xmlns:a16="http://schemas.microsoft.com/office/drawing/2014/main" id="{E01DB111-77CE-C6BC-97B4-FFA5CCE115D4}"/>
              </a:ext>
            </a:extLst>
          </p:cNvPr>
          <p:cNvSpPr>
            <a:spLocks noGrp="1"/>
          </p:cNvSpPr>
          <p:nvPr>
            <p:ph sz="half" idx="2"/>
          </p:nvPr>
        </p:nvSpPr>
        <p:spPr>
          <a:xfrm>
            <a:off x="6208712" y="2603500"/>
            <a:ext cx="5517404" cy="3416300"/>
          </a:xfrm>
        </p:spPr>
        <p:txBody>
          <a:bodyPr>
            <a:normAutofit fontScale="92500" lnSpcReduction="10000"/>
          </a:bodyPr>
          <a:lstStyle/>
          <a:p>
            <a:r>
              <a:rPr lang="en-US" dirty="0"/>
              <a:t>Perinatal Mental Health- this is an expansive term that refers to a spectrum of mental health disorders that occur during the pregnancy and postpartum timeframes. </a:t>
            </a:r>
          </a:p>
          <a:p>
            <a:r>
              <a:rPr lang="en-US" dirty="0"/>
              <a:t>Postpartum Mood and Anxiety Disorders-These are mental health disorders that occur postpartum. Sometimes abbreviated as PMADs, although there is some trending away from the abbreviation due to concerns of stigmatization</a:t>
            </a:r>
          </a:p>
          <a:p>
            <a:r>
              <a:rPr lang="en-US" dirty="0"/>
              <a:t>Some still use the term “maternal mental health”—there is a trend away from this as fathers also are impacted and not all birthing people identify as women/mothers</a:t>
            </a:r>
          </a:p>
        </p:txBody>
      </p:sp>
    </p:spTree>
    <p:extLst>
      <p:ext uri="{BB962C8B-B14F-4D97-AF65-F5344CB8AC3E}">
        <p14:creationId xmlns:p14="http://schemas.microsoft.com/office/powerpoint/2010/main" val="308890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05AA-842C-D435-29E0-412FBD3F86A5}"/>
              </a:ext>
            </a:extLst>
          </p:cNvPr>
          <p:cNvSpPr>
            <a:spLocks noGrp="1"/>
          </p:cNvSpPr>
          <p:nvPr>
            <p:ph type="title"/>
          </p:nvPr>
        </p:nvSpPr>
        <p:spPr/>
        <p:txBody>
          <a:bodyPr/>
          <a:lstStyle/>
          <a:p>
            <a:r>
              <a:rPr lang="en-US" dirty="0"/>
              <a:t>What is “Perinatal Mental Health?” (cont’d)</a:t>
            </a:r>
          </a:p>
        </p:txBody>
      </p:sp>
      <p:sp>
        <p:nvSpPr>
          <p:cNvPr id="5" name="Content Placeholder 4">
            <a:extLst>
              <a:ext uri="{FF2B5EF4-FFF2-40B4-BE49-F238E27FC236}">
                <a16:creationId xmlns:a16="http://schemas.microsoft.com/office/drawing/2014/main" id="{8C85AC1D-3E5B-CAB3-AD6C-F632DF711408}"/>
              </a:ext>
            </a:extLst>
          </p:cNvPr>
          <p:cNvSpPr>
            <a:spLocks noGrp="1"/>
          </p:cNvSpPr>
          <p:nvPr>
            <p:ph idx="1"/>
          </p:nvPr>
        </p:nvSpPr>
        <p:spPr>
          <a:xfrm>
            <a:off x="517794" y="2401678"/>
            <a:ext cx="11105002" cy="3833870"/>
          </a:xfrm>
        </p:spPr>
        <p:txBody>
          <a:bodyPr>
            <a:normAutofit fontScale="92500" lnSpcReduction="10000"/>
          </a:bodyPr>
          <a:lstStyle/>
          <a:p>
            <a:r>
              <a:rPr lang="en-US" dirty="0"/>
              <a:t>Common disorders include perinatal/postpartum…</a:t>
            </a:r>
          </a:p>
          <a:p>
            <a:pPr lvl="1"/>
            <a:r>
              <a:rPr lang="en-US" dirty="0"/>
              <a:t>anxiety, depression, obsessive-compulsive disorder, post-traumatic stress disorder, bipolar disorders, and perinatal psychosis</a:t>
            </a:r>
          </a:p>
          <a:p>
            <a:pPr lvl="1"/>
            <a:r>
              <a:rPr lang="en-US" dirty="0"/>
              <a:t>Note: Outside of a specifier in for “perinatal onset” for Depressive Disorders, these disorders are not currently represented in the DSM-5-TR</a:t>
            </a:r>
          </a:p>
          <a:p>
            <a:r>
              <a:rPr lang="en-US" dirty="0"/>
              <a:t>There are various risk factors for developing a perinatal mental health disorder, some of which are:</a:t>
            </a:r>
          </a:p>
          <a:p>
            <a:pPr lvl="1"/>
            <a:r>
              <a:rPr lang="en-US" dirty="0"/>
              <a:t>Prior history of mental health disorder</a:t>
            </a:r>
          </a:p>
          <a:p>
            <a:pPr lvl="1"/>
            <a:r>
              <a:rPr lang="en-US" dirty="0"/>
              <a:t>Prior history of a postpartum mood and/or anxiety disorder in a prior pregnancy</a:t>
            </a:r>
          </a:p>
          <a:p>
            <a:pPr lvl="1"/>
            <a:r>
              <a:rPr lang="en-US" dirty="0"/>
              <a:t>History of infertility</a:t>
            </a:r>
          </a:p>
          <a:p>
            <a:pPr lvl="1"/>
            <a:r>
              <a:rPr lang="en-US" dirty="0"/>
              <a:t>Undesired/unwanted pregnancy</a:t>
            </a:r>
          </a:p>
          <a:p>
            <a:pPr lvl="1"/>
            <a:r>
              <a:rPr lang="en-US" dirty="0"/>
              <a:t>Lack of support resources (i.e. unsupportive partner, lack of paid leave, lack of friends/family to provide support, poverty, etc.)</a:t>
            </a:r>
          </a:p>
          <a:p>
            <a:endParaRPr lang="en-US" dirty="0"/>
          </a:p>
        </p:txBody>
      </p:sp>
    </p:spTree>
    <p:extLst>
      <p:ext uri="{BB962C8B-B14F-4D97-AF65-F5344CB8AC3E}">
        <p14:creationId xmlns:p14="http://schemas.microsoft.com/office/powerpoint/2010/main" val="400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15F4-F3C3-945C-7A86-D159B3288B92}"/>
              </a:ext>
            </a:extLst>
          </p:cNvPr>
          <p:cNvSpPr>
            <a:spLocks noGrp="1"/>
          </p:cNvSpPr>
          <p:nvPr>
            <p:ph type="title"/>
          </p:nvPr>
        </p:nvSpPr>
        <p:spPr/>
        <p:txBody>
          <a:bodyPr/>
          <a:lstStyle/>
          <a:p>
            <a:r>
              <a:rPr lang="en-US" dirty="0"/>
              <a:t>Perinatal Mental Health Stats</a:t>
            </a:r>
          </a:p>
        </p:txBody>
      </p:sp>
      <p:sp>
        <p:nvSpPr>
          <p:cNvPr id="3" name="Content Placeholder 2">
            <a:extLst>
              <a:ext uri="{FF2B5EF4-FFF2-40B4-BE49-F238E27FC236}">
                <a16:creationId xmlns:a16="http://schemas.microsoft.com/office/drawing/2014/main" id="{EBF596FF-CE4B-EBAE-AA48-0F8B2F515C78}"/>
              </a:ext>
            </a:extLst>
          </p:cNvPr>
          <p:cNvSpPr>
            <a:spLocks noGrp="1"/>
          </p:cNvSpPr>
          <p:nvPr>
            <p:ph idx="1"/>
          </p:nvPr>
        </p:nvSpPr>
        <p:spPr>
          <a:xfrm>
            <a:off x="925418" y="2445745"/>
            <a:ext cx="10135518" cy="3910987"/>
          </a:xfrm>
        </p:spPr>
        <p:txBody>
          <a:bodyPr>
            <a:normAutofit lnSpcReduction="10000"/>
          </a:bodyPr>
          <a:lstStyle/>
          <a:p>
            <a:r>
              <a:rPr lang="en-US" dirty="0"/>
              <a:t>In the general birthing population, approximately 1 in 5 (~20%) will develop a perinatal mental health disorder</a:t>
            </a:r>
          </a:p>
          <a:p>
            <a:r>
              <a:rPr lang="en-US" dirty="0"/>
              <a:t>Data available for fathers:</a:t>
            </a:r>
          </a:p>
          <a:p>
            <a:pPr lvl="1"/>
            <a:r>
              <a:rPr lang="en-US" dirty="0"/>
              <a:t>1 in 10 fathers will develop a postpartum mood and/or anxiety disorder</a:t>
            </a:r>
          </a:p>
          <a:p>
            <a:pPr lvl="1"/>
            <a:r>
              <a:rPr lang="en-US" dirty="0"/>
              <a:t>Data suggests that if the mother has postpartum depression and/or anxiety, the father has a 50% chance of also developing postpartum depression and/or anxiety</a:t>
            </a:r>
          </a:p>
          <a:p>
            <a:r>
              <a:rPr lang="en-US" dirty="0"/>
              <a:t>Data available for Black women suggests that approximately 38% will develop postpartum depression</a:t>
            </a:r>
          </a:p>
          <a:p>
            <a:r>
              <a:rPr lang="en-US" dirty="0"/>
              <a:t>Data available for Latina women suggests around 30-35% will develop postpartum depression</a:t>
            </a:r>
          </a:p>
          <a:p>
            <a:r>
              <a:rPr lang="en-US" dirty="0"/>
              <a:t>LGBTIQ+ parents are also at increased risk of developing a postpartum depressive and/or anxiety disorder due to lack of inclusive parenting groups</a:t>
            </a:r>
          </a:p>
          <a:p>
            <a:endParaRPr lang="en-US" dirty="0"/>
          </a:p>
        </p:txBody>
      </p:sp>
    </p:spTree>
    <p:extLst>
      <p:ext uri="{BB962C8B-B14F-4D97-AF65-F5344CB8AC3E}">
        <p14:creationId xmlns:p14="http://schemas.microsoft.com/office/powerpoint/2010/main" val="336657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FF46-8470-1EEE-BD42-F4966FD43CF5}"/>
              </a:ext>
            </a:extLst>
          </p:cNvPr>
          <p:cNvSpPr>
            <a:spLocks noGrp="1"/>
          </p:cNvSpPr>
          <p:nvPr>
            <p:ph type="title"/>
          </p:nvPr>
        </p:nvSpPr>
        <p:spPr/>
        <p:txBody>
          <a:bodyPr/>
          <a:lstStyle/>
          <a:p>
            <a:r>
              <a:rPr lang="en-US" dirty="0"/>
              <a:t>Common Screening Instruments</a:t>
            </a:r>
          </a:p>
        </p:txBody>
      </p:sp>
      <p:sp>
        <p:nvSpPr>
          <p:cNvPr id="3" name="Content Placeholder 2">
            <a:extLst>
              <a:ext uri="{FF2B5EF4-FFF2-40B4-BE49-F238E27FC236}">
                <a16:creationId xmlns:a16="http://schemas.microsoft.com/office/drawing/2014/main" id="{225E785C-9142-F90B-73A9-FCD6403076B7}"/>
              </a:ext>
            </a:extLst>
          </p:cNvPr>
          <p:cNvSpPr>
            <a:spLocks noGrp="1"/>
          </p:cNvSpPr>
          <p:nvPr>
            <p:ph idx="1"/>
          </p:nvPr>
        </p:nvSpPr>
        <p:spPr>
          <a:xfrm>
            <a:off x="414068" y="2335577"/>
            <a:ext cx="11317857" cy="3996212"/>
          </a:xfrm>
        </p:spPr>
        <p:txBody>
          <a:bodyPr>
            <a:normAutofit fontScale="92500" lnSpcReduction="20000"/>
          </a:bodyPr>
          <a:lstStyle/>
          <a:p>
            <a:pPr marL="0" indent="0">
              <a:buNone/>
            </a:pPr>
            <a:r>
              <a:rPr lang="en-US" dirty="0"/>
              <a:t>Anxiety: </a:t>
            </a:r>
          </a:p>
          <a:p>
            <a:r>
              <a:rPr lang="en-US" u="sng" dirty="0"/>
              <a:t>Generalized Anxiety Disorder-7 (GAD-7):</a:t>
            </a:r>
            <a:r>
              <a:rPr lang="en-US" dirty="0"/>
              <a:t> This tool gives an overall rating of minimal, mild, moderate, severe for possible anxiety disorders. This is a seven item screening tool that asks individuals to rate certain anxiety symptoms that they are experiencing within the past two weeks on a scale of “not at all” to “nearly every day.”</a:t>
            </a:r>
          </a:p>
          <a:p>
            <a:pPr marL="0" indent="0">
              <a:buNone/>
            </a:pPr>
            <a:r>
              <a:rPr lang="en-US" dirty="0"/>
              <a:t>Depression:</a:t>
            </a:r>
          </a:p>
          <a:p>
            <a:r>
              <a:rPr lang="en-US" u="sng" dirty="0"/>
              <a:t>Patient Health Questionnaire-9 (PHQ-9):</a:t>
            </a:r>
            <a:r>
              <a:rPr lang="en-US" dirty="0"/>
              <a:t> This screens for symptoms of depression giving an overall rating of minimal, mild, moderate, or severe. Assesses for depressive symptoms using nine questions that are rated over the last two weeks on a scale of “not at all” to “nearly every day.”</a:t>
            </a:r>
          </a:p>
          <a:p>
            <a:r>
              <a:rPr lang="en-US" u="sng" dirty="0"/>
              <a:t>Edinburgh Postnatal Depression Scale (EPDS):</a:t>
            </a:r>
            <a:r>
              <a:rPr lang="en-US" dirty="0"/>
              <a:t> This is a screening tool specific to those who are pregnant or postpartum to measure for symptoms of perinatal depression. This screening tool is 10 items.</a:t>
            </a:r>
          </a:p>
          <a:p>
            <a:pPr marL="0" indent="0">
              <a:buNone/>
            </a:pPr>
            <a:r>
              <a:rPr lang="en-US" dirty="0"/>
              <a:t>Note: The measures above are </a:t>
            </a:r>
            <a:r>
              <a:rPr lang="en-US" b="1" dirty="0"/>
              <a:t>screening tools</a:t>
            </a:r>
            <a:r>
              <a:rPr lang="en-US" dirty="0"/>
              <a:t>-–not diagnostic. Further assessment is typically required for a specific diagnosis. The GAD-7 and PHQ-9 are available for online download without copyright restriction. The EPDS is available online for free and reproduction, as long as the copyright is respected.</a:t>
            </a:r>
          </a:p>
        </p:txBody>
      </p:sp>
    </p:spTree>
    <p:extLst>
      <p:ext uri="{BB962C8B-B14F-4D97-AF65-F5344CB8AC3E}">
        <p14:creationId xmlns:p14="http://schemas.microsoft.com/office/powerpoint/2010/main" val="240694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{877B388A-C7C5-F04D-A841-A1A680CF077F}tf10001076</Template>
  <TotalTime>35726</TotalTime>
  <Words>2098</Words>
  <Application>Microsoft Macintosh PowerPoint</Application>
  <PresentationFormat>Widescreen</PresentationFormat>
  <Paragraphs>107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Century Gothic</vt:lpstr>
      <vt:lpstr>Wingdings 3</vt:lpstr>
      <vt:lpstr>Ion Boardroom</vt:lpstr>
      <vt:lpstr>Reproductive Justice &amp; Social Work Praxis</vt:lpstr>
      <vt:lpstr>Today’s Objectives:</vt:lpstr>
      <vt:lpstr>Current RJ News/Journal Article</vt:lpstr>
      <vt:lpstr>Quick Recap</vt:lpstr>
      <vt:lpstr>Class Readings</vt:lpstr>
      <vt:lpstr>What is “Perinatal Mental Health?”</vt:lpstr>
      <vt:lpstr>What is “Perinatal Mental Health?” (cont’d)</vt:lpstr>
      <vt:lpstr>Perinatal Mental Health Stats</vt:lpstr>
      <vt:lpstr>Common Screening Instruments</vt:lpstr>
      <vt:lpstr>Postpartum Support International (PSI)</vt:lpstr>
      <vt:lpstr>National Association for Perinatal Social Workers (NAPSW)</vt:lpstr>
      <vt:lpstr>Small Group Case Scenario</vt:lpstr>
      <vt:lpstr>Break Time!</vt:lpstr>
      <vt:lpstr>Social Policy &amp; Families</vt:lpstr>
      <vt:lpstr>Social Policy &amp; Families continued</vt:lpstr>
      <vt:lpstr>Social Policy &amp; Families</vt:lpstr>
      <vt:lpstr>Historical Aspects of Black Fathers in Black Families</vt:lpstr>
      <vt:lpstr>Child Welfare Disparities</vt:lpstr>
      <vt:lpstr>Large Group Discussion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Justice &amp; Social Work Praxis</dc:title>
  <dc:creator>Lindsay Griffin</dc:creator>
  <cp:lastModifiedBy>Lindsay Griffin</cp:lastModifiedBy>
  <cp:revision>66</cp:revision>
  <dcterms:created xsi:type="dcterms:W3CDTF">2023-11-19T14:19:26Z</dcterms:created>
  <dcterms:modified xsi:type="dcterms:W3CDTF">2024-07-15T13:46:17Z</dcterms:modified>
</cp:coreProperties>
</file>