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3" r:id="rId1"/>
  </p:sldMasterIdLst>
  <p:notesMasterIdLst>
    <p:notesMasterId r:id="rId20"/>
  </p:notesMasterIdLst>
  <p:sldIdLst>
    <p:sldId id="256" r:id="rId2"/>
    <p:sldId id="291" r:id="rId3"/>
    <p:sldId id="287" r:id="rId4"/>
    <p:sldId id="267" r:id="rId5"/>
    <p:sldId id="258" r:id="rId6"/>
    <p:sldId id="272" r:id="rId7"/>
    <p:sldId id="279" r:id="rId8"/>
    <p:sldId id="281" r:id="rId9"/>
    <p:sldId id="286" r:id="rId10"/>
    <p:sldId id="264" r:id="rId11"/>
    <p:sldId id="273" r:id="rId12"/>
    <p:sldId id="284" r:id="rId13"/>
    <p:sldId id="285" r:id="rId14"/>
    <p:sldId id="283" r:id="rId15"/>
    <p:sldId id="288" r:id="rId16"/>
    <p:sldId id="289" r:id="rId17"/>
    <p:sldId id="290" r:id="rId18"/>
    <p:sldId id="25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p:restoredTop sz="92183"/>
  </p:normalViewPr>
  <p:slideViewPr>
    <p:cSldViewPr snapToGrid="0">
      <p:cViewPr varScale="1">
        <p:scale>
          <a:sx n="87" d="100"/>
          <a:sy n="87"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DD598-0060-C840-A29B-C59413E1DFA5}" type="datetimeFigureOut">
              <a:rPr lang="en-US" smtClean="0"/>
              <a:t>7/18/24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5AE8-3A2D-4D40-B6D6-ACC15E0AFBFB}" type="slidenum">
              <a:rPr lang="en-US" smtClean="0"/>
              <a:t>‹#›</a:t>
            </a:fld>
            <a:endParaRPr lang="en-US"/>
          </a:p>
        </p:txBody>
      </p:sp>
    </p:spTree>
    <p:extLst>
      <p:ext uri="{BB962C8B-B14F-4D97-AF65-F5344CB8AC3E}">
        <p14:creationId xmlns:p14="http://schemas.microsoft.com/office/powerpoint/2010/main" val="52126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Kya, Lex, Nicole</a:t>
            </a:r>
          </a:p>
        </p:txBody>
      </p:sp>
      <p:sp>
        <p:nvSpPr>
          <p:cNvPr id="4" name="Slide Number Placeholder 3"/>
          <p:cNvSpPr>
            <a:spLocks noGrp="1"/>
          </p:cNvSpPr>
          <p:nvPr>
            <p:ph type="sldNum" sz="quarter" idx="5"/>
          </p:nvPr>
        </p:nvSpPr>
        <p:spPr/>
        <p:txBody>
          <a:bodyPr/>
          <a:lstStyle/>
          <a:p>
            <a:fld id="{3F0F5AE8-3A2D-4D40-B6D6-ACC15E0AFBFB}" type="slidenum">
              <a:rPr lang="en-US" smtClean="0"/>
              <a:t>6</a:t>
            </a:fld>
            <a:endParaRPr lang="en-US"/>
          </a:p>
        </p:txBody>
      </p:sp>
    </p:spTree>
    <p:extLst>
      <p:ext uri="{BB962C8B-B14F-4D97-AF65-F5344CB8AC3E}">
        <p14:creationId xmlns:p14="http://schemas.microsoft.com/office/powerpoint/2010/main" val="1699549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150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299841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56403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96897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93034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657460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893929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0079451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02841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8643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11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51812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079363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944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4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01114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7/18/24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982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586B75A-687E-405C-8A0B-8D00578BA2C3}" type="datetimeFigureOut">
              <a:rPr lang="en-US" smtClean="0"/>
              <a:pPr/>
              <a:t>7/18/24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6681878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W4GeqH4RkaM" TargetMode="External"/><Relationship Id="rId2" Type="http://schemas.openxmlformats.org/officeDocument/2006/relationships/hyperlink" Target="https://www.youtube.com/watch?v=0onkOVkf5z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ers.usda.gov/data-products/ag-and-food-statistics-charting-the-essentials/food-security-and-nutrition-assistance/#:~:text=The%20prevalence%20of%20food%20insecurity,of%20a%20lack%20of%20resourc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hyperlink" Target="https://youtu.be/y8cAhsr5j6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Users/lindsaygriffin/Downloads/GHG_emissions_of_all_world_countries_booklet_2023repor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55C362CC-957F-6890-78A6-2C5366B651E1}"/>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Reproductive Justice &amp; Social Work Praxis</a:t>
            </a:r>
          </a:p>
        </p:txBody>
      </p:sp>
      <p:sp>
        <p:nvSpPr>
          <p:cNvPr id="3" name="Subtitle 2">
            <a:extLst>
              <a:ext uri="{FF2B5EF4-FFF2-40B4-BE49-F238E27FC236}">
                <a16:creationId xmlns:a16="http://schemas.microsoft.com/office/drawing/2014/main" id="{93E7A329-3987-938F-D498-519634431F41}"/>
              </a:ext>
            </a:extLst>
          </p:cNvPr>
          <p:cNvSpPr>
            <a:spLocks noGrp="1"/>
          </p:cNvSpPr>
          <p:nvPr>
            <p:ph type="subTitle" idx="1"/>
          </p:nvPr>
        </p:nvSpPr>
        <p:spPr>
          <a:xfrm>
            <a:off x="1683171" y="4293441"/>
            <a:ext cx="8825658" cy="1234148"/>
          </a:xfrm>
        </p:spPr>
        <p:txBody>
          <a:bodyPr>
            <a:normAutofit lnSpcReduction="10000"/>
          </a:bodyPr>
          <a:lstStyle/>
          <a:p>
            <a:pPr algn="ctr"/>
            <a:r>
              <a:rPr lang="en-US" sz="2000" dirty="0"/>
              <a:t>Session 8: The right to parent in safe &amp; sustainable communities</a:t>
            </a:r>
          </a:p>
          <a:p>
            <a:pPr algn="ctr"/>
            <a:r>
              <a:rPr lang="en-US" sz="2000" dirty="0"/>
              <a:t>Environmental Justice &amp; Implications of Poverty</a:t>
            </a:r>
          </a:p>
          <a:p>
            <a:pPr algn="ctr"/>
            <a:r>
              <a:rPr lang="en-US" sz="2000" dirty="0"/>
              <a:t>Prof. Lindsay Griffin</a:t>
            </a:r>
          </a:p>
        </p:txBody>
      </p:sp>
      <p:cxnSp>
        <p:nvCxnSpPr>
          <p:cNvPr id="12" name="Straight Connector 11">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600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9146-4EF2-C134-4238-3F89E70636F9}"/>
              </a:ext>
            </a:extLst>
          </p:cNvPr>
          <p:cNvSpPr>
            <a:spLocks noGrp="1"/>
          </p:cNvSpPr>
          <p:nvPr>
            <p:ph type="title"/>
          </p:nvPr>
        </p:nvSpPr>
        <p:spPr/>
        <p:txBody>
          <a:bodyPr anchor="ctr">
            <a:normAutofit/>
          </a:bodyPr>
          <a:lstStyle/>
          <a:p>
            <a:r>
              <a:rPr lang="en-US" sz="3200" dirty="0">
                <a:solidFill>
                  <a:schemeClr val="accent1">
                    <a:lumMod val="20000"/>
                    <a:lumOff val="80000"/>
                  </a:schemeClr>
                </a:solidFill>
              </a:rPr>
              <a:t>Class Readings</a:t>
            </a:r>
          </a:p>
        </p:txBody>
      </p:sp>
      <p:sp>
        <p:nvSpPr>
          <p:cNvPr id="3" name="Content Placeholder 2">
            <a:extLst>
              <a:ext uri="{FF2B5EF4-FFF2-40B4-BE49-F238E27FC236}">
                <a16:creationId xmlns:a16="http://schemas.microsoft.com/office/drawing/2014/main" id="{DA34BFAB-3D22-2A83-07DA-21491EB72A24}"/>
              </a:ext>
            </a:extLst>
          </p:cNvPr>
          <p:cNvSpPr>
            <a:spLocks noGrp="1"/>
          </p:cNvSpPr>
          <p:nvPr>
            <p:ph idx="1"/>
          </p:nvPr>
        </p:nvSpPr>
        <p:spPr>
          <a:xfrm>
            <a:off x="459129" y="2444312"/>
            <a:ext cx="11273742" cy="4051138"/>
          </a:xfrm>
        </p:spPr>
        <p:txBody>
          <a:bodyPr anchor="ctr">
            <a:normAutofit lnSpcReduction="10000"/>
          </a:bodyPr>
          <a:lstStyle/>
          <a:p>
            <a:pPr marL="0" indent="0">
              <a:buNone/>
            </a:pPr>
            <a:r>
              <a:rPr lang="en-US" sz="2000" dirty="0" err="1">
                <a:effectLst/>
              </a:rPr>
              <a:t>Bovell</a:t>
            </a:r>
            <a:r>
              <a:rPr lang="en-US" sz="2000" dirty="0">
                <a:effectLst/>
              </a:rPr>
              <a:t>-Ammon, A., </a:t>
            </a:r>
            <a:r>
              <a:rPr lang="en-US" sz="2000" dirty="0" err="1">
                <a:effectLst/>
              </a:rPr>
              <a:t>Yentel</a:t>
            </a:r>
            <a:r>
              <a:rPr lang="en-US" sz="2000" dirty="0">
                <a:effectLst/>
              </a:rPr>
              <a:t>, D., </a:t>
            </a:r>
            <a:r>
              <a:rPr lang="en-US" sz="2000" dirty="0" err="1">
                <a:effectLst/>
              </a:rPr>
              <a:t>Koprowski</a:t>
            </a:r>
            <a:r>
              <a:rPr lang="en-US" sz="2000" dirty="0">
                <a:effectLst/>
              </a:rPr>
              <a:t>, M., Wilkinson, C., &amp; Sandel, M. (2021). Housing is health: A renewed call for federal housing investments in affordable housing for families with children. Academic Pediatrics, 21(1), 19–23.</a:t>
            </a:r>
          </a:p>
          <a:p>
            <a:pPr marL="0" marR="0" indent="0">
              <a:spcBef>
                <a:spcPts val="0"/>
              </a:spcBef>
              <a:spcAft>
                <a:spcPts val="0"/>
              </a:spcAft>
              <a:buNone/>
            </a:pPr>
            <a:endParaRPr lang="en-US" sz="2000" dirty="0">
              <a:effectLst/>
              <a:ea typeface="Times New Roman" panose="02020603050405020304" pitchFamily="18" charset="0"/>
            </a:endParaRPr>
          </a:p>
          <a:p>
            <a:pPr marL="0" marR="0" indent="0">
              <a:spcBef>
                <a:spcPts val="0"/>
              </a:spcBef>
              <a:spcAft>
                <a:spcPts val="0"/>
              </a:spcAft>
              <a:buNone/>
            </a:pPr>
            <a:r>
              <a:rPr lang="en-US" sz="2000" dirty="0">
                <a:effectLst/>
                <a:ea typeface="Times New Roman" panose="02020603050405020304" pitchFamily="18" charset="0"/>
              </a:rPr>
              <a:t>Hoover, E. (2018). Environmental reproductive justice: Intersections in an American Indian community impacted by environmental contamination. </a:t>
            </a:r>
          </a:p>
          <a:p>
            <a:pPr marL="0" marR="0" indent="0">
              <a:spcBef>
                <a:spcPts val="0"/>
              </a:spcBef>
              <a:spcAft>
                <a:spcPts val="0"/>
              </a:spcAft>
              <a:buNone/>
            </a:pPr>
            <a:endParaRPr lang="en-US" sz="2000" kern="0" dirty="0">
              <a:ea typeface="Times New Roman" panose="02020603050405020304" pitchFamily="18" charset="0"/>
            </a:endParaRPr>
          </a:p>
          <a:p>
            <a:r>
              <a:rPr lang="en-US" sz="2000" dirty="0"/>
              <a:t>For the Hoover article, what thoughts arose from you in thinking about the concept of “environmental reproductive justice” ERJ?</a:t>
            </a:r>
          </a:p>
          <a:p>
            <a:r>
              <a:rPr lang="en-US" sz="2000" dirty="0">
                <a:effectLst/>
                <a:ea typeface="Times New Roman" panose="02020603050405020304" pitchFamily="18" charset="0"/>
              </a:rPr>
              <a:t>For the </a:t>
            </a:r>
            <a:r>
              <a:rPr lang="en-US" sz="2000" dirty="0" err="1">
                <a:effectLst/>
                <a:ea typeface="Times New Roman" panose="02020603050405020304" pitchFamily="18" charset="0"/>
              </a:rPr>
              <a:t>Bovell</a:t>
            </a:r>
            <a:r>
              <a:rPr lang="en-US" sz="2000" dirty="0">
                <a:effectLst/>
                <a:ea typeface="Times New Roman" panose="02020603050405020304" pitchFamily="18" charset="0"/>
              </a:rPr>
              <a:t>-Ammon article, what thoughts did you have given that housing has become less affordable in recent years? While the article specifically talked about pediatricians, what role can social workers take to support families? What thoughts/responses did you have on there suggestions of strategies?</a:t>
            </a:r>
          </a:p>
        </p:txBody>
      </p:sp>
    </p:spTree>
    <p:extLst>
      <p:ext uri="{BB962C8B-B14F-4D97-AF65-F5344CB8AC3E}">
        <p14:creationId xmlns:p14="http://schemas.microsoft.com/office/powerpoint/2010/main" val="203470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5" name="Rectangle 24">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56981798-4550-46DA-9172-4846E2FB6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82EB7D3-3AD8-4ED1-9E1A-2906E1463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423335" y="404829"/>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2720B15-384F-28FA-2638-A3D3D6D8ECC5}"/>
              </a:ext>
            </a:extLst>
          </p:cNvPr>
          <p:cNvSpPr>
            <a:spLocks noGrp="1"/>
          </p:cNvSpPr>
          <p:nvPr>
            <p:ph type="title"/>
          </p:nvPr>
        </p:nvSpPr>
        <p:spPr>
          <a:xfrm>
            <a:off x="561110" y="1241266"/>
            <a:ext cx="4089633" cy="3153753"/>
          </a:xfrm>
        </p:spPr>
        <p:txBody>
          <a:bodyPr vert="horz" lIns="91440" tIns="45720" rIns="91440" bIns="45720" rtlCol="0" anchor="b">
            <a:normAutofit/>
          </a:bodyPr>
          <a:lstStyle/>
          <a:p>
            <a:r>
              <a:rPr lang="en-US" sz="5400" dirty="0">
                <a:solidFill>
                  <a:schemeClr val="tx2"/>
                </a:solidFill>
              </a:rPr>
              <a:t>Wellness Break Time!</a:t>
            </a:r>
          </a:p>
        </p:txBody>
      </p:sp>
      <p:pic>
        <p:nvPicPr>
          <p:cNvPr id="6" name="Picture 5">
            <a:extLst>
              <a:ext uri="{FF2B5EF4-FFF2-40B4-BE49-F238E27FC236}">
                <a16:creationId xmlns:a16="http://schemas.microsoft.com/office/drawing/2014/main" id="{FF63CE14-F061-A01B-E926-4BFDA2003355}"/>
              </a:ext>
            </a:extLst>
          </p:cNvPr>
          <p:cNvPicPr>
            <a:picLocks noChangeAspect="1"/>
          </p:cNvPicPr>
          <p:nvPr/>
        </p:nvPicPr>
        <p:blipFill rotWithShape="1">
          <a:blip r:embed="rId3"/>
          <a:srcRect t="1164" r="1" b="8721"/>
          <a:stretch/>
        </p:blipFill>
        <p:spPr>
          <a:xfrm>
            <a:off x="5120117" y="461681"/>
            <a:ext cx="6585549" cy="5934638"/>
          </a:xfrm>
          <a:custGeom>
            <a:avLst/>
            <a:gdLst/>
            <a:ahLst/>
            <a:cxnLst/>
            <a:rect l="l" t="t" r="r" b="b"/>
            <a:pathLst>
              <a:path w="6585549" h="5934638">
                <a:moveTo>
                  <a:pt x="225406" y="0"/>
                </a:moveTo>
                <a:lnTo>
                  <a:pt x="6585549" y="0"/>
                </a:lnTo>
                <a:lnTo>
                  <a:pt x="6585549" y="5934638"/>
                </a:lnTo>
                <a:lnTo>
                  <a:pt x="226600" y="5934638"/>
                </a:lnTo>
                <a:lnTo>
                  <a:pt x="214529" y="5856373"/>
                </a:lnTo>
                <a:lnTo>
                  <a:pt x="203238" y="5780097"/>
                </a:lnTo>
                <a:lnTo>
                  <a:pt x="191320" y="5689292"/>
                </a:lnTo>
                <a:lnTo>
                  <a:pt x="177049" y="5581536"/>
                </a:lnTo>
                <a:lnTo>
                  <a:pt x="161995" y="5462279"/>
                </a:lnTo>
                <a:lnTo>
                  <a:pt x="146156" y="5327888"/>
                </a:lnTo>
                <a:lnTo>
                  <a:pt x="129376" y="5181389"/>
                </a:lnTo>
                <a:lnTo>
                  <a:pt x="112596" y="5022177"/>
                </a:lnTo>
                <a:lnTo>
                  <a:pt x="95503" y="4852675"/>
                </a:lnTo>
                <a:lnTo>
                  <a:pt x="79664" y="4669854"/>
                </a:lnTo>
                <a:lnTo>
                  <a:pt x="64453" y="4478558"/>
                </a:lnTo>
                <a:lnTo>
                  <a:pt x="50652" y="4276365"/>
                </a:lnTo>
                <a:lnTo>
                  <a:pt x="37480" y="4065697"/>
                </a:lnTo>
                <a:lnTo>
                  <a:pt x="25091" y="3845949"/>
                </a:lnTo>
                <a:lnTo>
                  <a:pt x="20700" y="3733351"/>
                </a:lnTo>
                <a:lnTo>
                  <a:pt x="15838" y="3618331"/>
                </a:lnTo>
                <a:lnTo>
                  <a:pt x="11291" y="3501495"/>
                </a:lnTo>
                <a:lnTo>
                  <a:pt x="8311" y="3384054"/>
                </a:lnTo>
                <a:lnTo>
                  <a:pt x="5645" y="3264191"/>
                </a:lnTo>
                <a:lnTo>
                  <a:pt x="2822" y="3143118"/>
                </a:lnTo>
                <a:lnTo>
                  <a:pt x="941" y="3019623"/>
                </a:lnTo>
                <a:lnTo>
                  <a:pt x="941" y="2894918"/>
                </a:lnTo>
                <a:lnTo>
                  <a:pt x="0" y="2769001"/>
                </a:lnTo>
                <a:lnTo>
                  <a:pt x="941" y="2641874"/>
                </a:lnTo>
                <a:lnTo>
                  <a:pt x="2822" y="2512931"/>
                </a:lnTo>
                <a:lnTo>
                  <a:pt x="4547" y="2383988"/>
                </a:lnTo>
                <a:lnTo>
                  <a:pt x="8311" y="2253229"/>
                </a:lnTo>
                <a:lnTo>
                  <a:pt x="12232" y="2121259"/>
                </a:lnTo>
                <a:lnTo>
                  <a:pt x="16779" y="1989289"/>
                </a:lnTo>
                <a:lnTo>
                  <a:pt x="23209" y="1856108"/>
                </a:lnTo>
                <a:lnTo>
                  <a:pt x="30893" y="1721716"/>
                </a:lnTo>
                <a:lnTo>
                  <a:pt x="38264" y="1586720"/>
                </a:lnTo>
                <a:lnTo>
                  <a:pt x="47673" y="1451723"/>
                </a:lnTo>
                <a:lnTo>
                  <a:pt x="58964" y="1314910"/>
                </a:lnTo>
                <a:lnTo>
                  <a:pt x="70255" y="1179913"/>
                </a:lnTo>
                <a:lnTo>
                  <a:pt x="83271" y="1042495"/>
                </a:lnTo>
                <a:lnTo>
                  <a:pt x="97542" y="904471"/>
                </a:lnTo>
                <a:lnTo>
                  <a:pt x="112596" y="768263"/>
                </a:lnTo>
                <a:lnTo>
                  <a:pt x="130160" y="630240"/>
                </a:lnTo>
                <a:lnTo>
                  <a:pt x="148978" y="492821"/>
                </a:lnTo>
                <a:lnTo>
                  <a:pt x="167640" y="354798"/>
                </a:lnTo>
                <a:lnTo>
                  <a:pt x="189438" y="217380"/>
                </a:lnTo>
                <a:lnTo>
                  <a:pt x="211706" y="80567"/>
                </a:lnTo>
                <a:close/>
              </a:path>
            </a:pathLst>
          </a:custGeom>
        </p:spPr>
      </p:pic>
      <p:sp>
        <p:nvSpPr>
          <p:cNvPr id="3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45327" y="190332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Tree>
    <p:extLst>
      <p:ext uri="{BB962C8B-B14F-4D97-AF65-F5344CB8AC3E}">
        <p14:creationId xmlns:p14="http://schemas.microsoft.com/office/powerpoint/2010/main" val="31269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282F-C42E-7339-55B0-8D1870203C56}"/>
              </a:ext>
            </a:extLst>
          </p:cNvPr>
          <p:cNvSpPr>
            <a:spLocks noGrp="1"/>
          </p:cNvSpPr>
          <p:nvPr>
            <p:ph type="title"/>
          </p:nvPr>
        </p:nvSpPr>
        <p:spPr/>
        <p:txBody>
          <a:bodyPr/>
          <a:lstStyle/>
          <a:p>
            <a:r>
              <a:rPr lang="en-US" dirty="0"/>
              <a:t>EJ Activity</a:t>
            </a:r>
          </a:p>
        </p:txBody>
      </p:sp>
      <p:sp>
        <p:nvSpPr>
          <p:cNvPr id="3" name="Content Placeholder 2">
            <a:extLst>
              <a:ext uri="{FF2B5EF4-FFF2-40B4-BE49-F238E27FC236}">
                <a16:creationId xmlns:a16="http://schemas.microsoft.com/office/drawing/2014/main" id="{04CAE4C7-4F35-140A-4E2D-9D7EE0BE4302}"/>
              </a:ext>
            </a:extLst>
          </p:cNvPr>
          <p:cNvSpPr>
            <a:spLocks noGrp="1"/>
          </p:cNvSpPr>
          <p:nvPr>
            <p:ph idx="1"/>
          </p:nvPr>
        </p:nvSpPr>
        <p:spPr>
          <a:xfrm>
            <a:off x="1154954" y="2603500"/>
            <a:ext cx="10338707" cy="3416300"/>
          </a:xfrm>
        </p:spPr>
        <p:txBody>
          <a:bodyPr/>
          <a:lstStyle/>
          <a:p>
            <a:r>
              <a:rPr lang="en-US" dirty="0"/>
              <a:t>Environmental injustice can feel like a very big problem to tackle. We will watch 2 news clips about forever chemicals in the water and the Flint, MI water crisis to frame our activity and discuss some ways social workers can think about approaching this aspect of environmental justice.</a:t>
            </a:r>
          </a:p>
          <a:p>
            <a:r>
              <a:rPr lang="en-US" dirty="0">
                <a:highlight>
                  <a:srgbClr val="FFFFFF"/>
                </a:highlight>
                <a:latin typeface="Segoe UI" panose="020B0502040204020203" pitchFamily="34" charset="0"/>
                <a:hlinkClick r:id="rId2"/>
              </a:rPr>
              <a:t>https://www.youtube.com/watch?v=0onkOVkf5zM</a:t>
            </a:r>
            <a:endParaRPr lang="en-US" dirty="0">
              <a:highlight>
                <a:srgbClr val="FFFFFF"/>
              </a:highlight>
              <a:latin typeface="Segoe UI" panose="020B0502040204020203" pitchFamily="34" charset="0"/>
            </a:endParaRPr>
          </a:p>
          <a:p>
            <a:r>
              <a:rPr lang="en-US" dirty="0">
                <a:hlinkClick r:id="rId3"/>
              </a:rPr>
              <a:t>https://www.youtube.com/watch?v=W4GeqH4RkaM</a:t>
            </a:r>
            <a:r>
              <a:rPr lang="en-US" dirty="0"/>
              <a:t> </a:t>
            </a:r>
            <a:r>
              <a:rPr lang="en-US" dirty="0">
                <a:solidFill>
                  <a:srgbClr val="7030A0"/>
                </a:solidFill>
              </a:rPr>
              <a:t>(Trigger warning: Miscarriage)</a:t>
            </a:r>
          </a:p>
          <a:p>
            <a:endParaRPr lang="en-US" dirty="0"/>
          </a:p>
        </p:txBody>
      </p:sp>
    </p:spTree>
    <p:extLst>
      <p:ext uri="{BB962C8B-B14F-4D97-AF65-F5344CB8AC3E}">
        <p14:creationId xmlns:p14="http://schemas.microsoft.com/office/powerpoint/2010/main" val="2073383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1865-1609-9C0F-FEC6-CCBE422F192A}"/>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E622F2D8-4A3D-14F3-93B0-8AAFBCD3EDE4}"/>
              </a:ext>
            </a:extLst>
          </p:cNvPr>
          <p:cNvSpPr>
            <a:spLocks noGrp="1"/>
          </p:cNvSpPr>
          <p:nvPr>
            <p:ph idx="1"/>
          </p:nvPr>
        </p:nvSpPr>
        <p:spPr>
          <a:xfrm>
            <a:off x="1154954" y="2603500"/>
            <a:ext cx="10084064" cy="3416300"/>
          </a:xfrm>
        </p:spPr>
        <p:txBody>
          <a:bodyPr>
            <a:normAutofit fontScale="92500" lnSpcReduction="10000"/>
          </a:bodyPr>
          <a:lstStyle/>
          <a:p>
            <a:pPr lvl="1"/>
            <a:r>
              <a:rPr lang="en-US" sz="2000" dirty="0">
                <a:highlight>
                  <a:srgbClr val="FFFFFF"/>
                </a:highlight>
                <a:latin typeface="Segoe UI" panose="020B0502040204020203" pitchFamily="34" charset="0"/>
              </a:rPr>
              <a:t>From what we learned and discussed so far, why is it important that forever chemicals tend to show up more in urban areas? Who do you think will be more affected? What impacts do you think these groups will experience compared to those in more rural settings?</a:t>
            </a:r>
          </a:p>
          <a:p>
            <a:pPr lvl="1"/>
            <a:r>
              <a:rPr lang="en-US" sz="2000" dirty="0">
                <a:highlight>
                  <a:srgbClr val="FFFFFF"/>
                </a:highlight>
                <a:latin typeface="Segoe UI" panose="020B0502040204020203" pitchFamily="34" charset="0"/>
              </a:rPr>
              <a:t>As social workers, what are some steps that we can think about taking from a micro, mezzo, and macro approach? </a:t>
            </a:r>
            <a:r>
              <a:rPr lang="en-US" sz="2000" dirty="0">
                <a:highlight>
                  <a:srgbClr val="FFFF00"/>
                </a:highlight>
                <a:latin typeface="Segoe UI" panose="020B0502040204020203" pitchFamily="34" charset="0"/>
              </a:rPr>
              <a:t>(Whiteboard activity)</a:t>
            </a:r>
          </a:p>
          <a:p>
            <a:pPr lvl="2"/>
            <a:r>
              <a:rPr lang="en-US" sz="1800" dirty="0">
                <a:highlight>
                  <a:srgbClr val="FFFFFF"/>
                </a:highlight>
                <a:latin typeface="Segoe UI" panose="020B0502040204020203" pitchFamily="34" charset="0"/>
              </a:rPr>
              <a:t>Clinical: If Nakia, or another Flint resident came to you seeking mental health treatment for peripartum loss and described feelings of anger related to the water crisis, what steps would you take to support? What may be some interventions you would consider?</a:t>
            </a:r>
          </a:p>
          <a:p>
            <a:pPr lvl="2"/>
            <a:r>
              <a:rPr lang="en-US" sz="1800" dirty="0">
                <a:highlight>
                  <a:srgbClr val="FFFFFF"/>
                </a:highlight>
                <a:latin typeface="Segoe UI" panose="020B0502040204020203" pitchFamily="34" charset="0"/>
              </a:rPr>
              <a:t>Mezzo/Macro: What may be some steps to consider for community organizing on this issue? What may be some policy actions that social workers can advocate for?</a:t>
            </a:r>
          </a:p>
          <a:p>
            <a:pPr lvl="2"/>
            <a:endParaRPr lang="en-US" dirty="0">
              <a:highlight>
                <a:srgbClr val="FFFFFF"/>
              </a:highlight>
              <a:latin typeface="Segoe UI" panose="020B0502040204020203" pitchFamily="34" charset="0"/>
            </a:endParaRPr>
          </a:p>
          <a:p>
            <a:pPr lvl="1"/>
            <a:endParaRPr lang="en-US" dirty="0"/>
          </a:p>
        </p:txBody>
      </p:sp>
    </p:spTree>
    <p:extLst>
      <p:ext uri="{BB962C8B-B14F-4D97-AF65-F5344CB8AC3E}">
        <p14:creationId xmlns:p14="http://schemas.microsoft.com/office/powerpoint/2010/main" val="54270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A663-F75F-3CA8-1F24-AC509E5EC583}"/>
              </a:ext>
            </a:extLst>
          </p:cNvPr>
          <p:cNvSpPr>
            <a:spLocks noGrp="1"/>
          </p:cNvSpPr>
          <p:nvPr>
            <p:ph type="title"/>
          </p:nvPr>
        </p:nvSpPr>
        <p:spPr/>
        <p:txBody>
          <a:bodyPr/>
          <a:lstStyle/>
          <a:p>
            <a:r>
              <a:rPr lang="en-US" dirty="0"/>
              <a:t>Further Info</a:t>
            </a:r>
          </a:p>
        </p:txBody>
      </p:sp>
      <p:sp>
        <p:nvSpPr>
          <p:cNvPr id="3" name="Content Placeholder 2">
            <a:extLst>
              <a:ext uri="{FF2B5EF4-FFF2-40B4-BE49-F238E27FC236}">
                <a16:creationId xmlns:a16="http://schemas.microsoft.com/office/drawing/2014/main" id="{0B5B9BBF-96C2-33CA-A55D-03F359B2ADBC}"/>
              </a:ext>
            </a:extLst>
          </p:cNvPr>
          <p:cNvSpPr>
            <a:spLocks noGrp="1"/>
          </p:cNvSpPr>
          <p:nvPr>
            <p:ph idx="1"/>
          </p:nvPr>
        </p:nvSpPr>
        <p:spPr/>
        <p:txBody>
          <a:bodyPr/>
          <a:lstStyle/>
          <a:p>
            <a:r>
              <a:rPr lang="en-US" u="sng" dirty="0"/>
              <a:t>Race &amp; Health Podcast </a:t>
            </a:r>
            <a:r>
              <a:rPr lang="en-US" dirty="0"/>
              <a:t>covers a variety of topics related to how race and racism drive health disparities. They have a series on Environmental Justice for further learning on this area.</a:t>
            </a:r>
          </a:p>
        </p:txBody>
      </p:sp>
    </p:spTree>
    <p:extLst>
      <p:ext uri="{BB962C8B-B14F-4D97-AF65-F5344CB8AC3E}">
        <p14:creationId xmlns:p14="http://schemas.microsoft.com/office/powerpoint/2010/main" val="260439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2" name="Rectangle 11">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Old wrinkled hands with some coins">
            <a:extLst>
              <a:ext uri="{FF2B5EF4-FFF2-40B4-BE49-F238E27FC236}">
                <a16:creationId xmlns:a16="http://schemas.microsoft.com/office/drawing/2014/main" id="{4BBE324E-43B1-2D10-682B-4B2A4EBB73EB}"/>
              </a:ext>
            </a:extLst>
          </p:cNvPr>
          <p:cNvPicPr>
            <a:picLocks noChangeAspect="1"/>
          </p:cNvPicPr>
          <p:nvPr/>
        </p:nvPicPr>
        <p:blipFill rotWithShape="1">
          <a:blip r:embed="rId3"/>
          <a:srcRect t="5227" r="-1" b="33083"/>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4" name="Freeform: Shape 13">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6"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9977DBDB-C570-B231-BBE2-6142CBC98BD5}"/>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Implications of Poverty</a:t>
            </a:r>
          </a:p>
        </p:txBody>
      </p:sp>
      <p:sp>
        <p:nvSpPr>
          <p:cNvPr id="18"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05205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3C20-DB1D-543E-E002-000D025E8FE3}"/>
              </a:ext>
            </a:extLst>
          </p:cNvPr>
          <p:cNvSpPr>
            <a:spLocks noGrp="1"/>
          </p:cNvSpPr>
          <p:nvPr>
            <p:ph type="title"/>
          </p:nvPr>
        </p:nvSpPr>
        <p:spPr/>
        <p:txBody>
          <a:bodyPr/>
          <a:lstStyle/>
          <a:p>
            <a:r>
              <a:rPr lang="en-US" dirty="0"/>
              <a:t>Stats: Food (In)Security</a:t>
            </a:r>
          </a:p>
        </p:txBody>
      </p:sp>
      <p:sp>
        <p:nvSpPr>
          <p:cNvPr id="3" name="Content Placeholder 2">
            <a:extLst>
              <a:ext uri="{FF2B5EF4-FFF2-40B4-BE49-F238E27FC236}">
                <a16:creationId xmlns:a16="http://schemas.microsoft.com/office/drawing/2014/main" id="{D79DEC30-BD25-FAB3-F01C-35A38D5B97AC}"/>
              </a:ext>
            </a:extLst>
          </p:cNvPr>
          <p:cNvSpPr>
            <a:spLocks noGrp="1"/>
          </p:cNvSpPr>
          <p:nvPr>
            <p:ph idx="1"/>
          </p:nvPr>
        </p:nvSpPr>
        <p:spPr>
          <a:xfrm>
            <a:off x="688489" y="2603499"/>
            <a:ext cx="11026589" cy="3829573"/>
          </a:xfrm>
        </p:spPr>
        <p:txBody>
          <a:bodyPr>
            <a:normAutofit fontScale="92500" lnSpcReduction="10000"/>
          </a:bodyPr>
          <a:lstStyle/>
          <a:p>
            <a:r>
              <a:rPr lang="en-US" dirty="0"/>
              <a:t>Food insecurity: defined as the difficulty to provide enough food to all members of the household at least one time in a year</a:t>
            </a:r>
          </a:p>
          <a:p>
            <a:pPr lvl="1"/>
            <a:r>
              <a:rPr lang="en-US" dirty="0"/>
              <a:t>Approximately 12.8% (approximately 1 in 8) of households are considered food insecure in the US according to the USDA (as of 2022). This figure is an increase from 10.2% in 2021—any thoughts on why this might be?</a:t>
            </a:r>
          </a:p>
          <a:p>
            <a:pPr lvl="1"/>
            <a:r>
              <a:rPr lang="en-US" dirty="0"/>
              <a:t>Approximately 17.3 % of households with children are impacted by food insecurity</a:t>
            </a:r>
          </a:p>
          <a:p>
            <a:r>
              <a:rPr lang="en-US" dirty="0"/>
              <a:t>Single-mother led households have a higher rate of food insecurity</a:t>
            </a:r>
          </a:p>
          <a:p>
            <a:r>
              <a:rPr lang="en-US" dirty="0"/>
              <a:t>Low food security and very low food security are traumatic exposures when looking at the ACEs questionnaire: First question “Did you feel that you didn’t have enough to eat, had to wear dirty clothes, or had no one to protect or take care of you?”</a:t>
            </a:r>
          </a:p>
          <a:p>
            <a:pPr lvl="1"/>
            <a:r>
              <a:rPr lang="en-US" dirty="0"/>
              <a:t>Food insecurity is associated with other poor developmental outcomes (social, emotional, cognitive) for children/adolescents</a:t>
            </a:r>
          </a:p>
          <a:p>
            <a:pPr marL="0" indent="0">
              <a:buNone/>
            </a:pPr>
            <a:r>
              <a:rPr lang="en-US" sz="1100" dirty="0"/>
              <a:t>From </a:t>
            </a:r>
            <a:r>
              <a:rPr lang="en-US" sz="1100" dirty="0">
                <a:hlinkClick r:id="rId2"/>
              </a:rPr>
              <a:t>https://www.ers.usda.gov/data-products/ag-and-food-statistics-charting-the-essentials/food-security-and-nutrition-assistance/#:~:text=The%20prevalence%20of%20food%20insecurity,of%20a%20lack%20of%20resources</a:t>
            </a:r>
            <a:r>
              <a:rPr lang="en-US" dirty="0"/>
              <a:t>. </a:t>
            </a:r>
          </a:p>
        </p:txBody>
      </p:sp>
    </p:spTree>
    <p:extLst>
      <p:ext uri="{BB962C8B-B14F-4D97-AF65-F5344CB8AC3E}">
        <p14:creationId xmlns:p14="http://schemas.microsoft.com/office/powerpoint/2010/main" val="384717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10;&#10;Description automatically generated with medium confidence">
            <a:extLst>
              <a:ext uri="{FF2B5EF4-FFF2-40B4-BE49-F238E27FC236}">
                <a16:creationId xmlns:a16="http://schemas.microsoft.com/office/drawing/2014/main" id="{BB9D6A7A-9C28-BF51-5828-9064E3A6E6EC}"/>
              </a:ext>
            </a:extLst>
          </p:cNvPr>
          <p:cNvPicPr>
            <a:picLocks noChangeAspect="1"/>
          </p:cNvPicPr>
          <p:nvPr/>
        </p:nvPicPr>
        <p:blipFill>
          <a:blip r:embed="rId2"/>
          <a:stretch>
            <a:fillRect/>
          </a:stretch>
        </p:blipFill>
        <p:spPr>
          <a:xfrm>
            <a:off x="298450" y="380059"/>
            <a:ext cx="7273926" cy="6326482"/>
          </a:xfrm>
          <a:prstGeom prst="rect">
            <a:avLst/>
          </a:prstGeom>
        </p:spPr>
      </p:pic>
      <p:sp>
        <p:nvSpPr>
          <p:cNvPr id="4" name="TextBox 3">
            <a:extLst>
              <a:ext uri="{FF2B5EF4-FFF2-40B4-BE49-F238E27FC236}">
                <a16:creationId xmlns:a16="http://schemas.microsoft.com/office/drawing/2014/main" id="{EF319866-CD30-2A33-0745-6B535CB4EA14}"/>
              </a:ext>
            </a:extLst>
          </p:cNvPr>
          <p:cNvSpPr txBox="1"/>
          <p:nvPr/>
        </p:nvSpPr>
        <p:spPr>
          <a:xfrm>
            <a:off x="7572376" y="2804636"/>
            <a:ext cx="3971924" cy="3139321"/>
          </a:xfrm>
          <a:prstGeom prst="rect">
            <a:avLst/>
          </a:prstGeom>
          <a:noFill/>
        </p:spPr>
        <p:txBody>
          <a:bodyPr wrap="square" rtlCol="0">
            <a:spAutoFit/>
          </a:bodyPr>
          <a:lstStyle/>
          <a:p>
            <a:r>
              <a:rPr lang="en-US" dirty="0"/>
              <a:t>Very Low Food Security: A more severe form of food insecurity in which food intake is restricted and normal eating patterns are disrupted</a:t>
            </a:r>
          </a:p>
          <a:p>
            <a:endParaRPr lang="en-US" dirty="0"/>
          </a:p>
          <a:p>
            <a:r>
              <a:rPr lang="en-US" dirty="0"/>
              <a:t>Things to notice: </a:t>
            </a:r>
          </a:p>
          <a:p>
            <a:r>
              <a:rPr lang="en-US" dirty="0"/>
              <a:t>Married w/ children vs. single mothers vs. single fathers</a:t>
            </a:r>
          </a:p>
          <a:p>
            <a:endParaRPr lang="en-US" dirty="0"/>
          </a:p>
          <a:p>
            <a:r>
              <a:rPr lang="en-US" dirty="0"/>
              <a:t>Consideration of pay gaps</a:t>
            </a:r>
          </a:p>
        </p:txBody>
      </p:sp>
    </p:spTree>
    <p:extLst>
      <p:ext uri="{BB962C8B-B14F-4D97-AF65-F5344CB8AC3E}">
        <p14:creationId xmlns:p14="http://schemas.microsoft.com/office/powerpoint/2010/main" val="128886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4F468F-AE96-8674-92CB-81D05000B8FC}"/>
              </a:ext>
            </a:extLst>
          </p:cNvPr>
          <p:cNvSpPr>
            <a:spLocks noGrp="1"/>
          </p:cNvSpPr>
          <p:nvPr>
            <p:ph type="title"/>
          </p:nvPr>
        </p:nvSpPr>
        <p:spPr>
          <a:xfrm>
            <a:off x="1154954" y="855482"/>
            <a:ext cx="8761413" cy="898674"/>
          </a:xfrm>
        </p:spPr>
        <p:txBody>
          <a:bodyPr anchor="b">
            <a:normAutofit/>
          </a:bodyPr>
          <a:lstStyle/>
          <a:p>
            <a:r>
              <a:rPr lang="en-US" dirty="0">
                <a:solidFill>
                  <a:schemeClr val="tx2"/>
                </a:solidFill>
              </a:rPr>
              <a:t>What’s Next</a:t>
            </a:r>
          </a:p>
        </p:txBody>
      </p:sp>
      <p:sp>
        <p:nvSpPr>
          <p:cNvPr id="12" name="Rectangle 11">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CEB3698-5F9B-50D9-7672-286D9A964174}"/>
              </a:ext>
            </a:extLst>
          </p:cNvPr>
          <p:cNvSpPr>
            <a:spLocks noGrp="1"/>
          </p:cNvSpPr>
          <p:nvPr>
            <p:ph idx="1"/>
          </p:nvPr>
        </p:nvSpPr>
        <p:spPr>
          <a:xfrm>
            <a:off x="1154954" y="2079173"/>
            <a:ext cx="9282858" cy="3730689"/>
          </a:xfrm>
        </p:spPr>
        <p:txBody>
          <a:bodyPr anchor="ctr">
            <a:normAutofit/>
          </a:bodyPr>
          <a:lstStyle/>
          <a:p>
            <a:r>
              <a:rPr lang="en-US" dirty="0">
                <a:solidFill>
                  <a:schemeClr val="tx1"/>
                </a:solidFill>
              </a:rPr>
              <a:t>Final presentations next week!</a:t>
            </a:r>
          </a:p>
          <a:p>
            <a:r>
              <a:rPr lang="en-US" b="1" u="sng" dirty="0">
                <a:solidFill>
                  <a:schemeClr val="tx1"/>
                </a:solidFill>
              </a:rPr>
              <a:t>No</a:t>
            </a:r>
            <a:r>
              <a:rPr lang="en-US" dirty="0">
                <a:solidFill>
                  <a:schemeClr val="tx1"/>
                </a:solidFill>
              </a:rPr>
              <a:t> reflection assignment this week!</a:t>
            </a:r>
          </a:p>
          <a:p>
            <a:pPr marL="0" indent="0">
              <a:buNone/>
            </a:pPr>
            <a:endParaRPr lang="en-US" dirty="0">
              <a:solidFill>
                <a:schemeClr val="tx1"/>
              </a:solidFill>
            </a:endParaRPr>
          </a:p>
        </p:txBody>
      </p:sp>
    </p:spTree>
    <p:extLst>
      <p:ext uri="{BB962C8B-B14F-4D97-AF65-F5344CB8AC3E}">
        <p14:creationId xmlns:p14="http://schemas.microsoft.com/office/powerpoint/2010/main" val="100209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en-US"/>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867544A7-AF49-1ED2-F00E-B130231E8FB9}"/>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Course Evaluations</a:t>
            </a:r>
          </a:p>
        </p:txBody>
      </p:sp>
      <p:sp>
        <p:nvSpPr>
          <p:cNvPr id="3" name="Content Placeholder 2">
            <a:extLst>
              <a:ext uri="{FF2B5EF4-FFF2-40B4-BE49-F238E27FC236}">
                <a16:creationId xmlns:a16="http://schemas.microsoft.com/office/drawing/2014/main" id="{52E878FA-AB7C-9AE1-1BFB-C342E25ACB7F}"/>
              </a:ext>
            </a:extLst>
          </p:cNvPr>
          <p:cNvSpPr>
            <a:spLocks noGrp="1"/>
          </p:cNvSpPr>
          <p:nvPr>
            <p:ph idx="1"/>
          </p:nvPr>
        </p:nvSpPr>
        <p:spPr>
          <a:xfrm>
            <a:off x="5290077" y="437513"/>
            <a:ext cx="5502614" cy="5954325"/>
          </a:xfrm>
        </p:spPr>
        <p:txBody>
          <a:bodyPr anchor="ctr">
            <a:normAutofit/>
          </a:bodyPr>
          <a:lstStyle/>
          <a:p>
            <a:r>
              <a:rPr lang="en-US" sz="2000"/>
              <a:t>Your feedback matters to me! Please take the next 20 minutes to work on completing the course evaluation. </a:t>
            </a:r>
          </a:p>
        </p:txBody>
      </p:sp>
    </p:spTree>
    <p:extLst>
      <p:ext uri="{BB962C8B-B14F-4D97-AF65-F5344CB8AC3E}">
        <p14:creationId xmlns:p14="http://schemas.microsoft.com/office/powerpoint/2010/main" val="45230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C23B-C011-28BA-EF08-CC94D065638B}"/>
              </a:ext>
            </a:extLst>
          </p:cNvPr>
          <p:cNvSpPr>
            <a:spLocks noGrp="1"/>
          </p:cNvSpPr>
          <p:nvPr>
            <p:ph type="title"/>
          </p:nvPr>
        </p:nvSpPr>
        <p:spPr/>
        <p:txBody>
          <a:bodyPr/>
          <a:lstStyle/>
          <a:p>
            <a:r>
              <a:rPr lang="en-US" dirty="0"/>
              <a:t>Quick Think, Write, Create</a:t>
            </a:r>
          </a:p>
        </p:txBody>
      </p:sp>
      <p:sp>
        <p:nvSpPr>
          <p:cNvPr id="3" name="Content Placeholder 2">
            <a:extLst>
              <a:ext uri="{FF2B5EF4-FFF2-40B4-BE49-F238E27FC236}">
                <a16:creationId xmlns:a16="http://schemas.microsoft.com/office/drawing/2014/main" id="{BA260ED4-0CEF-9001-EAD2-36E644FB5C50}"/>
              </a:ext>
            </a:extLst>
          </p:cNvPr>
          <p:cNvSpPr>
            <a:spLocks noGrp="1"/>
          </p:cNvSpPr>
          <p:nvPr>
            <p:ph idx="1"/>
          </p:nvPr>
        </p:nvSpPr>
        <p:spPr/>
        <p:txBody>
          <a:bodyPr/>
          <a:lstStyle/>
          <a:p>
            <a:r>
              <a:rPr lang="en-US" dirty="0"/>
              <a:t>On a piece of paper:</a:t>
            </a:r>
          </a:p>
          <a:p>
            <a:pPr lvl="1"/>
            <a:r>
              <a:rPr lang="en-US" dirty="0"/>
              <a:t>Take 5 minutes to draw a representation on how you feel right now about about reproductive justice and environmental justice. Note: Does not have to be elaborate, it can be a symbol or figure.</a:t>
            </a:r>
          </a:p>
          <a:p>
            <a:pPr lvl="1"/>
            <a:r>
              <a:rPr lang="en-US" dirty="0"/>
              <a:t>I will ask for volunteers to give a few words on what your drawing means</a:t>
            </a:r>
          </a:p>
        </p:txBody>
      </p:sp>
    </p:spTree>
    <p:extLst>
      <p:ext uri="{BB962C8B-B14F-4D97-AF65-F5344CB8AC3E}">
        <p14:creationId xmlns:p14="http://schemas.microsoft.com/office/powerpoint/2010/main" val="422823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D0AAC45B-5C00-13C8-FFB6-201E658ED086}"/>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Quick Recap</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C16EFA-D37C-08C0-4C91-1AD63BB9FAEA}"/>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In the last session, we started discussing the last tenet “The Right to Parent in Safe and Sustainable Communities” with discussing perinatal mental health with discussing some statistics of who tends to be more impacted along with discussing policy around family leave and child welfare practices that disproportionately impact BIPOC individuals.</a:t>
            </a:r>
          </a:p>
        </p:txBody>
      </p:sp>
    </p:spTree>
    <p:extLst>
      <p:ext uri="{BB962C8B-B14F-4D97-AF65-F5344CB8AC3E}">
        <p14:creationId xmlns:p14="http://schemas.microsoft.com/office/powerpoint/2010/main" val="342573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2" name="Rectangle 2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en-US"/>
            </a:p>
          </p:txBody>
        </p:sp>
      </p:grpSp>
      <p:sp>
        <p:nvSpPr>
          <p:cNvPr id="2" name="Title 1">
            <a:extLst>
              <a:ext uri="{FF2B5EF4-FFF2-40B4-BE49-F238E27FC236}">
                <a16:creationId xmlns:a16="http://schemas.microsoft.com/office/drawing/2014/main" id="{20973253-1B76-5CBD-FBF8-A65E5557004B}"/>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Today’s Objectives:</a:t>
            </a:r>
          </a:p>
        </p:txBody>
      </p:sp>
      <p:cxnSp>
        <p:nvCxnSpPr>
          <p:cNvPr id="25" name="Straight Connector 2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0CA1CF-D86B-E388-1AF6-0E882761B6E0}"/>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Identify and discuss the connection between Reproductive Justice (RJ) and Environmental Justice (EJ) and implications for social work</a:t>
            </a:r>
          </a:p>
          <a:p>
            <a:r>
              <a:rPr lang="en-US" dirty="0">
                <a:solidFill>
                  <a:schemeClr val="tx1"/>
                </a:solidFill>
              </a:rPr>
              <a:t>Identify and discuss the implications of poverty to the RJ movement and implications for social work</a:t>
            </a:r>
          </a:p>
          <a:p>
            <a:r>
              <a:rPr lang="en-US" dirty="0">
                <a:solidFill>
                  <a:schemeClr val="tx1"/>
                </a:solidFill>
              </a:rPr>
              <a:t>Time left today will be given for working on final presentations</a:t>
            </a:r>
          </a:p>
        </p:txBody>
      </p:sp>
    </p:spTree>
    <p:extLst>
      <p:ext uri="{BB962C8B-B14F-4D97-AF65-F5344CB8AC3E}">
        <p14:creationId xmlns:p14="http://schemas.microsoft.com/office/powerpoint/2010/main" val="313167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3" name="Rectangle 12">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stack of newspaper">
            <a:extLst>
              <a:ext uri="{FF2B5EF4-FFF2-40B4-BE49-F238E27FC236}">
                <a16:creationId xmlns:a16="http://schemas.microsoft.com/office/drawing/2014/main" id="{1D633A95-BCE3-6F97-4ED9-814A11CC9BF2}"/>
              </a:ext>
            </a:extLst>
          </p:cNvPr>
          <p:cNvPicPr>
            <a:picLocks noChangeAspect="1"/>
          </p:cNvPicPr>
          <p:nvPr/>
        </p:nvPicPr>
        <p:blipFill rotWithShape="1">
          <a:blip r:embed="rId4"/>
          <a:srcRect t="29278" r="-1" b="13130"/>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5" name="Freeform: Shape 14">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17704753-B645-011C-1A4E-26275506B334}"/>
              </a:ext>
            </a:extLst>
          </p:cNvPr>
          <p:cNvSpPr>
            <a:spLocks noGrp="1"/>
          </p:cNvSpPr>
          <p:nvPr>
            <p:ph type="title"/>
          </p:nvPr>
        </p:nvSpPr>
        <p:spPr>
          <a:xfrm>
            <a:off x="892199" y="4854346"/>
            <a:ext cx="10407602" cy="868026"/>
          </a:xfrm>
        </p:spPr>
        <p:txBody>
          <a:bodyPr vert="horz" lIns="91440" tIns="45720" rIns="91440" bIns="45720" rtlCol="0" anchor="b">
            <a:normAutofit/>
          </a:bodyPr>
          <a:lstStyle/>
          <a:p>
            <a:pPr algn="ctr"/>
            <a:r>
              <a:rPr lang="en-US" sz="4400" dirty="0">
                <a:solidFill>
                  <a:srgbClr val="EBEBEB"/>
                </a:solidFill>
              </a:rPr>
              <a:t>Current RJ News/Journal Article</a:t>
            </a:r>
          </a:p>
        </p:txBody>
      </p:sp>
      <p:sp>
        <p:nvSpPr>
          <p:cNvPr id="1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274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770B-B9FE-06E0-C6BC-295925F6AD46}"/>
              </a:ext>
            </a:extLst>
          </p:cNvPr>
          <p:cNvSpPr>
            <a:spLocks noGrp="1"/>
          </p:cNvSpPr>
          <p:nvPr>
            <p:ph type="title"/>
          </p:nvPr>
        </p:nvSpPr>
        <p:spPr/>
        <p:txBody>
          <a:bodyPr/>
          <a:lstStyle/>
          <a:p>
            <a:r>
              <a:rPr lang="en-US" dirty="0"/>
              <a:t>Introducing Environmental Justice</a:t>
            </a:r>
          </a:p>
        </p:txBody>
      </p:sp>
      <p:sp>
        <p:nvSpPr>
          <p:cNvPr id="3" name="Content Placeholder 2">
            <a:extLst>
              <a:ext uri="{FF2B5EF4-FFF2-40B4-BE49-F238E27FC236}">
                <a16:creationId xmlns:a16="http://schemas.microsoft.com/office/drawing/2014/main" id="{B75B7657-0EDD-E08A-F65B-B78A9ACB6D92}"/>
              </a:ext>
            </a:extLst>
          </p:cNvPr>
          <p:cNvSpPr>
            <a:spLocks noGrp="1"/>
          </p:cNvSpPr>
          <p:nvPr>
            <p:ph idx="1"/>
          </p:nvPr>
        </p:nvSpPr>
        <p:spPr/>
        <p:txBody>
          <a:bodyPr/>
          <a:lstStyle/>
          <a:p>
            <a:r>
              <a:rPr lang="en-US" dirty="0">
                <a:solidFill>
                  <a:schemeClr val="tx1"/>
                </a:solidFill>
                <a:highlight>
                  <a:srgbClr val="FFFFFF"/>
                </a:highlight>
                <a:latin typeface="Segoe UI" panose="020B0502040204020203" pitchFamily="34" charset="0"/>
              </a:rPr>
              <a:t>This video gives a brief description of what is environmental justice along with highlighting a case example of youth advocacy</a:t>
            </a:r>
            <a:endParaRPr lang="en-US" b="0" i="0" dirty="0">
              <a:solidFill>
                <a:schemeClr val="tx1"/>
              </a:solidFill>
              <a:effectLst/>
              <a:highlight>
                <a:srgbClr val="FFFFFF"/>
              </a:highlight>
              <a:latin typeface="Segoe UI" panose="020B0502040204020203" pitchFamily="34" charset="0"/>
              <a:hlinkClick r:id="rId2">
                <a:extLst>
                  <a:ext uri="{A12FA001-AC4F-418D-AE19-62706E023703}">
                    <ahyp:hlinkClr xmlns:ahyp="http://schemas.microsoft.com/office/drawing/2018/hyperlinkcolor" val="tx"/>
                  </a:ext>
                </a:extLst>
              </a:hlinkClick>
            </a:endParaRPr>
          </a:p>
          <a:p>
            <a:r>
              <a:rPr lang="en-US" b="0" i="0" dirty="0">
                <a:solidFill>
                  <a:srgbClr val="69A020"/>
                </a:solidFill>
                <a:effectLst/>
                <a:highlight>
                  <a:srgbClr val="FFFFFF"/>
                </a:highlight>
                <a:latin typeface="Segoe UI" panose="020B0502040204020203" pitchFamily="34" charset="0"/>
                <a:hlinkClick r:id="rId2">
                  <a:extLst>
                    <a:ext uri="{A12FA001-AC4F-418D-AE19-62706E023703}">
                      <ahyp:hlinkClr xmlns:ahyp="http://schemas.microsoft.com/office/drawing/2018/hyperlinkcolor" val="tx"/>
                    </a:ext>
                  </a:extLst>
                </a:hlinkClick>
              </a:rPr>
              <a:t>https://youtu.be/y8cAhsr5j6U</a:t>
            </a:r>
            <a:r>
              <a:rPr lang="en-US" b="0" i="0" dirty="0">
                <a:solidFill>
                  <a:srgbClr val="242424"/>
                </a:solidFill>
                <a:effectLst/>
                <a:highlight>
                  <a:srgbClr val="FFFFFF"/>
                </a:highlight>
                <a:latin typeface="Segoe UI" panose="020B0502040204020203" pitchFamily="34" charset="0"/>
              </a:rPr>
              <a:t> </a:t>
            </a:r>
            <a:endParaRPr lang="en-US" dirty="0"/>
          </a:p>
        </p:txBody>
      </p:sp>
    </p:spTree>
    <p:extLst>
      <p:ext uri="{BB962C8B-B14F-4D97-AF65-F5344CB8AC3E}">
        <p14:creationId xmlns:p14="http://schemas.microsoft.com/office/powerpoint/2010/main" val="192116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87A9-13E2-D999-63AF-DAF455B7C89C}"/>
              </a:ext>
            </a:extLst>
          </p:cNvPr>
          <p:cNvSpPr>
            <a:spLocks noGrp="1"/>
          </p:cNvSpPr>
          <p:nvPr>
            <p:ph type="title"/>
          </p:nvPr>
        </p:nvSpPr>
        <p:spPr/>
        <p:txBody>
          <a:bodyPr/>
          <a:lstStyle/>
          <a:p>
            <a:r>
              <a:rPr lang="en-US" dirty="0"/>
              <a:t>Environmental Justice</a:t>
            </a:r>
          </a:p>
        </p:txBody>
      </p:sp>
      <p:sp>
        <p:nvSpPr>
          <p:cNvPr id="3" name="Content Placeholder 2">
            <a:extLst>
              <a:ext uri="{FF2B5EF4-FFF2-40B4-BE49-F238E27FC236}">
                <a16:creationId xmlns:a16="http://schemas.microsoft.com/office/drawing/2014/main" id="{80F46B39-CD4C-7B78-C94A-290155819D1A}"/>
              </a:ext>
            </a:extLst>
          </p:cNvPr>
          <p:cNvSpPr>
            <a:spLocks noGrp="1"/>
          </p:cNvSpPr>
          <p:nvPr>
            <p:ph idx="1"/>
          </p:nvPr>
        </p:nvSpPr>
        <p:spPr/>
        <p:txBody>
          <a:bodyPr/>
          <a:lstStyle/>
          <a:p>
            <a:pPr marL="0" indent="0">
              <a:buNone/>
            </a:pPr>
            <a:r>
              <a:rPr lang="en-US" dirty="0"/>
              <a:t>“China, the United States, India, the EU27, Russia and Brazil were the six world largest GHG emitters in 2022 (see Figure 1). Together they account for 50.1% of global population, 61.2% of global Gross Domestic Product (WB, 2023), 63.4% of global fossil fuel consumption (EI, 202311) and 61.6% of global GHG emissions”(graph on next slide)</a:t>
            </a:r>
          </a:p>
          <a:p>
            <a:pPr marL="0" indent="0">
              <a:buNone/>
            </a:pPr>
            <a:r>
              <a:rPr lang="en-US" dirty="0"/>
              <a:t> </a:t>
            </a:r>
            <a:r>
              <a:rPr lang="en-US" dirty="0">
                <a:hlinkClick r:id="rId2"/>
              </a:rPr>
              <a:t>file:///Users/lindsaygriffin/Downloads/GHG_emissions_of_all_world_countries_booklet_2023report.pdf</a:t>
            </a:r>
            <a:r>
              <a:rPr lang="en-US" dirty="0"/>
              <a:t> </a:t>
            </a:r>
          </a:p>
          <a:p>
            <a:endParaRPr lang="en-US" dirty="0">
              <a:highlight>
                <a:srgbClr val="FFFF00"/>
              </a:highlight>
            </a:endParaRPr>
          </a:p>
        </p:txBody>
      </p:sp>
    </p:spTree>
    <p:extLst>
      <p:ext uri="{BB962C8B-B14F-4D97-AF65-F5344CB8AC3E}">
        <p14:creationId xmlns:p14="http://schemas.microsoft.com/office/powerpoint/2010/main" val="66153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graph with colorful bars and numbers&#10;&#10;Description automatically generated">
            <a:extLst>
              <a:ext uri="{FF2B5EF4-FFF2-40B4-BE49-F238E27FC236}">
                <a16:creationId xmlns:a16="http://schemas.microsoft.com/office/drawing/2014/main" id="{032E66D4-1B7B-CF3E-F53D-54E419979FB6}"/>
              </a:ext>
            </a:extLst>
          </p:cNvPr>
          <p:cNvPicPr>
            <a:picLocks noChangeAspect="1"/>
          </p:cNvPicPr>
          <p:nvPr/>
        </p:nvPicPr>
        <p:blipFill>
          <a:blip r:embed="rId2"/>
          <a:stretch>
            <a:fillRect/>
          </a:stretch>
        </p:blipFill>
        <p:spPr>
          <a:xfrm>
            <a:off x="842965" y="740779"/>
            <a:ext cx="10506069" cy="5775767"/>
          </a:xfrm>
          <a:prstGeom prst="rect">
            <a:avLst/>
          </a:prstGeom>
        </p:spPr>
      </p:pic>
    </p:spTree>
    <p:extLst>
      <p:ext uri="{BB962C8B-B14F-4D97-AF65-F5344CB8AC3E}">
        <p14:creationId xmlns:p14="http://schemas.microsoft.com/office/powerpoint/2010/main" val="275840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{877B388A-C7C5-F04D-A841-A1A680CF077F}tf10001076</Template>
  <TotalTime>41792</TotalTime>
  <Words>1070</Words>
  <Application>Microsoft Macintosh PowerPoint</Application>
  <PresentationFormat>Widescreen</PresentationFormat>
  <Paragraphs>62</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Century Gothic</vt:lpstr>
      <vt:lpstr>Segoe UI</vt:lpstr>
      <vt:lpstr>Times New Roman</vt:lpstr>
      <vt:lpstr>Wingdings 3</vt:lpstr>
      <vt:lpstr>Ion Boardroom</vt:lpstr>
      <vt:lpstr>Reproductive Justice &amp; Social Work Praxis</vt:lpstr>
      <vt:lpstr>Course Evaluations</vt:lpstr>
      <vt:lpstr>Quick Think, Write, Create</vt:lpstr>
      <vt:lpstr>Quick Recap</vt:lpstr>
      <vt:lpstr>Today’s Objectives:</vt:lpstr>
      <vt:lpstr>Current RJ News/Journal Article</vt:lpstr>
      <vt:lpstr>Introducing Environmental Justice</vt:lpstr>
      <vt:lpstr>Environmental Justice</vt:lpstr>
      <vt:lpstr>PowerPoint Presentation</vt:lpstr>
      <vt:lpstr>Class Readings</vt:lpstr>
      <vt:lpstr>Wellness Break Time!</vt:lpstr>
      <vt:lpstr>EJ Activity</vt:lpstr>
      <vt:lpstr>Discussion Questions</vt:lpstr>
      <vt:lpstr>Further Info</vt:lpstr>
      <vt:lpstr>Implications of Poverty</vt:lpstr>
      <vt:lpstr>Stats: Food (In)Security</vt:lpstr>
      <vt:lpstr>PowerPoint Presentation</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Reproductive Justice &amp; Social Work Praxis</dc:title>
  <dc:creator>Lindsay Griffin</dc:creator>
  <cp:lastModifiedBy>Lindsay Griffin</cp:lastModifiedBy>
  <cp:revision>65</cp:revision>
  <dcterms:created xsi:type="dcterms:W3CDTF">2023-11-19T14:19:26Z</dcterms:created>
  <dcterms:modified xsi:type="dcterms:W3CDTF">2024-07-18T16:15:50Z</dcterms:modified>
</cp:coreProperties>
</file>