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61" r:id="rId2"/>
    <p:sldId id="262" r:id="rId3"/>
    <p:sldId id="280" r:id="rId4"/>
    <p:sldId id="266" r:id="rId5"/>
    <p:sldId id="289" r:id="rId6"/>
    <p:sldId id="283" r:id="rId7"/>
    <p:sldId id="284" r:id="rId8"/>
    <p:sldId id="288" r:id="rId9"/>
    <p:sldId id="285" r:id="rId10"/>
    <p:sldId id="286" r:id="rId11"/>
    <p:sldId id="287" r:id="rId12"/>
    <p:sldId id="279" r:id="rId13"/>
    <p:sldId id="281" r:id="rId14"/>
    <p:sldId id="28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4D"/>
    <a:srgbClr val="EBB22E"/>
    <a:srgbClr val="4F63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6CD02-8555-2C2A-322A-FF7780925FB4}" v="230" dt="2024-09-13T18:06:00.657"/>
    <p1510:client id="{6ACB1A51-8211-4DFE-A598-E942083B3642}" v="5222" dt="2024-09-13T19:15:54.635"/>
    <p1510:client id="{883153D3-B044-AFC8-BA38-8C54E7AF01AC}" v="506" dt="2024-09-13T19:15:46.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hyperlink" Target="https://www.brynmawr.edu/inside/offices-services/study-abroad"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brynmawr.edu/inside/offices-services/study-abroad" TargetMode="Externa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5EB35-13A0-4A62-9A30-204F5A345AD3}"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33F4EDCD-C05B-4C46-81AA-3B209587EE9F}">
      <dgm:prSet phldrT="[Text]"/>
      <dgm:spPr>
        <a:solidFill>
          <a:srgbClr val="002D4D"/>
        </a:solidFill>
      </dgm:spPr>
      <dgm:t>
        <a:bodyPr/>
        <a:lstStyle/>
        <a:p>
          <a:r>
            <a:rPr lang="en-US"/>
            <a:t>Check out our </a:t>
          </a:r>
          <a:r>
            <a:rPr lang="en-US">
              <a:solidFill>
                <a:srgbClr val="EBB22E"/>
              </a:solidFill>
              <a:hlinkClick xmlns:r="http://schemas.openxmlformats.org/officeDocument/2006/relationships" r:id="rId1">
                <a:extLst>
                  <a:ext uri="{A12FA001-AC4F-418D-AE19-62706E023703}">
                    <ahyp:hlinkClr xmlns:ahyp="http://schemas.microsoft.com/office/drawing/2018/hyperlinkcolor" val="tx"/>
                  </a:ext>
                </a:extLst>
              </a:hlinkClick>
            </a:rPr>
            <a:t>website</a:t>
          </a:r>
          <a:r>
            <a:rPr lang="en-US"/>
            <a:t> for Approved Programs and office hours.</a:t>
          </a:r>
        </a:p>
      </dgm:t>
    </dgm:pt>
    <dgm:pt modelId="{0CBB1F2D-BBE6-4932-BEE4-1164AE047500}" type="parTrans" cxnId="{3B01E728-EA7E-46F3-AE96-0116F6EA6203}">
      <dgm:prSet/>
      <dgm:spPr/>
      <dgm:t>
        <a:bodyPr/>
        <a:lstStyle/>
        <a:p>
          <a:endParaRPr lang="en-US"/>
        </a:p>
      </dgm:t>
    </dgm:pt>
    <dgm:pt modelId="{28D02979-B418-40D4-A552-C0EE690AACB1}" type="sibTrans" cxnId="{3B01E728-EA7E-46F3-AE96-0116F6EA6203}">
      <dgm:prSet/>
      <dgm:spPr/>
      <dgm:t>
        <a:bodyPr/>
        <a:lstStyle/>
        <a:p>
          <a:endParaRPr lang="en-US"/>
        </a:p>
      </dgm:t>
    </dgm:pt>
    <dgm:pt modelId="{AA5924E4-1384-410C-B14C-73610FD1F3A6}">
      <dgm:prSet phldrT="[Text]"/>
      <dgm:spPr>
        <a:solidFill>
          <a:srgbClr val="002D4D"/>
        </a:solidFill>
      </dgm:spPr>
      <dgm:t>
        <a:bodyPr/>
        <a:lstStyle/>
        <a:p>
          <a:r>
            <a:rPr lang="en-US"/>
            <a:t>Check out the resources on the Study Abroad 101 Moodle!</a:t>
          </a:r>
        </a:p>
      </dgm:t>
    </dgm:pt>
    <dgm:pt modelId="{CBEA14C4-5D61-47DD-9EDD-0C294B85A596}" type="parTrans" cxnId="{72E432E3-174C-49B3-A5A9-220F0EFF1894}">
      <dgm:prSet/>
      <dgm:spPr/>
      <dgm:t>
        <a:bodyPr/>
        <a:lstStyle/>
        <a:p>
          <a:endParaRPr lang="en-US"/>
        </a:p>
      </dgm:t>
    </dgm:pt>
    <dgm:pt modelId="{385008C0-F16B-4D64-A44F-29979A6D3206}" type="sibTrans" cxnId="{72E432E3-174C-49B3-A5A9-220F0EFF1894}">
      <dgm:prSet/>
      <dgm:spPr/>
      <dgm:t>
        <a:bodyPr/>
        <a:lstStyle/>
        <a:p>
          <a:endParaRPr lang="en-US"/>
        </a:p>
      </dgm:t>
    </dgm:pt>
    <dgm:pt modelId="{85328428-D602-4678-B82D-EA017D0BCD66}">
      <dgm:prSet phldrT="[Text]"/>
      <dgm:spPr>
        <a:solidFill>
          <a:srgbClr val="002D4D"/>
        </a:solidFill>
      </dgm:spPr>
      <dgm:t>
        <a:bodyPr/>
        <a:lstStyle/>
        <a:p>
          <a:r>
            <a:rPr lang="en-US"/>
            <a:t>Make sure to either apply for a passport or renew yours if needed. Passports must be valid for at least 6 months after your return date.</a:t>
          </a:r>
        </a:p>
      </dgm:t>
    </dgm:pt>
    <dgm:pt modelId="{17DC89E1-9489-44EA-859C-D6B616B77694}" type="parTrans" cxnId="{03B8A148-4C98-4CEA-9088-D83CBD4818D6}">
      <dgm:prSet/>
      <dgm:spPr/>
      <dgm:t>
        <a:bodyPr/>
        <a:lstStyle/>
        <a:p>
          <a:endParaRPr lang="en-US"/>
        </a:p>
      </dgm:t>
    </dgm:pt>
    <dgm:pt modelId="{D0A7BD07-206E-4293-A2BD-3549EE9F5756}" type="sibTrans" cxnId="{03B8A148-4C98-4CEA-9088-D83CBD4818D6}">
      <dgm:prSet/>
      <dgm:spPr/>
      <dgm:t>
        <a:bodyPr/>
        <a:lstStyle/>
        <a:p>
          <a:endParaRPr lang="en-US"/>
        </a:p>
      </dgm:t>
    </dgm:pt>
    <dgm:pt modelId="{422D962F-41D5-487D-B1DE-EA6123E4DC13}">
      <dgm:prSet phldrT="[Text]"/>
      <dgm:spPr>
        <a:solidFill>
          <a:srgbClr val="002D4D"/>
        </a:solidFill>
      </dgm:spPr>
      <dgm:t>
        <a:bodyPr/>
        <a:lstStyle/>
        <a:p>
          <a:r>
            <a:rPr lang="en-US"/>
            <a:t>Attend some of the many Info Sessions we have planned for this year!</a:t>
          </a:r>
        </a:p>
        <a:p>
          <a:r>
            <a:rPr lang="en-US"/>
            <a:t>We strongly encourage students to attend at least 1 info session before scheduling an advising appointment (this session counts!)</a:t>
          </a:r>
        </a:p>
      </dgm:t>
    </dgm:pt>
    <dgm:pt modelId="{5322DACA-8477-42ED-8C40-81B7CEC0CDC8}" type="parTrans" cxnId="{186843DC-E03E-4194-A095-50B5F0E5C70B}">
      <dgm:prSet/>
      <dgm:spPr/>
      <dgm:t>
        <a:bodyPr/>
        <a:lstStyle/>
        <a:p>
          <a:endParaRPr lang="en-US"/>
        </a:p>
      </dgm:t>
    </dgm:pt>
    <dgm:pt modelId="{AEECA1F2-9D3D-4848-9DDC-BAC463202EE6}" type="sibTrans" cxnId="{186843DC-E03E-4194-A095-50B5F0E5C70B}">
      <dgm:prSet/>
      <dgm:spPr/>
      <dgm:t>
        <a:bodyPr/>
        <a:lstStyle/>
        <a:p>
          <a:endParaRPr lang="en-US"/>
        </a:p>
      </dgm:t>
    </dgm:pt>
    <dgm:pt modelId="{A41ECD60-7AED-453B-964A-49598A6CC817}">
      <dgm:prSet phldrT="[Text]"/>
      <dgm:spPr>
        <a:solidFill>
          <a:srgbClr val="002D4D"/>
        </a:solidFill>
      </dgm:spPr>
      <dgm:t>
        <a:bodyPr/>
        <a:lstStyle/>
        <a:p>
          <a:r>
            <a:rPr lang="en-US"/>
            <a:t>Follow us on IG to stay up to date on events and get helpful tips and reminders: </a:t>
          </a:r>
        </a:p>
        <a:p>
          <a:r>
            <a:rPr lang="en-US"/>
            <a:t>@bmcstudyabroad</a:t>
          </a:r>
        </a:p>
      </dgm:t>
    </dgm:pt>
    <dgm:pt modelId="{5FBE1295-74B6-4B09-B788-CDE6FFDB9CF8}" type="parTrans" cxnId="{C7A95805-9809-45C3-A193-746CAAFAABA9}">
      <dgm:prSet/>
      <dgm:spPr/>
      <dgm:t>
        <a:bodyPr/>
        <a:lstStyle/>
        <a:p>
          <a:endParaRPr lang="en-US"/>
        </a:p>
      </dgm:t>
    </dgm:pt>
    <dgm:pt modelId="{EA81E2BF-F0CF-4772-83C5-771BCB4F4A10}" type="sibTrans" cxnId="{C7A95805-9809-45C3-A193-746CAAFAABA9}">
      <dgm:prSet/>
      <dgm:spPr/>
      <dgm:t>
        <a:bodyPr/>
        <a:lstStyle/>
        <a:p>
          <a:endParaRPr lang="en-US"/>
        </a:p>
      </dgm:t>
    </dgm:pt>
    <dgm:pt modelId="{EA3F2BA8-0E73-4E62-89C5-E8F20D208FC1}" type="pres">
      <dgm:prSet presAssocID="{15C5EB35-13A0-4A62-9A30-204F5A345AD3}" presName="diagram" presStyleCnt="0">
        <dgm:presLayoutVars>
          <dgm:dir/>
          <dgm:resizeHandles val="exact"/>
        </dgm:presLayoutVars>
      </dgm:prSet>
      <dgm:spPr/>
    </dgm:pt>
    <dgm:pt modelId="{7044DEE2-C06A-4436-B6E6-E75F250FAE0A}" type="pres">
      <dgm:prSet presAssocID="{33F4EDCD-C05B-4C46-81AA-3B209587EE9F}" presName="node" presStyleLbl="node1" presStyleIdx="0" presStyleCnt="5">
        <dgm:presLayoutVars>
          <dgm:bulletEnabled val="1"/>
        </dgm:presLayoutVars>
      </dgm:prSet>
      <dgm:spPr/>
    </dgm:pt>
    <dgm:pt modelId="{6200CC18-FD15-4066-A7BA-DB39F5A4272F}" type="pres">
      <dgm:prSet presAssocID="{28D02979-B418-40D4-A552-C0EE690AACB1}" presName="sibTrans" presStyleCnt="0"/>
      <dgm:spPr/>
    </dgm:pt>
    <dgm:pt modelId="{026DFD0C-2DFF-498B-8936-8304474978AA}" type="pres">
      <dgm:prSet presAssocID="{AA5924E4-1384-410C-B14C-73610FD1F3A6}" presName="node" presStyleLbl="node1" presStyleIdx="1" presStyleCnt="5">
        <dgm:presLayoutVars>
          <dgm:bulletEnabled val="1"/>
        </dgm:presLayoutVars>
      </dgm:prSet>
      <dgm:spPr/>
    </dgm:pt>
    <dgm:pt modelId="{3C4D095A-A6B1-4127-A013-D24422130135}" type="pres">
      <dgm:prSet presAssocID="{385008C0-F16B-4D64-A44F-29979A6D3206}" presName="sibTrans" presStyleCnt="0"/>
      <dgm:spPr/>
    </dgm:pt>
    <dgm:pt modelId="{904C0286-88ED-4783-A916-2F0C4E54C8C8}" type="pres">
      <dgm:prSet presAssocID="{85328428-D602-4678-B82D-EA017D0BCD66}" presName="node" presStyleLbl="node1" presStyleIdx="2" presStyleCnt="5">
        <dgm:presLayoutVars>
          <dgm:bulletEnabled val="1"/>
        </dgm:presLayoutVars>
      </dgm:prSet>
      <dgm:spPr/>
    </dgm:pt>
    <dgm:pt modelId="{3A107654-DF4C-4A06-BA12-B18ABA6ECA93}" type="pres">
      <dgm:prSet presAssocID="{D0A7BD07-206E-4293-A2BD-3549EE9F5756}" presName="sibTrans" presStyleCnt="0"/>
      <dgm:spPr/>
    </dgm:pt>
    <dgm:pt modelId="{87765BBE-6554-460F-856B-078D8ABF8BA6}" type="pres">
      <dgm:prSet presAssocID="{422D962F-41D5-487D-B1DE-EA6123E4DC13}" presName="node" presStyleLbl="node1" presStyleIdx="3" presStyleCnt="5">
        <dgm:presLayoutVars>
          <dgm:bulletEnabled val="1"/>
        </dgm:presLayoutVars>
      </dgm:prSet>
      <dgm:spPr/>
    </dgm:pt>
    <dgm:pt modelId="{BC7A6F19-169A-4B5F-80C2-D137FFF5EEC8}" type="pres">
      <dgm:prSet presAssocID="{AEECA1F2-9D3D-4848-9DDC-BAC463202EE6}" presName="sibTrans" presStyleCnt="0"/>
      <dgm:spPr/>
    </dgm:pt>
    <dgm:pt modelId="{F7767B7F-E3DC-4A1F-8858-AA91C822A690}" type="pres">
      <dgm:prSet presAssocID="{A41ECD60-7AED-453B-964A-49598A6CC817}" presName="node" presStyleLbl="node1" presStyleIdx="4" presStyleCnt="5">
        <dgm:presLayoutVars>
          <dgm:bulletEnabled val="1"/>
        </dgm:presLayoutVars>
      </dgm:prSet>
      <dgm:spPr/>
    </dgm:pt>
  </dgm:ptLst>
  <dgm:cxnLst>
    <dgm:cxn modelId="{C7A95805-9809-45C3-A193-746CAAFAABA9}" srcId="{15C5EB35-13A0-4A62-9A30-204F5A345AD3}" destId="{A41ECD60-7AED-453B-964A-49598A6CC817}" srcOrd="4" destOrd="0" parTransId="{5FBE1295-74B6-4B09-B788-CDE6FFDB9CF8}" sibTransId="{EA81E2BF-F0CF-4772-83C5-771BCB4F4A10}"/>
    <dgm:cxn modelId="{3B01E728-EA7E-46F3-AE96-0116F6EA6203}" srcId="{15C5EB35-13A0-4A62-9A30-204F5A345AD3}" destId="{33F4EDCD-C05B-4C46-81AA-3B209587EE9F}" srcOrd="0" destOrd="0" parTransId="{0CBB1F2D-BBE6-4932-BEE4-1164AE047500}" sibTransId="{28D02979-B418-40D4-A552-C0EE690AACB1}"/>
    <dgm:cxn modelId="{213B9562-2C09-4619-BD90-4AC7D6C36E5A}" type="presOf" srcId="{422D962F-41D5-487D-B1DE-EA6123E4DC13}" destId="{87765BBE-6554-460F-856B-078D8ABF8BA6}" srcOrd="0" destOrd="0" presId="urn:microsoft.com/office/officeart/2005/8/layout/default"/>
    <dgm:cxn modelId="{03B8A148-4C98-4CEA-9088-D83CBD4818D6}" srcId="{15C5EB35-13A0-4A62-9A30-204F5A345AD3}" destId="{85328428-D602-4678-B82D-EA017D0BCD66}" srcOrd="2" destOrd="0" parTransId="{17DC89E1-9489-44EA-859C-D6B616B77694}" sibTransId="{D0A7BD07-206E-4293-A2BD-3549EE9F5756}"/>
    <dgm:cxn modelId="{E433E448-C553-4B25-9D83-F3439DEB0C74}" type="presOf" srcId="{A41ECD60-7AED-453B-964A-49598A6CC817}" destId="{F7767B7F-E3DC-4A1F-8858-AA91C822A690}" srcOrd="0" destOrd="0" presId="urn:microsoft.com/office/officeart/2005/8/layout/default"/>
    <dgm:cxn modelId="{E27A0FBB-2D93-4C78-9782-ADA57308B9CE}" type="presOf" srcId="{15C5EB35-13A0-4A62-9A30-204F5A345AD3}" destId="{EA3F2BA8-0E73-4E62-89C5-E8F20D208FC1}" srcOrd="0" destOrd="0" presId="urn:microsoft.com/office/officeart/2005/8/layout/default"/>
    <dgm:cxn modelId="{2794F3BF-8A5F-4D46-9112-2755BADA508C}" type="presOf" srcId="{33F4EDCD-C05B-4C46-81AA-3B209587EE9F}" destId="{7044DEE2-C06A-4436-B6E6-E75F250FAE0A}" srcOrd="0" destOrd="0" presId="urn:microsoft.com/office/officeart/2005/8/layout/default"/>
    <dgm:cxn modelId="{B8561DCD-5CAA-4321-BF44-E5054776EF8B}" type="presOf" srcId="{85328428-D602-4678-B82D-EA017D0BCD66}" destId="{904C0286-88ED-4783-A916-2F0C4E54C8C8}" srcOrd="0" destOrd="0" presId="urn:microsoft.com/office/officeart/2005/8/layout/default"/>
    <dgm:cxn modelId="{186843DC-E03E-4194-A095-50B5F0E5C70B}" srcId="{15C5EB35-13A0-4A62-9A30-204F5A345AD3}" destId="{422D962F-41D5-487D-B1DE-EA6123E4DC13}" srcOrd="3" destOrd="0" parTransId="{5322DACA-8477-42ED-8C40-81B7CEC0CDC8}" sibTransId="{AEECA1F2-9D3D-4848-9DDC-BAC463202EE6}"/>
    <dgm:cxn modelId="{72E432E3-174C-49B3-A5A9-220F0EFF1894}" srcId="{15C5EB35-13A0-4A62-9A30-204F5A345AD3}" destId="{AA5924E4-1384-410C-B14C-73610FD1F3A6}" srcOrd="1" destOrd="0" parTransId="{CBEA14C4-5D61-47DD-9EDD-0C294B85A596}" sibTransId="{385008C0-F16B-4D64-A44F-29979A6D3206}"/>
    <dgm:cxn modelId="{998997EF-14C1-44BA-AEFC-D606D2F1F23A}" type="presOf" srcId="{AA5924E4-1384-410C-B14C-73610FD1F3A6}" destId="{026DFD0C-2DFF-498B-8936-8304474978AA}" srcOrd="0" destOrd="0" presId="urn:microsoft.com/office/officeart/2005/8/layout/default"/>
    <dgm:cxn modelId="{1526BB63-5FD9-4C02-96B0-3271B91B2556}" type="presParOf" srcId="{EA3F2BA8-0E73-4E62-89C5-E8F20D208FC1}" destId="{7044DEE2-C06A-4436-B6E6-E75F250FAE0A}" srcOrd="0" destOrd="0" presId="urn:microsoft.com/office/officeart/2005/8/layout/default"/>
    <dgm:cxn modelId="{5E7ADD77-A027-4281-A06F-0FDF85932FEE}" type="presParOf" srcId="{EA3F2BA8-0E73-4E62-89C5-E8F20D208FC1}" destId="{6200CC18-FD15-4066-A7BA-DB39F5A4272F}" srcOrd="1" destOrd="0" presId="urn:microsoft.com/office/officeart/2005/8/layout/default"/>
    <dgm:cxn modelId="{52EAC76B-7A08-4276-AB37-6B2CE708A222}" type="presParOf" srcId="{EA3F2BA8-0E73-4E62-89C5-E8F20D208FC1}" destId="{026DFD0C-2DFF-498B-8936-8304474978AA}" srcOrd="2" destOrd="0" presId="urn:microsoft.com/office/officeart/2005/8/layout/default"/>
    <dgm:cxn modelId="{6B21A6C2-7E93-4299-A5CC-996953D783BC}" type="presParOf" srcId="{EA3F2BA8-0E73-4E62-89C5-E8F20D208FC1}" destId="{3C4D095A-A6B1-4127-A013-D24422130135}" srcOrd="3" destOrd="0" presId="urn:microsoft.com/office/officeart/2005/8/layout/default"/>
    <dgm:cxn modelId="{40BDE7C5-CCCF-4FA4-91C7-20C359F0E06F}" type="presParOf" srcId="{EA3F2BA8-0E73-4E62-89C5-E8F20D208FC1}" destId="{904C0286-88ED-4783-A916-2F0C4E54C8C8}" srcOrd="4" destOrd="0" presId="urn:microsoft.com/office/officeart/2005/8/layout/default"/>
    <dgm:cxn modelId="{7CE2B843-BBD3-459D-BCBE-A4DA28C27808}" type="presParOf" srcId="{EA3F2BA8-0E73-4E62-89C5-E8F20D208FC1}" destId="{3A107654-DF4C-4A06-BA12-B18ABA6ECA93}" srcOrd="5" destOrd="0" presId="urn:microsoft.com/office/officeart/2005/8/layout/default"/>
    <dgm:cxn modelId="{903799A8-5086-4912-9FB8-C36078F89B53}" type="presParOf" srcId="{EA3F2BA8-0E73-4E62-89C5-E8F20D208FC1}" destId="{87765BBE-6554-460F-856B-078D8ABF8BA6}" srcOrd="6" destOrd="0" presId="urn:microsoft.com/office/officeart/2005/8/layout/default"/>
    <dgm:cxn modelId="{A02C0F2A-3C3C-40B8-BF65-172BC050EB3E}" type="presParOf" srcId="{EA3F2BA8-0E73-4E62-89C5-E8F20D208FC1}" destId="{BC7A6F19-169A-4B5F-80C2-D137FFF5EEC8}" srcOrd="7" destOrd="0" presId="urn:microsoft.com/office/officeart/2005/8/layout/default"/>
    <dgm:cxn modelId="{A60DA93F-8463-4760-8B78-72C8E796B8D3}" type="presParOf" srcId="{EA3F2BA8-0E73-4E62-89C5-E8F20D208FC1}" destId="{F7767B7F-E3DC-4A1F-8858-AA91C822A69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E0F740-E0A9-4745-938D-7A13195E9486}"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FABDDBEC-B54C-47FB-A6C1-0D25D2487E0E}">
      <dgm:prSet/>
      <dgm:spPr/>
      <dgm:t>
        <a:bodyPr/>
        <a:lstStyle/>
        <a:p>
          <a:pPr algn="l"/>
          <a:r>
            <a:rPr lang="en-US"/>
            <a:t>Option 1</a:t>
          </a:r>
        </a:p>
      </dgm:t>
      <dgm:extLst>
        <a:ext uri="{E40237B7-FDA0-4F09-8148-C483321AD2D9}">
          <dgm14:cNvPr xmlns:dgm14="http://schemas.microsoft.com/office/drawing/2010/diagram" id="0" name="" descr="Your second option is to meet with a staff member to review your draft together. You can schedule a Sophomore Plan Resume Review appointment in Handshake any time during the academic year. You can also participate in Resumania by scheduling a 20 minute appointment between October 21st and November 3rd. "/>
        </a:ext>
      </dgm:extLst>
    </dgm:pt>
    <dgm:pt modelId="{401C6A87-AC19-4D7A-8C95-B728A7F7B38D}" type="parTrans" cxnId="{8C28D29A-2544-492C-8992-E9CA2A224902}">
      <dgm:prSet/>
      <dgm:spPr/>
      <dgm:t>
        <a:bodyPr/>
        <a:lstStyle/>
        <a:p>
          <a:endParaRPr lang="en-US"/>
        </a:p>
      </dgm:t>
    </dgm:pt>
    <dgm:pt modelId="{214F2DAB-9FF9-4522-98FD-D9A998A84BDC}" type="sibTrans" cxnId="{8C28D29A-2544-492C-8992-E9CA2A224902}">
      <dgm:prSet/>
      <dgm:spPr/>
      <dgm:t>
        <a:bodyPr/>
        <a:lstStyle/>
        <a:p>
          <a:endParaRPr lang="en-US"/>
        </a:p>
      </dgm:t>
    </dgm:pt>
    <dgm:pt modelId="{A8686E8B-A6B9-4474-BF79-1FAC6CB46CF9}">
      <dgm:prSet/>
      <dgm:spPr/>
      <dgm:t>
        <a:bodyPr/>
        <a:lstStyle/>
        <a:p>
          <a:r>
            <a:rPr lang="en-US" b="1"/>
            <a:t>Submit</a:t>
          </a:r>
          <a:r>
            <a:rPr lang="en-US"/>
            <a:t> your resume draft in Handshake and receive written feedback over email. 	</a:t>
          </a:r>
        </a:p>
      </dgm:t>
      <dgm:extLst>
        <a:ext uri="{E40237B7-FDA0-4F09-8148-C483321AD2D9}">
          <dgm14:cNvPr xmlns:dgm14="http://schemas.microsoft.com/office/drawing/2010/diagram" id="0" name="" descr="Your first option for Sophomore resume review is to submit your resume draft in Handshake and get feedback over email. To get feedback in the fall, submit your draft by November 4th. To get feedback in the spring, submit your resume by January 19th. "/>
        </a:ext>
      </dgm:extLst>
    </dgm:pt>
    <dgm:pt modelId="{CFA59E88-5C9A-412E-9BEF-12A8F913129E}" type="parTrans" cxnId="{906E4D23-FF88-4592-95CD-D6AA5448531D}">
      <dgm:prSet/>
      <dgm:spPr/>
      <dgm:t>
        <a:bodyPr/>
        <a:lstStyle/>
        <a:p>
          <a:endParaRPr lang="en-US"/>
        </a:p>
      </dgm:t>
    </dgm:pt>
    <dgm:pt modelId="{0D08CA01-A5BC-48C3-98F4-5F767193B965}" type="sibTrans" cxnId="{906E4D23-FF88-4592-95CD-D6AA5448531D}">
      <dgm:prSet/>
      <dgm:spPr/>
      <dgm:t>
        <a:bodyPr/>
        <a:lstStyle/>
        <a:p>
          <a:endParaRPr lang="en-US"/>
        </a:p>
      </dgm:t>
    </dgm:pt>
    <dgm:pt modelId="{15FA1414-0CBA-49D9-8720-C2EE88368936}">
      <dgm:prSet/>
      <dgm:spPr/>
      <dgm:t>
        <a:bodyPr/>
        <a:lstStyle/>
        <a:p>
          <a:pPr algn="l"/>
          <a:r>
            <a:rPr lang="en-US"/>
            <a:t>Option 2</a:t>
          </a:r>
        </a:p>
      </dgm:t>
    </dgm:pt>
    <dgm:pt modelId="{A2640CD3-A506-460E-AA23-CBFCEE5F3664}" type="parTrans" cxnId="{1CF2B5BD-222C-4A25-AC68-E5B9DD791216}">
      <dgm:prSet/>
      <dgm:spPr/>
      <dgm:t>
        <a:bodyPr/>
        <a:lstStyle/>
        <a:p>
          <a:endParaRPr lang="en-US"/>
        </a:p>
      </dgm:t>
    </dgm:pt>
    <dgm:pt modelId="{6A46925C-2988-4141-9A87-4A27A6BFA769}" type="sibTrans" cxnId="{1CF2B5BD-222C-4A25-AC68-E5B9DD791216}">
      <dgm:prSet/>
      <dgm:spPr/>
      <dgm:t>
        <a:bodyPr/>
        <a:lstStyle/>
        <a:p>
          <a:endParaRPr lang="en-US"/>
        </a:p>
      </dgm:t>
    </dgm:pt>
    <dgm:pt modelId="{86A69DDB-5B53-4451-B475-14F6CDE957F1}">
      <dgm:prSet/>
      <dgm:spPr/>
      <dgm:t>
        <a:bodyPr/>
        <a:lstStyle/>
        <a:p>
          <a:r>
            <a:rPr lang="en-US" b="1"/>
            <a:t>Meet</a:t>
          </a:r>
          <a:r>
            <a:rPr lang="en-US"/>
            <a:t> with a staff member to review your resume draft together. 	</a:t>
          </a:r>
        </a:p>
      </dgm:t>
      <dgm:extLst>
        <a:ext uri="{E40237B7-FDA0-4F09-8148-C483321AD2D9}">
          <dgm14:cNvPr xmlns:dgm14="http://schemas.microsoft.com/office/drawing/2010/diagram" id="0" name="" descr="Your second option is to meet with a staff member to review your draft together. You can schedule a Sophomore Plan Resume Review appointment in Handshake any time during the academic year. You can also participate in Resumania by scheduling a 20 minute appointment between October 21st and November 3rd. "/>
        </a:ext>
      </dgm:extLst>
    </dgm:pt>
    <dgm:pt modelId="{84D8A1E8-46A1-493C-AB45-9F0632B4E5FC}" type="parTrans" cxnId="{EB2EB9BE-623B-4B80-99F6-BE2300F048FA}">
      <dgm:prSet/>
      <dgm:spPr/>
      <dgm:t>
        <a:bodyPr/>
        <a:lstStyle/>
        <a:p>
          <a:endParaRPr lang="en-US"/>
        </a:p>
      </dgm:t>
    </dgm:pt>
    <dgm:pt modelId="{DEF8816D-2718-49A6-BD61-540263047A89}" type="sibTrans" cxnId="{EB2EB9BE-623B-4B80-99F6-BE2300F048FA}">
      <dgm:prSet/>
      <dgm:spPr/>
      <dgm:t>
        <a:bodyPr/>
        <a:lstStyle/>
        <a:p>
          <a:endParaRPr lang="en-US"/>
        </a:p>
      </dgm:t>
    </dgm:pt>
    <dgm:pt modelId="{ED9A846B-140F-4D25-B867-B74E0BEDAD02}">
      <dgm:prSet/>
      <dgm:spPr/>
      <dgm:t>
        <a:bodyPr/>
        <a:lstStyle/>
        <a:p>
          <a:r>
            <a:rPr lang="en-US" b="1"/>
            <a:t>November </a:t>
          </a:r>
          <a:r>
            <a:rPr lang="en-US" b="1">
              <a:latin typeface="Calibri Light" panose="020F0302020204030204"/>
            </a:rPr>
            <a:t>4:</a:t>
          </a:r>
          <a:r>
            <a:rPr lang="en-US" b="1"/>
            <a:t> </a:t>
          </a:r>
          <a:r>
            <a:rPr lang="en-US"/>
            <a:t>Submit by this deadline to receive feedback by end of fall semester.</a:t>
          </a:r>
        </a:p>
      </dgm:t>
    </dgm:pt>
    <dgm:pt modelId="{21F79FDC-12A4-4698-8D3A-34333F2C8A09}" type="parTrans" cxnId="{62C68D6E-72F8-4029-8A2B-B7C59FC8EA7B}">
      <dgm:prSet/>
      <dgm:spPr/>
      <dgm:t>
        <a:bodyPr/>
        <a:lstStyle/>
        <a:p>
          <a:endParaRPr lang="en-US"/>
        </a:p>
      </dgm:t>
    </dgm:pt>
    <dgm:pt modelId="{1C1348D5-15AB-430A-8D91-3125672626BE}" type="sibTrans" cxnId="{62C68D6E-72F8-4029-8A2B-B7C59FC8EA7B}">
      <dgm:prSet/>
      <dgm:spPr/>
      <dgm:t>
        <a:bodyPr/>
        <a:lstStyle/>
        <a:p>
          <a:endParaRPr lang="en-US"/>
        </a:p>
      </dgm:t>
    </dgm:pt>
    <dgm:pt modelId="{317BF012-CE18-433A-B864-BACABBFBA353}">
      <dgm:prSet/>
      <dgm:spPr/>
      <dgm:t>
        <a:bodyPr/>
        <a:lstStyle/>
        <a:p>
          <a:r>
            <a:rPr lang="en-US" b="1"/>
            <a:t>January </a:t>
          </a:r>
          <a:r>
            <a:rPr lang="en-US" b="1">
              <a:latin typeface="Calibri Light" panose="020F0302020204030204"/>
            </a:rPr>
            <a:t>19:</a:t>
          </a:r>
          <a:r>
            <a:rPr lang="en-US" b="1"/>
            <a:t>  </a:t>
          </a:r>
          <a:r>
            <a:rPr lang="en-US"/>
            <a:t>Submit by this deadline to receive feedback during the spring semester.</a:t>
          </a:r>
        </a:p>
      </dgm:t>
    </dgm:pt>
    <dgm:pt modelId="{117284CC-3AA8-48C1-9EA6-863DA55A12D9}" type="parTrans" cxnId="{FF0B01B1-1FB0-40D1-9CCB-D71779282E4C}">
      <dgm:prSet/>
      <dgm:spPr/>
      <dgm:t>
        <a:bodyPr/>
        <a:lstStyle/>
        <a:p>
          <a:endParaRPr lang="en-US"/>
        </a:p>
      </dgm:t>
    </dgm:pt>
    <dgm:pt modelId="{3D944D01-1188-41E2-ADD2-5DB66FB235D5}" type="sibTrans" cxnId="{FF0B01B1-1FB0-40D1-9CCB-D71779282E4C}">
      <dgm:prSet/>
      <dgm:spPr/>
      <dgm:t>
        <a:bodyPr/>
        <a:lstStyle/>
        <a:p>
          <a:endParaRPr lang="en-US"/>
        </a:p>
      </dgm:t>
    </dgm:pt>
    <dgm:pt modelId="{61A0CA9C-B29C-4E5D-A37F-6761623DDD96}">
      <dgm:prSet/>
      <dgm:spPr/>
      <dgm:t>
        <a:bodyPr/>
        <a:lstStyle/>
        <a:p>
          <a:r>
            <a:rPr lang="en-US"/>
            <a:t>Schedule a Sophomore Plan Resume Review appointment in Handshake any time during the academic year</a:t>
          </a:r>
        </a:p>
      </dgm:t>
    </dgm:pt>
    <dgm:pt modelId="{C55F21C9-B309-4470-B345-05B74071E4E4}" type="parTrans" cxnId="{3C210913-812E-4DEC-B114-A21518F38107}">
      <dgm:prSet/>
      <dgm:spPr/>
      <dgm:t>
        <a:bodyPr/>
        <a:lstStyle/>
        <a:p>
          <a:endParaRPr lang="en-US"/>
        </a:p>
      </dgm:t>
    </dgm:pt>
    <dgm:pt modelId="{F19ABD70-FF17-446B-8E1B-5CF350EEAA6C}" type="sibTrans" cxnId="{3C210913-812E-4DEC-B114-A21518F38107}">
      <dgm:prSet/>
      <dgm:spPr/>
      <dgm:t>
        <a:bodyPr/>
        <a:lstStyle/>
        <a:p>
          <a:endParaRPr lang="en-US"/>
        </a:p>
      </dgm:t>
    </dgm:pt>
    <dgm:pt modelId="{EABAB10A-7F84-4A23-A161-E60BDCB01DB6}">
      <dgm:prSet/>
      <dgm:spPr/>
      <dgm:t>
        <a:bodyPr/>
        <a:lstStyle/>
        <a:p>
          <a:r>
            <a:rPr lang="en-US"/>
            <a:t>Participate in RESUMANIA: Schedule a 20-min. “</a:t>
          </a:r>
          <a:r>
            <a:rPr lang="en-US" err="1"/>
            <a:t>Resumania</a:t>
          </a:r>
          <a:r>
            <a:rPr lang="en-US"/>
            <a:t> appointment: in Handshake between </a:t>
          </a:r>
          <a:r>
            <a:rPr lang="en-US">
              <a:latin typeface="Calibri Light" panose="020F0302020204030204"/>
            </a:rPr>
            <a:t>10/21-11/3</a:t>
          </a:r>
          <a:endParaRPr lang="en-US"/>
        </a:p>
      </dgm:t>
    </dgm:pt>
    <dgm:pt modelId="{E677A323-6F87-4B07-B1B7-33F334D5AC95}" type="parTrans" cxnId="{67D8127E-A638-4C71-9F14-BA660F93827F}">
      <dgm:prSet/>
      <dgm:spPr/>
      <dgm:t>
        <a:bodyPr/>
        <a:lstStyle/>
        <a:p>
          <a:endParaRPr lang="en-US"/>
        </a:p>
      </dgm:t>
    </dgm:pt>
    <dgm:pt modelId="{08307896-6479-4A7A-B9E2-6457472314D8}" type="sibTrans" cxnId="{67D8127E-A638-4C71-9F14-BA660F93827F}">
      <dgm:prSet/>
      <dgm:spPr/>
      <dgm:t>
        <a:bodyPr/>
        <a:lstStyle/>
        <a:p>
          <a:endParaRPr lang="en-US"/>
        </a:p>
      </dgm:t>
    </dgm:pt>
    <dgm:pt modelId="{9B1D5BCA-7FB6-413F-A6DF-7AC1CA8E440D}" type="pres">
      <dgm:prSet presAssocID="{5FE0F740-E0A9-4745-938D-7A13195E9486}" presName="linear" presStyleCnt="0">
        <dgm:presLayoutVars>
          <dgm:dir/>
          <dgm:animLvl val="lvl"/>
          <dgm:resizeHandles val="exact"/>
        </dgm:presLayoutVars>
      </dgm:prSet>
      <dgm:spPr/>
    </dgm:pt>
    <dgm:pt modelId="{BC644EFA-D84C-4434-8E2B-9AD6A8EAECA8}" type="pres">
      <dgm:prSet presAssocID="{FABDDBEC-B54C-47FB-A6C1-0D25D2487E0E}" presName="parentLin" presStyleCnt="0"/>
      <dgm:spPr/>
    </dgm:pt>
    <dgm:pt modelId="{D6A871CF-95DA-43C3-A29E-CAC3119428DD}" type="pres">
      <dgm:prSet presAssocID="{FABDDBEC-B54C-47FB-A6C1-0D25D2487E0E}" presName="parentLeftMargin" presStyleLbl="node1" presStyleIdx="0" presStyleCnt="2"/>
      <dgm:spPr/>
    </dgm:pt>
    <dgm:pt modelId="{DC98660F-9558-4103-9BF1-D44E3D6E6D8C}" type="pres">
      <dgm:prSet presAssocID="{FABDDBEC-B54C-47FB-A6C1-0D25D2487E0E}" presName="parentText" presStyleLbl="node1" presStyleIdx="0" presStyleCnt="2">
        <dgm:presLayoutVars>
          <dgm:chMax val="0"/>
          <dgm:bulletEnabled val="1"/>
        </dgm:presLayoutVars>
      </dgm:prSet>
      <dgm:spPr/>
    </dgm:pt>
    <dgm:pt modelId="{25A63B47-17EF-41AC-803A-99C1BE5C38EF}" type="pres">
      <dgm:prSet presAssocID="{FABDDBEC-B54C-47FB-A6C1-0D25D2487E0E}" presName="negativeSpace" presStyleCnt="0"/>
      <dgm:spPr/>
    </dgm:pt>
    <dgm:pt modelId="{34F6295F-CC64-4DCD-9431-370683214054}" type="pres">
      <dgm:prSet presAssocID="{FABDDBEC-B54C-47FB-A6C1-0D25D2487E0E}" presName="childText" presStyleLbl="conFgAcc1" presStyleIdx="0" presStyleCnt="2">
        <dgm:presLayoutVars>
          <dgm:bulletEnabled val="1"/>
        </dgm:presLayoutVars>
      </dgm:prSet>
      <dgm:spPr/>
    </dgm:pt>
    <dgm:pt modelId="{E7A1F272-5C70-4A4D-A839-E2C6AB926374}" type="pres">
      <dgm:prSet presAssocID="{214F2DAB-9FF9-4522-98FD-D9A998A84BDC}" presName="spaceBetweenRectangles" presStyleCnt="0"/>
      <dgm:spPr/>
    </dgm:pt>
    <dgm:pt modelId="{9DDE0935-60BD-4199-96CF-3340FB3F21BD}" type="pres">
      <dgm:prSet presAssocID="{15FA1414-0CBA-49D9-8720-C2EE88368936}" presName="parentLin" presStyleCnt="0"/>
      <dgm:spPr/>
    </dgm:pt>
    <dgm:pt modelId="{4E03C189-E690-4368-A52E-A645218B37F7}" type="pres">
      <dgm:prSet presAssocID="{15FA1414-0CBA-49D9-8720-C2EE88368936}" presName="parentLeftMargin" presStyleLbl="node1" presStyleIdx="0" presStyleCnt="2"/>
      <dgm:spPr/>
    </dgm:pt>
    <dgm:pt modelId="{173FAD09-B513-418F-B6F2-5392ED5F4843}" type="pres">
      <dgm:prSet presAssocID="{15FA1414-0CBA-49D9-8720-C2EE88368936}" presName="parentText" presStyleLbl="node1" presStyleIdx="1" presStyleCnt="2">
        <dgm:presLayoutVars>
          <dgm:chMax val="0"/>
          <dgm:bulletEnabled val="1"/>
        </dgm:presLayoutVars>
      </dgm:prSet>
      <dgm:spPr/>
    </dgm:pt>
    <dgm:pt modelId="{679E79E5-7603-4B1B-8FA9-8791AAB00FBE}" type="pres">
      <dgm:prSet presAssocID="{15FA1414-0CBA-49D9-8720-C2EE88368936}" presName="negativeSpace" presStyleCnt="0"/>
      <dgm:spPr/>
    </dgm:pt>
    <dgm:pt modelId="{DBCB3251-03A7-449E-9108-7983C12CB470}" type="pres">
      <dgm:prSet presAssocID="{15FA1414-0CBA-49D9-8720-C2EE88368936}" presName="childText" presStyleLbl="conFgAcc1" presStyleIdx="1" presStyleCnt="2">
        <dgm:presLayoutVars>
          <dgm:bulletEnabled val="1"/>
        </dgm:presLayoutVars>
      </dgm:prSet>
      <dgm:spPr/>
    </dgm:pt>
  </dgm:ptLst>
  <dgm:cxnLst>
    <dgm:cxn modelId="{3C210913-812E-4DEC-B114-A21518F38107}" srcId="{86A69DDB-5B53-4451-B475-14F6CDE957F1}" destId="{61A0CA9C-B29C-4E5D-A37F-6761623DDD96}" srcOrd="0" destOrd="0" parTransId="{C55F21C9-B309-4470-B345-05B74071E4E4}" sibTransId="{F19ABD70-FF17-446B-8E1B-5CF350EEAA6C}"/>
    <dgm:cxn modelId="{BC74C917-98E6-40B3-AB57-736987170C4A}" type="presOf" srcId="{15FA1414-0CBA-49D9-8720-C2EE88368936}" destId="{4E03C189-E690-4368-A52E-A645218B37F7}" srcOrd="0" destOrd="0" presId="urn:microsoft.com/office/officeart/2005/8/layout/list1"/>
    <dgm:cxn modelId="{F395751D-6365-4274-829F-5BCC7113FE8D}" type="presOf" srcId="{317BF012-CE18-433A-B864-BACABBFBA353}" destId="{34F6295F-CC64-4DCD-9431-370683214054}" srcOrd="0" destOrd="2" presId="urn:microsoft.com/office/officeart/2005/8/layout/list1"/>
    <dgm:cxn modelId="{906E4D23-FF88-4592-95CD-D6AA5448531D}" srcId="{FABDDBEC-B54C-47FB-A6C1-0D25D2487E0E}" destId="{A8686E8B-A6B9-4474-BF79-1FAC6CB46CF9}" srcOrd="0" destOrd="0" parTransId="{CFA59E88-5C9A-412E-9BEF-12A8F913129E}" sibTransId="{0D08CA01-A5BC-48C3-98F4-5F767193B965}"/>
    <dgm:cxn modelId="{F2D8844D-8B66-415C-BB2B-26475FAAEBFB}" type="presOf" srcId="{61A0CA9C-B29C-4E5D-A37F-6761623DDD96}" destId="{DBCB3251-03A7-449E-9108-7983C12CB470}" srcOrd="0" destOrd="1" presId="urn:microsoft.com/office/officeart/2005/8/layout/list1"/>
    <dgm:cxn modelId="{62C68D6E-72F8-4029-8A2B-B7C59FC8EA7B}" srcId="{A8686E8B-A6B9-4474-BF79-1FAC6CB46CF9}" destId="{ED9A846B-140F-4D25-B867-B74E0BEDAD02}" srcOrd="0" destOrd="0" parTransId="{21F79FDC-12A4-4698-8D3A-34333F2C8A09}" sibTransId="{1C1348D5-15AB-430A-8D91-3125672626BE}"/>
    <dgm:cxn modelId="{67D8127E-A638-4C71-9F14-BA660F93827F}" srcId="{86A69DDB-5B53-4451-B475-14F6CDE957F1}" destId="{EABAB10A-7F84-4A23-A161-E60BDCB01DB6}" srcOrd="1" destOrd="0" parTransId="{E677A323-6F87-4B07-B1B7-33F334D5AC95}" sibTransId="{08307896-6479-4A7A-B9E2-6457472314D8}"/>
    <dgm:cxn modelId="{D699AC85-9A62-4DE5-8FF5-5D0F9676EF39}" type="presOf" srcId="{A8686E8B-A6B9-4474-BF79-1FAC6CB46CF9}" destId="{34F6295F-CC64-4DCD-9431-370683214054}" srcOrd="0" destOrd="0" presId="urn:microsoft.com/office/officeart/2005/8/layout/list1"/>
    <dgm:cxn modelId="{5FC7F78B-C264-4BAA-925A-28B2673B42E2}" type="presOf" srcId="{5FE0F740-E0A9-4745-938D-7A13195E9486}" destId="{9B1D5BCA-7FB6-413F-A6DF-7AC1CA8E440D}" srcOrd="0" destOrd="0" presId="urn:microsoft.com/office/officeart/2005/8/layout/list1"/>
    <dgm:cxn modelId="{8C28D29A-2544-492C-8992-E9CA2A224902}" srcId="{5FE0F740-E0A9-4745-938D-7A13195E9486}" destId="{FABDDBEC-B54C-47FB-A6C1-0D25D2487E0E}" srcOrd="0" destOrd="0" parTransId="{401C6A87-AC19-4D7A-8C95-B728A7F7B38D}" sibTransId="{214F2DAB-9FF9-4522-98FD-D9A998A84BDC}"/>
    <dgm:cxn modelId="{60103DA1-BC04-4269-A33E-495D28EFD4E1}" type="presOf" srcId="{15FA1414-0CBA-49D9-8720-C2EE88368936}" destId="{173FAD09-B513-418F-B6F2-5392ED5F4843}" srcOrd="1" destOrd="0" presId="urn:microsoft.com/office/officeart/2005/8/layout/list1"/>
    <dgm:cxn modelId="{140AB3AA-594A-466B-AE56-CF1C8012DDD5}" type="presOf" srcId="{FABDDBEC-B54C-47FB-A6C1-0D25D2487E0E}" destId="{D6A871CF-95DA-43C3-A29E-CAC3119428DD}" srcOrd="0" destOrd="0" presId="urn:microsoft.com/office/officeart/2005/8/layout/list1"/>
    <dgm:cxn modelId="{FF0B01B1-1FB0-40D1-9CCB-D71779282E4C}" srcId="{A8686E8B-A6B9-4474-BF79-1FAC6CB46CF9}" destId="{317BF012-CE18-433A-B864-BACABBFBA353}" srcOrd="1" destOrd="0" parTransId="{117284CC-3AA8-48C1-9EA6-863DA55A12D9}" sibTransId="{3D944D01-1188-41E2-ADD2-5DB66FB235D5}"/>
    <dgm:cxn modelId="{1CF2B5BD-222C-4A25-AC68-E5B9DD791216}" srcId="{5FE0F740-E0A9-4745-938D-7A13195E9486}" destId="{15FA1414-0CBA-49D9-8720-C2EE88368936}" srcOrd="1" destOrd="0" parTransId="{A2640CD3-A506-460E-AA23-CBFCEE5F3664}" sibTransId="{6A46925C-2988-4141-9A87-4A27A6BFA769}"/>
    <dgm:cxn modelId="{EB2EB9BE-623B-4B80-99F6-BE2300F048FA}" srcId="{15FA1414-0CBA-49D9-8720-C2EE88368936}" destId="{86A69DDB-5B53-4451-B475-14F6CDE957F1}" srcOrd="0" destOrd="0" parTransId="{84D8A1E8-46A1-493C-AB45-9F0632B4E5FC}" sibTransId="{DEF8816D-2718-49A6-BD61-540263047A89}"/>
    <dgm:cxn modelId="{9CECF4C2-AB6E-4BE7-A865-2993DE9181BB}" type="presOf" srcId="{ED9A846B-140F-4D25-B867-B74E0BEDAD02}" destId="{34F6295F-CC64-4DCD-9431-370683214054}" srcOrd="0" destOrd="1" presId="urn:microsoft.com/office/officeart/2005/8/layout/list1"/>
    <dgm:cxn modelId="{1D6586C8-DC9E-4C9D-A86E-78A9D23E26E2}" type="presOf" srcId="{FABDDBEC-B54C-47FB-A6C1-0D25D2487E0E}" destId="{DC98660F-9558-4103-9BF1-D44E3D6E6D8C}" srcOrd="1" destOrd="0" presId="urn:microsoft.com/office/officeart/2005/8/layout/list1"/>
    <dgm:cxn modelId="{84432ADE-C869-4B37-A429-A3C086E6D69B}" type="presOf" srcId="{86A69DDB-5B53-4451-B475-14F6CDE957F1}" destId="{DBCB3251-03A7-449E-9108-7983C12CB470}" srcOrd="0" destOrd="0" presId="urn:microsoft.com/office/officeart/2005/8/layout/list1"/>
    <dgm:cxn modelId="{A6BF0FE9-D6E7-4F53-A172-A8F653A95594}" type="presOf" srcId="{EABAB10A-7F84-4A23-A161-E60BDCB01DB6}" destId="{DBCB3251-03A7-449E-9108-7983C12CB470}" srcOrd="0" destOrd="2" presId="urn:microsoft.com/office/officeart/2005/8/layout/list1"/>
    <dgm:cxn modelId="{2425473C-E008-4577-A40D-04271FC30880}" type="presParOf" srcId="{9B1D5BCA-7FB6-413F-A6DF-7AC1CA8E440D}" destId="{BC644EFA-D84C-4434-8E2B-9AD6A8EAECA8}" srcOrd="0" destOrd="0" presId="urn:microsoft.com/office/officeart/2005/8/layout/list1"/>
    <dgm:cxn modelId="{2C1A7EAC-2FEC-4779-9B4C-E433006036F1}" type="presParOf" srcId="{BC644EFA-D84C-4434-8E2B-9AD6A8EAECA8}" destId="{D6A871CF-95DA-43C3-A29E-CAC3119428DD}" srcOrd="0" destOrd="0" presId="urn:microsoft.com/office/officeart/2005/8/layout/list1"/>
    <dgm:cxn modelId="{85ABD816-44FD-49EA-BE32-488F48AE933B}" type="presParOf" srcId="{BC644EFA-D84C-4434-8E2B-9AD6A8EAECA8}" destId="{DC98660F-9558-4103-9BF1-D44E3D6E6D8C}" srcOrd="1" destOrd="0" presId="urn:microsoft.com/office/officeart/2005/8/layout/list1"/>
    <dgm:cxn modelId="{5F496D2D-613E-4EC4-9B56-EC8A0C653B31}" type="presParOf" srcId="{9B1D5BCA-7FB6-413F-A6DF-7AC1CA8E440D}" destId="{25A63B47-17EF-41AC-803A-99C1BE5C38EF}" srcOrd="1" destOrd="0" presId="urn:microsoft.com/office/officeart/2005/8/layout/list1"/>
    <dgm:cxn modelId="{B821D823-D9EB-4F59-9D86-957382269204}" type="presParOf" srcId="{9B1D5BCA-7FB6-413F-A6DF-7AC1CA8E440D}" destId="{34F6295F-CC64-4DCD-9431-370683214054}" srcOrd="2" destOrd="0" presId="urn:microsoft.com/office/officeart/2005/8/layout/list1"/>
    <dgm:cxn modelId="{4B63F349-F4F2-4495-820E-DE91D4E1796E}" type="presParOf" srcId="{9B1D5BCA-7FB6-413F-A6DF-7AC1CA8E440D}" destId="{E7A1F272-5C70-4A4D-A839-E2C6AB926374}" srcOrd="3" destOrd="0" presId="urn:microsoft.com/office/officeart/2005/8/layout/list1"/>
    <dgm:cxn modelId="{5B4AEE6F-00CB-4ED7-94FE-E0E76E7E70CE}" type="presParOf" srcId="{9B1D5BCA-7FB6-413F-A6DF-7AC1CA8E440D}" destId="{9DDE0935-60BD-4199-96CF-3340FB3F21BD}" srcOrd="4" destOrd="0" presId="urn:microsoft.com/office/officeart/2005/8/layout/list1"/>
    <dgm:cxn modelId="{8AC19963-AB0E-49DC-83F4-BB036A4EE2FE}" type="presParOf" srcId="{9DDE0935-60BD-4199-96CF-3340FB3F21BD}" destId="{4E03C189-E690-4368-A52E-A645218B37F7}" srcOrd="0" destOrd="0" presId="urn:microsoft.com/office/officeart/2005/8/layout/list1"/>
    <dgm:cxn modelId="{4A5D74E2-DBB3-4C8D-A356-777A97AFA791}" type="presParOf" srcId="{9DDE0935-60BD-4199-96CF-3340FB3F21BD}" destId="{173FAD09-B513-418F-B6F2-5392ED5F4843}" srcOrd="1" destOrd="0" presId="urn:microsoft.com/office/officeart/2005/8/layout/list1"/>
    <dgm:cxn modelId="{4FC4F472-DFDD-49C9-AB74-2DC4A22C67AA}" type="presParOf" srcId="{9B1D5BCA-7FB6-413F-A6DF-7AC1CA8E440D}" destId="{679E79E5-7603-4B1B-8FA9-8791AAB00FBE}" srcOrd="5" destOrd="0" presId="urn:microsoft.com/office/officeart/2005/8/layout/list1"/>
    <dgm:cxn modelId="{08194A9B-B4B1-4655-94F8-77A1D4FB9A99}" type="presParOf" srcId="{9B1D5BCA-7FB6-413F-A6DF-7AC1CA8E440D}" destId="{DBCB3251-03A7-449E-9108-7983C12CB47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4DEE2-C06A-4436-B6E6-E75F250FAE0A}">
      <dsp:nvSpPr>
        <dsp:cNvPr id="0" name=""/>
        <dsp:cNvSpPr/>
      </dsp:nvSpPr>
      <dsp:spPr>
        <a:xfrm>
          <a:off x="0" y="573683"/>
          <a:ext cx="2464593" cy="1478756"/>
        </a:xfrm>
        <a:prstGeom prst="rect">
          <a:avLst/>
        </a:prstGeom>
        <a:solidFill>
          <a:srgbClr val="00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Check out our </a:t>
          </a:r>
          <a:r>
            <a:rPr lang="en-US" sz="1300" kern="1200">
              <a:solidFill>
                <a:srgbClr val="EBB22E"/>
              </a:solidFill>
              <a:hlinkClick xmlns:r="http://schemas.openxmlformats.org/officeDocument/2006/relationships" r:id="rId1">
                <a:extLst>
                  <a:ext uri="{A12FA001-AC4F-418D-AE19-62706E023703}">
                    <ahyp:hlinkClr xmlns:ahyp="http://schemas.microsoft.com/office/drawing/2018/hyperlinkcolor" val="tx"/>
                  </a:ext>
                </a:extLst>
              </a:hlinkClick>
            </a:rPr>
            <a:t>website</a:t>
          </a:r>
          <a:r>
            <a:rPr lang="en-US" sz="1300" kern="1200"/>
            <a:t> for Approved Programs and office hours.</a:t>
          </a:r>
        </a:p>
      </dsp:txBody>
      <dsp:txXfrm>
        <a:off x="0" y="573683"/>
        <a:ext cx="2464593" cy="1478756"/>
      </dsp:txXfrm>
    </dsp:sp>
    <dsp:sp modelId="{026DFD0C-2DFF-498B-8936-8304474978AA}">
      <dsp:nvSpPr>
        <dsp:cNvPr id="0" name=""/>
        <dsp:cNvSpPr/>
      </dsp:nvSpPr>
      <dsp:spPr>
        <a:xfrm>
          <a:off x="2711053" y="573683"/>
          <a:ext cx="2464593" cy="1478756"/>
        </a:xfrm>
        <a:prstGeom prst="rect">
          <a:avLst/>
        </a:prstGeom>
        <a:solidFill>
          <a:srgbClr val="00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Check out the resources on the Study Abroad 101 Moodle!</a:t>
          </a:r>
        </a:p>
      </dsp:txBody>
      <dsp:txXfrm>
        <a:off x="2711053" y="573683"/>
        <a:ext cx="2464593" cy="1478756"/>
      </dsp:txXfrm>
    </dsp:sp>
    <dsp:sp modelId="{904C0286-88ED-4783-A916-2F0C4E54C8C8}">
      <dsp:nvSpPr>
        <dsp:cNvPr id="0" name=""/>
        <dsp:cNvSpPr/>
      </dsp:nvSpPr>
      <dsp:spPr>
        <a:xfrm>
          <a:off x="5422106" y="573683"/>
          <a:ext cx="2464593" cy="1478756"/>
        </a:xfrm>
        <a:prstGeom prst="rect">
          <a:avLst/>
        </a:prstGeom>
        <a:solidFill>
          <a:srgbClr val="00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Make sure to either apply for a passport or renew yours if needed. Passports must be valid for at least 6 months after your return date.</a:t>
          </a:r>
        </a:p>
      </dsp:txBody>
      <dsp:txXfrm>
        <a:off x="5422106" y="573683"/>
        <a:ext cx="2464593" cy="1478756"/>
      </dsp:txXfrm>
    </dsp:sp>
    <dsp:sp modelId="{87765BBE-6554-460F-856B-078D8ABF8BA6}">
      <dsp:nvSpPr>
        <dsp:cNvPr id="0" name=""/>
        <dsp:cNvSpPr/>
      </dsp:nvSpPr>
      <dsp:spPr>
        <a:xfrm>
          <a:off x="1355526" y="2298898"/>
          <a:ext cx="2464593" cy="1478756"/>
        </a:xfrm>
        <a:prstGeom prst="rect">
          <a:avLst/>
        </a:prstGeom>
        <a:solidFill>
          <a:srgbClr val="00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Attend some of the many Info Sessions we have planned for this year!</a:t>
          </a:r>
        </a:p>
        <a:p>
          <a:pPr marL="0" lvl="0" indent="0" algn="ctr" defTabSz="577850">
            <a:lnSpc>
              <a:spcPct val="90000"/>
            </a:lnSpc>
            <a:spcBef>
              <a:spcPct val="0"/>
            </a:spcBef>
            <a:spcAft>
              <a:spcPct val="35000"/>
            </a:spcAft>
            <a:buNone/>
          </a:pPr>
          <a:r>
            <a:rPr lang="en-US" sz="1300" kern="1200"/>
            <a:t>We strongly encourage students to attend at least 1 info session before scheduling an advising appointment (this session counts!)</a:t>
          </a:r>
        </a:p>
      </dsp:txBody>
      <dsp:txXfrm>
        <a:off x="1355526" y="2298898"/>
        <a:ext cx="2464593" cy="1478756"/>
      </dsp:txXfrm>
    </dsp:sp>
    <dsp:sp modelId="{F7767B7F-E3DC-4A1F-8858-AA91C822A690}">
      <dsp:nvSpPr>
        <dsp:cNvPr id="0" name=""/>
        <dsp:cNvSpPr/>
      </dsp:nvSpPr>
      <dsp:spPr>
        <a:xfrm>
          <a:off x="4066579" y="2298898"/>
          <a:ext cx="2464593" cy="1478756"/>
        </a:xfrm>
        <a:prstGeom prst="rect">
          <a:avLst/>
        </a:prstGeom>
        <a:solidFill>
          <a:srgbClr val="002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Follow us on IG to stay up to date on events and get helpful tips and reminders: </a:t>
          </a:r>
        </a:p>
        <a:p>
          <a:pPr marL="0" lvl="0" indent="0" algn="ctr" defTabSz="577850">
            <a:lnSpc>
              <a:spcPct val="90000"/>
            </a:lnSpc>
            <a:spcBef>
              <a:spcPct val="0"/>
            </a:spcBef>
            <a:spcAft>
              <a:spcPct val="35000"/>
            </a:spcAft>
            <a:buNone/>
          </a:pPr>
          <a:r>
            <a:rPr lang="en-US" sz="1300" kern="1200"/>
            <a:t>@bmcstudyabroad</a:t>
          </a:r>
        </a:p>
      </dsp:txBody>
      <dsp:txXfrm>
        <a:off x="4066579" y="2298898"/>
        <a:ext cx="2464593" cy="1478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6295F-CC64-4DCD-9431-370683214054}">
      <dsp:nvSpPr>
        <dsp:cNvPr id="0" name=""/>
        <dsp:cNvSpPr/>
      </dsp:nvSpPr>
      <dsp:spPr>
        <a:xfrm>
          <a:off x="0" y="416610"/>
          <a:ext cx="3935505" cy="15151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5439" tIns="270764" rIns="305439"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a:t>Submit</a:t>
          </a:r>
          <a:r>
            <a:rPr lang="en-US" sz="1300" kern="1200"/>
            <a:t> your resume draft in Handshake and receive written feedback over email. 	</a:t>
          </a:r>
        </a:p>
        <a:p>
          <a:pPr marL="228600" lvl="2" indent="-114300" algn="l" defTabSz="577850">
            <a:lnSpc>
              <a:spcPct val="90000"/>
            </a:lnSpc>
            <a:spcBef>
              <a:spcPct val="0"/>
            </a:spcBef>
            <a:spcAft>
              <a:spcPct val="15000"/>
            </a:spcAft>
            <a:buChar char="•"/>
          </a:pPr>
          <a:r>
            <a:rPr lang="en-US" sz="1300" b="1" kern="1200"/>
            <a:t>November </a:t>
          </a:r>
          <a:r>
            <a:rPr lang="en-US" sz="1300" b="1" kern="1200">
              <a:latin typeface="Calibri Light" panose="020F0302020204030204"/>
            </a:rPr>
            <a:t>4:</a:t>
          </a:r>
          <a:r>
            <a:rPr lang="en-US" sz="1300" b="1" kern="1200"/>
            <a:t> </a:t>
          </a:r>
          <a:r>
            <a:rPr lang="en-US" sz="1300" kern="1200"/>
            <a:t>Submit by this deadline to receive feedback by end of fall semester.</a:t>
          </a:r>
        </a:p>
        <a:p>
          <a:pPr marL="228600" lvl="2" indent="-114300" algn="l" defTabSz="577850">
            <a:lnSpc>
              <a:spcPct val="90000"/>
            </a:lnSpc>
            <a:spcBef>
              <a:spcPct val="0"/>
            </a:spcBef>
            <a:spcAft>
              <a:spcPct val="15000"/>
            </a:spcAft>
            <a:buChar char="•"/>
          </a:pPr>
          <a:r>
            <a:rPr lang="en-US" sz="1300" b="1" kern="1200"/>
            <a:t>January </a:t>
          </a:r>
          <a:r>
            <a:rPr lang="en-US" sz="1300" b="1" kern="1200">
              <a:latin typeface="Calibri Light" panose="020F0302020204030204"/>
            </a:rPr>
            <a:t>19:</a:t>
          </a:r>
          <a:r>
            <a:rPr lang="en-US" sz="1300" b="1" kern="1200"/>
            <a:t>  </a:t>
          </a:r>
          <a:r>
            <a:rPr lang="en-US" sz="1300" kern="1200"/>
            <a:t>Submit by this deadline to receive feedback during the spring semester.</a:t>
          </a:r>
        </a:p>
      </dsp:txBody>
      <dsp:txXfrm>
        <a:off x="0" y="416610"/>
        <a:ext cx="3935505" cy="1515150"/>
      </dsp:txXfrm>
    </dsp:sp>
    <dsp:sp modelId="{DC98660F-9558-4103-9BF1-D44E3D6E6D8C}">
      <dsp:nvSpPr>
        <dsp:cNvPr id="0" name=""/>
        <dsp:cNvSpPr/>
      </dsp:nvSpPr>
      <dsp:spPr>
        <a:xfrm>
          <a:off x="196775" y="224730"/>
          <a:ext cx="2754853" cy="3837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4127" tIns="0" rIns="104127" bIns="0" numCol="1" spcCol="1270" anchor="ctr" anchorCtr="0">
          <a:noAutofit/>
        </a:bodyPr>
        <a:lstStyle/>
        <a:p>
          <a:pPr marL="0" lvl="0" indent="0" algn="l" defTabSz="577850">
            <a:lnSpc>
              <a:spcPct val="90000"/>
            </a:lnSpc>
            <a:spcBef>
              <a:spcPct val="0"/>
            </a:spcBef>
            <a:spcAft>
              <a:spcPct val="35000"/>
            </a:spcAft>
            <a:buNone/>
          </a:pPr>
          <a:r>
            <a:rPr lang="en-US" sz="1300" kern="1200"/>
            <a:t>Option 1</a:t>
          </a:r>
        </a:p>
      </dsp:txBody>
      <dsp:txXfrm>
        <a:off x="215509" y="243464"/>
        <a:ext cx="2717385" cy="346292"/>
      </dsp:txXfrm>
    </dsp:sp>
    <dsp:sp modelId="{DBCB3251-03A7-449E-9108-7983C12CB470}">
      <dsp:nvSpPr>
        <dsp:cNvPr id="0" name=""/>
        <dsp:cNvSpPr/>
      </dsp:nvSpPr>
      <dsp:spPr>
        <a:xfrm>
          <a:off x="0" y="2193841"/>
          <a:ext cx="3935505" cy="18837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5439" tIns="270764" rIns="305439"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a:t>Meet</a:t>
          </a:r>
          <a:r>
            <a:rPr lang="en-US" sz="1300" kern="1200"/>
            <a:t> with a staff member to review your resume draft together. 	</a:t>
          </a:r>
        </a:p>
        <a:p>
          <a:pPr marL="228600" lvl="2" indent="-114300" algn="l" defTabSz="577850">
            <a:lnSpc>
              <a:spcPct val="90000"/>
            </a:lnSpc>
            <a:spcBef>
              <a:spcPct val="0"/>
            </a:spcBef>
            <a:spcAft>
              <a:spcPct val="15000"/>
            </a:spcAft>
            <a:buChar char="•"/>
          </a:pPr>
          <a:r>
            <a:rPr lang="en-US" sz="1300" kern="1200"/>
            <a:t>Schedule a Sophomore Plan Resume Review appointment in Handshake any time during the academic year</a:t>
          </a:r>
        </a:p>
        <a:p>
          <a:pPr marL="228600" lvl="2" indent="-114300" algn="l" defTabSz="577850">
            <a:lnSpc>
              <a:spcPct val="90000"/>
            </a:lnSpc>
            <a:spcBef>
              <a:spcPct val="0"/>
            </a:spcBef>
            <a:spcAft>
              <a:spcPct val="15000"/>
            </a:spcAft>
            <a:buChar char="•"/>
          </a:pPr>
          <a:r>
            <a:rPr lang="en-US" sz="1300" kern="1200"/>
            <a:t>Participate in RESUMANIA: Schedule a 20-min. “</a:t>
          </a:r>
          <a:r>
            <a:rPr lang="en-US" sz="1300" kern="1200" err="1"/>
            <a:t>Resumania</a:t>
          </a:r>
          <a:r>
            <a:rPr lang="en-US" sz="1300" kern="1200"/>
            <a:t> appointment: in Handshake between </a:t>
          </a:r>
          <a:r>
            <a:rPr lang="en-US" sz="1300" kern="1200">
              <a:latin typeface="Calibri Light" panose="020F0302020204030204"/>
            </a:rPr>
            <a:t>10/21-11/3</a:t>
          </a:r>
          <a:endParaRPr lang="en-US" sz="1300" kern="1200"/>
        </a:p>
      </dsp:txBody>
      <dsp:txXfrm>
        <a:off x="0" y="2193841"/>
        <a:ext cx="3935505" cy="1883700"/>
      </dsp:txXfrm>
    </dsp:sp>
    <dsp:sp modelId="{173FAD09-B513-418F-B6F2-5392ED5F4843}">
      <dsp:nvSpPr>
        <dsp:cNvPr id="0" name=""/>
        <dsp:cNvSpPr/>
      </dsp:nvSpPr>
      <dsp:spPr>
        <a:xfrm>
          <a:off x="196775" y="2001961"/>
          <a:ext cx="2754853" cy="3837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4127" tIns="0" rIns="104127" bIns="0" numCol="1" spcCol="1270" anchor="ctr" anchorCtr="0">
          <a:noAutofit/>
        </a:bodyPr>
        <a:lstStyle/>
        <a:p>
          <a:pPr marL="0" lvl="0" indent="0" algn="l" defTabSz="577850">
            <a:lnSpc>
              <a:spcPct val="90000"/>
            </a:lnSpc>
            <a:spcBef>
              <a:spcPct val="0"/>
            </a:spcBef>
            <a:spcAft>
              <a:spcPct val="35000"/>
            </a:spcAft>
            <a:buNone/>
          </a:pPr>
          <a:r>
            <a:rPr lang="en-US" sz="1300" kern="1200"/>
            <a:t>Option 2</a:t>
          </a:r>
        </a:p>
      </dsp:txBody>
      <dsp:txXfrm>
        <a:off x="215509" y="2020695"/>
        <a:ext cx="2717385"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643B9-63DA-4F5B-A840-8B0A9E9F6C7D}" type="datetimeFigureOut">
              <a:rPr lang="en-US" smtClean="0"/>
              <a:t>9/13/2024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22422-38F1-4C7A-B199-8273E5F259AE}" type="slidenum">
              <a:rPr lang="en-US" smtClean="0"/>
              <a:t>‹#›</a:t>
            </a:fld>
            <a:endParaRPr lang="en-US"/>
          </a:p>
        </p:txBody>
      </p:sp>
    </p:spTree>
    <p:extLst>
      <p:ext uri="{BB962C8B-B14F-4D97-AF65-F5344CB8AC3E}">
        <p14:creationId xmlns:p14="http://schemas.microsoft.com/office/powerpoint/2010/main" val="1478633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22422-38F1-4C7A-B199-8273E5F259AE}" type="slidenum">
              <a:rPr lang="en-US" smtClean="0"/>
              <a:t>2</a:t>
            </a:fld>
            <a:endParaRPr lang="en-US"/>
          </a:p>
        </p:txBody>
      </p:sp>
    </p:spTree>
    <p:extLst>
      <p:ext uri="{BB962C8B-B14F-4D97-AF65-F5344CB8AC3E}">
        <p14:creationId xmlns:p14="http://schemas.microsoft.com/office/powerpoint/2010/main" val="3269680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0F579B-60E8-9248-87D5-B705D88C0B3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1754064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F579B-60E8-9248-87D5-B705D88C0B3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199541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F579B-60E8-9248-87D5-B705D88C0B3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1833861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F579B-60E8-9248-87D5-B705D88C0B3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2048449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F579B-60E8-9248-87D5-B705D88C0B3B}"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197547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0F579B-60E8-9248-87D5-B705D88C0B3B}"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174462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0F579B-60E8-9248-87D5-B705D88C0B3B}" type="datetimeFigureOut">
              <a:rPr lang="en-US" smtClean="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11896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0F579B-60E8-9248-87D5-B705D88C0B3B}" type="datetimeFigureOut">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62352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F579B-60E8-9248-87D5-B705D88C0B3B}"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2131460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F579B-60E8-9248-87D5-B705D88C0B3B}"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1286647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F579B-60E8-9248-87D5-B705D88C0B3B}"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2F091-9686-A14E-AA2F-5FEE9E8EDB5C}" type="slidenum">
              <a:rPr lang="en-US" smtClean="0"/>
              <a:t>‹#›</a:t>
            </a:fld>
            <a:endParaRPr lang="en-US"/>
          </a:p>
        </p:txBody>
      </p:sp>
    </p:spTree>
    <p:extLst>
      <p:ext uri="{BB962C8B-B14F-4D97-AF65-F5344CB8AC3E}">
        <p14:creationId xmlns:p14="http://schemas.microsoft.com/office/powerpoint/2010/main" val="167113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F579B-60E8-9248-87D5-B705D88C0B3B}" type="datetimeFigureOut">
              <a:rPr lang="en-US" smtClean="0"/>
              <a:t>9/13/2024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2F091-9686-A14E-AA2F-5FEE9E8EDB5C}" type="slidenum">
              <a:rPr lang="en-US" smtClean="0"/>
              <a:t>‹#›</a:t>
            </a:fld>
            <a:endParaRPr lang="en-US"/>
          </a:p>
        </p:txBody>
      </p:sp>
    </p:spTree>
    <p:extLst>
      <p:ext uri="{BB962C8B-B14F-4D97-AF65-F5344CB8AC3E}">
        <p14:creationId xmlns:p14="http://schemas.microsoft.com/office/powerpoint/2010/main" val="692890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postgrad.com/blog/studying-abroad-get-visa/" TargetMode="External"/><Relationship Id="rId7" Type="http://schemas.openxmlformats.org/officeDocument/2006/relationships/diagramColors" Target="../diagrams/colors1.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svg"/><Relationship Id="rId7" Type="http://schemas.openxmlformats.org/officeDocument/2006/relationships/hyperlink" Target="https://www.brynmawr.edu/inside/offices-services/study-abroad)" TargetMode="External"/><Relationship Id="rId12" Type="http://schemas.openxmlformats.org/officeDocument/2006/relationships/hyperlink" Target="mailto:tweber1@brynmawr.edu"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hyperlink" Target="mailto:gsugarman@brynmawr.edu" TargetMode="External"/><Relationship Id="rId4" Type="http://schemas.openxmlformats.org/officeDocument/2006/relationships/hyperlink" Target="mailto:studyabroad@brynmawr.edu" TargetMode="External"/><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brynmawr.edu/inside/offices-services/study-abroad/study-abroad-policies"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2363-35EB-571B-FDBA-1531B83F306B}"/>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Sophomore Plan Overview</a:t>
            </a:r>
          </a:p>
        </p:txBody>
      </p:sp>
    </p:spTree>
    <p:extLst>
      <p:ext uri="{BB962C8B-B14F-4D97-AF65-F5344CB8AC3E}">
        <p14:creationId xmlns:p14="http://schemas.microsoft.com/office/powerpoint/2010/main" val="1656220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D3F0C0-F425-BC41-113E-7ED2B0E14BF0}"/>
              </a:ext>
            </a:extLst>
          </p:cNvPr>
          <p:cNvSpPr>
            <a:spLocks noGrp="1"/>
          </p:cNvSpPr>
          <p:nvPr>
            <p:ph type="title"/>
          </p:nvPr>
        </p:nvSpPr>
        <p:spPr>
          <a:xfrm>
            <a:off x="628650" y="556995"/>
            <a:ext cx="7886700" cy="1133693"/>
          </a:xfrm>
          <a:solidFill>
            <a:srgbClr val="EBB22E"/>
          </a:solidFill>
        </p:spPr>
        <p:txBody>
          <a:bodyPr>
            <a:normAutofit fontScale="90000"/>
          </a:bodyPr>
          <a:lstStyle/>
          <a:p>
            <a:r>
              <a:rPr lang="en-US" sz="4500" b="1" i="1"/>
              <a:t>Tips and Helpful Resources for Those Considering Study Abroad</a:t>
            </a:r>
          </a:p>
        </p:txBody>
      </p:sp>
      <p:graphicFrame>
        <p:nvGraphicFramePr>
          <p:cNvPr id="4" name="Diagram 3" descr="Check out the study abroad website to see the list of approved programs and office hours. You can also check out the resources and information on the Study Abroad 101 Moodle. Make sure to apply for or renew your passport if needed. Please note that passports must be valid for at least 6 months after your return date. We also strongly encourage students to attend at least 1 Study Abroad Info Session before scheduling an advising appointment. And finally, please follow us on Instagram (@bmstudyabroad) to get helpful tips and reminders throughout the year.">
            <a:extLst>
              <a:ext uri="{FF2B5EF4-FFF2-40B4-BE49-F238E27FC236}">
                <a16:creationId xmlns:a16="http://schemas.microsoft.com/office/drawing/2014/main" id="{51124CE6-6CFA-0D03-C25C-5E5E6E9EE9B7}"/>
              </a:ext>
            </a:extLst>
          </p:cNvPr>
          <p:cNvGraphicFramePr/>
          <p:nvPr>
            <p:extLst>
              <p:ext uri="{D42A27DB-BD31-4B8C-83A1-F6EECF244321}">
                <p14:modId xmlns:p14="http://schemas.microsoft.com/office/powerpoint/2010/main" val="144954901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70879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906D-924E-956B-1F98-D621765CCF2F}"/>
              </a:ext>
            </a:extLst>
          </p:cNvPr>
          <p:cNvSpPr>
            <a:spLocks noGrp="1"/>
          </p:cNvSpPr>
          <p:nvPr>
            <p:ph type="title"/>
          </p:nvPr>
        </p:nvSpPr>
        <p:spPr/>
        <p:txBody>
          <a:bodyPr/>
          <a:lstStyle/>
          <a:p>
            <a:r>
              <a:rPr lang="en-US" b="1" i="1"/>
              <a:t>Questions About Studying Abroad?</a:t>
            </a:r>
          </a:p>
        </p:txBody>
      </p:sp>
      <p:grpSp>
        <p:nvGrpSpPr>
          <p:cNvPr id="3" name="Group 2" descr="If you have general questions, you can email studyabroad@brynmawr.edu. For walk-in hours with our Student Coordinators, check our website. For advising appointments or more specific questions, contact Gabby Sugarman or Tracy Weber.">
            <a:extLst>
              <a:ext uri="{FF2B5EF4-FFF2-40B4-BE49-F238E27FC236}">
                <a16:creationId xmlns:a16="http://schemas.microsoft.com/office/drawing/2014/main" id="{01D8269B-FBF4-4DA4-A32E-723D388A3A98}"/>
              </a:ext>
            </a:extLst>
          </p:cNvPr>
          <p:cNvGrpSpPr/>
          <p:nvPr/>
        </p:nvGrpSpPr>
        <p:grpSpPr>
          <a:xfrm>
            <a:off x="628650" y="1827430"/>
            <a:ext cx="7886700" cy="4347726"/>
            <a:chOff x="628650" y="1827430"/>
            <a:chExt cx="7886700" cy="4347726"/>
          </a:xfrm>
        </p:grpSpPr>
        <p:sp>
          <p:nvSpPr>
            <p:cNvPr id="4" name="Rectangle: Rounded Corners 3">
              <a:extLst>
                <a:ext uri="{FF2B5EF4-FFF2-40B4-BE49-F238E27FC236}">
                  <a16:creationId xmlns:a16="http://schemas.microsoft.com/office/drawing/2014/main" id="{D770ABDC-2947-6739-4C3B-F76C78A50421}"/>
                </a:ext>
              </a:extLst>
            </p:cNvPr>
            <p:cNvSpPr/>
            <p:nvPr/>
          </p:nvSpPr>
          <p:spPr>
            <a:xfrm>
              <a:off x="628650" y="1827430"/>
              <a:ext cx="7886700" cy="91531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5" descr="Email">
              <a:extLst>
                <a:ext uri="{FF2B5EF4-FFF2-40B4-BE49-F238E27FC236}">
                  <a16:creationId xmlns:a16="http://schemas.microsoft.com/office/drawing/2014/main" id="{10678344-391A-B0B0-0D7E-EE121B3BA7DD}"/>
                </a:ext>
              </a:extLst>
            </p:cNvPr>
            <p:cNvSpPr/>
            <p:nvPr/>
          </p:nvSpPr>
          <p:spPr>
            <a:xfrm>
              <a:off x="905531" y="2033375"/>
              <a:ext cx="503420" cy="50342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42995752-434E-451F-3271-91A2D0F1EB90}"/>
                </a:ext>
              </a:extLst>
            </p:cNvPr>
            <p:cNvSpPr/>
            <p:nvPr/>
          </p:nvSpPr>
          <p:spPr>
            <a:xfrm>
              <a:off x="1685833" y="1827430"/>
              <a:ext cx="6829516" cy="915310"/>
            </a:xfrm>
            <a:custGeom>
              <a:avLst/>
              <a:gdLst>
                <a:gd name="connsiteX0" fmla="*/ 0 w 6829516"/>
                <a:gd name="connsiteY0" fmla="*/ 0 h 915310"/>
                <a:gd name="connsiteX1" fmla="*/ 6829516 w 6829516"/>
                <a:gd name="connsiteY1" fmla="*/ 0 h 915310"/>
                <a:gd name="connsiteX2" fmla="*/ 6829516 w 6829516"/>
                <a:gd name="connsiteY2" fmla="*/ 915310 h 915310"/>
                <a:gd name="connsiteX3" fmla="*/ 0 w 6829516"/>
                <a:gd name="connsiteY3" fmla="*/ 915310 h 915310"/>
                <a:gd name="connsiteX4" fmla="*/ 0 w 68295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9516" h="915310">
                  <a:moveTo>
                    <a:pt x="0" y="0"/>
                  </a:moveTo>
                  <a:lnTo>
                    <a:pt x="6829516" y="0"/>
                  </a:lnTo>
                  <a:lnTo>
                    <a:pt x="68295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For general questions, you can reach out to </a:t>
              </a:r>
              <a:r>
                <a:rPr lang="en-US" sz="2200" kern="1200">
                  <a:hlinkClick r:id="rId4"/>
                </a:rPr>
                <a:t>studyabroad@brynmawr.edu</a:t>
              </a:r>
              <a:r>
                <a:rPr lang="en-US" sz="2200" kern="1200"/>
                <a:t> </a:t>
              </a:r>
            </a:p>
          </p:txBody>
        </p:sp>
        <p:sp>
          <p:nvSpPr>
            <p:cNvPr id="8" name="Rectangle: Rounded Corners 7">
              <a:extLst>
                <a:ext uri="{FF2B5EF4-FFF2-40B4-BE49-F238E27FC236}">
                  <a16:creationId xmlns:a16="http://schemas.microsoft.com/office/drawing/2014/main" id="{E77251DC-D841-E62B-B96C-30C3EBD8FEA7}"/>
                </a:ext>
              </a:extLst>
            </p:cNvPr>
            <p:cNvSpPr/>
            <p:nvPr/>
          </p:nvSpPr>
          <p:spPr>
            <a:xfrm>
              <a:off x="628650" y="2971569"/>
              <a:ext cx="7886700" cy="91531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Daily calendar with solid fill">
              <a:extLst>
                <a:ext uri="{FF2B5EF4-FFF2-40B4-BE49-F238E27FC236}">
                  <a16:creationId xmlns:a16="http://schemas.microsoft.com/office/drawing/2014/main" id="{BF1FDF3F-C675-D9E1-7B70-440C36152144}"/>
                </a:ext>
              </a:extLst>
            </p:cNvPr>
            <p:cNvSpPr/>
            <p:nvPr/>
          </p:nvSpPr>
          <p:spPr>
            <a:xfrm>
              <a:off x="905531" y="3177514"/>
              <a:ext cx="503420" cy="503420"/>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7C818681-58B2-9D12-172F-16277E1454B3}"/>
                </a:ext>
              </a:extLst>
            </p:cNvPr>
            <p:cNvSpPr/>
            <p:nvPr/>
          </p:nvSpPr>
          <p:spPr>
            <a:xfrm>
              <a:off x="1685833" y="2971569"/>
              <a:ext cx="6829516" cy="915310"/>
            </a:xfrm>
            <a:custGeom>
              <a:avLst/>
              <a:gdLst>
                <a:gd name="connsiteX0" fmla="*/ 0 w 6829516"/>
                <a:gd name="connsiteY0" fmla="*/ 0 h 915310"/>
                <a:gd name="connsiteX1" fmla="*/ 6829516 w 6829516"/>
                <a:gd name="connsiteY1" fmla="*/ 0 h 915310"/>
                <a:gd name="connsiteX2" fmla="*/ 6829516 w 6829516"/>
                <a:gd name="connsiteY2" fmla="*/ 915310 h 915310"/>
                <a:gd name="connsiteX3" fmla="*/ 0 w 6829516"/>
                <a:gd name="connsiteY3" fmla="*/ 915310 h 915310"/>
                <a:gd name="connsiteX4" fmla="*/ 0 w 68295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9516" h="915310">
                  <a:moveTo>
                    <a:pt x="0" y="0"/>
                  </a:moveTo>
                  <a:lnTo>
                    <a:pt x="6829516" y="0"/>
                  </a:lnTo>
                  <a:lnTo>
                    <a:pt x="68295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Walk-In Office hours for Student Coordinators and appointment scheduling are posted on our </a:t>
              </a:r>
              <a:r>
                <a:rPr lang="en-US" sz="2200" kern="1200">
                  <a:hlinkClick r:id="rId7"/>
                </a:rPr>
                <a:t>website</a:t>
              </a:r>
              <a:r>
                <a:rPr lang="en-US" sz="2200" kern="1200"/>
                <a:t>. </a:t>
              </a:r>
            </a:p>
          </p:txBody>
        </p:sp>
        <p:sp>
          <p:nvSpPr>
            <p:cNvPr id="11" name="Rectangle: Rounded Corners 10">
              <a:extLst>
                <a:ext uri="{FF2B5EF4-FFF2-40B4-BE49-F238E27FC236}">
                  <a16:creationId xmlns:a16="http://schemas.microsoft.com/office/drawing/2014/main" id="{35D62506-B0A1-517B-3EE6-AEA12551F1C4}"/>
                </a:ext>
              </a:extLst>
            </p:cNvPr>
            <p:cNvSpPr/>
            <p:nvPr/>
          </p:nvSpPr>
          <p:spPr>
            <a:xfrm>
              <a:off x="628650" y="4115707"/>
              <a:ext cx="7886700" cy="91531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Office worker female with solid fill">
              <a:extLst>
                <a:ext uri="{FF2B5EF4-FFF2-40B4-BE49-F238E27FC236}">
                  <a16:creationId xmlns:a16="http://schemas.microsoft.com/office/drawing/2014/main" id="{82A4C12E-A171-19CB-5D7F-BD6C33A48214}"/>
                </a:ext>
              </a:extLst>
            </p:cNvPr>
            <p:cNvSpPr/>
            <p:nvPr/>
          </p:nvSpPr>
          <p:spPr>
            <a:xfrm>
              <a:off x="905531" y="4321652"/>
              <a:ext cx="503420" cy="503420"/>
            </a:xfrm>
            <a:prstGeom prst="rect">
              <a:avLst/>
            </a:prstGeom>
            <a:blipFill>
              <a:blip r:embed="rId8">
                <a:extLs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97E57428-ABE7-413F-F48C-8D3E5A268A7A}"/>
                </a:ext>
              </a:extLst>
            </p:cNvPr>
            <p:cNvSpPr/>
            <p:nvPr/>
          </p:nvSpPr>
          <p:spPr>
            <a:xfrm>
              <a:off x="1685833" y="4115707"/>
              <a:ext cx="6829516" cy="915310"/>
            </a:xfrm>
            <a:custGeom>
              <a:avLst/>
              <a:gdLst>
                <a:gd name="connsiteX0" fmla="*/ 0 w 6829516"/>
                <a:gd name="connsiteY0" fmla="*/ 0 h 915310"/>
                <a:gd name="connsiteX1" fmla="*/ 6829516 w 6829516"/>
                <a:gd name="connsiteY1" fmla="*/ 0 h 915310"/>
                <a:gd name="connsiteX2" fmla="*/ 6829516 w 6829516"/>
                <a:gd name="connsiteY2" fmla="*/ 915310 h 915310"/>
                <a:gd name="connsiteX3" fmla="*/ 0 w 6829516"/>
                <a:gd name="connsiteY3" fmla="*/ 915310 h 915310"/>
                <a:gd name="connsiteX4" fmla="*/ 0 w 68295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9516" h="915310">
                  <a:moveTo>
                    <a:pt x="0" y="0"/>
                  </a:moveTo>
                  <a:lnTo>
                    <a:pt x="6829516" y="0"/>
                  </a:lnTo>
                  <a:lnTo>
                    <a:pt x="68295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Gabby Sugarman, Program Coordinator of Global Education (</a:t>
              </a:r>
              <a:r>
                <a:rPr lang="en-US" sz="2200" kern="1200">
                  <a:hlinkClick r:id="rId10"/>
                </a:rPr>
                <a:t>gsugarman@brynmawr.edu</a:t>
              </a:r>
              <a:r>
                <a:rPr lang="en-US" sz="2200" kern="1200"/>
                <a:t>)</a:t>
              </a:r>
            </a:p>
          </p:txBody>
        </p:sp>
        <p:sp>
          <p:nvSpPr>
            <p:cNvPr id="14" name="Rectangle: Rounded Corners 13">
              <a:extLst>
                <a:ext uri="{FF2B5EF4-FFF2-40B4-BE49-F238E27FC236}">
                  <a16:creationId xmlns:a16="http://schemas.microsoft.com/office/drawing/2014/main" id="{DA89BB8E-F7E2-F0AD-B230-B4CD86D2F29E}"/>
                </a:ext>
              </a:extLst>
            </p:cNvPr>
            <p:cNvSpPr/>
            <p:nvPr/>
          </p:nvSpPr>
          <p:spPr>
            <a:xfrm>
              <a:off x="628650" y="5259846"/>
              <a:ext cx="7886700" cy="91531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Office worker female with solid fill">
              <a:extLst>
                <a:ext uri="{FF2B5EF4-FFF2-40B4-BE49-F238E27FC236}">
                  <a16:creationId xmlns:a16="http://schemas.microsoft.com/office/drawing/2014/main" id="{29C75A55-17C7-0154-4801-21A3B0F360BD}"/>
                </a:ext>
              </a:extLst>
            </p:cNvPr>
            <p:cNvSpPr/>
            <p:nvPr/>
          </p:nvSpPr>
          <p:spPr>
            <a:xfrm>
              <a:off x="905531" y="5465791"/>
              <a:ext cx="503420" cy="503420"/>
            </a:xfrm>
            <a:prstGeom prst="rect">
              <a:avLst/>
            </a:prstGeom>
            <a:blipFill>
              <a:blip r:embed="rId8">
                <a:extLst>
                  <a:ext uri="{96DAC541-7B7A-43D3-8B79-37D633B846F1}">
                    <asvg:svgBlip xmlns:asvg="http://schemas.microsoft.com/office/drawing/2016/SVG/main" r:embed="rId1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ADDCE370-C6E2-67AE-F08B-924FEB83D1E1}"/>
                </a:ext>
              </a:extLst>
            </p:cNvPr>
            <p:cNvSpPr/>
            <p:nvPr/>
          </p:nvSpPr>
          <p:spPr>
            <a:xfrm>
              <a:off x="1685833" y="5259846"/>
              <a:ext cx="6829516" cy="915310"/>
            </a:xfrm>
            <a:custGeom>
              <a:avLst/>
              <a:gdLst>
                <a:gd name="connsiteX0" fmla="*/ 0 w 6829516"/>
                <a:gd name="connsiteY0" fmla="*/ 0 h 915310"/>
                <a:gd name="connsiteX1" fmla="*/ 6829516 w 6829516"/>
                <a:gd name="connsiteY1" fmla="*/ 0 h 915310"/>
                <a:gd name="connsiteX2" fmla="*/ 6829516 w 6829516"/>
                <a:gd name="connsiteY2" fmla="*/ 915310 h 915310"/>
                <a:gd name="connsiteX3" fmla="*/ 0 w 6829516"/>
                <a:gd name="connsiteY3" fmla="*/ 915310 h 915310"/>
                <a:gd name="connsiteX4" fmla="*/ 0 w 68295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9516" h="915310">
                  <a:moveTo>
                    <a:pt x="0" y="0"/>
                  </a:moveTo>
                  <a:lnTo>
                    <a:pt x="6829516" y="0"/>
                  </a:lnTo>
                  <a:lnTo>
                    <a:pt x="68295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Tracy Weber, Director of Global Engagement (</a:t>
              </a:r>
              <a:r>
                <a:rPr lang="en-US" sz="2200" kern="1200">
                  <a:hlinkClick r:id="rId12"/>
                </a:rPr>
                <a:t>tweber1@brynmawr.edu</a:t>
              </a:r>
              <a:r>
                <a:rPr lang="en-US" sz="2200" kern="1200"/>
                <a:t>)</a:t>
              </a:r>
            </a:p>
          </p:txBody>
        </p:sp>
      </p:grpSp>
    </p:spTree>
    <p:extLst>
      <p:ext uri="{BB962C8B-B14F-4D97-AF65-F5344CB8AC3E}">
        <p14:creationId xmlns:p14="http://schemas.microsoft.com/office/powerpoint/2010/main" val="213030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58B1E3-A163-5D3A-CAB9-CD8F28E1C546}"/>
              </a:ext>
              <a:ext uri="{C183D7F6-B498-43B3-948B-1728B52AA6E4}">
                <adec:decorative xmlns:adec="http://schemas.microsoft.com/office/drawing/2017/decorative" val="1"/>
              </a:ext>
            </a:extLst>
          </p:cNvPr>
          <p:cNvPicPr>
            <a:picLocks noChangeAspect="1"/>
          </p:cNvPicPr>
          <p:nvPr/>
        </p:nvPicPr>
        <p:blipFill>
          <a:blip r:embed="rId2"/>
          <a:srcRect r="11361"/>
          <a:stretch/>
        </p:blipFill>
        <p:spPr>
          <a:xfrm>
            <a:off x="20" y="-2"/>
            <a:ext cx="4057627" cy="6858002"/>
          </a:xfrm>
          <a:prstGeom prst="rect">
            <a:avLst/>
          </a:prstGeom>
        </p:spPr>
      </p:pic>
      <p:sp useBgFill="1">
        <p:nvSpPr>
          <p:cNvPr id="23" name="Rectangle 2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727444A-33B9-6D5C-13A8-DD54DF6487F7}"/>
              </a:ext>
            </a:extLst>
          </p:cNvPr>
          <p:cNvSpPr txBox="1">
            <a:spLocks noGrp="1"/>
          </p:cNvSpPr>
          <p:nvPr>
            <p:ph type="title" idx="4294967295"/>
          </p:nvPr>
        </p:nvSpPr>
        <p:spPr>
          <a:xfrm>
            <a:off x="4057648" y="405685"/>
            <a:ext cx="5086332" cy="15593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500" b="0" i="0" u="none" strike="noStrike" kern="1200" cap="none" spc="0" normalizeH="0" baseline="0" noProof="0">
                <a:ln>
                  <a:noFill/>
                </a:ln>
                <a:solidFill>
                  <a:schemeClr val="tx1"/>
                </a:solidFill>
                <a:effectLst/>
                <a:uLnTx/>
                <a:uFillTx/>
                <a:latin typeface="+mn-lt"/>
                <a:ea typeface="+mj-ea"/>
                <a:cs typeface="+mj-cs"/>
              </a:rPr>
              <a:t>Career </a:t>
            </a:r>
            <a:r>
              <a:rPr lang="en-US" sz="3500">
                <a:latin typeface="+mn-lt"/>
              </a:rPr>
              <a:t>and Civic Engagement</a:t>
            </a:r>
            <a:endParaRPr kumimoji="0" lang="en-US" sz="3500" b="0" i="0" u="none" strike="noStrike" kern="1200" cap="none" spc="0" normalizeH="0" baseline="0" noProof="0">
              <a:ln>
                <a:noFill/>
              </a:ln>
              <a:effectLst/>
              <a:uLnTx/>
              <a:uFillTx/>
              <a:latin typeface="+mn-lt"/>
            </a:endParaRPr>
          </a:p>
        </p:txBody>
      </p:sp>
      <p:graphicFrame>
        <p:nvGraphicFramePr>
          <p:cNvPr id="10" name="Diagram 1" descr="Your first option for Sophomore resume review is to submit your resume draft in Handshake and get feedback over email. To get feedback in the fall, submit your draft by November 4th. To get feedback in the spring, submit your resume by January 19th. Your second option is to meet with a staff member to review your draft together. You can schedule a Sophomore Plan Resume Review appointment in Handshake any time during the academic year. You can also participate in Resumania by scheduling a 20 minute appointment between October 21st and November 3rd. ">
            <a:extLst>
              <a:ext uri="{FF2B5EF4-FFF2-40B4-BE49-F238E27FC236}">
                <a16:creationId xmlns:a16="http://schemas.microsoft.com/office/drawing/2014/main" id="{A9F6DFB4-D148-5D55-D160-C64B0D9FA6C7}"/>
              </a:ext>
            </a:extLst>
          </p:cNvPr>
          <p:cNvGraphicFramePr/>
          <p:nvPr>
            <p:extLst>
              <p:ext uri="{D42A27DB-BD31-4B8C-83A1-F6EECF244321}">
                <p14:modId xmlns:p14="http://schemas.microsoft.com/office/powerpoint/2010/main" val="3655200026"/>
              </p:ext>
            </p:extLst>
          </p:nvPr>
        </p:nvGraphicFramePr>
        <p:xfrm>
          <a:off x="4586487" y="2370671"/>
          <a:ext cx="3935505" cy="4302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617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A077F3-8B95-E89F-4DE8-E8020A485BB6}"/>
              </a:ext>
            </a:extLst>
          </p:cNvPr>
          <p:cNvSpPr>
            <a:spLocks noGrp="1"/>
          </p:cNvSpPr>
          <p:nvPr>
            <p:ph type="title"/>
          </p:nvPr>
        </p:nvSpPr>
        <p:spPr>
          <a:xfrm>
            <a:off x="836676" y="548640"/>
            <a:ext cx="7626096" cy="1179576"/>
          </a:xfrm>
        </p:spPr>
        <p:style>
          <a:lnRef idx="2">
            <a:schemeClr val="accent6"/>
          </a:lnRef>
          <a:fillRef idx="1">
            <a:schemeClr val="lt1"/>
          </a:fillRef>
          <a:effectRef idx="0">
            <a:schemeClr val="accent6"/>
          </a:effectRef>
          <a:fontRef idx="minor">
            <a:schemeClr val="dk1"/>
          </a:fontRef>
        </p:style>
        <p:txBody>
          <a:bodyPr>
            <a:normAutofit/>
          </a:bodyPr>
          <a:lstStyle/>
          <a:p>
            <a:r>
              <a:rPr lang="en-US" sz="3500">
                <a:solidFill>
                  <a:schemeClr val="accent6">
                    <a:lumMod val="76000"/>
                  </a:schemeClr>
                </a:solidFill>
                <a:ea typeface="Calibri Light"/>
                <a:cs typeface="Calibri Light"/>
              </a:rPr>
              <a:t>Sophomore Plan: Peer Panel Q&amp;A</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ryn Mawr Celebrates Lantern Night for ...">
            <a:extLst>
              <a:ext uri="{FF2B5EF4-FFF2-40B4-BE49-F238E27FC236}">
                <a16:creationId xmlns:a16="http://schemas.microsoft.com/office/drawing/2014/main" id="{EAB12919-77D1-D43A-9992-4D1CD7B65AB1}"/>
              </a:ext>
            </a:extLst>
          </p:cNvPr>
          <p:cNvPicPr>
            <a:picLocks noChangeAspect="1"/>
          </p:cNvPicPr>
          <p:nvPr/>
        </p:nvPicPr>
        <p:blipFill>
          <a:blip r:embed="rId2"/>
          <a:srcRect l="17789" r="13247"/>
          <a:stretch/>
        </p:blipFill>
        <p:spPr>
          <a:xfrm>
            <a:off x="681228" y="3237947"/>
            <a:ext cx="3579288" cy="2934253"/>
          </a:xfrm>
          <a:prstGeom prst="rect">
            <a:avLst/>
          </a:prstGeom>
        </p:spPr>
      </p:pic>
      <p:sp>
        <p:nvSpPr>
          <p:cNvPr id="3" name="Content Placeholder 2">
            <a:extLst>
              <a:ext uri="{FF2B5EF4-FFF2-40B4-BE49-F238E27FC236}">
                <a16:creationId xmlns:a16="http://schemas.microsoft.com/office/drawing/2014/main" id="{8ACD31C4-FC5F-8BD2-A806-C7008C6140D6}"/>
              </a:ext>
            </a:extLst>
          </p:cNvPr>
          <p:cNvSpPr>
            <a:spLocks noGrp="1"/>
          </p:cNvSpPr>
          <p:nvPr>
            <p:ph idx="1"/>
          </p:nvPr>
        </p:nvSpPr>
        <p:spPr>
          <a:xfrm>
            <a:off x="4487222" y="2266242"/>
            <a:ext cx="3975550" cy="3905958"/>
          </a:xfrm>
        </p:spPr>
        <p:txBody>
          <a:bodyPr vert="horz" lIns="91440" tIns="45720" rIns="91440" bIns="45720" rtlCol="0" anchor="ctr">
            <a:normAutofit/>
          </a:bodyPr>
          <a:lstStyle/>
          <a:p>
            <a:pPr marL="0" indent="0">
              <a:buNone/>
            </a:pPr>
            <a:r>
              <a:rPr lang="en-US" sz="2400">
                <a:ea typeface="Calibri"/>
                <a:cs typeface="Calibri"/>
              </a:rPr>
              <a:t>Meet our Students! </a:t>
            </a:r>
            <a:endParaRPr lang="en-US" sz="2400"/>
          </a:p>
          <a:p>
            <a:r>
              <a:rPr lang="en-US" sz="2400">
                <a:ea typeface="Calibri"/>
                <a:cs typeface="Calibri"/>
              </a:rPr>
              <a:t>Claire Ford '25</a:t>
            </a:r>
          </a:p>
          <a:p>
            <a:r>
              <a:rPr lang="en-US" sz="2400">
                <a:ea typeface="Calibri"/>
                <a:cs typeface="Calibri"/>
              </a:rPr>
              <a:t>Melanie Golden '25</a:t>
            </a:r>
          </a:p>
          <a:p>
            <a:r>
              <a:rPr lang="en-US" sz="2400">
                <a:ea typeface="Calibri"/>
                <a:cs typeface="Calibri"/>
              </a:rPr>
              <a:t>Abby Staggs '25 </a:t>
            </a:r>
          </a:p>
          <a:p>
            <a:pPr lvl="1">
              <a:buFont typeface="Courier New" panose="020B0604020202020204" pitchFamily="34" charset="0"/>
              <a:buChar char="o"/>
            </a:pPr>
            <a:endParaRPr lang="en-US" sz="2000">
              <a:ea typeface="Calibri"/>
              <a:cs typeface="Calibri"/>
            </a:endParaRPr>
          </a:p>
          <a:p>
            <a:pPr lvl="1">
              <a:buFont typeface="Courier New" panose="020B0604020202020204" pitchFamily="34" charset="0"/>
              <a:buChar char="o"/>
            </a:pPr>
            <a:endParaRPr lang="en-US" sz="1600">
              <a:ea typeface="Calibri"/>
              <a:cs typeface="Calibri"/>
            </a:endParaRPr>
          </a:p>
          <a:p>
            <a:pPr lvl="1">
              <a:buFont typeface="Courier New" panose="020B0604020202020204" pitchFamily="34" charset="0"/>
              <a:buChar char="o"/>
            </a:pPr>
            <a:endParaRPr lang="en-US" sz="1600">
              <a:ea typeface="Calibri"/>
              <a:cs typeface="Calibri"/>
            </a:endParaRPr>
          </a:p>
        </p:txBody>
      </p:sp>
    </p:spTree>
    <p:extLst>
      <p:ext uri="{BB962C8B-B14F-4D97-AF65-F5344CB8AC3E}">
        <p14:creationId xmlns:p14="http://schemas.microsoft.com/office/powerpoint/2010/main" val="251741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B749-76E0-2A33-704A-B9ED5547F80F}"/>
              </a:ext>
            </a:extLst>
          </p:cNvPr>
          <p:cNvSpPr>
            <a:spLocks noGrp="1"/>
          </p:cNvSpPr>
          <p:nvPr>
            <p:ph type="title"/>
          </p:nvPr>
        </p:nvSpPr>
        <p:spPr>
          <a:ln/>
        </p:spPr>
        <p:style>
          <a:lnRef idx="2">
            <a:schemeClr val="accent6"/>
          </a:lnRef>
          <a:fillRef idx="1">
            <a:schemeClr val="lt1"/>
          </a:fillRef>
          <a:effectRef idx="0">
            <a:schemeClr val="accent6"/>
          </a:effectRef>
          <a:fontRef idx="minor">
            <a:schemeClr val="dk1"/>
          </a:fontRef>
        </p:style>
        <p:txBody>
          <a:bodyPr/>
          <a:lstStyle/>
          <a:p>
            <a:r>
              <a:rPr lang="en-US">
                <a:solidFill>
                  <a:schemeClr val="accent6">
                    <a:lumMod val="76000"/>
                  </a:schemeClr>
                </a:solidFill>
                <a:ea typeface="Calibri Light"/>
                <a:cs typeface="Calibri Light"/>
              </a:rPr>
              <a:t>Communication Channels </a:t>
            </a:r>
          </a:p>
        </p:txBody>
      </p:sp>
      <p:sp>
        <p:nvSpPr>
          <p:cNvPr id="3" name="Content Placeholder 2">
            <a:extLst>
              <a:ext uri="{FF2B5EF4-FFF2-40B4-BE49-F238E27FC236}">
                <a16:creationId xmlns:a16="http://schemas.microsoft.com/office/drawing/2014/main" id="{515FBAA8-8519-4434-A5E7-5609C22EBE0C}"/>
              </a:ext>
            </a:extLst>
          </p:cNvPr>
          <p:cNvSpPr>
            <a:spLocks noGrp="1"/>
          </p:cNvSpPr>
          <p:nvPr>
            <p:ph idx="1"/>
          </p:nvPr>
        </p:nvSpPr>
        <p:spPr/>
        <p:txBody>
          <a:bodyPr vert="horz" lIns="91440" tIns="45720" rIns="91440" bIns="45720" rtlCol="0" anchor="t">
            <a:normAutofit/>
          </a:bodyPr>
          <a:lstStyle/>
          <a:p>
            <a:r>
              <a:rPr lang="en-US">
                <a:ea typeface="Calibri"/>
                <a:cs typeface="Calibri"/>
              </a:rPr>
              <a:t>Sophomore Newsletter</a:t>
            </a:r>
          </a:p>
          <a:p>
            <a:pPr lvl="1">
              <a:buFont typeface="Courier New,monospace" panose="020B0604020202020204" pitchFamily="34" charset="0"/>
              <a:buChar char="o"/>
            </a:pPr>
            <a:r>
              <a:rPr lang="en-US">
                <a:ea typeface="Calibri"/>
                <a:cs typeface="Calibri"/>
              </a:rPr>
              <a:t>Monthly from Class Dean</a:t>
            </a:r>
          </a:p>
          <a:p>
            <a:pPr lvl="1">
              <a:buFont typeface="Courier New,monospace" panose="020B0604020202020204" pitchFamily="34" charset="0"/>
              <a:buChar char="o"/>
            </a:pPr>
            <a:r>
              <a:rPr lang="en-US">
                <a:ea typeface="Calibri"/>
                <a:cs typeface="Calibri"/>
              </a:rPr>
              <a:t>Weekly from Peer Mentors </a:t>
            </a:r>
          </a:p>
          <a:p>
            <a:pPr lvl="1">
              <a:buFont typeface="Courier New,monospace" panose="020B0604020202020204" pitchFamily="34" charset="0"/>
              <a:buChar char="o"/>
            </a:pPr>
            <a:endParaRPr lang="en-US">
              <a:ea typeface="Calibri"/>
              <a:cs typeface="Calibri"/>
            </a:endParaRPr>
          </a:p>
          <a:p>
            <a:r>
              <a:rPr lang="en-US">
                <a:ea typeface="Calibri"/>
                <a:cs typeface="Calibri"/>
              </a:rPr>
              <a:t>Study Abroad Moodle </a:t>
            </a:r>
          </a:p>
          <a:p>
            <a:endParaRPr lang="en-US">
              <a:ea typeface="Calibri"/>
              <a:cs typeface="Calibri"/>
            </a:endParaRPr>
          </a:p>
          <a:p>
            <a:r>
              <a:rPr lang="en-US">
                <a:ea typeface="Calibri"/>
                <a:cs typeface="Calibri"/>
              </a:rPr>
              <a:t>Handshake </a:t>
            </a:r>
          </a:p>
          <a:p>
            <a:endParaRPr lang="en-US">
              <a:ea typeface="Calibri"/>
              <a:cs typeface="Calibri"/>
            </a:endParaRPr>
          </a:p>
          <a:p>
            <a:r>
              <a:rPr lang="en-US">
                <a:ea typeface="Calibri"/>
                <a:cs typeface="Calibri"/>
              </a:rPr>
              <a:t>Calendly for Class Dean &amp; Global Engagement </a:t>
            </a:r>
          </a:p>
          <a:p>
            <a:pPr lvl="1">
              <a:buFont typeface="Courier New" panose="020B0604020202020204" pitchFamily="34" charset="0"/>
              <a:buChar char="o"/>
            </a:pPr>
            <a:endParaRPr lang="en-US">
              <a:ea typeface="Calibri"/>
              <a:cs typeface="Calibri"/>
            </a:endParaRPr>
          </a:p>
        </p:txBody>
      </p:sp>
      <p:pic>
        <p:nvPicPr>
          <p:cNvPr id="4" name="Picture 3" descr="Academic/Student Use Buildings">
            <a:extLst>
              <a:ext uri="{FF2B5EF4-FFF2-40B4-BE49-F238E27FC236}">
                <a16:creationId xmlns:a16="http://schemas.microsoft.com/office/drawing/2014/main" id="{1CC489AA-8958-58A6-879D-B08674705811}"/>
              </a:ext>
            </a:extLst>
          </p:cNvPr>
          <p:cNvPicPr>
            <a:picLocks noChangeAspect="1"/>
          </p:cNvPicPr>
          <p:nvPr/>
        </p:nvPicPr>
        <p:blipFill>
          <a:blip r:embed="rId2"/>
          <a:stretch>
            <a:fillRect/>
          </a:stretch>
        </p:blipFill>
        <p:spPr>
          <a:xfrm>
            <a:off x="5656435" y="2124976"/>
            <a:ext cx="2619375" cy="1743075"/>
          </a:xfrm>
          <a:prstGeom prst="rect">
            <a:avLst/>
          </a:prstGeom>
        </p:spPr>
      </p:pic>
      <p:pic>
        <p:nvPicPr>
          <p:cNvPr id="5" name="Picture 4" descr="Health and Wellness Center">
            <a:extLst>
              <a:ext uri="{FF2B5EF4-FFF2-40B4-BE49-F238E27FC236}">
                <a16:creationId xmlns:a16="http://schemas.microsoft.com/office/drawing/2014/main" id="{D1726534-577D-C44C-85D6-917657B55B00}"/>
              </a:ext>
            </a:extLst>
          </p:cNvPr>
          <p:cNvPicPr>
            <a:picLocks noChangeAspect="1"/>
          </p:cNvPicPr>
          <p:nvPr/>
        </p:nvPicPr>
        <p:blipFill>
          <a:blip r:embed="rId3"/>
          <a:stretch>
            <a:fillRect/>
          </a:stretch>
        </p:blipFill>
        <p:spPr>
          <a:xfrm>
            <a:off x="3390900" y="2462213"/>
            <a:ext cx="2362200" cy="1933575"/>
          </a:xfrm>
          <a:prstGeom prst="rect">
            <a:avLst/>
          </a:prstGeom>
        </p:spPr>
      </p:pic>
    </p:spTree>
    <p:extLst>
      <p:ext uri="{BB962C8B-B14F-4D97-AF65-F5344CB8AC3E}">
        <p14:creationId xmlns:p14="http://schemas.microsoft.com/office/powerpoint/2010/main" val="3936574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8" name="Rectangle 109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6AC9280C-9CC3-7AF4-3FC8-10A9D65E78EB}"/>
              </a:ext>
            </a:extLst>
          </p:cNvPr>
          <p:cNvSpPr txBox="1">
            <a:spLocks noGrp="1"/>
          </p:cNvSpPr>
          <p:nvPr>
            <p:ph type="title" idx="4294967295"/>
          </p:nvPr>
        </p:nvSpPr>
        <p:spPr>
          <a:xfrm>
            <a:off x="4551037" y="467271"/>
            <a:ext cx="3589004" cy="124899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spcAft>
                <a:spcPts val="600"/>
              </a:spcAft>
              <a:buClrTx/>
              <a:buSzTx/>
              <a:tabLst/>
              <a:defRPr/>
            </a:pPr>
            <a:r>
              <a:rPr kumimoji="0" lang="en-US" sz="3600" b="1" i="0" u="none" strike="noStrike" cap="none" spc="0" normalizeH="0" baseline="0" noProof="0">
                <a:ln>
                  <a:noFill/>
                </a:ln>
                <a:effectLst/>
                <a:uLnTx/>
                <a:uFillTx/>
              </a:rPr>
              <a:t>Your Sophomore Plan Team</a:t>
            </a:r>
            <a:endParaRPr lang="en-US" sz="3600" b="0" i="0" u="none" strike="noStrike" cap="none" spc="0" normalizeH="0" baseline="0" noProof="0">
              <a:ln>
                <a:noFill/>
              </a:ln>
              <a:effectLst/>
              <a:uLnTx/>
              <a:uFillTx/>
              <a:ea typeface="Calibri Light"/>
              <a:cs typeface="Calibri Light"/>
            </a:endParaRPr>
          </a:p>
        </p:txBody>
      </p:sp>
      <p:sp>
        <p:nvSpPr>
          <p:cNvPr id="1100" name="Oval 109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554152"/>
            <a:ext cx="4306642"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ecal - 6&quot; Lantern in Class Colors ...">
            <a:extLst>
              <a:ext uri="{FF2B5EF4-FFF2-40B4-BE49-F238E27FC236}">
                <a16:creationId xmlns:a16="http://schemas.microsoft.com/office/drawing/2014/main" id="{44EAF491-2A7A-86A1-D266-4E608A8AD8FF}"/>
              </a:ext>
            </a:extLst>
          </p:cNvPr>
          <p:cNvPicPr>
            <a:picLocks noChangeAspect="1"/>
          </p:cNvPicPr>
          <p:nvPr/>
        </p:nvPicPr>
        <p:blipFill>
          <a:blip r:embed="rId3"/>
          <a:srcRect l="17476" r="7525" b="1"/>
          <a:stretch/>
        </p:blipFill>
        <p:spPr>
          <a:xfrm>
            <a:off x="379063" y="554151"/>
            <a:ext cx="4306642"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10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703679"/>
            <a:ext cx="128636"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10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562696"/>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9EE5DB90-DC34-3C94-901F-3AEAED505A51}"/>
              </a:ext>
            </a:extLst>
          </p:cNvPr>
          <p:cNvSpPr txBox="1"/>
          <p:nvPr/>
        </p:nvSpPr>
        <p:spPr>
          <a:xfrm>
            <a:off x="4390895" y="1856468"/>
            <a:ext cx="3749146" cy="40078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13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300">
              <a:solidFill>
                <a:schemeClr val="tx1">
                  <a:alpha val="80000"/>
                </a:schemeClr>
              </a:solidFill>
            </a:endParaRPr>
          </a:p>
          <a:p>
            <a:pPr>
              <a:lnSpc>
                <a:spcPct val="90000"/>
              </a:lnSpc>
              <a:spcAft>
                <a:spcPts val="600"/>
              </a:spcAft>
            </a:pPr>
            <a:r>
              <a:rPr lang="en-US" sz="1600" b="1">
                <a:solidFill>
                  <a:schemeClr val="tx1">
                    <a:alpha val="80000"/>
                  </a:schemeClr>
                </a:solidFill>
              </a:rPr>
              <a:t>Melissa Giess </a:t>
            </a:r>
            <a:r>
              <a:rPr lang="en-US" sz="1600">
                <a:solidFill>
                  <a:schemeClr val="tx1">
                    <a:alpha val="80000"/>
                  </a:schemeClr>
                </a:solidFill>
              </a:rPr>
              <a:t>– Sophomore Class Dean </a:t>
            </a:r>
            <a:endParaRPr lang="en-US" sz="1600">
              <a:solidFill>
                <a:schemeClr val="tx1">
                  <a:alpha val="80000"/>
                </a:schemeClr>
              </a:solidFill>
              <a:ea typeface="Calibri" panose="020F0502020204030204"/>
              <a:cs typeface="Calibri" panose="020F0502020204030204"/>
            </a:endParaRPr>
          </a:p>
          <a:p>
            <a:pPr>
              <a:lnSpc>
                <a:spcPct val="90000"/>
              </a:lnSpc>
              <a:spcAft>
                <a:spcPts val="600"/>
              </a:spcAft>
            </a:pPr>
            <a:endParaRPr lang="en-US" sz="1600">
              <a:solidFill>
                <a:srgbClr val="000000">
                  <a:alpha val="80000"/>
                </a:srgbClr>
              </a:solidFill>
              <a:ea typeface="Calibri" panose="020F0502020204030204"/>
              <a:cs typeface="Calibri" panose="020F0502020204030204"/>
            </a:endParaRPr>
          </a:p>
          <a:p>
            <a:pPr>
              <a:lnSpc>
                <a:spcPct val="90000"/>
              </a:lnSpc>
              <a:spcAft>
                <a:spcPts val="600"/>
              </a:spcAft>
            </a:pPr>
            <a:r>
              <a:rPr lang="en-US" sz="1600" b="1">
                <a:solidFill>
                  <a:schemeClr val="tx1">
                    <a:alpha val="80000"/>
                  </a:schemeClr>
                </a:solidFill>
              </a:rPr>
              <a:t>Lauren Platt</a:t>
            </a:r>
            <a:r>
              <a:rPr lang="en-US" sz="1600">
                <a:solidFill>
                  <a:schemeClr val="tx1">
                    <a:alpha val="80000"/>
                  </a:schemeClr>
                </a:solidFill>
              </a:rPr>
              <a:t> - Associate Director, Career Counseling, Programming and Outcomes Assessment</a:t>
            </a:r>
            <a:endParaRPr lang="en-US" sz="1600">
              <a:solidFill>
                <a:schemeClr val="tx1">
                  <a:alpha val="80000"/>
                </a:schemeClr>
              </a:solidFill>
              <a:ea typeface="Calibri" panose="020F0502020204030204"/>
              <a:cs typeface="Calibri" panose="020F0502020204030204"/>
            </a:endParaRPr>
          </a:p>
          <a:p>
            <a:pPr>
              <a:lnSpc>
                <a:spcPct val="90000"/>
              </a:lnSpc>
              <a:spcAft>
                <a:spcPts val="600"/>
              </a:spcAft>
            </a:pPr>
            <a:endParaRPr lang="en-US" sz="1600">
              <a:solidFill>
                <a:srgbClr val="000000">
                  <a:alpha val="80000"/>
                </a:srgbClr>
              </a:solidFill>
              <a:ea typeface="Calibri" panose="020F0502020204030204"/>
              <a:cs typeface="Calibri" panose="020F0502020204030204"/>
            </a:endParaRPr>
          </a:p>
          <a:p>
            <a:pPr>
              <a:lnSpc>
                <a:spcPct val="90000"/>
              </a:lnSpc>
              <a:spcAft>
                <a:spcPts val="600"/>
              </a:spcAft>
            </a:pPr>
            <a:r>
              <a:rPr lang="en-US" sz="1600" b="1">
                <a:solidFill>
                  <a:schemeClr val="tx1">
                    <a:alpha val="80000"/>
                  </a:schemeClr>
                </a:solidFill>
              </a:rPr>
              <a:t>Tracy Weber</a:t>
            </a:r>
            <a:r>
              <a:rPr lang="en-US" sz="1600">
                <a:solidFill>
                  <a:schemeClr val="tx1">
                    <a:alpha val="80000"/>
                  </a:schemeClr>
                </a:solidFill>
              </a:rPr>
              <a:t> – Director of Global Engagement</a:t>
            </a:r>
            <a:endParaRPr lang="en-US" sz="1600">
              <a:solidFill>
                <a:schemeClr val="tx1">
                  <a:alpha val="80000"/>
                </a:schemeClr>
              </a:solidFill>
              <a:ea typeface="Calibri" panose="020F0502020204030204"/>
              <a:cs typeface="Calibri" panose="020F0502020204030204"/>
            </a:endParaRPr>
          </a:p>
          <a:p>
            <a:pPr>
              <a:lnSpc>
                <a:spcPct val="90000"/>
              </a:lnSpc>
              <a:spcAft>
                <a:spcPts val="600"/>
              </a:spcAft>
            </a:pPr>
            <a:r>
              <a:rPr lang="en-US" sz="1600">
                <a:solidFill>
                  <a:schemeClr val="tx1">
                    <a:alpha val="80000"/>
                  </a:schemeClr>
                </a:solidFill>
                <a:ea typeface="Calibri" panose="020F0502020204030204"/>
                <a:cs typeface="Calibri" panose="020F0502020204030204"/>
              </a:rPr>
              <a:t>&amp;</a:t>
            </a:r>
            <a:endParaRPr lang="en-US" sz="1600">
              <a:solidFill>
                <a:schemeClr val="tx1">
                  <a:alpha val="80000"/>
                </a:schemeClr>
              </a:solidFill>
            </a:endParaRPr>
          </a:p>
          <a:p>
            <a:pPr>
              <a:lnSpc>
                <a:spcPct val="90000"/>
              </a:lnSpc>
              <a:spcAft>
                <a:spcPts val="600"/>
              </a:spcAft>
            </a:pPr>
            <a:r>
              <a:rPr lang="en-US" sz="1600" b="1">
                <a:solidFill>
                  <a:schemeClr val="tx1">
                    <a:alpha val="80000"/>
                  </a:schemeClr>
                </a:solidFill>
              </a:rPr>
              <a:t>Gabby Sugarman </a:t>
            </a:r>
            <a:r>
              <a:rPr lang="en-US" sz="1600">
                <a:solidFill>
                  <a:schemeClr val="tx1">
                    <a:alpha val="80000"/>
                  </a:schemeClr>
                </a:solidFill>
              </a:rPr>
              <a:t>- Global Education Program Coordinator</a:t>
            </a:r>
            <a:endParaRPr lang="en-US" sz="1600">
              <a:solidFill>
                <a:schemeClr val="tx1">
                  <a:alpha val="80000"/>
                </a:schemeClr>
              </a:solidFill>
              <a:ea typeface="Calibri" panose="020F0502020204030204"/>
              <a:cs typeface="Calibri" panose="020F0502020204030204"/>
            </a:endParaRPr>
          </a:p>
          <a:p>
            <a:pPr>
              <a:lnSpc>
                <a:spcPct val="90000"/>
              </a:lnSpc>
              <a:spcAft>
                <a:spcPts val="600"/>
              </a:spcAft>
            </a:pPr>
            <a:endParaRPr lang="en-US" sz="1600">
              <a:solidFill>
                <a:srgbClr val="000000">
                  <a:alpha val="80000"/>
                </a:srgbClr>
              </a:solidFill>
              <a:ea typeface="Calibri" panose="020F0502020204030204"/>
              <a:cs typeface="Calibri" panose="020F0502020204030204"/>
            </a:endParaRPr>
          </a:p>
        </p:txBody>
      </p:sp>
      <p:sp>
        <p:nvSpPr>
          <p:cNvPr id="110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5775082"/>
            <a:ext cx="84320"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10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77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752ABD-4805-D407-2040-174C652E4A91}"/>
              </a:ext>
            </a:extLst>
          </p:cNvPr>
          <p:cNvSpPr>
            <a:spLocks noGrp="1"/>
          </p:cNvSpPr>
          <p:nvPr>
            <p:ph type="title"/>
          </p:nvPr>
        </p:nvSpPr>
        <p:spPr>
          <a:xfrm>
            <a:off x="836676" y="548640"/>
            <a:ext cx="7626096" cy="1179576"/>
          </a:xfrm>
        </p:spPr>
        <p:style>
          <a:lnRef idx="2">
            <a:schemeClr val="accent6"/>
          </a:lnRef>
          <a:fillRef idx="1">
            <a:schemeClr val="lt1"/>
          </a:fillRef>
          <a:effectRef idx="0">
            <a:schemeClr val="accent6"/>
          </a:effectRef>
          <a:fontRef idx="minor">
            <a:schemeClr val="dk1"/>
          </a:fontRef>
        </p:style>
        <p:txBody>
          <a:bodyPr>
            <a:normAutofit/>
          </a:bodyPr>
          <a:lstStyle/>
          <a:p>
            <a:r>
              <a:rPr lang="en-US" sz="3500" b="1">
                <a:ea typeface="Calibri Light"/>
                <a:cs typeface="Calibri Light"/>
              </a:rPr>
              <a:t>The Sophomore Plan in 3 Parts</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assword">
            <a:extLst>
              <a:ext uri="{FF2B5EF4-FFF2-40B4-BE49-F238E27FC236}">
                <a16:creationId xmlns:a16="http://schemas.microsoft.com/office/drawing/2014/main" id="{576D1E5B-AB25-70EB-B53C-3CDF1427EF76}"/>
              </a:ext>
            </a:extLst>
          </p:cNvPr>
          <p:cNvPicPr>
            <a:picLocks noChangeAspect="1"/>
          </p:cNvPicPr>
          <p:nvPr/>
        </p:nvPicPr>
        <p:blipFill>
          <a:blip r:embed="rId2"/>
          <a:srcRect l="10657" r="8149" b="1"/>
          <a:stretch/>
        </p:blipFill>
        <p:spPr>
          <a:xfrm>
            <a:off x="681228" y="2478024"/>
            <a:ext cx="4507391" cy="3694176"/>
          </a:xfrm>
          <a:prstGeom prst="rect">
            <a:avLst/>
          </a:prstGeom>
        </p:spPr>
      </p:pic>
      <p:sp>
        <p:nvSpPr>
          <p:cNvPr id="3" name="Content Placeholder 2">
            <a:extLst>
              <a:ext uri="{FF2B5EF4-FFF2-40B4-BE49-F238E27FC236}">
                <a16:creationId xmlns:a16="http://schemas.microsoft.com/office/drawing/2014/main" id="{47BD9531-A69C-7A25-BFE2-4B55B1DE6D83}"/>
              </a:ext>
            </a:extLst>
          </p:cNvPr>
          <p:cNvSpPr>
            <a:spLocks noGrp="1"/>
          </p:cNvSpPr>
          <p:nvPr>
            <p:ph idx="1"/>
          </p:nvPr>
        </p:nvSpPr>
        <p:spPr>
          <a:xfrm>
            <a:off x="5558589" y="2478024"/>
            <a:ext cx="2904183" cy="3694176"/>
          </a:xfr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r>
              <a:rPr lang="en-US" sz="1600">
                <a:ea typeface="Calibri"/>
                <a:cs typeface="Calibri"/>
              </a:rPr>
              <a:t>Major Exploration and Declaration </a:t>
            </a:r>
          </a:p>
          <a:p>
            <a:pPr lvl="1">
              <a:buFont typeface="Courier New" panose="020B0604020202020204" pitchFamily="34" charset="0"/>
              <a:buChar char="o"/>
            </a:pPr>
            <a:r>
              <a:rPr lang="en-US" sz="1400">
                <a:ea typeface="Calibri"/>
                <a:cs typeface="Calibri"/>
              </a:rPr>
              <a:t>CWR Review </a:t>
            </a:r>
          </a:p>
          <a:p>
            <a:pPr lvl="1">
              <a:buFont typeface="Courier New" panose="020B0604020202020204" pitchFamily="34" charset="0"/>
              <a:buChar char="o"/>
            </a:pPr>
            <a:r>
              <a:rPr lang="en-US" sz="1400">
                <a:ea typeface="Calibri"/>
                <a:cs typeface="Calibri"/>
              </a:rPr>
              <a:t>Major Work Plan </a:t>
            </a:r>
          </a:p>
          <a:p>
            <a:pPr lvl="1">
              <a:buFont typeface="Courier New" panose="020B0604020202020204" pitchFamily="34" charset="0"/>
              <a:buChar char="o"/>
            </a:pPr>
            <a:r>
              <a:rPr lang="en-US" sz="1400">
                <a:ea typeface="Calibri"/>
                <a:cs typeface="Calibri"/>
              </a:rPr>
              <a:t>Celebration! </a:t>
            </a:r>
          </a:p>
          <a:p>
            <a:r>
              <a:rPr lang="en-US" sz="1600">
                <a:ea typeface="Calibri"/>
                <a:cs typeface="Calibri"/>
              </a:rPr>
              <a:t>Study Abroad Opportunities </a:t>
            </a:r>
          </a:p>
          <a:p>
            <a:r>
              <a:rPr lang="en-US" sz="1600">
                <a:ea typeface="Calibri"/>
                <a:cs typeface="Calibri"/>
              </a:rPr>
              <a:t>Career Counseling &amp; Preparation </a:t>
            </a:r>
          </a:p>
          <a:p>
            <a:pPr lvl="1">
              <a:buFont typeface="Courier New" panose="020B0604020202020204" pitchFamily="34" charset="0"/>
              <a:buChar char="o"/>
            </a:pPr>
            <a:r>
              <a:rPr lang="en-US" sz="1400">
                <a:ea typeface="Calibri"/>
                <a:cs typeface="Calibri"/>
              </a:rPr>
              <a:t>Resume Review </a:t>
            </a:r>
          </a:p>
        </p:txBody>
      </p:sp>
    </p:spTree>
    <p:extLst>
      <p:ext uri="{BB962C8B-B14F-4D97-AF65-F5344CB8AC3E}">
        <p14:creationId xmlns:p14="http://schemas.microsoft.com/office/powerpoint/2010/main" val="81880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7199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9A93D2-C7E8-00EA-D9E9-DBFF1BCEA97E}"/>
              </a:ext>
            </a:extLst>
          </p:cNvPr>
          <p:cNvSpPr>
            <a:spLocks noGrp="1"/>
          </p:cNvSpPr>
          <p:nvPr>
            <p:ph type="title"/>
          </p:nvPr>
        </p:nvSpPr>
        <p:spPr>
          <a:xfrm>
            <a:off x="866667" y="4551036"/>
            <a:ext cx="3213315" cy="1687143"/>
          </a:xfrm>
        </p:spPr>
        <p:txBody>
          <a:bodyPr anchor="t">
            <a:normAutofit/>
          </a:bodyPr>
          <a:lstStyle/>
          <a:p>
            <a:r>
              <a:rPr lang="en-US" sz="4100">
                <a:solidFill>
                  <a:schemeClr val="bg1"/>
                </a:solidFill>
              </a:rPr>
              <a:t>College-Wide Requirements</a:t>
            </a:r>
          </a:p>
        </p:txBody>
      </p:sp>
      <p:sp>
        <p:nvSpPr>
          <p:cNvPr id="46" name="Rectangle 4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n overhead view of Bryn Mawr's campus.&#10;">
            <a:extLst>
              <a:ext uri="{FF2B5EF4-FFF2-40B4-BE49-F238E27FC236}">
                <a16:creationId xmlns:a16="http://schemas.microsoft.com/office/drawing/2014/main" id="{225FF027-B110-9EFF-0A2B-2EF2BE3E4A80}"/>
              </a:ext>
            </a:extLst>
          </p:cNvPr>
          <p:cNvPicPr>
            <a:picLocks noChangeAspect="1"/>
          </p:cNvPicPr>
          <p:nvPr/>
        </p:nvPicPr>
        <p:blipFill>
          <a:blip r:embed="rId2"/>
          <a:srcRect l="1168" r="-1" b="-1"/>
          <a:stretch/>
        </p:blipFill>
        <p:spPr>
          <a:xfrm>
            <a:off x="866667" y="637762"/>
            <a:ext cx="7417323" cy="3579308"/>
          </a:xfrm>
          <a:prstGeom prst="rect">
            <a:avLst/>
          </a:prstGeom>
        </p:spPr>
      </p:pic>
      <p:sp>
        <p:nvSpPr>
          <p:cNvPr id="48" name="Rectangle 4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987" y="4544112"/>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82B32A-5DF1-2562-5F79-A96DDD2CA79A}"/>
              </a:ext>
            </a:extLst>
          </p:cNvPr>
          <p:cNvSpPr>
            <a:spLocks noGrp="1"/>
          </p:cNvSpPr>
          <p:nvPr>
            <p:ph idx="1"/>
          </p:nvPr>
        </p:nvSpPr>
        <p:spPr>
          <a:xfrm>
            <a:off x="5050985" y="4750698"/>
            <a:ext cx="3600989" cy="1887846"/>
          </a:xfrm>
        </p:spPr>
        <p:txBody>
          <a:bodyPr vert="horz" lIns="91440" tIns="45720" rIns="91440" bIns="45720" rtlCol="0" anchor="t">
            <a:normAutofit/>
          </a:bodyPr>
          <a:lstStyle/>
          <a:p>
            <a:r>
              <a:rPr lang="en-US" sz="1800"/>
              <a:t>All students must complete by the </a:t>
            </a:r>
            <a:r>
              <a:rPr lang="en-US" sz="1800" b="1" i="1"/>
              <a:t>end of their Junior Year</a:t>
            </a:r>
            <a:endParaRPr lang="en-US"/>
          </a:p>
          <a:p>
            <a:r>
              <a:rPr lang="en-US" sz="1800"/>
              <a:t>students studying abroad are strongly encouraged to complete </a:t>
            </a:r>
            <a:r>
              <a:rPr lang="en-US" sz="1800" b="1" i="1"/>
              <a:t>prior to going abroad</a:t>
            </a:r>
            <a:r>
              <a:rPr lang="en-US" sz="1800"/>
              <a:t>. </a:t>
            </a:r>
          </a:p>
          <a:p>
            <a:r>
              <a:rPr lang="en-US" sz="1800" b="1">
                <a:solidFill>
                  <a:srgbClr val="FF0000"/>
                </a:solidFill>
                <a:ea typeface="Calibri"/>
                <a:cs typeface="Calibri"/>
              </a:rPr>
              <a:t>NO CWR FORM</a:t>
            </a:r>
            <a:r>
              <a:rPr lang="en-US" sz="1800">
                <a:ea typeface="Calibri"/>
                <a:cs typeface="Calibri"/>
              </a:rPr>
              <a:t> this year! </a:t>
            </a:r>
          </a:p>
        </p:txBody>
      </p:sp>
    </p:spTree>
    <p:extLst>
      <p:ext uri="{BB962C8B-B14F-4D97-AF65-F5344CB8AC3E}">
        <p14:creationId xmlns:p14="http://schemas.microsoft.com/office/powerpoint/2010/main" val="396219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A9B504-94C3-58C7-6C01-4343CF3279A0}"/>
              </a:ext>
            </a:extLst>
          </p:cNvPr>
          <p:cNvSpPr>
            <a:spLocks noGrp="1"/>
          </p:cNvSpPr>
          <p:nvPr>
            <p:ph type="title"/>
          </p:nvPr>
        </p:nvSpPr>
        <p:spPr>
          <a:xfrm>
            <a:off x="429369" y="238539"/>
            <a:ext cx="8263890" cy="1434415"/>
          </a:xfrm>
        </p:spPr>
        <p:txBody>
          <a:bodyPr anchor="b">
            <a:normAutofit/>
          </a:bodyPr>
          <a:lstStyle/>
          <a:p>
            <a:r>
              <a:rPr lang="en-US" sz="4700" b="1">
                <a:solidFill>
                  <a:schemeClr val="accent6">
                    <a:lumMod val="76000"/>
                  </a:schemeClr>
                </a:solidFill>
                <a:ea typeface="Calibri Light"/>
                <a:cs typeface="Calibri Light"/>
              </a:rPr>
              <a:t>Major Declaration </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7">
            <a:extLst>
              <a:ext uri="{FF2B5EF4-FFF2-40B4-BE49-F238E27FC236}">
                <a16:creationId xmlns:a16="http://schemas.microsoft.com/office/drawing/2014/main" id="{E05D42F8-4E2B-A5E0-9BD6-8D644A7FC30D}"/>
              </a:ext>
            </a:extLst>
          </p:cNvPr>
          <p:cNvSpPr>
            <a:spLocks noGrp="1"/>
          </p:cNvSpPr>
          <p:nvPr>
            <p:ph idx="1"/>
          </p:nvPr>
        </p:nvSpPr>
        <p:spPr>
          <a:xfrm>
            <a:off x="429369" y="2071316"/>
            <a:ext cx="5035164" cy="4119172"/>
          </a:xfrm>
        </p:spPr>
        <p:txBody>
          <a:bodyPr anchor="t">
            <a:normAutofit/>
          </a:bodyPr>
          <a:lstStyle/>
          <a:p>
            <a:r>
              <a:rPr lang="en-US" sz="1900">
                <a:ea typeface="Calibri"/>
                <a:cs typeface="Calibri"/>
              </a:rPr>
              <a:t>Declare any time before 4/15!</a:t>
            </a:r>
          </a:p>
          <a:p>
            <a:pPr lvl="1">
              <a:buFont typeface="Courier New" panose="020B0604020202020204" pitchFamily="34" charset="0"/>
              <a:buChar char="o"/>
            </a:pPr>
            <a:r>
              <a:rPr lang="en-US" sz="1500">
                <a:ea typeface="Calibri"/>
                <a:cs typeface="Calibri"/>
              </a:rPr>
              <a:t>Dec. 1 deadline for some study abroad programs</a:t>
            </a:r>
          </a:p>
          <a:p>
            <a:pPr lvl="1">
              <a:buFont typeface="Courier New" panose="020B0604020202020204" pitchFamily="34" charset="0"/>
              <a:buChar char="o"/>
            </a:pPr>
            <a:r>
              <a:rPr lang="en-US" sz="1500">
                <a:ea typeface="Calibri"/>
                <a:cs typeface="Calibri"/>
              </a:rPr>
              <a:t>Feb. 14 deadline for most study abroad programs</a:t>
            </a:r>
          </a:p>
          <a:p>
            <a:pPr lvl="1">
              <a:buFont typeface="Courier New" panose="020B0604020202020204" pitchFamily="34" charset="0"/>
              <a:buChar char="o"/>
            </a:pPr>
            <a:r>
              <a:rPr lang="en-US" sz="1500">
                <a:ea typeface="Calibri"/>
                <a:cs typeface="Calibri"/>
              </a:rPr>
              <a:t>Haverford declaration is in the spring </a:t>
            </a:r>
          </a:p>
          <a:p>
            <a:r>
              <a:rPr lang="en-US" sz="1900">
                <a:ea typeface="Calibri"/>
                <a:cs typeface="Calibri"/>
              </a:rPr>
              <a:t>Considerations and how to begin planning</a:t>
            </a:r>
          </a:p>
          <a:p>
            <a:pPr lvl="1">
              <a:buFont typeface="Courier New" panose="020B0604020202020204" pitchFamily="34" charset="0"/>
              <a:buChar char="o"/>
            </a:pPr>
            <a:r>
              <a:rPr lang="en-US" sz="1500">
                <a:ea typeface="Calibri"/>
                <a:cs typeface="Calibri"/>
              </a:rPr>
              <a:t>Major Work Plan in Bionic </a:t>
            </a:r>
          </a:p>
          <a:p>
            <a:pPr lvl="1">
              <a:buFont typeface="Courier New" panose="020B0604020202020204" pitchFamily="34" charset="0"/>
              <a:buChar char="o"/>
            </a:pPr>
            <a:r>
              <a:rPr lang="en-US" sz="1500">
                <a:ea typeface="Calibri"/>
                <a:cs typeface="Calibri"/>
              </a:rPr>
              <a:t>Upcoming workshop events </a:t>
            </a:r>
          </a:p>
          <a:p>
            <a:r>
              <a:rPr lang="en-US" sz="1900">
                <a:ea typeface="Calibri"/>
                <a:cs typeface="Calibri"/>
              </a:rPr>
              <a:t>Connect with Faculty in the Major </a:t>
            </a:r>
          </a:p>
          <a:p>
            <a:r>
              <a:rPr lang="en-US" sz="1900">
                <a:ea typeface="Calibri"/>
                <a:cs typeface="Calibri"/>
              </a:rPr>
              <a:t>Double Major, Independent Major, Minors</a:t>
            </a:r>
          </a:p>
          <a:p>
            <a:endParaRPr lang="en-US" sz="1900">
              <a:ea typeface="Calibri"/>
              <a:cs typeface="Calibri"/>
            </a:endParaRPr>
          </a:p>
          <a:p>
            <a:pPr lvl="1">
              <a:buFont typeface="Courier New" panose="020B0604020202020204" pitchFamily="34" charset="0"/>
              <a:buChar char="o"/>
            </a:pPr>
            <a:endParaRPr lang="en-US" sz="1500">
              <a:ea typeface="Calibri"/>
              <a:cs typeface="Calibri"/>
            </a:endParaRPr>
          </a:p>
        </p:txBody>
      </p:sp>
      <p:pic>
        <p:nvPicPr>
          <p:cNvPr id="4" name="Content Placeholder 3" descr="Our Dorms">
            <a:extLst>
              <a:ext uri="{FF2B5EF4-FFF2-40B4-BE49-F238E27FC236}">
                <a16:creationId xmlns:a16="http://schemas.microsoft.com/office/drawing/2014/main" id="{3980D112-EE65-EA51-7017-5C972EDA7329}"/>
              </a:ext>
            </a:extLst>
          </p:cNvPr>
          <p:cNvPicPr>
            <a:picLocks noChangeAspect="1"/>
          </p:cNvPicPr>
          <p:nvPr/>
        </p:nvPicPr>
        <p:blipFill>
          <a:blip r:embed="rId2"/>
          <a:srcRect l="29438" r="38350"/>
          <a:stretch/>
        </p:blipFill>
        <p:spPr>
          <a:xfrm>
            <a:off x="5756743" y="2093976"/>
            <a:ext cx="2955798" cy="4096512"/>
          </a:xfrm>
          <a:prstGeom prst="rect">
            <a:avLst/>
          </a:prstGeom>
        </p:spPr>
      </p:pic>
    </p:spTree>
    <p:extLst>
      <p:ext uri="{BB962C8B-B14F-4D97-AF65-F5344CB8AC3E}">
        <p14:creationId xmlns:p14="http://schemas.microsoft.com/office/powerpoint/2010/main" val="347746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4000">
              <a:schemeClr val="accent1">
                <a:lumMod val="20000"/>
                <a:lumOff val="80000"/>
              </a:schemeClr>
            </a:gs>
            <a:gs pos="83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4B4850-C27D-75B9-6DA1-CFA05D25A967}"/>
              </a:ext>
            </a:extLst>
          </p:cNvPr>
          <p:cNvSpPr>
            <a:spLocks noGrp="1"/>
          </p:cNvSpPr>
          <p:nvPr>
            <p:ph type="title"/>
          </p:nvPr>
        </p:nvSpPr>
        <p:spPr>
          <a:xfrm>
            <a:off x="628650" y="1412488"/>
            <a:ext cx="2174391" cy="4363844"/>
          </a:xfrm>
        </p:spPr>
        <p:txBody>
          <a:bodyPr anchor="t">
            <a:normAutofit/>
          </a:bodyPr>
          <a:lstStyle/>
          <a:p>
            <a:r>
              <a:rPr lang="en-US" sz="3500">
                <a:solidFill>
                  <a:srgbClr val="FFFFFF"/>
                </a:solidFill>
              </a:rPr>
              <a:t>Am I Eligible for Study Abroad?*</a:t>
            </a:r>
            <a:br>
              <a:rPr lang="en-US" sz="3500">
                <a:solidFill>
                  <a:srgbClr val="FFFFFF"/>
                </a:solidFill>
              </a:rPr>
            </a:br>
            <a:br>
              <a:rPr lang="en-US" sz="3500">
                <a:solidFill>
                  <a:srgbClr val="FFFFFF"/>
                </a:solidFill>
              </a:rPr>
            </a:br>
            <a:r>
              <a:rPr lang="en-US" sz="2000" i="1">
                <a:solidFill>
                  <a:srgbClr val="FFFFFF"/>
                </a:solidFill>
              </a:rPr>
              <a:t>*See the Study Abroad </a:t>
            </a:r>
            <a:r>
              <a:rPr lang="en-US" sz="2000" i="1">
                <a:solidFill>
                  <a:schemeClr val="accent4">
                    <a:lumMod val="60000"/>
                    <a:lumOff val="40000"/>
                  </a:schemeClr>
                </a:solidFill>
                <a:hlinkClick r:id="rId2">
                  <a:extLst>
                    <a:ext uri="{A12FA001-AC4F-418D-AE19-62706E023703}">
                      <ahyp:hlinkClr xmlns:ahyp="http://schemas.microsoft.com/office/drawing/2018/hyperlinkcolor" val="tx"/>
                    </a:ext>
                  </a:extLst>
                </a:hlinkClick>
              </a:rPr>
              <a:t>website</a:t>
            </a:r>
            <a:r>
              <a:rPr lang="en-US" sz="2000" i="1">
                <a:solidFill>
                  <a:srgbClr val="FFFFFF"/>
                </a:solidFill>
              </a:rPr>
              <a:t> for in-depth eligibility requirements!</a:t>
            </a:r>
            <a:endParaRPr lang="en-US" sz="3500" i="1">
              <a:solidFill>
                <a:srgbClr val="FFFFFF"/>
              </a:solidFill>
            </a:endParaRPr>
          </a:p>
        </p:txBody>
      </p:sp>
      <p:sp>
        <p:nvSpPr>
          <p:cNvPr id="3" name="Content Placeholder 2">
            <a:extLst>
              <a:ext uri="{FF2B5EF4-FFF2-40B4-BE49-F238E27FC236}">
                <a16:creationId xmlns:a16="http://schemas.microsoft.com/office/drawing/2014/main" id="{BB7633AD-C041-EB2E-22B2-95821DCD6D5C}"/>
              </a:ext>
            </a:extLst>
          </p:cNvPr>
          <p:cNvSpPr>
            <a:spLocks noGrp="1"/>
          </p:cNvSpPr>
          <p:nvPr>
            <p:ph sz="half" idx="1"/>
          </p:nvPr>
        </p:nvSpPr>
        <p:spPr>
          <a:xfrm>
            <a:off x="3285641" y="1412489"/>
            <a:ext cx="2570462" cy="4363844"/>
          </a:xfrm>
        </p:spPr>
        <p:txBody>
          <a:bodyPr>
            <a:normAutofit fontScale="85000" lnSpcReduction="10000"/>
          </a:bodyPr>
          <a:lstStyle/>
          <a:p>
            <a:pPr>
              <a:buFont typeface="Wingdings" panose="05000000000000000000" pitchFamily="2" charset="2"/>
              <a:buChar char="q"/>
            </a:pPr>
            <a:r>
              <a:rPr lang="en-US" sz="2400"/>
              <a:t>Are you a Sophomore seeking to go abroad as a Junior?</a:t>
            </a:r>
          </a:p>
          <a:p>
            <a:pPr>
              <a:buFont typeface="Wingdings" panose="05000000000000000000" pitchFamily="2" charset="2"/>
              <a:buChar char="q"/>
            </a:pPr>
            <a:r>
              <a:rPr lang="en-US" sz="2400"/>
              <a:t>Are you in good academic standing?</a:t>
            </a:r>
          </a:p>
          <a:p>
            <a:pPr lvl="1">
              <a:buFont typeface="Wingdings" panose="05000000000000000000" pitchFamily="2" charset="2"/>
              <a:buChar char="q"/>
            </a:pPr>
            <a:r>
              <a:rPr lang="en-US" sz="1800"/>
              <a:t>The minimum GPA for College Approval is 2.5, but some students with a GPA below 2.5 may be considered with extra review</a:t>
            </a:r>
          </a:p>
          <a:p>
            <a:pPr lvl="1">
              <a:buFont typeface="Wingdings" panose="05000000000000000000" pitchFamily="2" charset="2"/>
              <a:buChar char="q"/>
            </a:pPr>
            <a:r>
              <a:rPr lang="en-US" sz="1800"/>
              <a:t>Some specific programs may require higher GPAs</a:t>
            </a:r>
          </a:p>
          <a:p>
            <a:pPr marL="457200" lvl="1" indent="0">
              <a:buNone/>
            </a:pPr>
            <a:endParaRPr lang="en-US" sz="13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34AB27-E698-7514-052F-CAAB500EC761}"/>
              </a:ext>
            </a:extLst>
          </p:cNvPr>
          <p:cNvSpPr>
            <a:spLocks noGrp="1"/>
          </p:cNvSpPr>
          <p:nvPr>
            <p:ph sz="half" idx="2"/>
          </p:nvPr>
        </p:nvSpPr>
        <p:spPr>
          <a:xfrm>
            <a:off x="6338703" y="1412489"/>
            <a:ext cx="2398275" cy="4363844"/>
          </a:xfrm>
        </p:spPr>
        <p:txBody>
          <a:bodyPr>
            <a:normAutofit fontScale="85000" lnSpcReduction="10000"/>
          </a:bodyPr>
          <a:lstStyle/>
          <a:p>
            <a:pPr>
              <a:buFont typeface="Wingdings" panose="05000000000000000000" pitchFamily="2" charset="2"/>
              <a:buChar char="q"/>
            </a:pPr>
            <a:r>
              <a:rPr lang="en-US" sz="2400"/>
              <a:t>Have you declared a major or do you have plans to declare one?</a:t>
            </a:r>
          </a:p>
          <a:p>
            <a:pPr>
              <a:buFont typeface="Wingdings" panose="05000000000000000000" pitchFamily="2" charset="2"/>
              <a:buChar char="q"/>
            </a:pPr>
            <a:r>
              <a:rPr lang="en-US" sz="2400"/>
              <a:t>Will you be on campus the semester before you want to study abroad?</a:t>
            </a:r>
          </a:p>
        </p:txBody>
      </p:sp>
    </p:spTree>
    <p:extLst>
      <p:ext uri="{BB962C8B-B14F-4D97-AF65-F5344CB8AC3E}">
        <p14:creationId xmlns:p14="http://schemas.microsoft.com/office/powerpoint/2010/main" val="3685012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0F2F59-3A99-FBAA-2665-2580BA518EEC}"/>
              </a:ext>
              <a:ext uri="{C183D7F6-B498-43B3-948B-1728B52AA6E4}">
                <adec:decorative xmlns:adec="http://schemas.microsoft.com/office/drawing/2017/decorative" val="1"/>
              </a:ext>
            </a:extLst>
          </p:cNvPr>
          <p:cNvPicPr>
            <a:picLocks noChangeAspect="1"/>
          </p:cNvPicPr>
          <p:nvPr/>
        </p:nvPicPr>
        <p:blipFill>
          <a:blip r:embed="rId2"/>
          <a:srcRect l="38672" r="21834" b="-2"/>
          <a:stretch/>
        </p:blipFill>
        <p:spPr>
          <a:xfrm>
            <a:off x="20" y="-2"/>
            <a:ext cx="4057627" cy="6858002"/>
          </a:xfrm>
          <a:prstGeom prst="rect">
            <a:avLst/>
          </a:prstGeom>
        </p:spPr>
      </p:pic>
      <p:sp useBgFill="1">
        <p:nvSpPr>
          <p:cNvPr id="57" name="Rectangle 5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E50A31-D546-0EDB-D336-4C3ACDB078F6}"/>
              </a:ext>
            </a:extLst>
          </p:cNvPr>
          <p:cNvSpPr txBox="1">
            <a:spLocks noGrp="1"/>
          </p:cNvSpPr>
          <p:nvPr>
            <p:ph type="title" idx="4294967295"/>
          </p:nvPr>
        </p:nvSpPr>
        <p:spPr>
          <a:xfrm>
            <a:off x="4586487" y="405685"/>
            <a:ext cx="4098726" cy="15593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500" b="1" i="1" u="none" strike="noStrike" kern="1200" cap="none" spc="0" normalizeH="0" baseline="0" noProof="0">
                <a:ln>
                  <a:noFill/>
                </a:ln>
                <a:solidFill>
                  <a:schemeClr val="tx1"/>
                </a:solidFill>
                <a:effectLst/>
                <a:uLnTx/>
                <a:uFillTx/>
                <a:latin typeface="+mj-lt"/>
                <a:ea typeface="+mj-ea"/>
                <a:cs typeface="+mj-cs"/>
              </a:rPr>
              <a:t>Why Should I Go Abroad?</a:t>
            </a:r>
          </a:p>
        </p:txBody>
      </p:sp>
      <p:grpSp>
        <p:nvGrpSpPr>
          <p:cNvPr id="13" name="Group 12" descr="Here are some helpful questions to ask yourself if you are considering studying abroad:&#10;&#10;Are you interested in an international internship or volunteer opportunity?&#10;Do you want to get a new perspective on a field that interests you?&#10;Do you want to network abroad with others who have similar goals and interests?&#10;&#10;Are you interested in language immersion for a semester or full-year?&#10;Do you want to do research as part of a course abroad?&#10;Is there a program/course that would enhance your plans for your Major, Minor, and/or Concentration? &#10;&#10;Do you want to want to make new friends and connections abroad?&#10;Do you want to learn more about yourself and the world around you?&#10;Are you interested in living abroad after graduation?">
            <a:extLst>
              <a:ext uri="{FF2B5EF4-FFF2-40B4-BE49-F238E27FC236}">
                <a16:creationId xmlns:a16="http://schemas.microsoft.com/office/drawing/2014/main" id="{551A7D72-F6F2-12CB-0DB2-90E5357337F3}"/>
              </a:ext>
            </a:extLst>
          </p:cNvPr>
          <p:cNvGrpSpPr/>
          <p:nvPr/>
        </p:nvGrpSpPr>
        <p:grpSpPr>
          <a:xfrm>
            <a:off x="4290170" y="2205084"/>
            <a:ext cx="4596165" cy="4413791"/>
            <a:chOff x="4290170" y="2205084"/>
            <a:chExt cx="4596165" cy="4413791"/>
          </a:xfrm>
        </p:grpSpPr>
        <p:sp>
          <p:nvSpPr>
            <p:cNvPr id="14" name="Freeform: Shape 13">
              <a:extLst>
                <a:ext uri="{FF2B5EF4-FFF2-40B4-BE49-F238E27FC236}">
                  <a16:creationId xmlns:a16="http://schemas.microsoft.com/office/drawing/2014/main" id="{36F06C44-87F5-BB03-6D2D-139F9F314919}"/>
                </a:ext>
              </a:extLst>
            </p:cNvPr>
            <p:cNvSpPr/>
            <p:nvPr/>
          </p:nvSpPr>
          <p:spPr>
            <a:xfrm>
              <a:off x="5436515" y="2205084"/>
              <a:ext cx="3449574" cy="1414676"/>
            </a:xfrm>
            <a:custGeom>
              <a:avLst/>
              <a:gdLst>
                <a:gd name="connsiteX0" fmla="*/ 0 w 3449574"/>
                <a:gd name="connsiteY0" fmla="*/ 0 h 1414676"/>
                <a:gd name="connsiteX1" fmla="*/ 3449574 w 3449574"/>
                <a:gd name="connsiteY1" fmla="*/ 0 h 1414676"/>
                <a:gd name="connsiteX2" fmla="*/ 3449574 w 3449574"/>
                <a:gd name="connsiteY2" fmla="*/ 1414676 h 1414676"/>
                <a:gd name="connsiteX3" fmla="*/ 0 w 3449574"/>
                <a:gd name="connsiteY3" fmla="*/ 1414676 h 1414676"/>
                <a:gd name="connsiteX4" fmla="*/ 0 w 3449574"/>
                <a:gd name="connsiteY4" fmla="*/ 0 h 141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9574" h="1414676">
                  <a:moveTo>
                    <a:pt x="0" y="0"/>
                  </a:moveTo>
                  <a:lnTo>
                    <a:pt x="3449574" y="0"/>
                  </a:lnTo>
                  <a:lnTo>
                    <a:pt x="3449574" y="1414676"/>
                  </a:lnTo>
                  <a:lnTo>
                    <a:pt x="0" y="1414676"/>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6931" tIns="359328" rIns="66931" bIns="359328" numCol="1" spcCol="1270" anchor="ctr" anchorCtr="0">
              <a:noAutofit/>
            </a:bodyPr>
            <a:lstStyle/>
            <a:p>
              <a:pPr marL="0" lvl="0" indent="0" algn="l" defTabSz="533400">
                <a:lnSpc>
                  <a:spcPct val="90000"/>
                </a:lnSpc>
                <a:spcBef>
                  <a:spcPct val="0"/>
                </a:spcBef>
                <a:spcAft>
                  <a:spcPct val="35000"/>
                </a:spcAft>
                <a:buNone/>
              </a:pPr>
              <a:endParaRPr lang="en-US" sz="1200" kern="1200"/>
            </a:p>
            <a:p>
              <a:pPr marL="0" lvl="0" indent="0" algn="l" defTabSz="533400">
                <a:lnSpc>
                  <a:spcPct val="90000"/>
                </a:lnSpc>
                <a:spcBef>
                  <a:spcPct val="0"/>
                </a:spcBef>
                <a:spcAft>
                  <a:spcPct val="35000"/>
                </a:spcAft>
                <a:buNone/>
              </a:pPr>
              <a:r>
                <a:rPr lang="en-US" sz="1200" kern="1200"/>
                <a:t>Are you interested in an international internship or volunteer opportunity?</a:t>
              </a:r>
            </a:p>
            <a:p>
              <a:pPr marL="0" lvl="0" indent="0" algn="l" defTabSz="533400">
                <a:lnSpc>
                  <a:spcPct val="90000"/>
                </a:lnSpc>
                <a:spcBef>
                  <a:spcPct val="0"/>
                </a:spcBef>
                <a:spcAft>
                  <a:spcPct val="35000"/>
                </a:spcAft>
                <a:buNone/>
              </a:pPr>
              <a:r>
                <a:rPr lang="en-US" sz="1200" kern="1200"/>
                <a:t>Do you want to get a new perspective on a field that interests you?</a:t>
              </a:r>
            </a:p>
            <a:p>
              <a:pPr marL="0" lvl="0" indent="0" algn="l" defTabSz="533400">
                <a:lnSpc>
                  <a:spcPct val="90000"/>
                </a:lnSpc>
                <a:spcBef>
                  <a:spcPct val="0"/>
                </a:spcBef>
                <a:spcAft>
                  <a:spcPct val="35000"/>
                </a:spcAft>
                <a:buNone/>
              </a:pPr>
              <a:r>
                <a:rPr lang="en-US" sz="1200" kern="1200"/>
                <a:t>Do you want to network abroad with others who have similar goals and interests?</a:t>
              </a:r>
            </a:p>
            <a:p>
              <a:pPr marL="0" lvl="0" indent="0" algn="l" defTabSz="711200">
                <a:lnSpc>
                  <a:spcPct val="90000"/>
                </a:lnSpc>
                <a:spcBef>
                  <a:spcPct val="0"/>
                </a:spcBef>
                <a:spcAft>
                  <a:spcPct val="35000"/>
                </a:spcAft>
                <a:buNone/>
              </a:pPr>
              <a:endParaRPr lang="en-US" sz="1600" kern="1200"/>
            </a:p>
          </p:txBody>
        </p:sp>
        <p:sp>
          <p:nvSpPr>
            <p:cNvPr id="15" name="Freeform: Shape 14">
              <a:extLst>
                <a:ext uri="{FF2B5EF4-FFF2-40B4-BE49-F238E27FC236}">
                  <a16:creationId xmlns:a16="http://schemas.microsoft.com/office/drawing/2014/main" id="{A4B11F16-C4A1-062D-A5E9-30F3FF9C1D8E}"/>
                </a:ext>
              </a:extLst>
            </p:cNvPr>
            <p:cNvSpPr/>
            <p:nvPr/>
          </p:nvSpPr>
          <p:spPr>
            <a:xfrm>
              <a:off x="4290170" y="2205084"/>
              <a:ext cx="1146345" cy="1414676"/>
            </a:xfrm>
            <a:custGeom>
              <a:avLst/>
              <a:gdLst>
                <a:gd name="connsiteX0" fmla="*/ 0 w 1146345"/>
                <a:gd name="connsiteY0" fmla="*/ 0 h 1414676"/>
                <a:gd name="connsiteX1" fmla="*/ 1146345 w 1146345"/>
                <a:gd name="connsiteY1" fmla="*/ 0 h 1414676"/>
                <a:gd name="connsiteX2" fmla="*/ 1146345 w 1146345"/>
                <a:gd name="connsiteY2" fmla="*/ 1414676 h 1414676"/>
                <a:gd name="connsiteX3" fmla="*/ 0 w 1146345"/>
                <a:gd name="connsiteY3" fmla="*/ 1414676 h 1414676"/>
                <a:gd name="connsiteX4" fmla="*/ 0 w 1146345"/>
                <a:gd name="connsiteY4" fmla="*/ 0 h 141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345" h="1414676">
                  <a:moveTo>
                    <a:pt x="0" y="0"/>
                  </a:moveTo>
                  <a:lnTo>
                    <a:pt x="1146345" y="0"/>
                  </a:lnTo>
                  <a:lnTo>
                    <a:pt x="1146345" y="1414676"/>
                  </a:lnTo>
                  <a:lnTo>
                    <a:pt x="0" y="1414676"/>
                  </a:lnTo>
                  <a:lnTo>
                    <a:pt x="0" y="0"/>
                  </a:lnTo>
                  <a:close/>
                </a:path>
              </a:pathLst>
            </a:custGeom>
            <a:solidFill>
              <a:schemeClr val="accent4">
                <a:lumMod val="50000"/>
              </a:schemeClr>
            </a:solidFill>
          </p:spPr>
          <p:style>
            <a:lnRef idx="2">
              <a:schemeClr val="accent4">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45635" tIns="139739" rIns="45635" bIns="139739" numCol="1" spcCol="1270" anchor="ctr" anchorCtr="0">
              <a:noAutofit/>
            </a:bodyPr>
            <a:lstStyle/>
            <a:p>
              <a:pPr marL="0" lvl="0" indent="0" algn="ctr" defTabSz="666750">
                <a:lnSpc>
                  <a:spcPct val="90000"/>
                </a:lnSpc>
                <a:spcBef>
                  <a:spcPct val="0"/>
                </a:spcBef>
                <a:spcAft>
                  <a:spcPct val="35000"/>
                </a:spcAft>
                <a:buNone/>
              </a:pPr>
              <a:r>
                <a:rPr lang="en-US" sz="1500" kern="1200"/>
                <a:t>Professional Development</a:t>
              </a:r>
            </a:p>
          </p:txBody>
        </p:sp>
        <p:sp>
          <p:nvSpPr>
            <p:cNvPr id="16" name="Freeform: Shape 15">
              <a:extLst>
                <a:ext uri="{FF2B5EF4-FFF2-40B4-BE49-F238E27FC236}">
                  <a16:creationId xmlns:a16="http://schemas.microsoft.com/office/drawing/2014/main" id="{9DA10DF2-395D-6CFB-4F58-8F101FF738FE}"/>
                </a:ext>
              </a:extLst>
            </p:cNvPr>
            <p:cNvSpPr/>
            <p:nvPr/>
          </p:nvSpPr>
          <p:spPr>
            <a:xfrm>
              <a:off x="5433168" y="3704641"/>
              <a:ext cx="3453167" cy="1414676"/>
            </a:xfrm>
            <a:custGeom>
              <a:avLst/>
              <a:gdLst>
                <a:gd name="connsiteX0" fmla="*/ 0 w 3453167"/>
                <a:gd name="connsiteY0" fmla="*/ 0 h 1414676"/>
                <a:gd name="connsiteX1" fmla="*/ 3453167 w 3453167"/>
                <a:gd name="connsiteY1" fmla="*/ 0 h 1414676"/>
                <a:gd name="connsiteX2" fmla="*/ 3453167 w 3453167"/>
                <a:gd name="connsiteY2" fmla="*/ 1414676 h 1414676"/>
                <a:gd name="connsiteX3" fmla="*/ 0 w 3453167"/>
                <a:gd name="connsiteY3" fmla="*/ 1414676 h 1414676"/>
                <a:gd name="connsiteX4" fmla="*/ 0 w 3453167"/>
                <a:gd name="connsiteY4" fmla="*/ 0 h 141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3167" h="1414676">
                  <a:moveTo>
                    <a:pt x="0" y="0"/>
                  </a:moveTo>
                  <a:lnTo>
                    <a:pt x="3453167" y="0"/>
                  </a:lnTo>
                  <a:lnTo>
                    <a:pt x="3453167" y="1414676"/>
                  </a:lnTo>
                  <a:lnTo>
                    <a:pt x="0" y="1414676"/>
                  </a:lnTo>
                  <a:lnTo>
                    <a:pt x="0" y="0"/>
                  </a:lnTo>
                  <a:close/>
                </a:path>
              </a:pathLst>
            </a:custGeom>
          </p:spPr>
          <p:style>
            <a:lnRef idx="2">
              <a:schemeClr val="accent4">
                <a:tint val="40000"/>
                <a:alpha val="90000"/>
                <a:hueOff val="5756959"/>
                <a:satOff val="-30630"/>
                <a:lumOff val="-1745"/>
                <a:alphaOff val="0"/>
              </a:schemeClr>
            </a:lnRef>
            <a:fillRef idx="1">
              <a:schemeClr val="accent4">
                <a:tint val="40000"/>
                <a:alpha val="90000"/>
                <a:hueOff val="5756959"/>
                <a:satOff val="-30630"/>
                <a:lumOff val="-1745"/>
                <a:alphaOff val="0"/>
              </a:schemeClr>
            </a:fillRef>
            <a:effectRef idx="0">
              <a:schemeClr val="accent4">
                <a:tint val="40000"/>
                <a:alpha val="90000"/>
                <a:hueOff val="5756959"/>
                <a:satOff val="-30630"/>
                <a:lumOff val="-1745"/>
                <a:alphaOff val="0"/>
              </a:schemeClr>
            </a:effectRef>
            <a:fontRef idx="minor">
              <a:schemeClr val="dk1">
                <a:hueOff val="0"/>
                <a:satOff val="0"/>
                <a:lumOff val="0"/>
                <a:alphaOff val="0"/>
              </a:schemeClr>
            </a:fontRef>
          </p:style>
          <p:txBody>
            <a:bodyPr spcFirstLastPara="0" vert="horz" wrap="square" lIns="67001" tIns="359328" rIns="67001" bIns="359328" numCol="1" spcCol="1270" anchor="ctr" anchorCtr="0">
              <a:noAutofit/>
            </a:bodyPr>
            <a:lstStyle/>
            <a:p>
              <a:pPr marL="0" lvl="0" indent="0" algn="l" defTabSz="533400">
                <a:lnSpc>
                  <a:spcPct val="90000"/>
                </a:lnSpc>
                <a:spcBef>
                  <a:spcPct val="0"/>
                </a:spcBef>
                <a:spcAft>
                  <a:spcPct val="35000"/>
                </a:spcAft>
                <a:buNone/>
              </a:pPr>
              <a:endParaRPr lang="en-US" sz="1200" b="0" i="0" kern="1200"/>
            </a:p>
            <a:p>
              <a:pPr marL="0" lvl="0" indent="0" algn="l" defTabSz="533400">
                <a:lnSpc>
                  <a:spcPct val="90000"/>
                </a:lnSpc>
                <a:spcBef>
                  <a:spcPct val="0"/>
                </a:spcBef>
                <a:spcAft>
                  <a:spcPct val="35000"/>
                </a:spcAft>
                <a:buNone/>
              </a:pPr>
              <a:r>
                <a:rPr lang="en-US" sz="1200" b="0" i="0" kern="1200"/>
                <a:t>Are you interested in language immersion for a semester or full-year?</a:t>
              </a:r>
            </a:p>
            <a:p>
              <a:pPr marL="0" lvl="0" indent="0" algn="l" defTabSz="533400">
                <a:lnSpc>
                  <a:spcPct val="90000"/>
                </a:lnSpc>
                <a:spcBef>
                  <a:spcPct val="0"/>
                </a:spcBef>
                <a:spcAft>
                  <a:spcPct val="35000"/>
                </a:spcAft>
                <a:buNone/>
              </a:pPr>
              <a:r>
                <a:rPr lang="en-US" sz="1200" b="0" i="0" kern="1200"/>
                <a:t>Do you want to do research as part of a course abroad?</a:t>
              </a:r>
            </a:p>
            <a:p>
              <a:pPr marL="0" lvl="0" indent="0" algn="l" defTabSz="533400">
                <a:lnSpc>
                  <a:spcPct val="90000"/>
                </a:lnSpc>
                <a:spcBef>
                  <a:spcPct val="0"/>
                </a:spcBef>
                <a:spcAft>
                  <a:spcPct val="35000"/>
                </a:spcAft>
                <a:buNone/>
              </a:pPr>
              <a:r>
                <a:rPr lang="en-US" sz="1200" b="0" i="0" kern="1200"/>
                <a:t>Is there a program/course that would enhance your plans for your Major, Minor, and/or Concentration? </a:t>
              </a:r>
            </a:p>
            <a:p>
              <a:pPr marL="0" lvl="0" indent="0" algn="l" defTabSz="622300">
                <a:lnSpc>
                  <a:spcPct val="90000"/>
                </a:lnSpc>
                <a:spcBef>
                  <a:spcPct val="0"/>
                </a:spcBef>
                <a:spcAft>
                  <a:spcPct val="35000"/>
                </a:spcAft>
                <a:buNone/>
              </a:pPr>
              <a:endParaRPr lang="en-US" sz="1400" b="0" i="0" kern="1200"/>
            </a:p>
          </p:txBody>
        </p:sp>
        <p:sp>
          <p:nvSpPr>
            <p:cNvPr id="17" name="Freeform: Shape 16">
              <a:extLst>
                <a:ext uri="{FF2B5EF4-FFF2-40B4-BE49-F238E27FC236}">
                  <a16:creationId xmlns:a16="http://schemas.microsoft.com/office/drawing/2014/main" id="{99C70084-DC4E-5A04-7052-86761F34017B}"/>
                </a:ext>
              </a:extLst>
            </p:cNvPr>
            <p:cNvSpPr/>
            <p:nvPr/>
          </p:nvSpPr>
          <p:spPr>
            <a:xfrm>
              <a:off x="4290170" y="3704641"/>
              <a:ext cx="1142998" cy="1414676"/>
            </a:xfrm>
            <a:custGeom>
              <a:avLst/>
              <a:gdLst>
                <a:gd name="connsiteX0" fmla="*/ 0 w 1142998"/>
                <a:gd name="connsiteY0" fmla="*/ 0 h 1414676"/>
                <a:gd name="connsiteX1" fmla="*/ 1142998 w 1142998"/>
                <a:gd name="connsiteY1" fmla="*/ 0 h 1414676"/>
                <a:gd name="connsiteX2" fmla="*/ 1142998 w 1142998"/>
                <a:gd name="connsiteY2" fmla="*/ 1414676 h 1414676"/>
                <a:gd name="connsiteX3" fmla="*/ 0 w 1142998"/>
                <a:gd name="connsiteY3" fmla="*/ 1414676 h 1414676"/>
                <a:gd name="connsiteX4" fmla="*/ 0 w 1142998"/>
                <a:gd name="connsiteY4" fmla="*/ 0 h 141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98" h="1414676">
                  <a:moveTo>
                    <a:pt x="0" y="0"/>
                  </a:moveTo>
                  <a:lnTo>
                    <a:pt x="1142998" y="0"/>
                  </a:lnTo>
                  <a:lnTo>
                    <a:pt x="1142998" y="1414676"/>
                  </a:lnTo>
                  <a:lnTo>
                    <a:pt x="0" y="1414676"/>
                  </a:lnTo>
                  <a:lnTo>
                    <a:pt x="0" y="0"/>
                  </a:lnTo>
                  <a:close/>
                </a:path>
              </a:pathLst>
            </a:custGeom>
            <a:solidFill>
              <a:schemeClr val="accent6">
                <a:lumMod val="75000"/>
              </a:schemeClr>
            </a:solidFill>
          </p:spPr>
          <p:style>
            <a:lnRef idx="2">
              <a:schemeClr val="accent4">
                <a:hueOff val="5197846"/>
                <a:satOff val="-23984"/>
                <a:lumOff val="883"/>
                <a:alphaOff val="0"/>
              </a:schemeClr>
            </a:lnRef>
            <a:fillRef idx="1">
              <a:schemeClr val="accent4">
                <a:hueOff val="5197846"/>
                <a:satOff val="-23984"/>
                <a:lumOff val="883"/>
                <a:alphaOff val="0"/>
              </a:schemeClr>
            </a:fillRef>
            <a:effectRef idx="1">
              <a:schemeClr val="accent4">
                <a:hueOff val="5197846"/>
                <a:satOff val="-23984"/>
                <a:lumOff val="883"/>
                <a:alphaOff val="0"/>
              </a:schemeClr>
            </a:effectRef>
            <a:fontRef idx="minor">
              <a:schemeClr val="lt1"/>
            </a:fontRef>
          </p:style>
          <p:txBody>
            <a:bodyPr spcFirstLastPara="0" vert="horz" wrap="square" lIns="45683" tIns="139739" rIns="45683" bIns="139739" numCol="1" spcCol="1270" anchor="ctr" anchorCtr="0">
              <a:noAutofit/>
            </a:bodyPr>
            <a:lstStyle/>
            <a:p>
              <a:pPr marL="0" lvl="0" indent="0" algn="ctr" defTabSz="666750">
                <a:lnSpc>
                  <a:spcPct val="90000"/>
                </a:lnSpc>
                <a:spcBef>
                  <a:spcPct val="0"/>
                </a:spcBef>
                <a:spcAft>
                  <a:spcPct val="35000"/>
                </a:spcAft>
                <a:buNone/>
              </a:pPr>
              <a:r>
                <a:rPr lang="en-US" sz="1500" kern="1200"/>
                <a:t>Academic Interests</a:t>
              </a:r>
            </a:p>
          </p:txBody>
        </p:sp>
        <p:sp>
          <p:nvSpPr>
            <p:cNvPr id="18" name="Freeform: Shape 17">
              <a:extLst>
                <a:ext uri="{FF2B5EF4-FFF2-40B4-BE49-F238E27FC236}">
                  <a16:creationId xmlns:a16="http://schemas.microsoft.com/office/drawing/2014/main" id="{531D8958-E487-2849-23F0-26EED157EE76}"/>
                </a:ext>
              </a:extLst>
            </p:cNvPr>
            <p:cNvSpPr/>
            <p:nvPr/>
          </p:nvSpPr>
          <p:spPr>
            <a:xfrm>
              <a:off x="5433168" y="5204199"/>
              <a:ext cx="3453167" cy="1414676"/>
            </a:xfrm>
            <a:custGeom>
              <a:avLst/>
              <a:gdLst>
                <a:gd name="connsiteX0" fmla="*/ 0 w 3453167"/>
                <a:gd name="connsiteY0" fmla="*/ 0 h 1414676"/>
                <a:gd name="connsiteX1" fmla="*/ 3453167 w 3453167"/>
                <a:gd name="connsiteY1" fmla="*/ 0 h 1414676"/>
                <a:gd name="connsiteX2" fmla="*/ 3453167 w 3453167"/>
                <a:gd name="connsiteY2" fmla="*/ 1414676 h 1414676"/>
                <a:gd name="connsiteX3" fmla="*/ 0 w 3453167"/>
                <a:gd name="connsiteY3" fmla="*/ 1414676 h 1414676"/>
                <a:gd name="connsiteX4" fmla="*/ 0 w 3453167"/>
                <a:gd name="connsiteY4" fmla="*/ 0 h 141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3167" h="1414676">
                  <a:moveTo>
                    <a:pt x="0" y="0"/>
                  </a:moveTo>
                  <a:lnTo>
                    <a:pt x="3453167" y="0"/>
                  </a:lnTo>
                  <a:lnTo>
                    <a:pt x="3453167" y="1414676"/>
                  </a:lnTo>
                  <a:lnTo>
                    <a:pt x="0" y="1414676"/>
                  </a:lnTo>
                  <a:lnTo>
                    <a:pt x="0" y="0"/>
                  </a:lnTo>
                  <a:close/>
                </a:path>
              </a:pathLst>
            </a:custGeom>
          </p:spPr>
          <p:style>
            <a:lnRef idx="2">
              <a:schemeClr val="accent4">
                <a:tint val="40000"/>
                <a:alpha val="90000"/>
                <a:hueOff val="11513918"/>
                <a:satOff val="-61261"/>
                <a:lumOff val="-3490"/>
                <a:alphaOff val="0"/>
              </a:schemeClr>
            </a:lnRef>
            <a:fillRef idx="1">
              <a:schemeClr val="accent4">
                <a:tint val="40000"/>
                <a:alpha val="90000"/>
                <a:hueOff val="11513918"/>
                <a:satOff val="-61261"/>
                <a:lumOff val="-3490"/>
                <a:alphaOff val="0"/>
              </a:schemeClr>
            </a:fillRef>
            <a:effectRef idx="0">
              <a:schemeClr val="accent4">
                <a:tint val="40000"/>
                <a:alpha val="90000"/>
                <a:hueOff val="11513918"/>
                <a:satOff val="-61261"/>
                <a:lumOff val="-3490"/>
                <a:alphaOff val="0"/>
              </a:schemeClr>
            </a:effectRef>
            <a:fontRef idx="minor">
              <a:schemeClr val="dk1">
                <a:hueOff val="0"/>
                <a:satOff val="0"/>
                <a:lumOff val="0"/>
                <a:alphaOff val="0"/>
              </a:schemeClr>
            </a:fontRef>
          </p:style>
          <p:txBody>
            <a:bodyPr spcFirstLastPara="0" vert="horz" wrap="square" lIns="67001" tIns="359328" rIns="67001" bIns="359328" numCol="1" spcCol="1270" anchor="ctr" anchorCtr="0">
              <a:noAutofit/>
            </a:bodyPr>
            <a:lstStyle/>
            <a:p>
              <a:pPr marL="0" lvl="0" indent="0" algn="l" defTabSz="533400">
                <a:lnSpc>
                  <a:spcPct val="90000"/>
                </a:lnSpc>
                <a:spcBef>
                  <a:spcPct val="0"/>
                </a:spcBef>
                <a:spcAft>
                  <a:spcPct val="35000"/>
                </a:spcAft>
                <a:buNone/>
              </a:pPr>
              <a:r>
                <a:rPr lang="en-US" sz="1200" kern="1200"/>
                <a:t>Do you want to want to make new friends and connections abroad?</a:t>
              </a:r>
            </a:p>
            <a:p>
              <a:pPr marL="0" lvl="0" indent="0" algn="l" defTabSz="533400">
                <a:lnSpc>
                  <a:spcPct val="90000"/>
                </a:lnSpc>
                <a:spcBef>
                  <a:spcPct val="0"/>
                </a:spcBef>
                <a:spcAft>
                  <a:spcPct val="35000"/>
                </a:spcAft>
                <a:buNone/>
              </a:pPr>
              <a:r>
                <a:rPr lang="en-US" sz="1200" kern="1200"/>
                <a:t>Do you want to learn more about yourself and the world around you?</a:t>
              </a:r>
            </a:p>
            <a:p>
              <a:pPr marL="0" lvl="0" indent="0" algn="l" defTabSz="533400">
                <a:lnSpc>
                  <a:spcPct val="90000"/>
                </a:lnSpc>
                <a:spcBef>
                  <a:spcPct val="0"/>
                </a:spcBef>
                <a:spcAft>
                  <a:spcPct val="35000"/>
                </a:spcAft>
                <a:buNone/>
              </a:pPr>
              <a:r>
                <a:rPr lang="en-US" sz="1200" kern="1200"/>
                <a:t>Are you interested in living abroad after graduation?</a:t>
              </a:r>
            </a:p>
            <a:p>
              <a:pPr marL="0" lvl="0" indent="0" algn="l" defTabSz="533400">
                <a:lnSpc>
                  <a:spcPct val="90000"/>
                </a:lnSpc>
                <a:spcBef>
                  <a:spcPct val="0"/>
                </a:spcBef>
                <a:spcAft>
                  <a:spcPct val="35000"/>
                </a:spcAft>
                <a:buNone/>
              </a:pPr>
              <a:endParaRPr lang="en-US" sz="1100" kern="1200"/>
            </a:p>
          </p:txBody>
        </p:sp>
        <p:sp>
          <p:nvSpPr>
            <p:cNvPr id="19" name="Freeform: Shape 18">
              <a:extLst>
                <a:ext uri="{FF2B5EF4-FFF2-40B4-BE49-F238E27FC236}">
                  <a16:creationId xmlns:a16="http://schemas.microsoft.com/office/drawing/2014/main" id="{06C32A31-6F78-0694-8C63-95830501213E}"/>
                </a:ext>
              </a:extLst>
            </p:cNvPr>
            <p:cNvSpPr/>
            <p:nvPr/>
          </p:nvSpPr>
          <p:spPr>
            <a:xfrm>
              <a:off x="4290170" y="5204199"/>
              <a:ext cx="1142998" cy="1414676"/>
            </a:xfrm>
            <a:custGeom>
              <a:avLst/>
              <a:gdLst>
                <a:gd name="connsiteX0" fmla="*/ 0 w 1142998"/>
                <a:gd name="connsiteY0" fmla="*/ 0 h 1414676"/>
                <a:gd name="connsiteX1" fmla="*/ 1142998 w 1142998"/>
                <a:gd name="connsiteY1" fmla="*/ 0 h 1414676"/>
                <a:gd name="connsiteX2" fmla="*/ 1142998 w 1142998"/>
                <a:gd name="connsiteY2" fmla="*/ 1414676 h 1414676"/>
                <a:gd name="connsiteX3" fmla="*/ 0 w 1142998"/>
                <a:gd name="connsiteY3" fmla="*/ 1414676 h 1414676"/>
                <a:gd name="connsiteX4" fmla="*/ 0 w 1142998"/>
                <a:gd name="connsiteY4" fmla="*/ 0 h 141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98" h="1414676">
                  <a:moveTo>
                    <a:pt x="0" y="0"/>
                  </a:moveTo>
                  <a:lnTo>
                    <a:pt x="1142998" y="0"/>
                  </a:lnTo>
                  <a:lnTo>
                    <a:pt x="1142998" y="1414676"/>
                  </a:lnTo>
                  <a:lnTo>
                    <a:pt x="0" y="1414676"/>
                  </a:lnTo>
                  <a:lnTo>
                    <a:pt x="0"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1">
              <a:schemeClr val="accent4">
                <a:hueOff val="10395692"/>
                <a:satOff val="-47968"/>
                <a:lumOff val="1765"/>
                <a:alphaOff val="0"/>
              </a:schemeClr>
            </a:effectRef>
            <a:fontRef idx="minor">
              <a:schemeClr val="lt1"/>
            </a:fontRef>
          </p:style>
          <p:txBody>
            <a:bodyPr spcFirstLastPara="0" vert="horz" wrap="square" lIns="45683" tIns="139739" rIns="45683" bIns="139739" numCol="1" spcCol="1270" anchor="ctr" anchorCtr="0">
              <a:noAutofit/>
            </a:bodyPr>
            <a:lstStyle/>
            <a:p>
              <a:pPr marL="0" lvl="0" indent="0" algn="ctr" defTabSz="666750">
                <a:lnSpc>
                  <a:spcPct val="90000"/>
                </a:lnSpc>
                <a:spcBef>
                  <a:spcPct val="0"/>
                </a:spcBef>
                <a:spcAft>
                  <a:spcPct val="35000"/>
                </a:spcAft>
                <a:buNone/>
              </a:pPr>
              <a:r>
                <a:rPr lang="en-US" sz="1500" kern="1200"/>
                <a:t>Personal Interests</a:t>
              </a:r>
            </a:p>
          </p:txBody>
        </p:sp>
      </p:grpSp>
    </p:spTree>
    <p:extLst>
      <p:ext uri="{BB962C8B-B14F-4D97-AF65-F5344CB8AC3E}">
        <p14:creationId xmlns:p14="http://schemas.microsoft.com/office/powerpoint/2010/main" val="423049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6000" r="-6000"/>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F83D93-0BBF-6695-952D-11D682D9EE10}"/>
              </a:ext>
            </a:extLst>
          </p:cNvPr>
          <p:cNvSpPr>
            <a:spLocks noGrp="1"/>
          </p:cNvSpPr>
          <p:nvPr>
            <p:ph type="title"/>
          </p:nvPr>
        </p:nvSpPr>
        <p:spPr>
          <a:xfrm>
            <a:off x="628650" y="556995"/>
            <a:ext cx="7886700" cy="1133693"/>
          </a:xfrm>
          <a:noFill/>
        </p:spPr>
        <p:txBody>
          <a:bodyPr vert="horz" lIns="91440" tIns="45720" rIns="91440" bIns="45720" rtlCol="0" anchor="ctr">
            <a:normAutofit/>
          </a:bodyPr>
          <a:lstStyle/>
          <a:p>
            <a:pPr algn="ctr"/>
            <a:r>
              <a:rPr lang="en-US" sz="3500" b="1" i="1" kern="1200">
                <a:solidFill>
                  <a:schemeClr val="tx1"/>
                </a:solidFill>
                <a:latin typeface="+mj-lt"/>
                <a:ea typeface="+mj-ea"/>
                <a:cs typeface="+mj-cs"/>
              </a:rPr>
              <a:t>Did You Know?</a:t>
            </a:r>
          </a:p>
        </p:txBody>
      </p:sp>
      <p:grpSp>
        <p:nvGrpSpPr>
          <p:cNvPr id="3" name="Group 2" descr="Students studying abroad pay Bryn Mawr tuition, and pay room &amp; board directly to their host program.&#10;Financial Aid still applies for both tuition and room &amp; board. Some programs have language requirements, but others are not as intensive.&#10;If studying abroad in a country where the local language is not English, you will take at least 1 language course. If offered, your other courses may be taught in English. The application for College approval is not competitive.&#10;Most Study Abroad programs are also not competitive, although we encourage applying early. Exceptions may include Oxford or London School of Economics, or Exchange programs.">
            <a:extLst>
              <a:ext uri="{FF2B5EF4-FFF2-40B4-BE49-F238E27FC236}">
                <a16:creationId xmlns:a16="http://schemas.microsoft.com/office/drawing/2014/main" id="{E2A38C73-45FE-6414-ED56-4BBA501EA7EE}"/>
              </a:ext>
            </a:extLst>
          </p:cNvPr>
          <p:cNvGrpSpPr/>
          <p:nvPr/>
        </p:nvGrpSpPr>
        <p:grpSpPr>
          <a:xfrm>
            <a:off x="628650" y="1825625"/>
            <a:ext cx="7886700" cy="4350805"/>
            <a:chOff x="628650" y="1825625"/>
            <a:chExt cx="7886700" cy="4350805"/>
          </a:xfrm>
        </p:grpSpPr>
        <p:sp>
          <p:nvSpPr>
            <p:cNvPr id="4" name="Rectangle: Rounded Corners 3">
              <a:extLst>
                <a:ext uri="{FF2B5EF4-FFF2-40B4-BE49-F238E27FC236}">
                  <a16:creationId xmlns:a16="http://schemas.microsoft.com/office/drawing/2014/main" id="{B5FFE5FB-5B3A-95C2-9E5A-F6ACAED68D6C}"/>
                </a:ext>
              </a:extLst>
            </p:cNvPr>
            <p:cNvSpPr/>
            <p:nvPr/>
          </p:nvSpPr>
          <p:spPr>
            <a:xfrm>
              <a:off x="628650" y="1825625"/>
              <a:ext cx="7886700" cy="1242935"/>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Books">
              <a:extLst>
                <a:ext uri="{FF2B5EF4-FFF2-40B4-BE49-F238E27FC236}">
                  <a16:creationId xmlns:a16="http://schemas.microsoft.com/office/drawing/2014/main" id="{DE61F345-1630-6689-218B-6C1C83EB5ECE}"/>
                </a:ext>
              </a:extLst>
            </p:cNvPr>
            <p:cNvSpPr/>
            <p:nvPr/>
          </p:nvSpPr>
          <p:spPr>
            <a:xfrm>
              <a:off x="1004638" y="2105816"/>
              <a:ext cx="683614" cy="68361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EA067B6F-3571-4C95-7151-E5DA70F12FB7}"/>
                </a:ext>
              </a:extLst>
            </p:cNvPr>
            <p:cNvSpPr/>
            <p:nvPr/>
          </p:nvSpPr>
          <p:spPr>
            <a:xfrm>
              <a:off x="2064240" y="1826156"/>
              <a:ext cx="6451109" cy="1242935"/>
            </a:xfrm>
            <a:custGeom>
              <a:avLst/>
              <a:gdLst>
                <a:gd name="connsiteX0" fmla="*/ 0 w 6451109"/>
                <a:gd name="connsiteY0" fmla="*/ 0 h 1242935"/>
                <a:gd name="connsiteX1" fmla="*/ 6451109 w 6451109"/>
                <a:gd name="connsiteY1" fmla="*/ 0 h 1242935"/>
                <a:gd name="connsiteX2" fmla="*/ 6451109 w 6451109"/>
                <a:gd name="connsiteY2" fmla="*/ 1242935 h 1242935"/>
                <a:gd name="connsiteX3" fmla="*/ 0 w 6451109"/>
                <a:gd name="connsiteY3" fmla="*/ 1242935 h 1242935"/>
                <a:gd name="connsiteX4" fmla="*/ 0 w 6451109"/>
                <a:gd name="connsiteY4" fmla="*/ 0 h 124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109" h="1242935">
                  <a:moveTo>
                    <a:pt x="0" y="0"/>
                  </a:moveTo>
                  <a:lnTo>
                    <a:pt x="6451109" y="0"/>
                  </a:lnTo>
                  <a:lnTo>
                    <a:pt x="6451109" y="1242935"/>
                  </a:lnTo>
                  <a:lnTo>
                    <a:pt x="0" y="12429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b="1" kern="1200"/>
                <a:t>Finances: </a:t>
              </a:r>
              <a:r>
                <a:rPr lang="en-US" sz="1400" kern="1200"/>
                <a:t>Students studying abroad pay Bryn </a:t>
              </a:r>
              <a:r>
                <a:rPr lang="en-US" sz="1400" kern="1200" err="1"/>
                <a:t>Mawr</a:t>
              </a:r>
              <a:r>
                <a:rPr lang="en-US" sz="1400" kern="1200"/>
                <a:t> tuition, and pay room &amp; board directly to their host program</a:t>
              </a:r>
            </a:p>
            <a:p>
              <a:pPr marL="0" lvl="0" indent="0" algn="l" defTabSz="622300">
                <a:lnSpc>
                  <a:spcPct val="100000"/>
                </a:lnSpc>
                <a:spcBef>
                  <a:spcPct val="0"/>
                </a:spcBef>
                <a:spcAft>
                  <a:spcPct val="35000"/>
                </a:spcAft>
                <a:buNone/>
              </a:pPr>
              <a:r>
                <a:rPr lang="en-US" sz="1400" kern="1200"/>
                <a:t>Financial Aid still applies for both tuition and room &amp; board</a:t>
              </a:r>
            </a:p>
          </p:txBody>
        </p:sp>
        <p:sp>
          <p:nvSpPr>
            <p:cNvPr id="8" name="Rectangle: Rounded Corners 7">
              <a:extLst>
                <a:ext uri="{FF2B5EF4-FFF2-40B4-BE49-F238E27FC236}">
                  <a16:creationId xmlns:a16="http://schemas.microsoft.com/office/drawing/2014/main" id="{31FCF461-408F-72D3-713C-EAB7EC545BC2}"/>
                </a:ext>
              </a:extLst>
            </p:cNvPr>
            <p:cNvSpPr/>
            <p:nvPr/>
          </p:nvSpPr>
          <p:spPr>
            <a:xfrm>
              <a:off x="628650" y="3379826"/>
              <a:ext cx="7886700" cy="1242935"/>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Earth globe: Africa and Europe with solid fill">
              <a:extLst>
                <a:ext uri="{FF2B5EF4-FFF2-40B4-BE49-F238E27FC236}">
                  <a16:creationId xmlns:a16="http://schemas.microsoft.com/office/drawing/2014/main" id="{518E45DE-26DA-B874-4A90-3BBDE64F060C}"/>
                </a:ext>
              </a:extLst>
            </p:cNvPr>
            <p:cNvSpPr/>
            <p:nvPr/>
          </p:nvSpPr>
          <p:spPr>
            <a:xfrm>
              <a:off x="1004638" y="3659486"/>
              <a:ext cx="683614" cy="683614"/>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5">
                <a:hueOff val="-3676672"/>
                <a:satOff val="-5114"/>
                <a:lumOff val="-1961"/>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6B143FD0-1994-42FA-38F9-78C721282FD2}"/>
                </a:ext>
              </a:extLst>
            </p:cNvPr>
            <p:cNvSpPr/>
            <p:nvPr/>
          </p:nvSpPr>
          <p:spPr>
            <a:xfrm>
              <a:off x="2064240" y="3379826"/>
              <a:ext cx="6451109" cy="1242935"/>
            </a:xfrm>
            <a:custGeom>
              <a:avLst/>
              <a:gdLst>
                <a:gd name="connsiteX0" fmla="*/ 0 w 6451109"/>
                <a:gd name="connsiteY0" fmla="*/ 0 h 1242935"/>
                <a:gd name="connsiteX1" fmla="*/ 6451109 w 6451109"/>
                <a:gd name="connsiteY1" fmla="*/ 0 h 1242935"/>
                <a:gd name="connsiteX2" fmla="*/ 6451109 w 6451109"/>
                <a:gd name="connsiteY2" fmla="*/ 1242935 h 1242935"/>
                <a:gd name="connsiteX3" fmla="*/ 0 w 6451109"/>
                <a:gd name="connsiteY3" fmla="*/ 1242935 h 1242935"/>
                <a:gd name="connsiteX4" fmla="*/ 0 w 6451109"/>
                <a:gd name="connsiteY4" fmla="*/ 0 h 124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109" h="1242935">
                  <a:moveTo>
                    <a:pt x="0" y="0"/>
                  </a:moveTo>
                  <a:lnTo>
                    <a:pt x="6451109" y="0"/>
                  </a:lnTo>
                  <a:lnTo>
                    <a:pt x="6451109" y="1242935"/>
                  </a:lnTo>
                  <a:lnTo>
                    <a:pt x="0" y="12429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b="1" kern="1200"/>
                <a:t>Language: </a:t>
              </a:r>
              <a:r>
                <a:rPr lang="en-US" sz="1400" kern="1200"/>
                <a:t>Some programs have language requirements, but others are not as intensive</a:t>
              </a:r>
            </a:p>
            <a:p>
              <a:pPr marL="0" lvl="0" indent="0" algn="l" defTabSz="622300">
                <a:lnSpc>
                  <a:spcPct val="100000"/>
                </a:lnSpc>
                <a:spcBef>
                  <a:spcPct val="0"/>
                </a:spcBef>
                <a:spcAft>
                  <a:spcPct val="35000"/>
                </a:spcAft>
                <a:buNone/>
              </a:pPr>
              <a:r>
                <a:rPr lang="en-US" sz="1400" kern="1200"/>
                <a:t>If studying abroad in a country where the local language is not English, you will take at least 1 language course. If offered, your other courses may be taught in English</a:t>
              </a:r>
            </a:p>
          </p:txBody>
        </p:sp>
        <p:sp>
          <p:nvSpPr>
            <p:cNvPr id="11" name="Rectangle: Rounded Corners 10">
              <a:extLst>
                <a:ext uri="{FF2B5EF4-FFF2-40B4-BE49-F238E27FC236}">
                  <a16:creationId xmlns:a16="http://schemas.microsoft.com/office/drawing/2014/main" id="{B2779077-ECEB-C716-8E38-549F9CAA4073}"/>
                </a:ext>
              </a:extLst>
            </p:cNvPr>
            <p:cNvSpPr/>
            <p:nvPr/>
          </p:nvSpPr>
          <p:spPr>
            <a:xfrm>
              <a:off x="628650" y="4933495"/>
              <a:ext cx="7886700" cy="1242935"/>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Diploma Roll">
              <a:extLst>
                <a:ext uri="{FF2B5EF4-FFF2-40B4-BE49-F238E27FC236}">
                  <a16:creationId xmlns:a16="http://schemas.microsoft.com/office/drawing/2014/main" id="{E44F0B3A-E6AA-4E3B-764B-4BD84212B8B0}"/>
                </a:ext>
              </a:extLst>
            </p:cNvPr>
            <p:cNvSpPr/>
            <p:nvPr/>
          </p:nvSpPr>
          <p:spPr>
            <a:xfrm>
              <a:off x="1004638" y="5213156"/>
              <a:ext cx="683614" cy="68361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EE7EC1D1-F69F-3233-883A-C1C8F524D020}"/>
                </a:ext>
              </a:extLst>
            </p:cNvPr>
            <p:cNvSpPr/>
            <p:nvPr/>
          </p:nvSpPr>
          <p:spPr>
            <a:xfrm>
              <a:off x="2064240" y="4933495"/>
              <a:ext cx="6451109" cy="1242935"/>
            </a:xfrm>
            <a:custGeom>
              <a:avLst/>
              <a:gdLst>
                <a:gd name="connsiteX0" fmla="*/ 0 w 6451109"/>
                <a:gd name="connsiteY0" fmla="*/ 0 h 1242935"/>
                <a:gd name="connsiteX1" fmla="*/ 6451109 w 6451109"/>
                <a:gd name="connsiteY1" fmla="*/ 0 h 1242935"/>
                <a:gd name="connsiteX2" fmla="*/ 6451109 w 6451109"/>
                <a:gd name="connsiteY2" fmla="*/ 1242935 h 1242935"/>
                <a:gd name="connsiteX3" fmla="*/ 0 w 6451109"/>
                <a:gd name="connsiteY3" fmla="*/ 1242935 h 1242935"/>
                <a:gd name="connsiteX4" fmla="*/ 0 w 6451109"/>
                <a:gd name="connsiteY4" fmla="*/ 0 h 124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109" h="1242935">
                  <a:moveTo>
                    <a:pt x="0" y="0"/>
                  </a:moveTo>
                  <a:lnTo>
                    <a:pt x="6451109" y="0"/>
                  </a:lnTo>
                  <a:lnTo>
                    <a:pt x="6451109" y="1242935"/>
                  </a:lnTo>
                  <a:lnTo>
                    <a:pt x="0" y="12429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b="1" kern="1200"/>
                <a:t>Availability: </a:t>
              </a:r>
              <a:r>
                <a:rPr lang="en-US" sz="1400" b="0" kern="1200"/>
                <a:t>The application for College approval is not competitive</a:t>
              </a:r>
            </a:p>
            <a:p>
              <a:pPr marL="0" lvl="0" indent="0" algn="l" defTabSz="622300">
                <a:lnSpc>
                  <a:spcPct val="100000"/>
                </a:lnSpc>
                <a:spcBef>
                  <a:spcPct val="0"/>
                </a:spcBef>
                <a:spcAft>
                  <a:spcPct val="35000"/>
                </a:spcAft>
                <a:buNone/>
              </a:pPr>
              <a:r>
                <a:rPr lang="en-US" sz="1400" kern="1200"/>
                <a:t>Most Study Abroad programs are also not competitive, although we encourage applying early. Exceptions may include Oxford or London School of Economics, or Exchange programs</a:t>
              </a:r>
            </a:p>
          </p:txBody>
        </p:sp>
      </p:grpSp>
    </p:spTree>
    <p:extLst>
      <p:ext uri="{BB962C8B-B14F-4D97-AF65-F5344CB8AC3E}">
        <p14:creationId xmlns:p14="http://schemas.microsoft.com/office/powerpoint/2010/main" val="271765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3051-99DD-8DEA-B792-9254018FF722}"/>
              </a:ext>
            </a:extLst>
          </p:cNvPr>
          <p:cNvSpPr>
            <a:spLocks noGrp="1"/>
          </p:cNvSpPr>
          <p:nvPr>
            <p:ph type="title"/>
          </p:nvPr>
        </p:nvSpPr>
        <p:spPr>
          <a:xfrm>
            <a:off x="713232" y="0"/>
            <a:ext cx="5077206" cy="1325563"/>
          </a:xfrm>
        </p:spPr>
        <p:txBody>
          <a:bodyPr>
            <a:normAutofit fontScale="90000"/>
          </a:bodyPr>
          <a:lstStyle/>
          <a:p>
            <a:r>
              <a:rPr lang="en-US" b="1" i="1"/>
              <a:t>What Are The Key Steps to Study Abroad?</a:t>
            </a:r>
          </a:p>
        </p:txBody>
      </p:sp>
      <p:grpSp>
        <p:nvGrpSpPr>
          <p:cNvPr id="4" name="Group 3" descr="Here are the steps to study abroad:&#10;&#10;Step 1: Plan to declare a major before applying to study abroad, as you will need a Major Advisor Evaluation Form to complete your application. &#10;&#10;Step 2: Submit your internal application to BiONiC. The deadline for early programs such as Oxford and Exchange Partners is December 2nd, 2024. The deadline for all other programs is February 14th.&#10;&#10;Step 3: Once approved to study abroad, apply to your selected program. If you are applying to study abroad in the spring, note that applications for your program may not open until the summer or fall of 2025. &#10;&#10;Step 4: Attend a required pre-departure orientation the semester before you depart.">
            <a:extLst>
              <a:ext uri="{FF2B5EF4-FFF2-40B4-BE49-F238E27FC236}">
                <a16:creationId xmlns:a16="http://schemas.microsoft.com/office/drawing/2014/main" id="{B39226A5-9A34-ADB8-0972-94EE72B173C7}"/>
              </a:ext>
            </a:extLst>
          </p:cNvPr>
          <p:cNvGrpSpPr/>
          <p:nvPr/>
        </p:nvGrpSpPr>
        <p:grpSpPr>
          <a:xfrm>
            <a:off x="713232" y="1462815"/>
            <a:ext cx="6906767" cy="4471712"/>
            <a:chOff x="713232" y="1462815"/>
            <a:chExt cx="6906767" cy="4471712"/>
          </a:xfrm>
        </p:grpSpPr>
        <p:sp>
          <p:nvSpPr>
            <p:cNvPr id="6" name="Freeform: Shape 5">
              <a:extLst>
                <a:ext uri="{FF2B5EF4-FFF2-40B4-BE49-F238E27FC236}">
                  <a16:creationId xmlns:a16="http://schemas.microsoft.com/office/drawing/2014/main" id="{206577B3-239D-243D-9C97-E685DC32EBEC}"/>
                </a:ext>
              </a:extLst>
            </p:cNvPr>
            <p:cNvSpPr/>
            <p:nvPr/>
          </p:nvSpPr>
          <p:spPr>
            <a:xfrm>
              <a:off x="713232" y="1462815"/>
              <a:ext cx="859724" cy="1228177"/>
            </a:xfrm>
            <a:custGeom>
              <a:avLst/>
              <a:gdLst>
                <a:gd name="connsiteX0" fmla="*/ 0 w 1228176"/>
                <a:gd name="connsiteY0" fmla="*/ 0 h 859723"/>
                <a:gd name="connsiteX1" fmla="*/ 798315 w 1228176"/>
                <a:gd name="connsiteY1" fmla="*/ 0 h 859723"/>
                <a:gd name="connsiteX2" fmla="*/ 1228176 w 1228176"/>
                <a:gd name="connsiteY2" fmla="*/ 429862 h 859723"/>
                <a:gd name="connsiteX3" fmla="*/ 798315 w 1228176"/>
                <a:gd name="connsiteY3" fmla="*/ 859723 h 859723"/>
                <a:gd name="connsiteX4" fmla="*/ 0 w 1228176"/>
                <a:gd name="connsiteY4" fmla="*/ 859723 h 859723"/>
                <a:gd name="connsiteX5" fmla="*/ 429862 w 1228176"/>
                <a:gd name="connsiteY5" fmla="*/ 429862 h 859723"/>
                <a:gd name="connsiteX6" fmla="*/ 0 w 1228176"/>
                <a:gd name="connsiteY6" fmla="*/ 0 h 85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6" h="859723">
                  <a:moveTo>
                    <a:pt x="1228175" y="0"/>
                  </a:moveTo>
                  <a:lnTo>
                    <a:pt x="1228175" y="558820"/>
                  </a:lnTo>
                  <a:lnTo>
                    <a:pt x="614087" y="859723"/>
                  </a:lnTo>
                  <a:lnTo>
                    <a:pt x="1" y="558820"/>
                  </a:lnTo>
                  <a:lnTo>
                    <a:pt x="1" y="0"/>
                  </a:lnTo>
                  <a:lnTo>
                    <a:pt x="614087" y="300903"/>
                  </a:lnTo>
                  <a:lnTo>
                    <a:pt x="1228175" y="0"/>
                  </a:lnTo>
                  <a:close/>
                </a:path>
              </a:pathLst>
            </a:custGeom>
            <a:solidFill>
              <a:schemeClr val="accent1">
                <a:lumMod val="50000"/>
              </a:schemeClr>
            </a:solidFill>
            <a:ln w="38100">
              <a:solidFill>
                <a:schemeClr val="accent4">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241" tIns="445103" rIns="15240" bIns="445101" numCol="1" spcCol="1270" anchor="ctr" anchorCtr="0">
              <a:noAutofit/>
            </a:bodyPr>
            <a:lstStyle/>
            <a:p>
              <a:pPr marL="0" lvl="0" indent="0" algn="ctr" defTabSz="1066800">
                <a:lnSpc>
                  <a:spcPct val="90000"/>
                </a:lnSpc>
                <a:spcBef>
                  <a:spcPct val="0"/>
                </a:spcBef>
                <a:spcAft>
                  <a:spcPct val="35000"/>
                </a:spcAft>
                <a:buNone/>
              </a:pPr>
              <a:r>
                <a:rPr lang="en-US" sz="2400" kern="1200"/>
                <a:t>1.</a:t>
              </a:r>
            </a:p>
          </p:txBody>
        </p:sp>
        <p:sp>
          <p:nvSpPr>
            <p:cNvPr id="8" name="Freeform: Shape 7">
              <a:extLst>
                <a:ext uri="{FF2B5EF4-FFF2-40B4-BE49-F238E27FC236}">
                  <a16:creationId xmlns:a16="http://schemas.microsoft.com/office/drawing/2014/main" id="{20AA9A50-3815-CD14-5B2A-0F7F7D236ED2}"/>
                </a:ext>
              </a:extLst>
            </p:cNvPr>
            <p:cNvSpPr/>
            <p:nvPr/>
          </p:nvSpPr>
          <p:spPr>
            <a:xfrm>
              <a:off x="1572955" y="1462817"/>
              <a:ext cx="6047044" cy="798314"/>
            </a:xfrm>
            <a:custGeom>
              <a:avLst/>
              <a:gdLst>
                <a:gd name="connsiteX0" fmla="*/ 133055 w 798314"/>
                <a:gd name="connsiteY0" fmla="*/ 0 h 6047044"/>
                <a:gd name="connsiteX1" fmla="*/ 665259 w 798314"/>
                <a:gd name="connsiteY1" fmla="*/ 0 h 6047044"/>
                <a:gd name="connsiteX2" fmla="*/ 798314 w 798314"/>
                <a:gd name="connsiteY2" fmla="*/ 133055 h 6047044"/>
                <a:gd name="connsiteX3" fmla="*/ 798314 w 798314"/>
                <a:gd name="connsiteY3" fmla="*/ 6047044 h 6047044"/>
                <a:gd name="connsiteX4" fmla="*/ 798314 w 798314"/>
                <a:gd name="connsiteY4" fmla="*/ 6047044 h 6047044"/>
                <a:gd name="connsiteX5" fmla="*/ 0 w 798314"/>
                <a:gd name="connsiteY5" fmla="*/ 6047044 h 6047044"/>
                <a:gd name="connsiteX6" fmla="*/ 0 w 798314"/>
                <a:gd name="connsiteY6" fmla="*/ 6047044 h 6047044"/>
                <a:gd name="connsiteX7" fmla="*/ 0 w 798314"/>
                <a:gd name="connsiteY7" fmla="*/ 133055 h 6047044"/>
                <a:gd name="connsiteX8" fmla="*/ 133055 w 798314"/>
                <a:gd name="connsiteY8" fmla="*/ 0 h 604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314" h="6047044">
                  <a:moveTo>
                    <a:pt x="798314" y="1007863"/>
                  </a:moveTo>
                  <a:lnTo>
                    <a:pt x="798314" y="5039181"/>
                  </a:lnTo>
                  <a:cubicBezTo>
                    <a:pt x="798314" y="5595804"/>
                    <a:pt x="790450" y="6047040"/>
                    <a:pt x="780748" y="6047040"/>
                  </a:cubicBezTo>
                  <a:lnTo>
                    <a:pt x="0" y="6047040"/>
                  </a:lnTo>
                  <a:lnTo>
                    <a:pt x="0" y="6047040"/>
                  </a:lnTo>
                  <a:lnTo>
                    <a:pt x="0" y="4"/>
                  </a:lnTo>
                  <a:lnTo>
                    <a:pt x="0" y="4"/>
                  </a:lnTo>
                  <a:lnTo>
                    <a:pt x="780748" y="4"/>
                  </a:lnTo>
                  <a:cubicBezTo>
                    <a:pt x="790450" y="4"/>
                    <a:pt x="798314" y="451240"/>
                    <a:pt x="798314" y="1007863"/>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8" tIns="47860" rIns="47860" bIns="4786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US" sz="1400" kern="1200"/>
                <a:t>Declare major</a:t>
              </a:r>
            </a:p>
            <a:p>
              <a:pPr marL="228600" lvl="2" indent="-114300" algn="l" defTabSz="622300">
                <a:lnSpc>
                  <a:spcPct val="90000"/>
                </a:lnSpc>
                <a:spcBef>
                  <a:spcPct val="0"/>
                </a:spcBef>
                <a:spcAft>
                  <a:spcPct val="15000"/>
                </a:spcAft>
                <a:buFont typeface="Wingdings" panose="05000000000000000000" pitchFamily="2" charset="2"/>
                <a:buChar char="q"/>
              </a:pPr>
              <a:r>
                <a:rPr lang="en-US" sz="1400" kern="1200"/>
                <a:t>Plan to declare a major before applying to study abroad, as you will need a Major Advisor Evaluation Form to complete your application</a:t>
              </a:r>
            </a:p>
          </p:txBody>
        </p:sp>
        <p:sp>
          <p:nvSpPr>
            <p:cNvPr id="9" name="Freeform: Shape 8">
              <a:extLst>
                <a:ext uri="{FF2B5EF4-FFF2-40B4-BE49-F238E27FC236}">
                  <a16:creationId xmlns:a16="http://schemas.microsoft.com/office/drawing/2014/main" id="{C8B3B0A3-EBCF-8702-7A30-6ADA0835864C}"/>
                </a:ext>
              </a:extLst>
            </p:cNvPr>
            <p:cNvSpPr/>
            <p:nvPr/>
          </p:nvSpPr>
          <p:spPr>
            <a:xfrm>
              <a:off x="713232" y="2543994"/>
              <a:ext cx="859724" cy="1228177"/>
            </a:xfrm>
            <a:custGeom>
              <a:avLst/>
              <a:gdLst>
                <a:gd name="connsiteX0" fmla="*/ 0 w 1228176"/>
                <a:gd name="connsiteY0" fmla="*/ 0 h 859723"/>
                <a:gd name="connsiteX1" fmla="*/ 798315 w 1228176"/>
                <a:gd name="connsiteY1" fmla="*/ 0 h 859723"/>
                <a:gd name="connsiteX2" fmla="*/ 1228176 w 1228176"/>
                <a:gd name="connsiteY2" fmla="*/ 429862 h 859723"/>
                <a:gd name="connsiteX3" fmla="*/ 798315 w 1228176"/>
                <a:gd name="connsiteY3" fmla="*/ 859723 h 859723"/>
                <a:gd name="connsiteX4" fmla="*/ 0 w 1228176"/>
                <a:gd name="connsiteY4" fmla="*/ 859723 h 859723"/>
                <a:gd name="connsiteX5" fmla="*/ 429862 w 1228176"/>
                <a:gd name="connsiteY5" fmla="*/ 429862 h 859723"/>
                <a:gd name="connsiteX6" fmla="*/ 0 w 1228176"/>
                <a:gd name="connsiteY6" fmla="*/ 0 h 85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6" h="859723">
                  <a:moveTo>
                    <a:pt x="1228175" y="0"/>
                  </a:moveTo>
                  <a:lnTo>
                    <a:pt x="1228175" y="558820"/>
                  </a:lnTo>
                  <a:lnTo>
                    <a:pt x="614087" y="859723"/>
                  </a:lnTo>
                  <a:lnTo>
                    <a:pt x="1" y="558820"/>
                  </a:lnTo>
                  <a:lnTo>
                    <a:pt x="1" y="0"/>
                  </a:lnTo>
                  <a:lnTo>
                    <a:pt x="614087" y="300903"/>
                  </a:lnTo>
                  <a:lnTo>
                    <a:pt x="1228175" y="0"/>
                  </a:lnTo>
                  <a:close/>
                </a:path>
              </a:pathLst>
            </a:custGeom>
            <a:solidFill>
              <a:schemeClr val="accent1">
                <a:lumMod val="50000"/>
              </a:schemeClr>
            </a:solidFill>
            <a:ln w="38100">
              <a:solidFill>
                <a:schemeClr val="accent4">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241" tIns="445103" rIns="15240" bIns="445101" numCol="1" spcCol="1270" anchor="ctr" anchorCtr="0">
              <a:noAutofit/>
            </a:bodyPr>
            <a:lstStyle/>
            <a:p>
              <a:pPr marL="0" lvl="0" indent="0" algn="ctr" defTabSz="1066800">
                <a:lnSpc>
                  <a:spcPct val="90000"/>
                </a:lnSpc>
                <a:spcBef>
                  <a:spcPct val="0"/>
                </a:spcBef>
                <a:spcAft>
                  <a:spcPct val="35000"/>
                </a:spcAft>
                <a:buNone/>
              </a:pPr>
              <a:r>
                <a:rPr lang="en-US" sz="2400" kern="1200"/>
                <a:t>2.</a:t>
              </a:r>
            </a:p>
          </p:txBody>
        </p:sp>
        <p:sp>
          <p:nvSpPr>
            <p:cNvPr id="10" name="Freeform: Shape 9">
              <a:extLst>
                <a:ext uri="{FF2B5EF4-FFF2-40B4-BE49-F238E27FC236}">
                  <a16:creationId xmlns:a16="http://schemas.microsoft.com/office/drawing/2014/main" id="{A372581D-156C-F236-1C49-8F68CF8E0A31}"/>
                </a:ext>
              </a:extLst>
            </p:cNvPr>
            <p:cNvSpPr/>
            <p:nvPr/>
          </p:nvSpPr>
          <p:spPr>
            <a:xfrm>
              <a:off x="1572955" y="2543995"/>
              <a:ext cx="6047044" cy="798314"/>
            </a:xfrm>
            <a:custGeom>
              <a:avLst/>
              <a:gdLst>
                <a:gd name="connsiteX0" fmla="*/ 133055 w 798314"/>
                <a:gd name="connsiteY0" fmla="*/ 0 h 6047044"/>
                <a:gd name="connsiteX1" fmla="*/ 665259 w 798314"/>
                <a:gd name="connsiteY1" fmla="*/ 0 h 6047044"/>
                <a:gd name="connsiteX2" fmla="*/ 798314 w 798314"/>
                <a:gd name="connsiteY2" fmla="*/ 133055 h 6047044"/>
                <a:gd name="connsiteX3" fmla="*/ 798314 w 798314"/>
                <a:gd name="connsiteY3" fmla="*/ 6047044 h 6047044"/>
                <a:gd name="connsiteX4" fmla="*/ 798314 w 798314"/>
                <a:gd name="connsiteY4" fmla="*/ 6047044 h 6047044"/>
                <a:gd name="connsiteX5" fmla="*/ 0 w 798314"/>
                <a:gd name="connsiteY5" fmla="*/ 6047044 h 6047044"/>
                <a:gd name="connsiteX6" fmla="*/ 0 w 798314"/>
                <a:gd name="connsiteY6" fmla="*/ 6047044 h 6047044"/>
                <a:gd name="connsiteX7" fmla="*/ 0 w 798314"/>
                <a:gd name="connsiteY7" fmla="*/ 133055 h 6047044"/>
                <a:gd name="connsiteX8" fmla="*/ 133055 w 798314"/>
                <a:gd name="connsiteY8" fmla="*/ 0 h 604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314" h="6047044">
                  <a:moveTo>
                    <a:pt x="798314" y="1007863"/>
                  </a:moveTo>
                  <a:lnTo>
                    <a:pt x="798314" y="5039181"/>
                  </a:lnTo>
                  <a:cubicBezTo>
                    <a:pt x="798314" y="5595804"/>
                    <a:pt x="790450" y="6047040"/>
                    <a:pt x="780748" y="6047040"/>
                  </a:cubicBezTo>
                  <a:lnTo>
                    <a:pt x="0" y="6047040"/>
                  </a:lnTo>
                  <a:lnTo>
                    <a:pt x="0" y="6047040"/>
                  </a:lnTo>
                  <a:lnTo>
                    <a:pt x="0" y="4"/>
                  </a:lnTo>
                  <a:lnTo>
                    <a:pt x="0" y="4"/>
                  </a:lnTo>
                  <a:lnTo>
                    <a:pt x="780748" y="4"/>
                  </a:lnTo>
                  <a:cubicBezTo>
                    <a:pt x="790450" y="4"/>
                    <a:pt x="798314" y="451240"/>
                    <a:pt x="798314" y="1007863"/>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8" tIns="47860" rIns="47860" bIns="4786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US" sz="1400" kern="1200"/>
                <a:t>Submit internal application on </a:t>
              </a:r>
              <a:r>
                <a:rPr lang="en-US" sz="1400" kern="1200" err="1"/>
                <a:t>BiONiC</a:t>
              </a:r>
              <a:endParaRPr lang="en-US" sz="1400" kern="1200"/>
            </a:p>
            <a:p>
              <a:pPr marL="228600" lvl="2" indent="-114300" algn="l" defTabSz="622300">
                <a:lnSpc>
                  <a:spcPct val="90000"/>
                </a:lnSpc>
                <a:spcBef>
                  <a:spcPct val="0"/>
                </a:spcBef>
                <a:spcAft>
                  <a:spcPct val="15000"/>
                </a:spcAft>
                <a:buFont typeface="Wingdings" panose="05000000000000000000" pitchFamily="2" charset="2"/>
                <a:buChar char="q"/>
              </a:pPr>
              <a:r>
                <a:rPr lang="en-US" sz="1400" kern="1200"/>
                <a:t>Early Program Deadline: December 2</a:t>
              </a:r>
              <a:r>
                <a:rPr lang="en-US" sz="1400" kern="1200" baseline="30000"/>
                <a:t>nd </a:t>
              </a:r>
              <a:r>
                <a:rPr lang="en-US" sz="1400" kern="1200"/>
                <a:t>(Ex: Oxford, LSE, Exchange Partners)</a:t>
              </a:r>
              <a:r>
                <a:rPr lang="en-US" sz="1400" kern="1200" baseline="30000"/>
                <a:t>  </a:t>
              </a:r>
              <a:endParaRPr lang="en-US" sz="1400" kern="1200"/>
            </a:p>
            <a:p>
              <a:pPr marL="228600" lvl="2" indent="-114300" algn="l" defTabSz="622300">
                <a:lnSpc>
                  <a:spcPct val="90000"/>
                </a:lnSpc>
                <a:spcBef>
                  <a:spcPct val="0"/>
                </a:spcBef>
                <a:spcAft>
                  <a:spcPct val="15000"/>
                </a:spcAft>
                <a:buFont typeface="Wingdings" panose="05000000000000000000" pitchFamily="2" charset="2"/>
                <a:buChar char="q"/>
              </a:pPr>
              <a:r>
                <a:rPr lang="en-US" sz="1400" kern="1200"/>
                <a:t>General Deadline: February 14th</a:t>
              </a:r>
            </a:p>
          </p:txBody>
        </p:sp>
        <p:sp>
          <p:nvSpPr>
            <p:cNvPr id="11" name="Freeform: Shape 10">
              <a:extLst>
                <a:ext uri="{FF2B5EF4-FFF2-40B4-BE49-F238E27FC236}">
                  <a16:creationId xmlns:a16="http://schemas.microsoft.com/office/drawing/2014/main" id="{C25F6175-A311-E54F-27D8-587318A7DDF7}"/>
                </a:ext>
              </a:extLst>
            </p:cNvPr>
            <p:cNvSpPr/>
            <p:nvPr/>
          </p:nvSpPr>
          <p:spPr>
            <a:xfrm>
              <a:off x="713232" y="3625172"/>
              <a:ext cx="859724" cy="1228177"/>
            </a:xfrm>
            <a:custGeom>
              <a:avLst/>
              <a:gdLst>
                <a:gd name="connsiteX0" fmla="*/ 0 w 1228176"/>
                <a:gd name="connsiteY0" fmla="*/ 0 h 859723"/>
                <a:gd name="connsiteX1" fmla="*/ 798315 w 1228176"/>
                <a:gd name="connsiteY1" fmla="*/ 0 h 859723"/>
                <a:gd name="connsiteX2" fmla="*/ 1228176 w 1228176"/>
                <a:gd name="connsiteY2" fmla="*/ 429862 h 859723"/>
                <a:gd name="connsiteX3" fmla="*/ 798315 w 1228176"/>
                <a:gd name="connsiteY3" fmla="*/ 859723 h 859723"/>
                <a:gd name="connsiteX4" fmla="*/ 0 w 1228176"/>
                <a:gd name="connsiteY4" fmla="*/ 859723 h 859723"/>
                <a:gd name="connsiteX5" fmla="*/ 429862 w 1228176"/>
                <a:gd name="connsiteY5" fmla="*/ 429862 h 859723"/>
                <a:gd name="connsiteX6" fmla="*/ 0 w 1228176"/>
                <a:gd name="connsiteY6" fmla="*/ 0 h 85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6" h="859723">
                  <a:moveTo>
                    <a:pt x="1228175" y="0"/>
                  </a:moveTo>
                  <a:lnTo>
                    <a:pt x="1228175" y="558820"/>
                  </a:lnTo>
                  <a:lnTo>
                    <a:pt x="614087" y="859723"/>
                  </a:lnTo>
                  <a:lnTo>
                    <a:pt x="1" y="558820"/>
                  </a:lnTo>
                  <a:lnTo>
                    <a:pt x="1" y="0"/>
                  </a:lnTo>
                  <a:lnTo>
                    <a:pt x="614087" y="300903"/>
                  </a:lnTo>
                  <a:lnTo>
                    <a:pt x="1228175" y="0"/>
                  </a:lnTo>
                  <a:close/>
                </a:path>
              </a:pathLst>
            </a:custGeom>
            <a:solidFill>
              <a:schemeClr val="accent1">
                <a:lumMod val="50000"/>
              </a:schemeClr>
            </a:solidFill>
            <a:ln w="38100">
              <a:solidFill>
                <a:schemeClr val="accent4">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241" tIns="445103" rIns="15240" bIns="445101" numCol="1" spcCol="1270" anchor="ctr" anchorCtr="0">
              <a:noAutofit/>
            </a:bodyPr>
            <a:lstStyle/>
            <a:p>
              <a:pPr marL="0" lvl="0" indent="0" algn="ctr" defTabSz="1066800">
                <a:lnSpc>
                  <a:spcPct val="90000"/>
                </a:lnSpc>
                <a:spcBef>
                  <a:spcPct val="0"/>
                </a:spcBef>
                <a:spcAft>
                  <a:spcPct val="35000"/>
                </a:spcAft>
                <a:buNone/>
              </a:pPr>
              <a:r>
                <a:rPr lang="en-US" sz="2400" kern="1200"/>
                <a:t>3.</a:t>
              </a:r>
            </a:p>
          </p:txBody>
        </p:sp>
        <p:sp>
          <p:nvSpPr>
            <p:cNvPr id="12" name="Freeform: Shape 11">
              <a:extLst>
                <a:ext uri="{FF2B5EF4-FFF2-40B4-BE49-F238E27FC236}">
                  <a16:creationId xmlns:a16="http://schemas.microsoft.com/office/drawing/2014/main" id="{AAA9484B-7E9A-037E-0136-F5292C7EB8D9}"/>
                </a:ext>
              </a:extLst>
            </p:cNvPr>
            <p:cNvSpPr/>
            <p:nvPr/>
          </p:nvSpPr>
          <p:spPr>
            <a:xfrm>
              <a:off x="1572955" y="3625173"/>
              <a:ext cx="6047044" cy="798314"/>
            </a:xfrm>
            <a:custGeom>
              <a:avLst/>
              <a:gdLst>
                <a:gd name="connsiteX0" fmla="*/ 133055 w 798314"/>
                <a:gd name="connsiteY0" fmla="*/ 0 h 6047044"/>
                <a:gd name="connsiteX1" fmla="*/ 665259 w 798314"/>
                <a:gd name="connsiteY1" fmla="*/ 0 h 6047044"/>
                <a:gd name="connsiteX2" fmla="*/ 798314 w 798314"/>
                <a:gd name="connsiteY2" fmla="*/ 133055 h 6047044"/>
                <a:gd name="connsiteX3" fmla="*/ 798314 w 798314"/>
                <a:gd name="connsiteY3" fmla="*/ 6047044 h 6047044"/>
                <a:gd name="connsiteX4" fmla="*/ 798314 w 798314"/>
                <a:gd name="connsiteY4" fmla="*/ 6047044 h 6047044"/>
                <a:gd name="connsiteX5" fmla="*/ 0 w 798314"/>
                <a:gd name="connsiteY5" fmla="*/ 6047044 h 6047044"/>
                <a:gd name="connsiteX6" fmla="*/ 0 w 798314"/>
                <a:gd name="connsiteY6" fmla="*/ 6047044 h 6047044"/>
                <a:gd name="connsiteX7" fmla="*/ 0 w 798314"/>
                <a:gd name="connsiteY7" fmla="*/ 133055 h 6047044"/>
                <a:gd name="connsiteX8" fmla="*/ 133055 w 798314"/>
                <a:gd name="connsiteY8" fmla="*/ 0 h 604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314" h="6047044">
                  <a:moveTo>
                    <a:pt x="798314" y="1007863"/>
                  </a:moveTo>
                  <a:lnTo>
                    <a:pt x="798314" y="5039181"/>
                  </a:lnTo>
                  <a:cubicBezTo>
                    <a:pt x="798314" y="5595804"/>
                    <a:pt x="790450" y="6047040"/>
                    <a:pt x="780748" y="6047040"/>
                  </a:cubicBezTo>
                  <a:lnTo>
                    <a:pt x="0" y="6047040"/>
                  </a:lnTo>
                  <a:lnTo>
                    <a:pt x="0" y="6047040"/>
                  </a:lnTo>
                  <a:lnTo>
                    <a:pt x="0" y="4"/>
                  </a:lnTo>
                  <a:lnTo>
                    <a:pt x="0" y="4"/>
                  </a:lnTo>
                  <a:lnTo>
                    <a:pt x="780748" y="4"/>
                  </a:lnTo>
                  <a:cubicBezTo>
                    <a:pt x="790450" y="4"/>
                    <a:pt x="798314" y="451240"/>
                    <a:pt x="798314" y="1007863"/>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8" tIns="47860" rIns="47860" bIns="4786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US" sz="1400" kern="1200"/>
                <a:t>Once approved to study abroad, apply to your selected program</a:t>
              </a:r>
            </a:p>
            <a:p>
              <a:pPr marL="228600" lvl="2" indent="-114300" algn="l" defTabSz="622300">
                <a:lnSpc>
                  <a:spcPct val="90000"/>
                </a:lnSpc>
                <a:spcBef>
                  <a:spcPct val="0"/>
                </a:spcBef>
                <a:spcAft>
                  <a:spcPct val="15000"/>
                </a:spcAft>
                <a:buFont typeface="Wingdings" panose="05000000000000000000" pitchFamily="2" charset="2"/>
                <a:buChar char="q"/>
              </a:pPr>
              <a:r>
                <a:rPr lang="en-US" sz="1400" kern="1200"/>
                <a:t>Spring applicants: Note that applications for your program may not open until Fall 2025</a:t>
              </a:r>
            </a:p>
          </p:txBody>
        </p:sp>
        <p:sp>
          <p:nvSpPr>
            <p:cNvPr id="13" name="Freeform: Shape 12">
              <a:extLst>
                <a:ext uri="{FF2B5EF4-FFF2-40B4-BE49-F238E27FC236}">
                  <a16:creationId xmlns:a16="http://schemas.microsoft.com/office/drawing/2014/main" id="{1AF16577-8F67-850E-55A1-763C0407F819}"/>
                </a:ext>
              </a:extLst>
            </p:cNvPr>
            <p:cNvSpPr/>
            <p:nvPr/>
          </p:nvSpPr>
          <p:spPr>
            <a:xfrm>
              <a:off x="713232" y="4706350"/>
              <a:ext cx="859724" cy="1228177"/>
            </a:xfrm>
            <a:custGeom>
              <a:avLst/>
              <a:gdLst>
                <a:gd name="connsiteX0" fmla="*/ 0 w 1228176"/>
                <a:gd name="connsiteY0" fmla="*/ 0 h 859723"/>
                <a:gd name="connsiteX1" fmla="*/ 798315 w 1228176"/>
                <a:gd name="connsiteY1" fmla="*/ 0 h 859723"/>
                <a:gd name="connsiteX2" fmla="*/ 1228176 w 1228176"/>
                <a:gd name="connsiteY2" fmla="*/ 429862 h 859723"/>
                <a:gd name="connsiteX3" fmla="*/ 798315 w 1228176"/>
                <a:gd name="connsiteY3" fmla="*/ 859723 h 859723"/>
                <a:gd name="connsiteX4" fmla="*/ 0 w 1228176"/>
                <a:gd name="connsiteY4" fmla="*/ 859723 h 859723"/>
                <a:gd name="connsiteX5" fmla="*/ 429862 w 1228176"/>
                <a:gd name="connsiteY5" fmla="*/ 429862 h 859723"/>
                <a:gd name="connsiteX6" fmla="*/ 0 w 1228176"/>
                <a:gd name="connsiteY6" fmla="*/ 0 h 85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6" h="859723">
                  <a:moveTo>
                    <a:pt x="1228175" y="0"/>
                  </a:moveTo>
                  <a:lnTo>
                    <a:pt x="1228175" y="558820"/>
                  </a:lnTo>
                  <a:lnTo>
                    <a:pt x="614087" y="859723"/>
                  </a:lnTo>
                  <a:lnTo>
                    <a:pt x="1" y="558820"/>
                  </a:lnTo>
                  <a:lnTo>
                    <a:pt x="1" y="0"/>
                  </a:lnTo>
                  <a:lnTo>
                    <a:pt x="614087" y="300903"/>
                  </a:lnTo>
                  <a:lnTo>
                    <a:pt x="1228175" y="0"/>
                  </a:lnTo>
                  <a:close/>
                </a:path>
              </a:pathLst>
            </a:custGeom>
            <a:solidFill>
              <a:schemeClr val="accent1">
                <a:lumMod val="50000"/>
              </a:schemeClr>
            </a:solidFill>
            <a:ln w="38100">
              <a:solidFill>
                <a:schemeClr val="accent4">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241" tIns="445103" rIns="15240" bIns="445101" numCol="1" spcCol="1270" anchor="ctr" anchorCtr="0">
              <a:noAutofit/>
            </a:bodyPr>
            <a:lstStyle/>
            <a:p>
              <a:pPr marL="0" lvl="0" indent="0" algn="ctr" defTabSz="1066800">
                <a:lnSpc>
                  <a:spcPct val="90000"/>
                </a:lnSpc>
                <a:spcBef>
                  <a:spcPct val="0"/>
                </a:spcBef>
                <a:spcAft>
                  <a:spcPct val="35000"/>
                </a:spcAft>
                <a:buNone/>
              </a:pPr>
              <a:endParaRPr lang="en-US" sz="2400" kern="1200"/>
            </a:p>
          </p:txBody>
        </p:sp>
        <p:sp>
          <p:nvSpPr>
            <p:cNvPr id="14" name="Rectangle: Top Corners Rounded 13">
              <a:extLst>
                <a:ext uri="{FF2B5EF4-FFF2-40B4-BE49-F238E27FC236}">
                  <a16:creationId xmlns:a16="http://schemas.microsoft.com/office/drawing/2014/main" id="{5A2C98D9-4450-DA3D-C7A8-51773D472FE4}"/>
                </a:ext>
              </a:extLst>
            </p:cNvPr>
            <p:cNvSpPr/>
            <p:nvPr/>
          </p:nvSpPr>
          <p:spPr>
            <a:xfrm rot="5400000">
              <a:off x="4197320" y="2081986"/>
              <a:ext cx="798314" cy="6047044"/>
            </a:xfrm>
            <a:prstGeom prst="round2Same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5" name="TextBox 4">
            <a:extLst>
              <a:ext uri="{FF2B5EF4-FFF2-40B4-BE49-F238E27FC236}">
                <a16:creationId xmlns:a16="http://schemas.microsoft.com/office/drawing/2014/main" id="{740ECFD9-E765-E301-B20A-C0F1CDE6420E}"/>
              </a:ext>
              <a:ext uri="{C183D7F6-B498-43B3-948B-1728B52AA6E4}">
                <adec:decorative xmlns:adec="http://schemas.microsoft.com/office/drawing/2017/decorative" val="1"/>
              </a:ext>
            </a:extLst>
          </p:cNvPr>
          <p:cNvSpPr txBox="1"/>
          <p:nvPr/>
        </p:nvSpPr>
        <p:spPr>
          <a:xfrm>
            <a:off x="950976" y="5100385"/>
            <a:ext cx="4572000" cy="461665"/>
          </a:xfrm>
          <a:prstGeom prst="rect">
            <a:avLst/>
          </a:prstGeom>
          <a:noFill/>
        </p:spPr>
        <p:txBody>
          <a:bodyPr wrap="square">
            <a:spAutoFit/>
          </a:bodyPr>
          <a:lstStyle/>
          <a:p>
            <a:pPr lvl="0"/>
            <a:r>
              <a:rPr lang="en-US" sz="2400">
                <a:solidFill>
                  <a:schemeClr val="bg1"/>
                </a:solidFill>
              </a:rPr>
              <a:t>4.</a:t>
            </a:r>
          </a:p>
        </p:txBody>
      </p:sp>
      <p:sp>
        <p:nvSpPr>
          <p:cNvPr id="7" name="TextBox 6">
            <a:extLst>
              <a:ext uri="{FF2B5EF4-FFF2-40B4-BE49-F238E27FC236}">
                <a16:creationId xmlns:a16="http://schemas.microsoft.com/office/drawing/2014/main" id="{C1D764F6-E5D8-DE3D-1375-AC8EA8C3E250}"/>
              </a:ext>
              <a:ext uri="{C183D7F6-B498-43B3-948B-1728B52AA6E4}">
                <adec:decorative xmlns:adec="http://schemas.microsoft.com/office/drawing/2017/decorative" val="1"/>
              </a:ext>
            </a:extLst>
          </p:cNvPr>
          <p:cNvSpPr txBox="1"/>
          <p:nvPr/>
        </p:nvSpPr>
        <p:spPr>
          <a:xfrm>
            <a:off x="1594510" y="4807998"/>
            <a:ext cx="4572000" cy="553998"/>
          </a:xfrm>
          <a:prstGeom prst="rect">
            <a:avLst/>
          </a:prstGeom>
          <a:noFill/>
        </p:spPr>
        <p:txBody>
          <a:bodyPr wrap="square">
            <a:spAutoFit/>
          </a:bodyPr>
          <a:lstStyle/>
          <a:p>
            <a:pPr lvl="0">
              <a:buFont typeface="Wingdings" panose="05000000000000000000" pitchFamily="2" charset="2"/>
              <a:buChar char="q"/>
            </a:pPr>
            <a:r>
              <a:rPr lang="en-US" sz="1500"/>
              <a:t>Attend a required pre-departure orientation the semester before you depart</a:t>
            </a:r>
          </a:p>
        </p:txBody>
      </p:sp>
    </p:spTree>
    <p:extLst>
      <p:ext uri="{BB962C8B-B14F-4D97-AF65-F5344CB8AC3E}">
        <p14:creationId xmlns:p14="http://schemas.microsoft.com/office/powerpoint/2010/main" val="22280343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936</Words>
  <Application>Microsoft Office PowerPoint</Application>
  <PresentationFormat>On-screen Show (4:3)</PresentationFormat>
  <Paragraphs>114</Paragraphs>
  <Slides>14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Calibri</vt:lpstr>
      <vt:lpstr>Calibri Light</vt:lpstr>
      <vt:lpstr>Courier New</vt:lpstr>
      <vt:lpstr>Courier New,monospace</vt:lpstr>
      <vt:lpstr>Wingdings</vt:lpstr>
      <vt:lpstr>Office Theme</vt:lpstr>
      <vt:lpstr>Sophomore Plan Overview</vt:lpstr>
      <vt:lpstr>Your Sophomore Plan Team</vt:lpstr>
      <vt:lpstr>The Sophomore Plan in 3 Parts</vt:lpstr>
      <vt:lpstr>College-Wide Requirements</vt:lpstr>
      <vt:lpstr>Major Declaration </vt:lpstr>
      <vt:lpstr>Am I Eligible for Study Abroad?*  *See the Study Abroad website for in-depth eligibility requirements!</vt:lpstr>
      <vt:lpstr>Why Should I Go Abroad?</vt:lpstr>
      <vt:lpstr>Did You Know?</vt:lpstr>
      <vt:lpstr>What Are The Key Steps to Study Abroad?</vt:lpstr>
      <vt:lpstr>Tips and Helpful Resources for Those Considering Study Abroad</vt:lpstr>
      <vt:lpstr>Questions About Studying Abroad?</vt:lpstr>
      <vt:lpstr>Career and Civic Engagement</vt:lpstr>
      <vt:lpstr>Sophomore Plan: Peer Panel Q&amp;A</vt:lpstr>
      <vt:lpstr>Communication Channels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Gabby Sugarman</cp:lastModifiedBy>
  <cp:revision>1</cp:revision>
  <dcterms:created xsi:type="dcterms:W3CDTF">2017-01-05T16:37:53Z</dcterms:created>
  <dcterms:modified xsi:type="dcterms:W3CDTF">2024-09-13T19:15:54Z</dcterms:modified>
</cp:coreProperties>
</file>