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8" r:id="rId4"/>
    <p:sldId id="271" r:id="rId5"/>
    <p:sldId id="272" r:id="rId6"/>
    <p:sldId id="257" r:id="rId7"/>
    <p:sldId id="259" r:id="rId8"/>
    <p:sldId id="277" r:id="rId9"/>
    <p:sldId id="260" r:id="rId10"/>
    <p:sldId id="267" r:id="rId11"/>
    <p:sldId id="276" r:id="rId12"/>
    <p:sldId id="263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96"/>
  </p:normalViewPr>
  <p:slideViewPr>
    <p:cSldViewPr snapToGrid="0" snapToObjects="1">
      <p:cViewPr>
        <p:scale>
          <a:sx n="89" d="100"/>
          <a:sy n="89" d="100"/>
        </p:scale>
        <p:origin x="22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63F21-A867-294D-B2F6-A6B4AF291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651D5D-F8E9-1040-ABD3-C39E5CF0F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AEA21-659E-984A-B79F-E93D5DFB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80179-4062-3E46-9697-2FD9E256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43665-4F0B-9449-997D-78F1CCB7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0288-C8D6-3945-9822-66F7E461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8D019-157A-E04E-87BF-4F2E1DDC6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89250-0D8A-584B-81EB-596EB689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FE1D9-38E6-EF4E-9337-0EA0E38B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82009-0D8B-C347-B5CF-3C6DB842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7C15A9-7DF6-8444-BD0C-C20B7E7E0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57C8CE-7622-EB44-A984-D7C5995FF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0A19E-B6D4-6F46-907F-D0190FBB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1F30-F617-F84B-BF1E-E336A6F1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65B3-BF2D-3D44-B035-D1F90645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50E3-1D45-BA46-AA59-9028F350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413A8-60E9-5847-93EC-CAF61256F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EEABF-A075-4B45-9554-E23A3DE76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441EE-7DF9-164C-B6FB-E28053E9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9B4B7-D447-FF42-B8A6-EB6CD1C2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6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92B5-DC46-9D40-9ABA-995734C0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DD0FE-74F4-D445-A8B0-88380D6A7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29101-80EA-4D4A-838B-7459F2F6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00D74-A1EB-BC40-A7C6-92827E9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D779-3FFE-BA45-8792-45EC516E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66B7-9882-DC49-92CF-37173DC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BE8E-A7C9-1D40-B2F7-34961152B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FF0D3-45D1-D148-B8A0-2885C2766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1B984-D176-3F4D-AE62-DB04EB74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C5974-37C7-3745-BB66-E01DA9F0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A84B9-ADE9-AE48-9275-3A05D7E0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3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349E-2C1C-CC44-A469-D66417E8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384EC-7BF9-1641-A67D-31D6CD386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5A79A-E41B-E34F-870C-9B7C590D8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3FE5F-1581-F949-815E-1322B275C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94862-DBC1-7940-BA2B-1B8450934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C43A20-058C-1543-8A51-1412DA58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2DE1E4-E266-2545-8789-716DA2D9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8E522-3408-2248-BE87-BC3B6FDF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3C53-6337-C24B-B9D3-6C9DFEA3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CBE05-5DCF-F34B-9F17-856CDA2D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67F81-ED3E-8044-9332-768AD221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6E50E-934C-D042-BFEA-9DEFB8CF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4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5B2CD-9731-FA4D-91B6-8B25FE6AD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FC19EB-DB52-C246-B5EA-E24AE7CF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39440-69E7-424A-89A5-1A8738141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977F9-6DA6-5343-A01B-FA549B49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63021-72D9-BA47-9404-39756555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574FF-8445-7F45-8F9F-E9A1F9AD6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32870-B882-934F-B381-FE7F67867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51D13-3E56-FE4E-B4D8-3D46F21C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CAB0E-0992-0F42-82AE-D0729CF6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3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50E7-B164-F74A-8218-39FC8855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A56A2-0E89-504E-8720-878311234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C79D9-425C-F84D-B674-AC87C1A62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C38A4-938D-E043-9FFE-03471288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0EED5-3728-5842-9757-997F53B77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5D987-3973-2246-BBCC-1960D5D3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CEF461-D79E-8441-98EE-5288213C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9DB4A-E852-AC4B-97CB-5F3E5F279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957A-B0CA-234F-9B36-FE889E3C9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FC1F7-2C8A-FE47-93B7-8F05D16B89F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EA8EF-2F4E-6B4D-9E45-ABA6C68C0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ECD1-50BE-B04D-9F82-8EDF11FE0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A4BE-C750-5A46-B5F7-48E8EBB24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7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66AA3A-03A5-C648-A20B-E556DA17A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068" y="524456"/>
            <a:ext cx="3425722" cy="2575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BCA4E7-A074-204A-A923-72699412FA24}"/>
              </a:ext>
            </a:extLst>
          </p:cNvPr>
          <p:cNvSpPr txBox="1"/>
          <p:nvPr/>
        </p:nvSpPr>
        <p:spPr>
          <a:xfrm>
            <a:off x="567210" y="236008"/>
            <a:ext cx="77809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Heute</a:t>
            </a:r>
            <a:r>
              <a:rPr lang="en-US" b="1" dirty="0"/>
              <a:t> </a:t>
            </a:r>
            <a:r>
              <a:rPr lang="en-US" b="1" dirty="0" err="1"/>
              <a:t>ist</a:t>
            </a:r>
            <a:r>
              <a:rPr lang="en-US" b="1" dirty="0"/>
              <a:t> der 11. September</a:t>
            </a:r>
          </a:p>
          <a:p>
            <a:pPr algn="ctr"/>
            <a:endParaRPr lang="en-US" b="1" dirty="0"/>
          </a:p>
          <a:p>
            <a:r>
              <a:rPr lang="en-US" b="1" dirty="0"/>
              <a:t>-</a:t>
            </a:r>
            <a:r>
              <a:rPr lang="en-US" b="1" dirty="0" err="1"/>
              <a:t>Organisatorisches</a:t>
            </a:r>
            <a:r>
              <a:rPr lang="en-US" b="1" dirty="0"/>
              <a:t> </a:t>
            </a:r>
          </a:p>
          <a:p>
            <a:r>
              <a:rPr lang="en-US" b="1" dirty="0"/>
              <a:t>-Warm Up: Wie bin ich </a:t>
            </a:r>
            <a:r>
              <a:rPr lang="en-US" b="1" dirty="0" err="1"/>
              <a:t>heute</a:t>
            </a:r>
            <a:r>
              <a:rPr lang="en-US" b="1" dirty="0"/>
              <a:t>? Das bin ich, das </a:t>
            </a:r>
            <a:r>
              <a:rPr lang="en-US" b="1" dirty="0" err="1"/>
              <a:t>sind</a:t>
            </a:r>
            <a:r>
              <a:rPr lang="en-US" b="1" dirty="0"/>
              <a:t> </a:t>
            </a:r>
            <a:r>
              <a:rPr lang="en-US" b="1" dirty="0" err="1"/>
              <a:t>wir</a:t>
            </a:r>
            <a:r>
              <a:rPr lang="en-US" b="1" dirty="0"/>
              <a:t>    </a:t>
            </a:r>
          </a:p>
          <a:p>
            <a:r>
              <a:rPr lang="en-US" b="1" dirty="0"/>
              <a:t>-die </a:t>
            </a:r>
            <a:r>
              <a:rPr lang="en-US" b="1" dirty="0" err="1"/>
              <a:t>Zahlen</a:t>
            </a:r>
            <a:r>
              <a:rPr lang="en-US" b="1" dirty="0"/>
              <a:t> 30 - 100 </a:t>
            </a:r>
          </a:p>
          <a:p>
            <a:r>
              <a:rPr lang="en-US" b="1" dirty="0"/>
              <a:t>-</a:t>
            </a:r>
            <a:r>
              <a:rPr lang="en-US" b="1" dirty="0" err="1"/>
              <a:t>Lottospiel</a:t>
            </a:r>
            <a:r>
              <a:rPr lang="en-US" b="1" dirty="0"/>
              <a:t> (</a:t>
            </a:r>
            <a:r>
              <a:rPr lang="en-US" b="1" dirty="0" err="1"/>
              <a:t>mit</a:t>
            </a:r>
            <a:r>
              <a:rPr lang="en-US" b="1" dirty="0"/>
              <a:t> Video) </a:t>
            </a:r>
          </a:p>
          <a:p>
            <a:r>
              <a:rPr lang="en-US" b="1" dirty="0"/>
              <a:t>-die </a:t>
            </a:r>
            <a:r>
              <a:rPr lang="en-US" b="1" dirty="0" err="1"/>
              <a:t>Adresse</a:t>
            </a:r>
            <a:r>
              <a:rPr lang="en-US" b="1" dirty="0"/>
              <a:t>/die </a:t>
            </a:r>
            <a:r>
              <a:rPr lang="en-US" b="1" dirty="0" err="1"/>
              <a:t>Telefonnummer</a:t>
            </a:r>
            <a:endParaRPr lang="en-US" b="1" dirty="0"/>
          </a:p>
          <a:p>
            <a:r>
              <a:rPr lang="en-US" b="1" dirty="0"/>
              <a:t>-</a:t>
            </a:r>
            <a:r>
              <a:rPr lang="en-US" b="1" dirty="0" err="1"/>
              <a:t>Fragen</a:t>
            </a:r>
            <a:r>
              <a:rPr lang="en-US" b="1" dirty="0"/>
              <a:t> </a:t>
            </a:r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/>
              <a:t>Datenbank</a:t>
            </a:r>
            <a:r>
              <a:rPr lang="en-US" b="1" dirty="0"/>
              <a:t> </a:t>
            </a:r>
            <a:r>
              <a:rPr lang="en-US" b="1" dirty="0" err="1"/>
              <a:t>für</a:t>
            </a:r>
            <a:r>
              <a:rPr lang="en-US" b="1" dirty="0"/>
              <a:t> das Interview </a:t>
            </a:r>
          </a:p>
          <a:p>
            <a:endParaRPr lang="en-US" b="1" dirty="0"/>
          </a:p>
          <a:p>
            <a:r>
              <a:rPr lang="en-US" b="1" dirty="0" err="1"/>
              <a:t>Hausaufgaben</a:t>
            </a:r>
            <a:r>
              <a:rPr lang="en-US" b="1" dirty="0"/>
              <a:t>: </a:t>
            </a:r>
          </a:p>
          <a:p>
            <a:r>
              <a:rPr lang="en-US" b="1" dirty="0"/>
              <a:t>-MindTap und </a:t>
            </a:r>
            <a:r>
              <a:rPr lang="en-US" b="1" dirty="0" err="1"/>
              <a:t>Kursbuch</a:t>
            </a:r>
            <a:r>
              <a:rPr lang="en-US" b="1" dirty="0"/>
              <a:t> </a:t>
            </a:r>
            <a:r>
              <a:rPr lang="en-US" b="1" dirty="0" err="1"/>
              <a:t>finden</a:t>
            </a:r>
            <a:r>
              <a:rPr lang="en-US" b="1" dirty="0"/>
              <a:t>! </a:t>
            </a:r>
          </a:p>
          <a:p>
            <a:r>
              <a:rPr lang="en-US" b="1" dirty="0"/>
              <a:t>-Nr 19 </a:t>
            </a:r>
            <a:r>
              <a:rPr lang="en-US" b="1" dirty="0" err="1"/>
              <a:t>im</a:t>
            </a:r>
            <a:r>
              <a:rPr lang="en-US" b="1" dirty="0"/>
              <a:t> Buch </a:t>
            </a:r>
          </a:p>
          <a:p>
            <a:r>
              <a:rPr lang="en-US" b="1" dirty="0"/>
              <a:t>-</a:t>
            </a:r>
            <a:r>
              <a:rPr lang="en-US" b="1" dirty="0" err="1"/>
              <a:t>Brennpunkt</a:t>
            </a:r>
            <a:r>
              <a:rPr lang="en-US" b="1" dirty="0"/>
              <a:t> Kultur </a:t>
            </a:r>
          </a:p>
          <a:p>
            <a:r>
              <a:rPr lang="en-US" b="1" dirty="0"/>
              <a:t>-</a:t>
            </a:r>
            <a:r>
              <a:rPr lang="en-US" b="1" dirty="0" err="1"/>
              <a:t>Schreibaufgabe</a:t>
            </a:r>
            <a:r>
              <a:rPr lang="en-US" b="1" dirty="0"/>
              <a:t> 1 (am 18. September </a:t>
            </a:r>
            <a:r>
              <a:rPr lang="en-US" b="1" dirty="0" err="1"/>
              <a:t>fällig</a:t>
            </a:r>
            <a:r>
              <a:rPr lang="en-US" b="1" dirty="0"/>
              <a:t>) </a:t>
            </a:r>
          </a:p>
          <a:p>
            <a:endParaRPr lang="en-US" b="1" dirty="0"/>
          </a:p>
          <a:p>
            <a:r>
              <a:rPr lang="en-US" b="1" dirty="0" err="1"/>
              <a:t>Infos</a:t>
            </a:r>
            <a:r>
              <a:rPr lang="en-US" b="1" dirty="0"/>
              <a:t>: </a:t>
            </a:r>
          </a:p>
          <a:p>
            <a:r>
              <a:rPr lang="en-US" b="1" dirty="0" err="1"/>
              <a:t>Virtueller</a:t>
            </a:r>
            <a:r>
              <a:rPr lang="en-US" b="1" dirty="0"/>
              <a:t> Stammtisch – Bryn </a:t>
            </a:r>
            <a:r>
              <a:rPr lang="en-US" b="1" dirty="0" err="1"/>
              <a:t>Mawr</a:t>
            </a:r>
            <a:r>
              <a:rPr lang="en-US" b="1" dirty="0"/>
              <a:t> – Link in Zoom  </a:t>
            </a:r>
            <a:r>
              <a:rPr lang="en-US" b="1" dirty="0" err="1"/>
              <a:t>Dienstags</a:t>
            </a:r>
            <a:r>
              <a:rPr lang="en-US" b="1" dirty="0"/>
              <a:t> 12 – 13 </a:t>
            </a:r>
            <a:r>
              <a:rPr lang="en-US" b="1" dirty="0" err="1"/>
              <a:t>Uhr</a:t>
            </a:r>
            <a:r>
              <a:rPr lang="en-US" b="1" dirty="0"/>
              <a:t> (</a:t>
            </a:r>
            <a:r>
              <a:rPr lang="en-US" b="1" dirty="0" err="1"/>
              <a:t>Bonuspunkte</a:t>
            </a:r>
            <a:r>
              <a:rPr lang="en-US" b="1" dirty="0"/>
              <a:t>!) </a:t>
            </a:r>
          </a:p>
          <a:p>
            <a:r>
              <a:rPr lang="en-US" b="1" dirty="0"/>
              <a:t>TA </a:t>
            </a:r>
            <a:r>
              <a:rPr lang="en-US" b="1" dirty="0" err="1"/>
              <a:t>Sitzungen</a:t>
            </a:r>
            <a:r>
              <a:rPr lang="en-US" b="1" dirty="0"/>
              <a:t> </a:t>
            </a:r>
            <a:r>
              <a:rPr lang="en-US" b="1" dirty="0" err="1"/>
              <a:t>beginnen</a:t>
            </a:r>
            <a:r>
              <a:rPr lang="en-US" b="1" dirty="0"/>
              <a:t> </a:t>
            </a:r>
            <a:r>
              <a:rPr lang="en-US" b="1" dirty="0" err="1"/>
              <a:t>nächste</a:t>
            </a:r>
            <a:r>
              <a:rPr lang="en-US" b="1" dirty="0"/>
              <a:t> </a:t>
            </a:r>
            <a:r>
              <a:rPr lang="en-US" b="1" dirty="0" err="1"/>
              <a:t>Woche</a:t>
            </a:r>
            <a:r>
              <a:rPr lang="en-US" b="1" dirty="0"/>
              <a:t> </a:t>
            </a:r>
          </a:p>
          <a:p>
            <a:r>
              <a:rPr lang="en-US" b="1" dirty="0"/>
              <a:t>BONUSPUNKTE </a:t>
            </a:r>
            <a:r>
              <a:rPr lang="en-US" b="1" dirty="0" err="1"/>
              <a:t>Vokabeln</a:t>
            </a:r>
            <a:r>
              <a:rPr lang="en-US" b="1" dirty="0"/>
              <a:t> Quiz am Montag in Moodle (after class) </a:t>
            </a:r>
          </a:p>
        </p:txBody>
      </p:sp>
    </p:spTree>
    <p:extLst>
      <p:ext uri="{BB962C8B-B14F-4D97-AF65-F5344CB8AC3E}">
        <p14:creationId xmlns:p14="http://schemas.microsoft.com/office/powerpoint/2010/main" val="428291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09812-ABCE-A048-A3DE-CCCB75E7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91" y="620314"/>
            <a:ext cx="3773767" cy="2506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92EAA-A744-B945-A602-496D594EC547}"/>
              </a:ext>
            </a:extLst>
          </p:cNvPr>
          <p:cNvSpPr txBox="1"/>
          <p:nvPr/>
        </p:nvSpPr>
        <p:spPr>
          <a:xfrm>
            <a:off x="2180571" y="14288"/>
            <a:ext cx="951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2te Person: Sie (sing. </a:t>
            </a:r>
            <a:r>
              <a:rPr lang="en-US" sz="3200" dirty="0" err="1"/>
              <a:t>oder</a:t>
            </a:r>
            <a:r>
              <a:rPr lang="en-US" sz="3200" dirty="0"/>
              <a:t> pl.), du </a:t>
            </a:r>
            <a:r>
              <a:rPr lang="en-US" sz="3200" dirty="0" err="1"/>
              <a:t>oder</a:t>
            </a:r>
            <a:r>
              <a:rPr lang="en-US" sz="3200" dirty="0"/>
              <a:t> </a:t>
            </a:r>
            <a:r>
              <a:rPr lang="en-US" sz="3200" dirty="0" err="1"/>
              <a:t>ihr</a:t>
            </a:r>
            <a:r>
              <a:rPr lang="en-US" sz="3200" dirty="0"/>
              <a:t>? (</a:t>
            </a:r>
            <a:r>
              <a:rPr lang="en-US" sz="3200" dirty="0" err="1"/>
              <a:t>direkt</a:t>
            </a:r>
            <a:r>
              <a:rPr lang="en-US" sz="3200" dirty="0"/>
              <a:t> </a:t>
            </a:r>
            <a:r>
              <a:rPr lang="en-US" sz="3200" dirty="0" err="1"/>
              <a:t>zu</a:t>
            </a:r>
            <a:r>
              <a:rPr lang="en-US" sz="3200" dirty="0"/>
              <a:t>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A9271-6BF6-554B-95A7-5059A961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0315"/>
            <a:ext cx="3626784" cy="2506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4E20D2-8C6F-2247-AC16-4DA685799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92" y="3865564"/>
            <a:ext cx="3773766" cy="2506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3E362-16F6-254C-9553-25B2BA8E6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692" y="3865564"/>
            <a:ext cx="3773766" cy="2506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59AAC3-8C37-F84C-B9B8-9A5C2391473A}"/>
              </a:ext>
            </a:extLst>
          </p:cNvPr>
          <p:cNvSpPr txBox="1"/>
          <p:nvPr/>
        </p:nvSpPr>
        <p:spPr>
          <a:xfrm>
            <a:off x="500063" y="620314"/>
            <a:ext cx="41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8D569-32A8-8640-B677-6AB2563EAD2C}"/>
              </a:ext>
            </a:extLst>
          </p:cNvPr>
          <p:cNvSpPr txBox="1"/>
          <p:nvPr/>
        </p:nvSpPr>
        <p:spPr>
          <a:xfrm>
            <a:off x="5672138" y="742950"/>
            <a:ext cx="75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AC9A8-E69F-DF4E-99DD-A50DB42453CC}"/>
              </a:ext>
            </a:extLst>
          </p:cNvPr>
          <p:cNvSpPr txBox="1"/>
          <p:nvPr/>
        </p:nvSpPr>
        <p:spPr>
          <a:xfrm>
            <a:off x="500063" y="3865564"/>
            <a:ext cx="41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A7507A-77BA-6446-A00E-FBC05A2483AE}"/>
              </a:ext>
            </a:extLst>
          </p:cNvPr>
          <p:cNvSpPr txBox="1"/>
          <p:nvPr/>
        </p:nvSpPr>
        <p:spPr>
          <a:xfrm>
            <a:off x="5672138" y="3865564"/>
            <a:ext cx="42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F7F58-88DF-8B4B-83B6-C5954EF73CE5}"/>
              </a:ext>
            </a:extLst>
          </p:cNvPr>
          <p:cNvSpPr txBox="1"/>
          <p:nvPr/>
        </p:nvSpPr>
        <p:spPr>
          <a:xfrm>
            <a:off x="10273458" y="742950"/>
            <a:ext cx="1799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Frage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,,</a:t>
            </a:r>
            <a:r>
              <a:rPr lang="en-US" sz="2400" dirty="0" err="1"/>
              <a:t>heißen</a:t>
            </a:r>
            <a:r>
              <a:rPr lang="en-US" sz="2400" dirty="0"/>
              <a:t>” + 2te Person </a:t>
            </a:r>
            <a:r>
              <a:rPr lang="en-US" sz="2400" dirty="0" err="1"/>
              <a:t>Pronomen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Frage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,,sein” </a:t>
            </a:r>
          </a:p>
          <a:p>
            <a:r>
              <a:rPr lang="en-US" sz="2400" dirty="0"/>
              <a:t>+ 2te Person </a:t>
            </a:r>
            <a:r>
              <a:rPr lang="en-US" sz="2400" dirty="0" err="1"/>
              <a:t>Pronomen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60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37475-35C2-A842-A966-B603B26E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912" y="1097470"/>
            <a:ext cx="6638245" cy="37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3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45C69C-CC00-B840-AF41-B3F7B55D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47" y="585787"/>
            <a:ext cx="10088706" cy="3486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0C101D-5C8B-A145-942B-7D88C978CD3F}"/>
              </a:ext>
            </a:extLst>
          </p:cNvPr>
          <p:cNvSpPr txBox="1"/>
          <p:nvPr/>
        </p:nvSpPr>
        <p:spPr>
          <a:xfrm>
            <a:off x="1685925" y="4514850"/>
            <a:ext cx="358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dreißig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C33A4-84D8-B44C-A520-5ACB28767F36}"/>
              </a:ext>
            </a:extLst>
          </p:cNvPr>
          <p:cNvSpPr txBox="1"/>
          <p:nvPr/>
        </p:nvSpPr>
        <p:spPr>
          <a:xfrm>
            <a:off x="6200775" y="4071937"/>
            <a:ext cx="30575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vierzig</a:t>
            </a:r>
            <a:r>
              <a:rPr lang="en-US" sz="2800" b="1" dirty="0"/>
              <a:t> </a:t>
            </a:r>
          </a:p>
          <a:p>
            <a:r>
              <a:rPr lang="en-US" sz="2800" b="1" dirty="0" err="1"/>
              <a:t>Fünfzig</a:t>
            </a:r>
            <a:endParaRPr lang="en-US" sz="2800" b="1" dirty="0"/>
          </a:p>
          <a:p>
            <a:r>
              <a:rPr lang="en-US" sz="2800" b="1" dirty="0" err="1"/>
              <a:t>sechzig</a:t>
            </a:r>
            <a:endParaRPr lang="en-US" sz="2800" b="1" dirty="0"/>
          </a:p>
          <a:p>
            <a:r>
              <a:rPr lang="en-US" sz="2800" b="1" dirty="0" err="1"/>
              <a:t>siebzig</a:t>
            </a:r>
            <a:endParaRPr lang="en-US" sz="2800" b="1" dirty="0"/>
          </a:p>
          <a:p>
            <a:r>
              <a:rPr lang="en-US" sz="2800" b="1" dirty="0" err="1"/>
              <a:t>achtzig</a:t>
            </a:r>
            <a:endParaRPr lang="en-US" sz="2800" b="1" dirty="0"/>
          </a:p>
          <a:p>
            <a:r>
              <a:rPr lang="en-US" sz="2800" b="1" dirty="0" err="1"/>
              <a:t>neunzig</a:t>
            </a:r>
            <a:endParaRPr lang="en-US" sz="2800" b="1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0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1A9577-7296-AD4B-8959-91FF0EAC71D5}"/>
              </a:ext>
            </a:extLst>
          </p:cNvPr>
          <p:cNvSpPr txBox="1"/>
          <p:nvPr/>
        </p:nvSpPr>
        <p:spPr>
          <a:xfrm>
            <a:off x="6486525" y="1100138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 	35	47	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9A087-D6A6-0F4C-90F2-78DAC24807D2}"/>
              </a:ext>
            </a:extLst>
          </p:cNvPr>
          <p:cNvSpPr txBox="1"/>
          <p:nvPr/>
        </p:nvSpPr>
        <p:spPr>
          <a:xfrm>
            <a:off x="6486525" y="21717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49	12	22	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798C1-2BAF-4A44-99C0-1CFCD1ADD569}"/>
              </a:ext>
            </a:extLst>
          </p:cNvPr>
          <p:cNvSpPr txBox="1"/>
          <p:nvPr/>
        </p:nvSpPr>
        <p:spPr>
          <a:xfrm>
            <a:off x="6486525" y="3186113"/>
            <a:ext cx="445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38	43	9	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3A25B-AE38-1E4D-B3B4-021AB77A0C8B}"/>
              </a:ext>
            </a:extLst>
          </p:cNvPr>
          <p:cNvSpPr txBox="1"/>
          <p:nvPr/>
        </p:nvSpPr>
        <p:spPr>
          <a:xfrm>
            <a:off x="6472238" y="4101853"/>
            <a:ext cx="435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24	46	5	31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7698C-07E0-DF4E-8FBD-A03891AE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41" y="1167490"/>
            <a:ext cx="4977822" cy="3301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78FAF1-81FB-5B43-B5E3-5261FCE77693}"/>
              </a:ext>
            </a:extLst>
          </p:cNvPr>
          <p:cNvSpPr txBox="1"/>
          <p:nvPr/>
        </p:nvSpPr>
        <p:spPr>
          <a:xfrm>
            <a:off x="1657350" y="342900"/>
            <a:ext cx="767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die </a:t>
            </a:r>
            <a:r>
              <a:rPr lang="en-US" sz="3600" dirty="0" err="1"/>
              <a:t>Lottozahlen</a:t>
            </a:r>
            <a:r>
              <a:rPr lang="en-US" sz="3600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343AF9-3448-1245-AF8D-8839F242AFB8}"/>
              </a:ext>
            </a:extLst>
          </p:cNvPr>
          <p:cNvSpPr/>
          <p:nvPr/>
        </p:nvSpPr>
        <p:spPr>
          <a:xfrm>
            <a:off x="2464090" y="5470394"/>
            <a:ext cx="1157287" cy="84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8E539-C532-7846-8320-D7F585F2317D}"/>
              </a:ext>
            </a:extLst>
          </p:cNvPr>
          <p:cNvSpPr/>
          <p:nvPr/>
        </p:nvSpPr>
        <p:spPr>
          <a:xfrm>
            <a:off x="3910013" y="5453450"/>
            <a:ext cx="1157287" cy="84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635FE5-710D-1E4A-88E1-0ABE07CAA1D5}"/>
              </a:ext>
            </a:extLst>
          </p:cNvPr>
          <p:cNvSpPr/>
          <p:nvPr/>
        </p:nvSpPr>
        <p:spPr>
          <a:xfrm>
            <a:off x="5329238" y="5414585"/>
            <a:ext cx="1157287" cy="84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0D382-BA7A-284C-8F60-D9CAEB7146FB}"/>
              </a:ext>
            </a:extLst>
          </p:cNvPr>
          <p:cNvSpPr/>
          <p:nvPr/>
        </p:nvSpPr>
        <p:spPr>
          <a:xfrm>
            <a:off x="6748463" y="5414585"/>
            <a:ext cx="1157287" cy="84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F6AA93-E21F-C840-B9B6-01BB28DC8B4B}"/>
              </a:ext>
            </a:extLst>
          </p:cNvPr>
          <p:cNvSpPr/>
          <p:nvPr/>
        </p:nvSpPr>
        <p:spPr>
          <a:xfrm>
            <a:off x="8153400" y="5397036"/>
            <a:ext cx="1157287" cy="84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2385F1-D1C6-8C44-BF1C-6E95B64110D6}"/>
              </a:ext>
            </a:extLst>
          </p:cNvPr>
          <p:cNvSpPr/>
          <p:nvPr/>
        </p:nvSpPr>
        <p:spPr>
          <a:xfrm>
            <a:off x="9558337" y="5414207"/>
            <a:ext cx="1157287" cy="84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55502D-D531-8542-9EE5-8212F39BC19B}"/>
              </a:ext>
            </a:extLst>
          </p:cNvPr>
          <p:cNvSpPr/>
          <p:nvPr/>
        </p:nvSpPr>
        <p:spPr>
          <a:xfrm>
            <a:off x="1484353" y="6296412"/>
            <a:ext cx="5842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=gLHGWQQ403U&amp;t=69s</a:t>
            </a:r>
          </a:p>
        </p:txBody>
      </p:sp>
    </p:spTree>
    <p:extLst>
      <p:ext uri="{BB962C8B-B14F-4D97-AF65-F5344CB8AC3E}">
        <p14:creationId xmlns:p14="http://schemas.microsoft.com/office/powerpoint/2010/main" val="239970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01991-B5E7-7645-BC8A-495911F7D2C2}"/>
              </a:ext>
            </a:extLst>
          </p:cNvPr>
          <p:cNvSpPr/>
          <p:nvPr/>
        </p:nvSpPr>
        <p:spPr>
          <a:xfrm>
            <a:off x="676274" y="696249"/>
            <a:ext cx="87534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Gruppe A: </a:t>
            </a:r>
          </a:p>
          <a:p>
            <a:r>
              <a:rPr lang="en-US" sz="2400" dirty="0"/>
              <a:t>1. Saskia </a:t>
            </a:r>
          </a:p>
          <a:p>
            <a:r>
              <a:rPr lang="en-US" sz="2400" dirty="0"/>
              <a:t>2. Avalon </a:t>
            </a:r>
          </a:p>
          <a:p>
            <a:r>
              <a:rPr lang="en-US" sz="2400" dirty="0"/>
              <a:t>3. Marissa</a:t>
            </a:r>
          </a:p>
          <a:p>
            <a:r>
              <a:rPr lang="en-US" sz="2400" dirty="0"/>
              <a:t>4. Lily</a:t>
            </a:r>
          </a:p>
          <a:p>
            <a:r>
              <a:rPr lang="en-US" sz="2400" dirty="0"/>
              <a:t>5. Clara</a:t>
            </a:r>
          </a:p>
          <a:p>
            <a:r>
              <a:rPr lang="en-US" sz="2400" dirty="0"/>
              <a:t>6. Emma C</a:t>
            </a:r>
          </a:p>
          <a:p>
            <a:r>
              <a:rPr lang="en-US" sz="2400" dirty="0"/>
              <a:t>7. Nikita</a:t>
            </a:r>
          </a:p>
          <a:p>
            <a:r>
              <a:rPr lang="en-US" sz="2400" dirty="0"/>
              <a:t>8. Michelle</a:t>
            </a:r>
          </a:p>
          <a:p>
            <a:endParaRPr lang="en-US" sz="2400" dirty="0"/>
          </a:p>
          <a:p>
            <a:r>
              <a:rPr lang="en-US" sz="2400" dirty="0"/>
              <a:t>+</a:t>
            </a:r>
            <a:r>
              <a:rPr lang="en-US" sz="2400" dirty="0" err="1"/>
              <a:t>Yier</a:t>
            </a:r>
            <a:r>
              <a:rPr lang="en-US" sz="2400" dirty="0"/>
              <a:t> </a:t>
            </a:r>
          </a:p>
          <a:p>
            <a:r>
              <a:rPr lang="en-US" sz="2400" dirty="0"/>
              <a:t>+</a:t>
            </a:r>
            <a:r>
              <a:rPr lang="en-US" sz="2400" dirty="0" err="1"/>
              <a:t>Pey</a:t>
            </a:r>
            <a:endParaRPr lang="en-US" sz="2400" dirty="0"/>
          </a:p>
          <a:p>
            <a:r>
              <a:rPr lang="en-US" sz="2400" dirty="0"/>
              <a:t>+Tessa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F68473-0A62-F24B-92A3-46564E293B48}"/>
              </a:ext>
            </a:extLst>
          </p:cNvPr>
          <p:cNvSpPr/>
          <p:nvPr/>
        </p:nvSpPr>
        <p:spPr>
          <a:xfrm>
            <a:off x="4595813" y="67812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Gruppe B:</a:t>
            </a:r>
          </a:p>
          <a:p>
            <a:r>
              <a:rPr lang="en-US" sz="2400" dirty="0"/>
              <a:t>1. </a:t>
            </a:r>
            <a:r>
              <a:rPr lang="en-US" sz="2400" dirty="0" err="1"/>
              <a:t>Yier</a:t>
            </a:r>
            <a:r>
              <a:rPr lang="en-US" sz="2400" dirty="0"/>
              <a:t> </a:t>
            </a:r>
          </a:p>
          <a:p>
            <a:r>
              <a:rPr lang="en-US" sz="2400" dirty="0"/>
              <a:t>2. Claire</a:t>
            </a:r>
          </a:p>
          <a:p>
            <a:r>
              <a:rPr lang="en-US" sz="2400" dirty="0"/>
              <a:t>3. Emma U</a:t>
            </a:r>
          </a:p>
          <a:p>
            <a:r>
              <a:rPr lang="en-US" sz="2400" dirty="0"/>
              <a:t>4. Aliya</a:t>
            </a:r>
          </a:p>
          <a:p>
            <a:r>
              <a:rPr lang="en-US" sz="2400" dirty="0"/>
              <a:t>5. Norah</a:t>
            </a:r>
          </a:p>
          <a:p>
            <a:r>
              <a:rPr lang="en-US" sz="2400" dirty="0"/>
              <a:t>6. Anna</a:t>
            </a:r>
          </a:p>
          <a:p>
            <a:r>
              <a:rPr lang="en-US" sz="2400" dirty="0"/>
              <a:t>7. Tessa </a:t>
            </a:r>
          </a:p>
          <a:p>
            <a:r>
              <a:rPr lang="en-US" sz="2400" dirty="0"/>
              <a:t>8. </a:t>
            </a:r>
            <a:r>
              <a:rPr lang="en-US" sz="2400" dirty="0" err="1"/>
              <a:t>Pey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+Emma C</a:t>
            </a:r>
          </a:p>
          <a:p>
            <a:r>
              <a:rPr lang="en-US" sz="2400" dirty="0"/>
              <a:t>+Clara</a:t>
            </a:r>
          </a:p>
          <a:p>
            <a:r>
              <a:rPr lang="en-US" sz="2400" dirty="0"/>
              <a:t>+Michelle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3D9DE-7953-9345-A4E5-359611C6E0C6}"/>
              </a:ext>
            </a:extLst>
          </p:cNvPr>
          <p:cNvSpPr txBox="1"/>
          <p:nvPr/>
        </p:nvSpPr>
        <p:spPr>
          <a:xfrm>
            <a:off x="328613" y="100013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MONTAGS AB 14.9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D0F92-638B-FE49-9F52-F6F3F646136E}"/>
              </a:ext>
            </a:extLst>
          </p:cNvPr>
          <p:cNvSpPr txBox="1"/>
          <p:nvPr/>
        </p:nvSpPr>
        <p:spPr>
          <a:xfrm>
            <a:off x="4143375" y="100013"/>
            <a:ext cx="481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MITTWOCHS AB 16.9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04E94-5DC9-5B48-920D-61E5FD2D7E0B}"/>
              </a:ext>
            </a:extLst>
          </p:cNvPr>
          <p:cNvSpPr txBox="1"/>
          <p:nvPr/>
        </p:nvSpPr>
        <p:spPr>
          <a:xfrm>
            <a:off x="8958263" y="41192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TAYLOR HALL 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672AC-B6CB-C245-B5D9-12F27513D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968" y="3834164"/>
            <a:ext cx="3784117" cy="2703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5484B-9B04-7C43-8130-3852692D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968" y="820935"/>
            <a:ext cx="3743626" cy="2800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3D2C21-E5C3-214B-9361-21CE8FE7767E}"/>
              </a:ext>
            </a:extLst>
          </p:cNvPr>
          <p:cNvSpPr txBox="1"/>
          <p:nvPr/>
        </p:nvSpPr>
        <p:spPr>
          <a:xfrm>
            <a:off x="514350" y="6013669"/>
            <a:ext cx="725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BRINGEN SIE DAS LAPTOP MIT, BITTE! </a:t>
            </a:r>
          </a:p>
        </p:txBody>
      </p:sp>
    </p:spTree>
    <p:extLst>
      <p:ext uri="{BB962C8B-B14F-4D97-AF65-F5344CB8AC3E}">
        <p14:creationId xmlns:p14="http://schemas.microsoft.com/office/powerpoint/2010/main" val="81172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6726-09E9-394D-B0AA-049FAE96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Zoom Interviews: Record Conversation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E4F68-A70F-414B-A234-053F272A8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011236"/>
            <a:ext cx="10515600" cy="5632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-1. Annabelle + Norah</a:t>
            </a:r>
          </a:p>
          <a:p>
            <a:pPr marL="0" indent="0">
              <a:buNone/>
            </a:pPr>
            <a:r>
              <a:rPr lang="en-US" dirty="0"/>
              <a:t>-2. Saskia + </a:t>
            </a:r>
            <a:r>
              <a:rPr lang="en-US" dirty="0" err="1"/>
              <a:t>Xinrui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-3. Emma C + Avalon </a:t>
            </a:r>
          </a:p>
          <a:p>
            <a:pPr marL="0" indent="0">
              <a:buNone/>
            </a:pPr>
            <a:r>
              <a:rPr lang="en-US" dirty="0"/>
              <a:t>-4. Nikita + Claire </a:t>
            </a:r>
          </a:p>
          <a:p>
            <a:pPr marL="0" indent="0">
              <a:buNone/>
            </a:pPr>
            <a:r>
              <a:rPr lang="en-US" dirty="0"/>
              <a:t>-5. Tessa + Emma U </a:t>
            </a:r>
          </a:p>
          <a:p>
            <a:pPr marL="0" indent="0">
              <a:buNone/>
            </a:pPr>
            <a:r>
              <a:rPr lang="en-US" dirty="0"/>
              <a:t>-6. </a:t>
            </a:r>
            <a:r>
              <a:rPr lang="en-US" dirty="0" err="1"/>
              <a:t>Yier</a:t>
            </a:r>
            <a:r>
              <a:rPr lang="en-US" dirty="0"/>
              <a:t> + Aliya </a:t>
            </a:r>
          </a:p>
          <a:p>
            <a:pPr marL="0" indent="0">
              <a:buNone/>
            </a:pPr>
            <a:r>
              <a:rPr lang="en-US" dirty="0"/>
              <a:t>-7. </a:t>
            </a:r>
            <a:r>
              <a:rPr lang="en-US" dirty="0" err="1"/>
              <a:t>Pey</a:t>
            </a:r>
            <a:r>
              <a:rPr lang="en-US" dirty="0"/>
              <a:t> + Anna </a:t>
            </a:r>
          </a:p>
          <a:p>
            <a:pPr marL="0" indent="0">
              <a:buNone/>
            </a:pPr>
            <a:r>
              <a:rPr lang="en-US" dirty="0"/>
              <a:t>-8. Michelle + Clara  </a:t>
            </a:r>
          </a:p>
          <a:p>
            <a:pPr marL="0" indent="0">
              <a:buNone/>
            </a:pPr>
            <a:r>
              <a:rPr lang="en-US" dirty="0"/>
              <a:t>-9. Lily + Marissa + </a:t>
            </a:r>
            <a:r>
              <a:rPr lang="en-US" dirty="0" err="1"/>
              <a:t>Yunhan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FC29C-C583-B14C-8C65-B99C925951F7}"/>
              </a:ext>
            </a:extLst>
          </p:cNvPr>
          <p:cNvSpPr txBox="1"/>
          <p:nvPr/>
        </p:nvSpPr>
        <p:spPr>
          <a:xfrm>
            <a:off x="5929314" y="1065083"/>
            <a:ext cx="556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</a:t>
            </a:r>
            <a:r>
              <a:rPr lang="en-US" sz="2800" dirty="0" err="1"/>
              <a:t>sende</a:t>
            </a:r>
            <a:r>
              <a:rPr lang="en-US" sz="2800" dirty="0"/>
              <a:t> </a:t>
            </a:r>
            <a:r>
              <a:rPr lang="en-US" sz="2800" dirty="0" err="1"/>
              <a:t>eine</a:t>
            </a:r>
            <a:r>
              <a:rPr lang="en-US" sz="2800" dirty="0"/>
              <a:t> E-Mail </a:t>
            </a:r>
            <a:r>
              <a:rPr lang="en-US" sz="2800" dirty="0" err="1"/>
              <a:t>direkt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der Gruppe </a:t>
            </a:r>
            <a:r>
              <a:rPr lang="en-US" sz="2800" dirty="0" err="1"/>
              <a:t>mit</a:t>
            </a:r>
            <a:r>
              <a:rPr lang="en-US" sz="2800" dirty="0"/>
              <a:t> </a:t>
            </a:r>
            <a:r>
              <a:rPr lang="en-US" sz="2800" dirty="0" err="1"/>
              <a:t>Kontaktdaten</a:t>
            </a:r>
            <a:r>
              <a:rPr lang="en-US" sz="2800" dirty="0"/>
              <a:t>. Please do not copy me on your arrangements!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52EA8-440B-DD4B-8586-B9807D0201C4}"/>
              </a:ext>
            </a:extLst>
          </p:cNvPr>
          <p:cNvSpPr txBox="1"/>
          <p:nvPr/>
        </p:nvSpPr>
        <p:spPr>
          <a:xfrm>
            <a:off x="5795963" y="2934812"/>
            <a:ext cx="672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Personen</a:t>
            </a:r>
            <a:r>
              <a:rPr lang="en-US" sz="2400" dirty="0"/>
              <a:t>: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Grüße</a:t>
            </a:r>
            <a:r>
              <a:rPr lang="en-US" sz="2400" dirty="0"/>
              <a:t> </a:t>
            </a:r>
            <a:r>
              <a:rPr lang="en-US" sz="2400" dirty="0" err="1"/>
              <a:t>zu</a:t>
            </a:r>
            <a:r>
              <a:rPr lang="en-US" sz="2400" dirty="0"/>
              <a:t> den </a:t>
            </a:r>
            <a:r>
              <a:rPr lang="en-US" sz="2400" dirty="0" err="1"/>
              <a:t>Partnerinnen</a:t>
            </a:r>
            <a:r>
              <a:rPr lang="en-US" sz="24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7-8 </a:t>
            </a:r>
            <a:r>
              <a:rPr lang="en-US" sz="2400" dirty="0" err="1"/>
              <a:t>Fragen</a:t>
            </a:r>
            <a:r>
              <a:rPr lang="en-US" sz="2400" dirty="0"/>
              <a:t> von der </a:t>
            </a:r>
            <a:r>
              <a:rPr lang="en-US" sz="2400" dirty="0" err="1"/>
              <a:t>Liste</a:t>
            </a:r>
            <a:r>
              <a:rPr lang="en-US" sz="2400" dirty="0"/>
              <a:t> auf Deutsch 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2 </a:t>
            </a:r>
            <a:r>
              <a:rPr lang="en-US" sz="2400" dirty="0" err="1"/>
              <a:t>Kennelernen</a:t>
            </a:r>
            <a:r>
              <a:rPr lang="en-US" sz="2400" dirty="0"/>
              <a:t> (get to know you) </a:t>
            </a:r>
            <a:r>
              <a:rPr lang="en-US" sz="2400" dirty="0" err="1"/>
              <a:t>Fragen</a:t>
            </a:r>
            <a:r>
              <a:rPr lang="en-US" sz="2400" dirty="0"/>
              <a:t> auf </a:t>
            </a:r>
            <a:r>
              <a:rPr lang="en-US" sz="2400" dirty="0" err="1"/>
              <a:t>Englisch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 </a:t>
            </a:r>
            <a:r>
              <a:rPr lang="en-US" sz="2400" dirty="0"/>
              <a:t> -</a:t>
            </a:r>
            <a:r>
              <a:rPr lang="en-US" sz="2400" dirty="0" err="1"/>
              <a:t>kreativ</a:t>
            </a:r>
            <a:r>
              <a:rPr lang="en-US" sz="2400" dirty="0"/>
              <a:t>! </a:t>
            </a:r>
          </a:p>
          <a:p>
            <a:pPr marL="457200" indent="-457200">
              <a:buFontTx/>
              <a:buChar char="-"/>
            </a:pPr>
            <a:endParaRPr lang="en-US" sz="2400" dirty="0"/>
          </a:p>
          <a:p>
            <a:r>
              <a:rPr lang="en-US" sz="2400" dirty="0"/>
              <a:t>1 Person: </a:t>
            </a:r>
            <a:r>
              <a:rPr lang="en-US" sz="2400" dirty="0" err="1"/>
              <a:t>Aufnahme</a:t>
            </a:r>
            <a:r>
              <a:rPr lang="en-US" sz="2400" dirty="0"/>
              <a:t> (recording) 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mir</a:t>
            </a:r>
            <a:r>
              <a:rPr lang="en-US" sz="2400" dirty="0"/>
              <a:t> per E-Mail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EA58E-F0D6-074D-BA23-C5FFDBB0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965"/>
            <a:ext cx="12192000" cy="6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4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9A46-52B2-7943-8902-4EB6246D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438"/>
          </a:xfrm>
        </p:spPr>
        <p:txBody>
          <a:bodyPr>
            <a:normAutofit/>
          </a:bodyPr>
          <a:lstStyle/>
          <a:p>
            <a:r>
              <a:rPr lang="en-US" sz="3600" b="1" dirty="0"/>
              <a:t>TA </a:t>
            </a:r>
            <a:r>
              <a:rPr lang="en-US" sz="3600" b="1" dirty="0" err="1"/>
              <a:t>Sitzungen</a:t>
            </a:r>
            <a:r>
              <a:rPr lang="en-US" sz="3600" b="1" dirty="0"/>
              <a:t> – </a:t>
            </a:r>
            <a:r>
              <a:rPr lang="en-US" sz="3600" b="1" dirty="0" err="1"/>
              <a:t>Zeiten</a:t>
            </a:r>
            <a:r>
              <a:rPr lang="en-US" sz="3600" b="1" dirty="0"/>
              <a:t> (Ort TBD, </a:t>
            </a:r>
            <a:r>
              <a:rPr lang="en-US" sz="3600" b="1" dirty="0" err="1"/>
              <a:t>Präsenzunterricht</a:t>
            </a:r>
            <a:r>
              <a:rPr lang="en-US" sz="3600" b="1" dirty="0"/>
              <a:t>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C5A4D-DD87-6E47-8384-F897A55F9813}"/>
              </a:ext>
            </a:extLst>
          </p:cNvPr>
          <p:cNvSpPr txBox="1"/>
          <p:nvPr/>
        </p:nvSpPr>
        <p:spPr>
          <a:xfrm>
            <a:off x="6429375" y="1047146"/>
            <a:ext cx="591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Freitags</a:t>
            </a:r>
            <a:r>
              <a:rPr lang="en-US" sz="2800" b="1" dirty="0"/>
              <a:t>  (18 – 19 </a:t>
            </a:r>
            <a:r>
              <a:rPr lang="en-US" sz="2800" b="1" dirty="0" err="1"/>
              <a:t>Uhr</a:t>
            </a:r>
            <a:r>
              <a:rPr lang="en-US" sz="2800" b="1" dirty="0"/>
              <a:t>), Nora Cahill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BB0DF-409D-9F44-B67E-0E1F660981D4}"/>
              </a:ext>
            </a:extLst>
          </p:cNvPr>
          <p:cNvSpPr txBox="1"/>
          <p:nvPr/>
        </p:nvSpPr>
        <p:spPr>
          <a:xfrm>
            <a:off x="657225" y="1071564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Mittwochs</a:t>
            </a:r>
            <a:r>
              <a:rPr lang="en-US" sz="2800" b="1" dirty="0"/>
              <a:t> (16 – 17 </a:t>
            </a:r>
            <a:r>
              <a:rPr lang="en-US" sz="2800" b="1" dirty="0" err="1"/>
              <a:t>Uhr</a:t>
            </a:r>
            <a:r>
              <a:rPr lang="en-US" sz="2800" b="1" dirty="0"/>
              <a:t>),Tova Just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ED725-0DE1-4649-997C-B76FAFF6CDB7}"/>
              </a:ext>
            </a:extLst>
          </p:cNvPr>
          <p:cNvSpPr txBox="1"/>
          <p:nvPr/>
        </p:nvSpPr>
        <p:spPr>
          <a:xfrm>
            <a:off x="838200" y="1580496"/>
            <a:ext cx="34575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Yier</a:t>
            </a:r>
            <a:r>
              <a:rPr lang="en-US" sz="2800" dirty="0"/>
              <a:t> </a:t>
            </a:r>
          </a:p>
          <a:p>
            <a:r>
              <a:rPr lang="en-US" sz="2800" dirty="0"/>
              <a:t>Annabelle</a:t>
            </a:r>
          </a:p>
          <a:p>
            <a:r>
              <a:rPr lang="en-US" sz="2800" dirty="0"/>
              <a:t>Tessa</a:t>
            </a:r>
          </a:p>
          <a:p>
            <a:r>
              <a:rPr lang="en-US" sz="2800" dirty="0"/>
              <a:t>Marissa</a:t>
            </a:r>
          </a:p>
          <a:p>
            <a:r>
              <a:rPr lang="en-US" sz="2800" dirty="0"/>
              <a:t>Lily</a:t>
            </a:r>
          </a:p>
          <a:p>
            <a:r>
              <a:rPr lang="en-US" sz="2800" dirty="0"/>
              <a:t>Avalon</a:t>
            </a:r>
          </a:p>
          <a:p>
            <a:r>
              <a:rPr lang="en-US" sz="2800" dirty="0"/>
              <a:t>Claire </a:t>
            </a:r>
          </a:p>
          <a:p>
            <a:r>
              <a:rPr lang="en-US" sz="2800" dirty="0"/>
              <a:t>Aliya </a:t>
            </a:r>
          </a:p>
          <a:p>
            <a:r>
              <a:rPr lang="en-US" sz="2800" dirty="0"/>
              <a:t>Emma 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F5004-8C97-7E4F-9D12-ACEE4B434A32}"/>
              </a:ext>
            </a:extLst>
          </p:cNvPr>
          <p:cNvSpPr txBox="1"/>
          <p:nvPr/>
        </p:nvSpPr>
        <p:spPr>
          <a:xfrm>
            <a:off x="6958013" y="1885950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2AC84-5C06-5D44-8D6A-F41F9BBE15E3}"/>
              </a:ext>
            </a:extLst>
          </p:cNvPr>
          <p:cNvSpPr txBox="1"/>
          <p:nvPr/>
        </p:nvSpPr>
        <p:spPr>
          <a:xfrm>
            <a:off x="6586539" y="1580496"/>
            <a:ext cx="3371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Saskia </a:t>
            </a:r>
          </a:p>
          <a:p>
            <a:r>
              <a:rPr lang="en-US" sz="2800" dirty="0"/>
              <a:t>Nikita </a:t>
            </a:r>
          </a:p>
          <a:p>
            <a:r>
              <a:rPr lang="en-US" sz="2800" dirty="0"/>
              <a:t>Anna</a:t>
            </a:r>
          </a:p>
          <a:p>
            <a:r>
              <a:rPr lang="en-US" sz="2800" dirty="0"/>
              <a:t>Michelle</a:t>
            </a:r>
          </a:p>
          <a:p>
            <a:r>
              <a:rPr lang="en-US" sz="2800" dirty="0"/>
              <a:t>Clara</a:t>
            </a:r>
          </a:p>
          <a:p>
            <a:r>
              <a:rPr lang="en-US" sz="2800" dirty="0" err="1"/>
              <a:t>Pey</a:t>
            </a:r>
            <a:endParaRPr lang="en-US" sz="2800" dirty="0"/>
          </a:p>
          <a:p>
            <a:r>
              <a:rPr lang="en-US" sz="2800" dirty="0" err="1"/>
              <a:t>Yunhan</a:t>
            </a:r>
            <a:endParaRPr lang="en-US" sz="2800" dirty="0"/>
          </a:p>
          <a:p>
            <a:r>
              <a:rPr lang="en-US" sz="2800" dirty="0" err="1"/>
              <a:t>Xinrui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5D3FF-4B5D-D04C-9F5C-3516CF24E15C}"/>
              </a:ext>
            </a:extLst>
          </p:cNvPr>
          <p:cNvSpPr txBox="1"/>
          <p:nvPr/>
        </p:nvSpPr>
        <p:spPr>
          <a:xfrm>
            <a:off x="442913" y="5669813"/>
            <a:ext cx="1092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Attendance in TA Sessions are required. If you have not answered, you need to email me which section you will attend. Immediately after class. </a:t>
            </a:r>
          </a:p>
        </p:txBody>
      </p:sp>
    </p:spTree>
    <p:extLst>
      <p:ext uri="{BB962C8B-B14F-4D97-AF65-F5344CB8AC3E}">
        <p14:creationId xmlns:p14="http://schemas.microsoft.com/office/powerpoint/2010/main" val="129851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07D76-9483-8240-A467-A241AED6BB48}"/>
              </a:ext>
            </a:extLst>
          </p:cNvPr>
          <p:cNvSpPr txBox="1"/>
          <p:nvPr/>
        </p:nvSpPr>
        <p:spPr>
          <a:xfrm>
            <a:off x="2257425" y="1182231"/>
            <a:ext cx="3171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ich 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du </a:t>
            </a:r>
          </a:p>
          <a:p>
            <a:endParaRPr lang="en-US" sz="2800" dirty="0"/>
          </a:p>
          <a:p>
            <a:r>
              <a:rPr lang="en-US" sz="2800" dirty="0"/>
              <a:t>3. </a:t>
            </a:r>
            <a:r>
              <a:rPr lang="en-US" sz="2800" dirty="0" err="1"/>
              <a:t>er</a:t>
            </a:r>
            <a:r>
              <a:rPr lang="en-US" sz="2800" dirty="0"/>
              <a:t>/</a:t>
            </a:r>
            <a:r>
              <a:rPr lang="en-US" sz="2800" dirty="0" err="1"/>
              <a:t>sie</a:t>
            </a:r>
            <a:r>
              <a:rPr lang="en-US" sz="2800" dirty="0"/>
              <a:t>/es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9A24E-5033-1243-9B17-EE6AC6730149}"/>
              </a:ext>
            </a:extLst>
          </p:cNvPr>
          <p:cNvSpPr txBox="1"/>
          <p:nvPr/>
        </p:nvSpPr>
        <p:spPr>
          <a:xfrm>
            <a:off x="5886450" y="1182230"/>
            <a:ext cx="34004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/>
              <a:t>wir</a:t>
            </a:r>
            <a:r>
              <a:rPr lang="en-US" sz="2800" dirty="0"/>
              <a:t> 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ihr</a:t>
            </a:r>
            <a:endParaRPr lang="en-US" sz="2800" dirty="0"/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sie</a:t>
            </a:r>
            <a:endParaRPr lang="en-US" sz="2800" dirty="0"/>
          </a:p>
          <a:p>
            <a:pPr marL="342900" indent="-342900">
              <a:buAutoNum type="arabicPeriod"/>
            </a:pPr>
            <a:endParaRPr lang="en-US" sz="2800" dirty="0"/>
          </a:p>
          <a:p>
            <a:r>
              <a:rPr lang="en-US" sz="2800" dirty="0"/>
              <a:t>2. Sie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3F92D-586E-D74E-B8A8-FAEC31FF7FD8}"/>
              </a:ext>
            </a:extLst>
          </p:cNvPr>
          <p:cNvSpPr txBox="1"/>
          <p:nvPr/>
        </p:nvSpPr>
        <p:spPr>
          <a:xfrm>
            <a:off x="2400300" y="585788"/>
            <a:ext cx="237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BCD00-64F6-F245-92ED-051A78F1BA66}"/>
              </a:ext>
            </a:extLst>
          </p:cNvPr>
          <p:cNvSpPr txBox="1"/>
          <p:nvPr/>
        </p:nvSpPr>
        <p:spPr>
          <a:xfrm>
            <a:off x="5729288" y="585788"/>
            <a:ext cx="140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2CD55-B5E1-1940-9C1A-3FD71F68A9F5}"/>
              </a:ext>
            </a:extLst>
          </p:cNvPr>
          <p:cNvSpPr txBox="1"/>
          <p:nvPr/>
        </p:nvSpPr>
        <p:spPr>
          <a:xfrm>
            <a:off x="3586162" y="4543425"/>
            <a:ext cx="2414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sein</a:t>
            </a:r>
          </a:p>
        </p:txBody>
      </p:sp>
    </p:spTree>
    <p:extLst>
      <p:ext uri="{BB962C8B-B14F-4D97-AF65-F5344CB8AC3E}">
        <p14:creationId xmlns:p14="http://schemas.microsoft.com/office/powerpoint/2010/main" val="371704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FBF25A-3AF0-CF4E-8FA2-2327EB4F4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123" y="0"/>
            <a:ext cx="7137877" cy="4238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9ACF09-DE97-AD49-95FB-8286AA99B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636" y="4238625"/>
            <a:ext cx="2406764" cy="1347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02EEE3-FD94-854D-B42E-AAF3683DD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060" y="4238625"/>
            <a:ext cx="2135427" cy="14184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EFBA7A-BA7A-F340-B35A-CD84A8009C69}"/>
              </a:ext>
            </a:extLst>
          </p:cNvPr>
          <p:cNvSpPr txBox="1"/>
          <p:nvPr/>
        </p:nvSpPr>
        <p:spPr>
          <a:xfrm>
            <a:off x="5172075" y="5757863"/>
            <a:ext cx="291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krank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3AF0E0-C01F-1E47-8B97-CBFBE09FFD33}"/>
              </a:ext>
            </a:extLst>
          </p:cNvPr>
          <p:cNvSpPr txBox="1"/>
          <p:nvPr/>
        </p:nvSpPr>
        <p:spPr>
          <a:xfrm>
            <a:off x="8972550" y="575786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müde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1D1152-BF81-C143-A2B2-462A76ED1687}"/>
              </a:ext>
            </a:extLst>
          </p:cNvPr>
          <p:cNvSpPr txBox="1"/>
          <p:nvPr/>
        </p:nvSpPr>
        <p:spPr>
          <a:xfrm>
            <a:off x="2656070" y="3581443"/>
            <a:ext cx="187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energetisch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71D71F-4406-D847-911E-DDCE96084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22" y="3514236"/>
            <a:ext cx="2341448" cy="13538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D14349-7514-FD46-9041-9C63A4D659B5}"/>
              </a:ext>
            </a:extLst>
          </p:cNvPr>
          <p:cNvSpPr txBox="1"/>
          <p:nvPr/>
        </p:nvSpPr>
        <p:spPr>
          <a:xfrm>
            <a:off x="271760" y="102428"/>
            <a:ext cx="35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Ich bin ….</a:t>
            </a:r>
            <a:r>
              <a:rPr lang="en-US" dirty="0" err="1"/>
              <a:t>heute</a:t>
            </a:r>
            <a:r>
              <a:rPr lang="en-US" dirty="0"/>
              <a:t>. Und du, Name?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384344-0265-3145-9EEF-4E74FC2FE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56" y="5138065"/>
            <a:ext cx="2541587" cy="14328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023AA1-AC9F-B742-BF30-ABF37973CF7A}"/>
              </a:ext>
            </a:extLst>
          </p:cNvPr>
          <p:cNvSpPr txBox="1"/>
          <p:nvPr/>
        </p:nvSpPr>
        <p:spPr>
          <a:xfrm>
            <a:off x="3100388" y="5586413"/>
            <a:ext cx="187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ruhig</a:t>
            </a:r>
            <a:r>
              <a:rPr lang="en-US" dirty="0"/>
              <a:t>/</a:t>
            </a:r>
            <a:r>
              <a:rPr lang="en-US" dirty="0" err="1"/>
              <a:t>entspannt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4A94E5-AFF5-7945-B4D0-B564B12B4EA5}"/>
              </a:ext>
            </a:extLst>
          </p:cNvPr>
          <p:cNvSpPr txBox="1"/>
          <p:nvPr/>
        </p:nvSpPr>
        <p:spPr>
          <a:xfrm>
            <a:off x="314622" y="642938"/>
            <a:ext cx="44716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Annabelle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2. </a:t>
            </a:r>
            <a:r>
              <a:rPr lang="en-US" dirty="0" err="1"/>
              <a:t>Yunhan</a:t>
            </a:r>
            <a:r>
              <a:rPr lang="en-US" dirty="0">
                <a:sym typeface="Wingdings" pitchFamily="2" charset="2"/>
              </a:rPr>
              <a:t> 3. </a:t>
            </a:r>
            <a:r>
              <a:rPr lang="en-US" dirty="0"/>
              <a:t>Claire</a:t>
            </a:r>
            <a:r>
              <a:rPr lang="en-US" dirty="0">
                <a:sym typeface="Wingdings" pitchFamily="2" charset="2"/>
              </a:rPr>
              <a:t> 4. Norah  5. Saskia  6. </a:t>
            </a:r>
            <a:r>
              <a:rPr lang="en-US" dirty="0" err="1">
                <a:sym typeface="Wingdings" pitchFamily="2" charset="2"/>
              </a:rPr>
              <a:t>Xinrui</a:t>
            </a:r>
            <a:r>
              <a:rPr lang="en-US" dirty="0">
                <a:sym typeface="Wingdings" pitchFamily="2" charset="2"/>
              </a:rPr>
              <a:t> 7.  Emma C 8. Avalon  9. Nikita  10. Aliya  11. </a:t>
            </a:r>
            <a:r>
              <a:rPr lang="en-US" dirty="0" err="1">
                <a:sym typeface="Wingdings" pitchFamily="2" charset="2"/>
              </a:rPr>
              <a:t>Pey</a:t>
            </a:r>
            <a:r>
              <a:rPr lang="en-US" dirty="0">
                <a:sym typeface="Wingdings" pitchFamily="2" charset="2"/>
              </a:rPr>
              <a:t>  12. Lily  13. Tessa  14. </a:t>
            </a:r>
            <a:r>
              <a:rPr lang="en-US" dirty="0" err="1">
                <a:sym typeface="Wingdings" pitchFamily="2" charset="2"/>
              </a:rPr>
              <a:t>Yier</a:t>
            </a:r>
            <a:r>
              <a:rPr lang="en-US" dirty="0">
                <a:sym typeface="Wingdings" pitchFamily="2" charset="2"/>
              </a:rPr>
              <a:t>  15. Marissa 16. Anna  17. Michelle  18. Clara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19. Emma 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0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A1D12D-0F0A-B345-A0D4-9EB21B5F3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593725"/>
            <a:ext cx="1949742" cy="1295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61896-EAD2-D74D-9ED9-B9BA2C4E5412}"/>
              </a:ext>
            </a:extLst>
          </p:cNvPr>
          <p:cNvSpPr txBox="1"/>
          <p:nvPr/>
        </p:nvSpPr>
        <p:spPr>
          <a:xfrm>
            <a:off x="323752" y="2040795"/>
            <a:ext cx="294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Carolin</a:t>
            </a:r>
            <a:r>
              <a:rPr lang="en-US" dirty="0"/>
              <a:t> </a:t>
            </a:r>
            <a:r>
              <a:rPr lang="en-US" dirty="0" err="1"/>
              <a:t>Kebekus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15222-775D-4C41-A830-0C105079A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460" y="438133"/>
            <a:ext cx="1305394" cy="1602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698572-FADE-CA45-B4FB-39045C6319F4}"/>
              </a:ext>
            </a:extLst>
          </p:cNvPr>
          <p:cNvSpPr txBox="1"/>
          <p:nvPr/>
        </p:nvSpPr>
        <p:spPr>
          <a:xfrm>
            <a:off x="2206642" y="2184827"/>
            <a:ext cx="321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Johann </a:t>
            </a:r>
            <a:r>
              <a:rPr lang="en-US" dirty="0" err="1"/>
              <a:t>Wolfang</a:t>
            </a:r>
            <a:r>
              <a:rPr lang="en-US" dirty="0"/>
              <a:t> von Goethe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626655-724F-BD4B-B907-027B8C1B1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707" y="131921"/>
            <a:ext cx="1302888" cy="1891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CA138C-9784-3B42-B42F-F1F52BE3EE8D}"/>
              </a:ext>
            </a:extLst>
          </p:cNvPr>
          <p:cNvSpPr txBox="1"/>
          <p:nvPr/>
        </p:nvSpPr>
        <p:spPr>
          <a:xfrm>
            <a:off x="5041084" y="1993283"/>
            <a:ext cx="2205856" cy="368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Bertolt Brecht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2760C3-7D76-1642-BBE8-90487D887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462" y="422702"/>
            <a:ext cx="3146652" cy="1762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1459A8-1BB6-244D-9409-BF8590E2C349}"/>
              </a:ext>
            </a:extLst>
          </p:cNvPr>
          <p:cNvSpPr txBox="1"/>
          <p:nvPr/>
        </p:nvSpPr>
        <p:spPr>
          <a:xfrm>
            <a:off x="7694824" y="2148912"/>
            <a:ext cx="1943100" cy="36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Werner Herzog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49300C-2E84-CC43-89F2-ADD3434A1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33" y="2830754"/>
            <a:ext cx="1863726" cy="2292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2BE5B5-A049-1C4A-BBD9-179CFFC198D3}"/>
              </a:ext>
            </a:extLst>
          </p:cNvPr>
          <p:cNvSpPr txBox="1"/>
          <p:nvPr/>
        </p:nvSpPr>
        <p:spPr>
          <a:xfrm>
            <a:off x="416306" y="5151498"/>
            <a:ext cx="208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</a:t>
            </a:r>
            <a:r>
              <a:rPr lang="en-US" dirty="0" err="1"/>
              <a:t>Ayim</a:t>
            </a:r>
            <a:r>
              <a:rPr lang="en-US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4B5078-597C-1943-BD68-E7CF1D60F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506" y="2822812"/>
            <a:ext cx="2324508" cy="22032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786830-A69D-5849-A6BC-2FACECD1AA76}"/>
              </a:ext>
            </a:extLst>
          </p:cNvPr>
          <p:cNvSpPr txBox="1"/>
          <p:nvPr/>
        </p:nvSpPr>
        <p:spPr>
          <a:xfrm>
            <a:off x="2812225" y="5046183"/>
            <a:ext cx="276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Emine</a:t>
            </a:r>
            <a:r>
              <a:rPr lang="en-US" dirty="0"/>
              <a:t> </a:t>
            </a:r>
            <a:r>
              <a:rPr lang="en-US" dirty="0" err="1"/>
              <a:t>Sevgi</a:t>
            </a:r>
            <a:r>
              <a:rPr lang="en-US" dirty="0"/>
              <a:t> </a:t>
            </a:r>
            <a:r>
              <a:rPr lang="en-US" dirty="0" err="1"/>
              <a:t>Özdamar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33C96F-21C3-874F-A89A-CE27EBB78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1907" y="2809417"/>
            <a:ext cx="1470432" cy="21503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7295EB-4290-5E46-9F67-EE140B8681E3}"/>
              </a:ext>
            </a:extLst>
          </p:cNvPr>
          <p:cNvSpPr txBox="1"/>
          <p:nvPr/>
        </p:nvSpPr>
        <p:spPr>
          <a:xfrm>
            <a:off x="5464492" y="5151498"/>
            <a:ext cx="182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Emmy </a:t>
            </a:r>
            <a:r>
              <a:rPr lang="en-US" dirty="0" err="1"/>
              <a:t>Noether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322910-A57C-9548-9F74-6F0FDF892272}"/>
              </a:ext>
            </a:extLst>
          </p:cNvPr>
          <p:cNvSpPr txBox="1"/>
          <p:nvPr/>
        </p:nvSpPr>
        <p:spPr>
          <a:xfrm>
            <a:off x="7306012" y="2951998"/>
            <a:ext cx="3571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Wie </a:t>
            </a:r>
            <a:r>
              <a:rPr lang="en-US" sz="2800" dirty="0" err="1"/>
              <a:t>heißen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?</a:t>
            </a:r>
          </a:p>
          <a:p>
            <a:r>
              <a:rPr lang="en-US" sz="2800" dirty="0"/>
              <a:t>2. Wie </a:t>
            </a:r>
            <a:r>
              <a:rPr lang="en-US" sz="2800" dirty="0" err="1"/>
              <a:t>heißt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? </a:t>
            </a:r>
          </a:p>
          <a:p>
            <a:r>
              <a:rPr lang="en-US" sz="2800" dirty="0"/>
              <a:t>3. Wie </a:t>
            </a:r>
            <a:r>
              <a:rPr lang="en-US" sz="2800" dirty="0" err="1"/>
              <a:t>heißt</a:t>
            </a:r>
            <a:r>
              <a:rPr lang="en-US" sz="2800" dirty="0"/>
              <a:t> </a:t>
            </a:r>
            <a:r>
              <a:rPr lang="en-US" sz="2800" dirty="0" err="1"/>
              <a:t>er</a:t>
            </a:r>
            <a:r>
              <a:rPr lang="en-US" sz="2800" dirty="0"/>
              <a:t>?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5181B-9753-3042-860F-9C0B8DC5CA77}"/>
              </a:ext>
            </a:extLst>
          </p:cNvPr>
          <p:cNvSpPr txBox="1"/>
          <p:nvPr/>
        </p:nvSpPr>
        <p:spPr>
          <a:xfrm>
            <a:off x="253182" y="157163"/>
            <a:ext cx="35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D335DE-212A-7840-A80D-DDD33E23A500}"/>
              </a:ext>
            </a:extLst>
          </p:cNvPr>
          <p:cNvSpPr txBox="1"/>
          <p:nvPr/>
        </p:nvSpPr>
        <p:spPr>
          <a:xfrm>
            <a:off x="3519076" y="157163"/>
            <a:ext cx="42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BFBF8B-29A6-A64E-B5A3-F807BA84AC8C}"/>
              </a:ext>
            </a:extLst>
          </p:cNvPr>
          <p:cNvSpPr txBox="1"/>
          <p:nvPr/>
        </p:nvSpPr>
        <p:spPr>
          <a:xfrm>
            <a:off x="4754386" y="167496"/>
            <a:ext cx="30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DC5B6-CCD3-7146-A3CF-83127E25BA84}"/>
              </a:ext>
            </a:extLst>
          </p:cNvPr>
          <p:cNvSpPr txBox="1"/>
          <p:nvPr/>
        </p:nvSpPr>
        <p:spPr>
          <a:xfrm>
            <a:off x="6969462" y="42416"/>
            <a:ext cx="33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5E39AC-F5BD-F643-AE33-2D01338C80F8}"/>
              </a:ext>
            </a:extLst>
          </p:cNvPr>
          <p:cNvSpPr txBox="1"/>
          <p:nvPr/>
        </p:nvSpPr>
        <p:spPr>
          <a:xfrm>
            <a:off x="172474" y="2890412"/>
            <a:ext cx="20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EF1BE6-B669-A744-ABEA-E0AA1DAC32FA}"/>
              </a:ext>
            </a:extLst>
          </p:cNvPr>
          <p:cNvSpPr txBox="1"/>
          <p:nvPr/>
        </p:nvSpPr>
        <p:spPr>
          <a:xfrm>
            <a:off x="2510578" y="2875975"/>
            <a:ext cx="29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9EB43C-5F88-984E-8A69-0A84F302D0EA}"/>
              </a:ext>
            </a:extLst>
          </p:cNvPr>
          <p:cNvSpPr txBox="1"/>
          <p:nvPr/>
        </p:nvSpPr>
        <p:spPr>
          <a:xfrm>
            <a:off x="5341266" y="2715776"/>
            <a:ext cx="44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D65EE2-CE3A-564E-8482-D928CB25ADD4}"/>
              </a:ext>
            </a:extLst>
          </p:cNvPr>
          <p:cNvSpPr txBox="1"/>
          <p:nvPr/>
        </p:nvSpPr>
        <p:spPr>
          <a:xfrm>
            <a:off x="608012" y="1830637"/>
            <a:ext cx="282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Frau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2FC875-C354-5D46-B954-5FCC2A791C52}"/>
              </a:ext>
            </a:extLst>
          </p:cNvPr>
          <p:cNvSpPr txBox="1"/>
          <p:nvPr/>
        </p:nvSpPr>
        <p:spPr>
          <a:xfrm>
            <a:off x="2881506" y="1993283"/>
            <a:ext cx="209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Mann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27727B-1222-E143-AA53-88B8A433BEED}"/>
              </a:ext>
            </a:extLst>
          </p:cNvPr>
          <p:cNvSpPr txBox="1"/>
          <p:nvPr/>
        </p:nvSpPr>
        <p:spPr>
          <a:xfrm>
            <a:off x="7174461" y="2423018"/>
            <a:ext cx="314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3te Person/</a:t>
            </a:r>
            <a:r>
              <a:rPr lang="en-US" sz="3200" b="1" dirty="0" err="1"/>
              <a:t>über</a:t>
            </a:r>
            <a:endParaRPr lang="en-US" sz="32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7D35AE-0E66-6345-8F41-006D21C94576}"/>
              </a:ext>
            </a:extLst>
          </p:cNvPr>
          <p:cNvSpPr txBox="1"/>
          <p:nvPr/>
        </p:nvSpPr>
        <p:spPr>
          <a:xfrm>
            <a:off x="7360601" y="4848931"/>
            <a:ext cx="4415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2800" dirty="0"/>
              <a:t>Wie </a:t>
            </a:r>
            <a:r>
              <a:rPr lang="en-US" sz="2800" dirty="0" err="1"/>
              <a:t>heißt</a:t>
            </a:r>
            <a:r>
              <a:rPr lang="en-US" sz="2800" dirty="0"/>
              <a:t> Person F? </a:t>
            </a:r>
          </a:p>
          <a:p>
            <a:pPr marL="514350" indent="-514350">
              <a:buAutoNum type="alphaUcPeriod"/>
            </a:pPr>
            <a:r>
              <a:rPr lang="en-US" sz="2800" dirty="0"/>
              <a:t>Wie </a:t>
            </a:r>
            <a:r>
              <a:rPr lang="en-US" sz="2800" dirty="0" err="1"/>
              <a:t>heißen</a:t>
            </a:r>
            <a:r>
              <a:rPr lang="en-US" sz="2800" dirty="0"/>
              <a:t> </a:t>
            </a:r>
            <a:r>
              <a:rPr lang="en-US" sz="2800" dirty="0" err="1"/>
              <a:t>Personen</a:t>
            </a:r>
            <a:r>
              <a:rPr lang="en-US" sz="2800" dirty="0"/>
              <a:t> B, C, und E? </a:t>
            </a:r>
          </a:p>
          <a:p>
            <a:pPr marL="514350" indent="-514350">
              <a:buAutoNum type="alphaUcPeriod"/>
            </a:pPr>
            <a:r>
              <a:rPr lang="en-US" sz="2800" dirty="0"/>
              <a:t>Wie </a:t>
            </a:r>
            <a:r>
              <a:rPr lang="en-US" sz="2800" dirty="0" err="1"/>
              <a:t>heißt</a:t>
            </a:r>
            <a:r>
              <a:rPr lang="en-US" sz="2800" dirty="0"/>
              <a:t> Person D? 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6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56A0-4644-7248-85EE-FEAE92C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Autofit/>
          </a:bodyPr>
          <a:lstStyle/>
          <a:p>
            <a:r>
              <a:rPr lang="en-US" sz="2800" dirty="0"/>
              <a:t>What do you notice about word order in asking and answering Questions?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A6F44-2652-6E4D-BC92-80F5CBA22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Wie </a:t>
            </a:r>
            <a:r>
              <a:rPr lang="en-US" dirty="0" err="1"/>
              <a:t>heissen</a:t>
            </a:r>
            <a:r>
              <a:rPr lang="en-US" dirty="0"/>
              <a:t> </a:t>
            </a:r>
            <a:r>
              <a:rPr lang="en-US" dirty="0" err="1"/>
              <a:t>Personen</a:t>
            </a:r>
            <a:r>
              <a:rPr lang="en-US" dirty="0"/>
              <a:t> B, C, E?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Personen</a:t>
            </a:r>
            <a:r>
              <a:rPr lang="en-US" dirty="0"/>
              <a:t> B, C, E (</a:t>
            </a:r>
            <a:r>
              <a:rPr lang="en-US" dirty="0" err="1"/>
              <a:t>sie</a:t>
            </a:r>
            <a:r>
              <a:rPr lang="en-US" dirty="0"/>
              <a:t>) </a:t>
            </a:r>
            <a:r>
              <a:rPr lang="en-US" dirty="0" err="1"/>
              <a:t>heißen</a:t>
            </a:r>
            <a:r>
              <a:rPr lang="en-US" dirty="0"/>
              <a:t> Johann Wolfgang von Goethe, Bertolt Brecht und May </a:t>
            </a:r>
            <a:r>
              <a:rPr lang="en-US" dirty="0" err="1"/>
              <a:t>Ayim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26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393ACF-03D1-9C43-9AD7-330236622267}"/>
              </a:ext>
            </a:extLst>
          </p:cNvPr>
          <p:cNvSpPr txBox="1"/>
          <p:nvPr/>
        </p:nvSpPr>
        <p:spPr>
          <a:xfrm>
            <a:off x="2971800" y="157163"/>
            <a:ext cx="821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3te Person Sing. 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 err="1">
                <a:sym typeface="Wingdings" pitchFamily="2" charset="2"/>
              </a:rPr>
              <a:t>Für</a:t>
            </a:r>
            <a:r>
              <a:rPr lang="en-US" sz="3200" dirty="0">
                <a:sym typeface="Wingdings" pitchFamily="2" charset="2"/>
              </a:rPr>
              <a:t> </a:t>
            </a:r>
            <a:r>
              <a:rPr lang="en-US" sz="3200" dirty="0" err="1">
                <a:sym typeface="Wingdings" pitchFamily="2" charset="2"/>
              </a:rPr>
              <a:t>Personen</a:t>
            </a:r>
            <a:r>
              <a:rPr lang="en-US" sz="3200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535B9-C9BB-C941-908F-33D9876AD049}"/>
              </a:ext>
            </a:extLst>
          </p:cNvPr>
          <p:cNvSpPr txBox="1"/>
          <p:nvPr/>
        </p:nvSpPr>
        <p:spPr>
          <a:xfrm>
            <a:off x="728662" y="1434167"/>
            <a:ext cx="681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er</a:t>
            </a:r>
            <a:r>
              <a:rPr lang="en-US" sz="3600" dirty="0"/>
              <a:t> = </a:t>
            </a:r>
            <a:r>
              <a:rPr lang="en-US" sz="3600" dirty="0" err="1"/>
              <a:t>maskulin</a:t>
            </a:r>
            <a:r>
              <a:rPr lang="en-US" sz="3600" dirty="0"/>
              <a:t>/</a:t>
            </a:r>
            <a:r>
              <a:rPr lang="en-US" sz="3600" dirty="0" err="1"/>
              <a:t>männlich</a:t>
            </a:r>
            <a:r>
              <a:rPr lang="en-US" sz="3600" dirty="0"/>
              <a:t>/der Mann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A98E6-BF85-6843-A3B8-988B08DABA0D}"/>
              </a:ext>
            </a:extLst>
          </p:cNvPr>
          <p:cNvSpPr txBox="1"/>
          <p:nvPr/>
        </p:nvSpPr>
        <p:spPr>
          <a:xfrm>
            <a:off x="728661" y="2721053"/>
            <a:ext cx="691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sie</a:t>
            </a:r>
            <a:r>
              <a:rPr lang="en-US" sz="3600" dirty="0"/>
              <a:t> = </a:t>
            </a:r>
            <a:r>
              <a:rPr lang="en-US" sz="3600" dirty="0" err="1"/>
              <a:t>feminin</a:t>
            </a:r>
            <a:r>
              <a:rPr lang="en-US" sz="3600" dirty="0"/>
              <a:t>/</a:t>
            </a:r>
            <a:r>
              <a:rPr lang="en-US" sz="3600" dirty="0" err="1"/>
              <a:t>weiblich</a:t>
            </a:r>
            <a:r>
              <a:rPr lang="en-US" sz="3600" dirty="0"/>
              <a:t>/die Frau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9976F-CBE2-A840-A8DA-BEFCE02AC4D9}"/>
              </a:ext>
            </a:extLst>
          </p:cNvPr>
          <p:cNvSpPr txBox="1"/>
          <p:nvPr/>
        </p:nvSpPr>
        <p:spPr>
          <a:xfrm>
            <a:off x="728662" y="3929063"/>
            <a:ext cx="62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xier</a:t>
            </a:r>
            <a:r>
              <a:rPr lang="en-US" sz="3600" dirty="0"/>
              <a:t> = </a:t>
            </a:r>
            <a:r>
              <a:rPr lang="en-US" sz="3600" dirty="0" err="1"/>
              <a:t>nicht-binär</a:t>
            </a:r>
            <a:r>
              <a:rPr lang="en-US" sz="3600" dirty="0"/>
              <a:t>/die Person </a:t>
            </a:r>
          </a:p>
        </p:txBody>
      </p:sp>
    </p:spTree>
    <p:extLst>
      <p:ext uri="{BB962C8B-B14F-4D97-AF65-F5344CB8AC3E}">
        <p14:creationId xmlns:p14="http://schemas.microsoft.com/office/powerpoint/2010/main" val="163616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744</Words>
  <Application>Microsoft Macintosh PowerPoint</Application>
  <PresentationFormat>Widescreen</PresentationFormat>
  <Paragraphs>168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Zoom Interviews: Record Conversation  </vt:lpstr>
      <vt:lpstr>TA Sitzungen – Zeiten (Ort TBD, Präsenzunterricht)  </vt:lpstr>
      <vt:lpstr>PowerPoint Presentation</vt:lpstr>
      <vt:lpstr>PowerPoint Presentation</vt:lpstr>
      <vt:lpstr>PowerPoint Presentation</vt:lpstr>
      <vt:lpstr>What do you notice about word order in asking and answering Questions?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35</cp:revision>
  <dcterms:created xsi:type="dcterms:W3CDTF">2020-09-10T22:36:55Z</dcterms:created>
  <dcterms:modified xsi:type="dcterms:W3CDTF">2020-09-11T15:51:55Z</dcterms:modified>
</cp:coreProperties>
</file>