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71" r:id="rId4"/>
    <p:sldId id="273" r:id="rId5"/>
    <p:sldId id="257" r:id="rId6"/>
    <p:sldId id="281" r:id="rId7"/>
    <p:sldId id="258" r:id="rId8"/>
    <p:sldId id="280" r:id="rId9"/>
    <p:sldId id="272" r:id="rId10"/>
    <p:sldId id="274" r:id="rId11"/>
    <p:sldId id="275" r:id="rId12"/>
    <p:sldId id="278" r:id="rId13"/>
    <p:sldId id="279" r:id="rId14"/>
    <p:sldId id="276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47"/>
    <p:restoredTop sz="94654"/>
  </p:normalViewPr>
  <p:slideViewPr>
    <p:cSldViewPr snapToGrid="0" snapToObjects="1">
      <p:cViewPr>
        <p:scale>
          <a:sx n="85" d="100"/>
          <a:sy n="85" d="100"/>
        </p:scale>
        <p:origin x="35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0905-A7B9-1343-A4E4-575F77E96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528A4-8F83-084A-BF5B-F71A5400E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E57C3-5417-B547-B766-2BAD5CAC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E8122-01BF-824B-916B-F3C6792F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D9D53-1294-2047-914E-6D9D6CAE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04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69F4D-6A97-204F-89FB-965137B0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1893B-742C-A442-AB2D-C3AAE0EDB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7FF57-CC68-DC40-B8F6-370CDF951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02133-4DF6-AC45-996D-878107852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5CBDA-4A3B-A54F-AB65-BCD70C40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5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BEF1A9-2798-E746-9FF1-F9F0851DD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7B0A7-BA33-4A4D-8954-649986E749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0CF4D-3C32-5043-B9A1-2E44A6C8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41D75-863A-924A-BBB1-9F0F1D7CD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096D6-BCA9-BB47-A792-B39FD8FC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39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1931-6345-7747-9283-9E2AC2274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C24FE-DA6C-BE4A-9631-384AA7358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43D82-EDDD-FB45-98E0-6F93A2E4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811E7-E49F-1C48-ACC5-725B66199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BD2ED-0DFD-3E43-BAC7-C3560140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4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58C2-6F74-6F43-B411-B1FAB3AD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C8D4C-510F-3C4A-A690-74B9D3B21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55B0A-B736-A34A-866B-5CBCC61E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3838A-5296-F544-9E53-867390CB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A4970-AA7D-A146-830C-FA89FA38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1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00B66-4863-134F-94C7-3FBAD502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87584-0C89-C548-9857-5D87C43EE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7E797-4804-C34C-8186-62A9E52F6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29B90-FF6F-FB43-89F0-6DBC983BA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0B1EE5-B541-D74F-B43D-329B5746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B6CBA-EA90-9247-8288-B97F02B4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3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ABBD-CD9D-DF4E-BC18-30BCB531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DF131-2F20-4646-A3C8-BCE598246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2B505-88EB-4642-B116-AD5B88194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F34B0-34BA-8347-BC3A-2E72FDDA02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88B98-67F1-4F45-A380-360D3C454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4D705D-CD4E-F241-907D-36AADD94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654501-8EB4-B54E-A250-9CCD2FC1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CC593-61D6-5E43-8F98-5518FAF6A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4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5714-5845-E243-9D1D-866CCDFA2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219E4-DC92-F040-B72C-ECEAC1232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86A7C-8C25-2D46-B706-ADC61C30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1B58A-1D51-9640-B7C4-4FB143A5C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8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129F7-B1F6-934D-BAF8-FCCCE443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4870E5-8018-9A44-AA5C-BB24F1789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71A31-A772-F648-B6A5-75535DD6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2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69C8-1D21-3546-9B1F-B2FB48F95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6891A-00D7-FE40-8A49-DB562AA4A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D0759-41C1-0446-8772-F4134D67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65454-3C56-ED46-8ABC-88BB833D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2B7D7-3E91-8E42-8367-0AB6B6DC0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9E283-1758-0343-961A-9A7867DC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7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8178-5433-4046-8DF3-0A49BFDF2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C9301-0AA5-AA4A-8793-B675F4E28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62ABD-1D84-0D45-85D8-41757FBDE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5A8DC-E67A-D14B-AE47-CB581D557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B6D76-3CC5-494E-9107-26CB404CF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AED80-DBE6-5640-B9CE-CE3FC30C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2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95ACE-5DC6-A343-9EA2-B66190307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ED1AA-40CF-444C-B074-05C6C73EE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066E-375C-1640-808A-51A403050B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FA0D5-EC5E-0243-904C-B659B74E1784}" type="datetimeFigureOut">
              <a:rPr lang="en-US" smtClean="0"/>
              <a:t>9/15/20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C55E-F464-F544-9A31-E96FB324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3AC2E-02F7-4441-BB8A-4A0AD93B0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06978-3D37-AE41-842C-F694C25E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2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9BB90C-3E24-B945-934C-493419169475}"/>
              </a:ext>
            </a:extLst>
          </p:cNvPr>
          <p:cNvSpPr txBox="1"/>
          <p:nvPr/>
        </p:nvSpPr>
        <p:spPr>
          <a:xfrm>
            <a:off x="3743325" y="271463"/>
            <a:ext cx="468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Heute</a:t>
            </a:r>
            <a:r>
              <a:rPr lang="en-US" b="1" dirty="0"/>
              <a:t> </a:t>
            </a:r>
            <a:r>
              <a:rPr lang="en-US" b="1" dirty="0" err="1"/>
              <a:t>ist</a:t>
            </a:r>
            <a:r>
              <a:rPr lang="en-US" b="1" dirty="0"/>
              <a:t> der 16. September</a:t>
            </a:r>
          </a:p>
          <a:p>
            <a:pPr algn="ctr"/>
            <a:r>
              <a:rPr lang="en-US" b="1" dirty="0" err="1"/>
              <a:t>Heute</a:t>
            </a:r>
            <a:r>
              <a:rPr lang="en-US" b="1" dirty="0"/>
              <a:t> </a:t>
            </a:r>
            <a:r>
              <a:rPr lang="en-US" b="1" dirty="0" err="1"/>
              <a:t>ist</a:t>
            </a:r>
            <a:r>
              <a:rPr lang="en-US" b="1" dirty="0"/>
              <a:t> </a:t>
            </a:r>
            <a:r>
              <a:rPr lang="en-US" b="1" dirty="0" err="1"/>
              <a:t>Mittwoch</a:t>
            </a:r>
            <a:r>
              <a:rPr lang="en-US" b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ED516-F607-2A49-B506-63B745F2B286}"/>
              </a:ext>
            </a:extLst>
          </p:cNvPr>
          <p:cNvSpPr txBox="1"/>
          <p:nvPr/>
        </p:nvSpPr>
        <p:spPr>
          <a:xfrm>
            <a:off x="339525" y="771377"/>
            <a:ext cx="7268902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DAS PROGRAMM:</a:t>
            </a:r>
          </a:p>
          <a:p>
            <a:r>
              <a:rPr lang="en-US" sz="2000" b="1" dirty="0"/>
              <a:t>-</a:t>
            </a:r>
            <a:r>
              <a:rPr lang="en-US" sz="2000" b="1" dirty="0" err="1"/>
              <a:t>öffnen</a:t>
            </a:r>
            <a:r>
              <a:rPr lang="en-US" sz="2000" b="1" dirty="0"/>
              <a:t> Sie Google Doc und Moodle!</a:t>
            </a:r>
          </a:p>
          <a:p>
            <a:r>
              <a:rPr lang="en-US" sz="2000" dirty="0"/>
              <a:t>-Warm up: Ja/</a:t>
            </a:r>
            <a:r>
              <a:rPr lang="en-US" sz="2000" dirty="0" err="1"/>
              <a:t>Nein</a:t>
            </a:r>
            <a:r>
              <a:rPr lang="en-US" sz="2000" dirty="0"/>
              <a:t> </a:t>
            </a:r>
            <a:r>
              <a:rPr lang="en-US" sz="2000" dirty="0" err="1"/>
              <a:t>Fragen</a:t>
            </a:r>
            <a:endParaRPr lang="en-US" sz="2000" dirty="0"/>
          </a:p>
          <a:p>
            <a:r>
              <a:rPr lang="en-US" sz="2000" dirty="0"/>
              <a:t>-Ja </a:t>
            </a:r>
            <a:r>
              <a:rPr lang="en-US" sz="2000" dirty="0" err="1"/>
              <a:t>oder</a:t>
            </a:r>
            <a:r>
              <a:rPr lang="en-US" sz="2000" dirty="0"/>
              <a:t> </a:t>
            </a:r>
            <a:r>
              <a:rPr lang="en-US" sz="2000" dirty="0" err="1"/>
              <a:t>Nein</a:t>
            </a:r>
            <a:r>
              <a:rPr lang="en-US" sz="2000" dirty="0"/>
              <a:t> </a:t>
            </a:r>
            <a:r>
              <a:rPr lang="en-US" sz="2000" dirty="0" err="1"/>
              <a:t>Fragen</a:t>
            </a:r>
            <a:r>
              <a:rPr lang="en-US" sz="2000" dirty="0"/>
              <a:t> </a:t>
            </a:r>
            <a:r>
              <a:rPr lang="en-US" sz="2000" dirty="0" err="1"/>
              <a:t>Tabelle</a:t>
            </a:r>
            <a:r>
              <a:rPr lang="en-US" sz="2000" dirty="0"/>
              <a:t> </a:t>
            </a:r>
          </a:p>
          <a:p>
            <a:r>
              <a:rPr lang="en-US" sz="2000" dirty="0"/>
              <a:t>-Ja </a:t>
            </a:r>
            <a:r>
              <a:rPr lang="en-US" sz="2000" dirty="0" err="1"/>
              <a:t>oder</a:t>
            </a:r>
            <a:r>
              <a:rPr lang="en-US" sz="2000" dirty="0"/>
              <a:t> </a:t>
            </a:r>
            <a:r>
              <a:rPr lang="en-US" sz="2000" dirty="0" err="1"/>
              <a:t>Nein</a:t>
            </a:r>
            <a:r>
              <a:rPr lang="en-US" sz="2000" dirty="0"/>
              <a:t> </a:t>
            </a:r>
            <a:r>
              <a:rPr lang="en-US" sz="2000" dirty="0" err="1"/>
              <a:t>Fragen</a:t>
            </a:r>
            <a:r>
              <a:rPr lang="en-US" sz="2000" dirty="0"/>
              <a:t> </a:t>
            </a:r>
            <a:r>
              <a:rPr lang="en-US" sz="2000" dirty="0" err="1"/>
              <a:t>sagen</a:t>
            </a:r>
            <a:r>
              <a:rPr lang="en-US" sz="2000" dirty="0"/>
              <a:t> und </a:t>
            </a:r>
            <a:r>
              <a:rPr lang="en-US" sz="2000" dirty="0" err="1"/>
              <a:t>beantworten</a:t>
            </a:r>
            <a:r>
              <a:rPr lang="en-US" sz="2000" dirty="0"/>
              <a:t> </a:t>
            </a:r>
          </a:p>
          <a:p>
            <a:r>
              <a:rPr lang="en-US" sz="2000" dirty="0"/>
              <a:t>-Genus und </a:t>
            </a:r>
            <a:r>
              <a:rPr lang="en-US" sz="2000" dirty="0" err="1"/>
              <a:t>Artikel</a:t>
            </a:r>
            <a:r>
              <a:rPr lang="en-US" sz="2000" dirty="0"/>
              <a:t>! </a:t>
            </a:r>
          </a:p>
          <a:p>
            <a:r>
              <a:rPr lang="en-US" sz="2000" dirty="0"/>
              <a:t>-</a:t>
            </a:r>
            <a:r>
              <a:rPr lang="en-US" sz="2000" dirty="0" err="1"/>
              <a:t>Farben</a:t>
            </a:r>
            <a:endParaRPr lang="en-US" sz="2000" dirty="0"/>
          </a:p>
          <a:p>
            <a:r>
              <a:rPr lang="en-US" sz="2000" dirty="0"/>
              <a:t>-</a:t>
            </a:r>
            <a:r>
              <a:rPr lang="en-US" sz="2000" dirty="0" err="1"/>
              <a:t>Unbestimmte</a:t>
            </a:r>
            <a:r>
              <a:rPr lang="en-US" sz="2000" dirty="0"/>
              <a:t> </a:t>
            </a:r>
            <a:r>
              <a:rPr lang="en-US" sz="2000" dirty="0" err="1"/>
              <a:t>Artikel</a:t>
            </a:r>
            <a:r>
              <a:rPr lang="en-US" sz="2000" dirty="0"/>
              <a:t>  </a:t>
            </a:r>
          </a:p>
          <a:p>
            <a:endParaRPr lang="en-US" sz="2000" dirty="0"/>
          </a:p>
          <a:p>
            <a:r>
              <a:rPr lang="en-US" sz="2000" dirty="0"/>
              <a:t>HAUSAUFGABEN: </a:t>
            </a:r>
          </a:p>
          <a:p>
            <a:r>
              <a:rPr lang="en-US" sz="2000" dirty="0"/>
              <a:t>MindTap: TBD </a:t>
            </a:r>
          </a:p>
          <a:p>
            <a:r>
              <a:rPr lang="en-US" sz="2000" dirty="0" err="1"/>
              <a:t>Sprechstunden</a:t>
            </a:r>
            <a:r>
              <a:rPr lang="en-US" sz="2000" dirty="0"/>
              <a:t> Sign Ups (</a:t>
            </a:r>
            <a:r>
              <a:rPr lang="en-US" sz="2000" dirty="0" err="1"/>
              <a:t>Diese</a:t>
            </a:r>
            <a:r>
              <a:rPr lang="en-US" sz="2000" dirty="0"/>
              <a:t> </a:t>
            </a:r>
            <a:r>
              <a:rPr lang="en-US" sz="2000" dirty="0" err="1"/>
              <a:t>Woche</a:t>
            </a:r>
            <a:r>
              <a:rPr lang="en-US" sz="2000" dirty="0"/>
              <a:t> und </a:t>
            </a:r>
            <a:r>
              <a:rPr lang="en-US" sz="2000" dirty="0" err="1"/>
              <a:t>nächste</a:t>
            </a:r>
            <a:r>
              <a:rPr lang="en-US" sz="2000" dirty="0"/>
              <a:t> </a:t>
            </a:r>
            <a:r>
              <a:rPr lang="en-US" sz="2000" dirty="0" err="1"/>
              <a:t>Woche</a:t>
            </a:r>
            <a:r>
              <a:rPr lang="en-US" sz="2000" dirty="0"/>
              <a:t>) </a:t>
            </a:r>
          </a:p>
          <a:p>
            <a:r>
              <a:rPr lang="en-US" sz="2000" dirty="0" err="1"/>
              <a:t>Schreibaufgabe</a:t>
            </a:r>
            <a:r>
              <a:rPr lang="en-US" sz="2000" dirty="0"/>
              <a:t> 1 am Freitag </a:t>
            </a:r>
            <a:r>
              <a:rPr lang="en-US" sz="2000" dirty="0" err="1"/>
              <a:t>fällig</a:t>
            </a:r>
            <a:r>
              <a:rPr lang="en-US" sz="2000" dirty="0"/>
              <a:t> </a:t>
            </a:r>
          </a:p>
          <a:p>
            <a:r>
              <a:rPr lang="en-US" sz="2000" dirty="0"/>
              <a:t>Zoom Interview am </a:t>
            </a:r>
            <a:r>
              <a:rPr lang="en-US" sz="2000" dirty="0" err="1"/>
              <a:t>Donnerstag</a:t>
            </a:r>
            <a:r>
              <a:rPr lang="en-US" sz="2000" dirty="0"/>
              <a:t> </a:t>
            </a:r>
            <a:r>
              <a:rPr lang="en-US" sz="2000" dirty="0" err="1"/>
              <a:t>fällig</a:t>
            </a:r>
            <a:r>
              <a:rPr lang="en-US" sz="2000" dirty="0"/>
              <a:t> – don’t forget the English questions! </a:t>
            </a:r>
          </a:p>
          <a:p>
            <a:endParaRPr lang="en-US" sz="2000" dirty="0"/>
          </a:p>
          <a:p>
            <a:r>
              <a:rPr lang="en-US" sz="2000" dirty="0"/>
              <a:t>TA </a:t>
            </a:r>
            <a:r>
              <a:rPr lang="en-US" sz="2000" dirty="0" err="1"/>
              <a:t>Sitzungen</a:t>
            </a:r>
            <a:r>
              <a:rPr lang="en-US" sz="2000" dirty="0"/>
              <a:t> </a:t>
            </a:r>
            <a:r>
              <a:rPr lang="en-US" sz="2000" dirty="0" err="1"/>
              <a:t>beginnen</a:t>
            </a:r>
            <a:r>
              <a:rPr lang="en-US" sz="2000" dirty="0"/>
              <a:t> </a:t>
            </a:r>
            <a:r>
              <a:rPr lang="en-US" sz="2000" dirty="0" err="1"/>
              <a:t>diese</a:t>
            </a:r>
            <a:r>
              <a:rPr lang="en-US" sz="2000" dirty="0"/>
              <a:t> </a:t>
            </a:r>
            <a:r>
              <a:rPr lang="en-US" sz="2000" dirty="0" err="1"/>
              <a:t>Woche</a:t>
            </a:r>
            <a:r>
              <a:rPr lang="en-US" sz="2000" dirty="0"/>
              <a:t> (</a:t>
            </a:r>
            <a:r>
              <a:rPr lang="en-US" sz="2000" dirty="0" err="1"/>
              <a:t>heute</a:t>
            </a:r>
            <a:r>
              <a:rPr lang="en-US" sz="2000" dirty="0"/>
              <a:t> </a:t>
            </a:r>
            <a:r>
              <a:rPr lang="en-US" sz="2000" dirty="0" err="1"/>
              <a:t>mit</a:t>
            </a:r>
            <a:r>
              <a:rPr lang="en-US" sz="2000" dirty="0"/>
              <a:t> Tova), Taylor Hall 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39A6A8-62BA-8343-B79C-C7315E56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330" y="396346"/>
            <a:ext cx="2578583" cy="2578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76338-EEA9-6A44-BC56-83E648E4D01B}"/>
              </a:ext>
            </a:extLst>
          </p:cNvPr>
          <p:cNvSpPr txBox="1"/>
          <p:nvPr/>
        </p:nvSpPr>
        <p:spPr>
          <a:xfrm>
            <a:off x="8997513" y="3429000"/>
            <a:ext cx="3553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Wie </a:t>
            </a:r>
            <a:r>
              <a:rPr lang="en-US" sz="2000" dirty="0" err="1"/>
              <a:t>viel</a:t>
            </a:r>
            <a:r>
              <a:rPr lang="en-US" sz="2000" dirty="0"/>
              <a:t> </a:t>
            </a:r>
            <a:r>
              <a:rPr lang="en-US" sz="2000" dirty="0" err="1"/>
              <a:t>Uhr</a:t>
            </a:r>
            <a:r>
              <a:rPr lang="en-US" sz="2000" dirty="0"/>
              <a:t> </a:t>
            </a:r>
            <a:r>
              <a:rPr lang="en-US" sz="2000" dirty="0" err="1"/>
              <a:t>ist</a:t>
            </a:r>
            <a:r>
              <a:rPr lang="en-US" sz="2000" dirty="0"/>
              <a:t> es </a:t>
            </a:r>
            <a:r>
              <a:rPr lang="en-US" sz="2000" dirty="0" err="1"/>
              <a:t>jetzt</a:t>
            </a:r>
            <a:r>
              <a:rPr lang="en-US" sz="2000" dirty="0"/>
              <a:t>? </a:t>
            </a:r>
          </a:p>
          <a:p>
            <a:endParaRPr lang="en-US" sz="2000" dirty="0"/>
          </a:p>
          <a:p>
            <a:r>
              <a:rPr lang="en-US" sz="2000" dirty="0"/>
              <a:t>Es </a:t>
            </a:r>
            <a:r>
              <a:rPr lang="en-US" sz="2000" dirty="0" err="1"/>
              <a:t>ist</a:t>
            </a:r>
            <a:r>
              <a:rPr lang="en-US" sz="2000" dirty="0"/>
              <a:t> 8 </a:t>
            </a:r>
            <a:r>
              <a:rPr lang="en-US" sz="2000" dirty="0" err="1"/>
              <a:t>Uhr</a:t>
            </a:r>
            <a:r>
              <a:rPr lang="en-US" sz="2000" dirty="0"/>
              <a:t> 10 </a:t>
            </a:r>
          </a:p>
          <a:p>
            <a:r>
              <a:rPr lang="en-US" sz="2000" dirty="0"/>
              <a:t>Es </a:t>
            </a:r>
            <a:r>
              <a:rPr lang="en-US" sz="2000" dirty="0" err="1"/>
              <a:t>ist</a:t>
            </a:r>
            <a:r>
              <a:rPr lang="en-US" sz="2000" dirty="0"/>
              <a:t> 10 </a:t>
            </a:r>
            <a:r>
              <a:rPr lang="en-US" sz="2000" dirty="0" err="1"/>
              <a:t>nach</a:t>
            </a:r>
            <a:r>
              <a:rPr lang="en-US" sz="2000" dirty="0"/>
              <a:t> 8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9D8CC9-DC9C-974E-A7D7-BF6D588FE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799" y="1144526"/>
            <a:ext cx="2152651" cy="161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83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A66E-66A3-BD42-8E95-E16C2FD6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WORTSTELLUNG!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AB358-583D-2342-B2DE-9BA4C9C6D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highlight>
                  <a:srgbClr val="FF00FF"/>
                </a:highlight>
              </a:rPr>
              <a:t>Die Tafel </a:t>
            </a:r>
            <a:r>
              <a:rPr lang="en-US" sz="3600" dirty="0" err="1">
                <a:highlight>
                  <a:srgbClr val="FFFF00"/>
                </a:highlight>
              </a:rPr>
              <a:t>ist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00FFFF"/>
                </a:highlight>
              </a:rPr>
              <a:t>im</a:t>
            </a:r>
            <a:r>
              <a:rPr lang="en-US" sz="3600" dirty="0">
                <a:highlight>
                  <a:srgbClr val="00FFFF"/>
                </a:highlight>
              </a:rPr>
              <a:t> </a:t>
            </a:r>
            <a:r>
              <a:rPr lang="en-US" sz="3600" dirty="0" err="1">
                <a:highlight>
                  <a:srgbClr val="00FFFF"/>
                </a:highlight>
              </a:rPr>
              <a:t>Klassenzimmer</a:t>
            </a:r>
            <a:r>
              <a:rPr lang="en-US" sz="3600" dirty="0">
                <a:highlight>
                  <a:srgbClr val="00FFFF"/>
                </a:highlight>
              </a:rPr>
              <a:t>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err="1">
                <a:highlight>
                  <a:srgbClr val="00FFFF"/>
                </a:highlight>
              </a:rPr>
              <a:t>Im</a:t>
            </a:r>
            <a:r>
              <a:rPr lang="en-US" sz="3600" dirty="0">
                <a:highlight>
                  <a:srgbClr val="00FFFF"/>
                </a:highlight>
              </a:rPr>
              <a:t> </a:t>
            </a:r>
            <a:r>
              <a:rPr lang="en-US" sz="3600" dirty="0" err="1">
                <a:highlight>
                  <a:srgbClr val="00FFFF"/>
                </a:highlight>
              </a:rPr>
              <a:t>Klassenzimmer</a:t>
            </a:r>
            <a:r>
              <a:rPr lang="en-US" sz="3600" dirty="0">
                <a:highlight>
                  <a:srgbClr val="00FFFF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ist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>
                <a:highlight>
                  <a:srgbClr val="FF00FF"/>
                </a:highlight>
              </a:rPr>
              <a:t>die Tafel </a:t>
            </a:r>
          </a:p>
          <a:p>
            <a:pPr marL="0" indent="0">
              <a:buNone/>
            </a:pPr>
            <a:endParaRPr lang="en-US" sz="3600" dirty="0">
              <a:highlight>
                <a:srgbClr val="FF00FF"/>
              </a:highlight>
            </a:endParaRPr>
          </a:p>
          <a:p>
            <a:pPr marL="0" indent="0">
              <a:buNone/>
            </a:pPr>
            <a:r>
              <a:rPr lang="en-US" sz="3600" dirty="0"/>
              <a:t>Was </a:t>
            </a:r>
            <a:r>
              <a:rPr lang="en-US" sz="3600" dirty="0" err="1"/>
              <a:t>ist</a:t>
            </a:r>
            <a:r>
              <a:rPr lang="en-US" sz="3600" dirty="0"/>
              <a:t> </a:t>
            </a:r>
            <a:r>
              <a:rPr lang="en-US" sz="3600" dirty="0" err="1"/>
              <a:t>im</a:t>
            </a:r>
            <a:r>
              <a:rPr lang="en-US" sz="3600" dirty="0"/>
              <a:t> </a:t>
            </a:r>
            <a:r>
              <a:rPr lang="en-US" sz="3600" dirty="0" err="1"/>
              <a:t>Klassenzimmer</a:t>
            </a:r>
            <a:r>
              <a:rPr lang="en-US" sz="3600" dirty="0"/>
              <a:t>? </a:t>
            </a:r>
            <a:r>
              <a:rPr lang="en-US" sz="3600" dirty="0" err="1"/>
              <a:t>Schreiben</a:t>
            </a:r>
            <a:r>
              <a:rPr lang="en-US" sz="3600" dirty="0"/>
              <a:t> Sie in Google Doc, </a:t>
            </a:r>
            <a:r>
              <a:rPr lang="en-US" sz="3600" dirty="0" err="1"/>
              <a:t>bitte</a:t>
            </a:r>
            <a:r>
              <a:rPr lang="en-US" sz="3600" dirty="0"/>
              <a:t>! </a:t>
            </a:r>
          </a:p>
          <a:p>
            <a:pPr marL="0" indent="0">
              <a:buNone/>
            </a:pPr>
            <a:endParaRPr lang="en-US" sz="36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76521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3607B-3A8F-3B4D-97AC-FC0C5697C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99" y="216694"/>
            <a:ext cx="5410201" cy="3043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B28F1-96C7-B745-957F-FD3CE476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49" y="216694"/>
            <a:ext cx="4057651" cy="3043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1C7ED0-9703-5644-9150-C279DC6B5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99" y="3429000"/>
            <a:ext cx="4795839" cy="2951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C659ED-A922-4046-9F54-74C7EF079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415" y="3429000"/>
            <a:ext cx="5193831" cy="2908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AA5B72-C471-D74E-AF8F-51737C91D877}"/>
              </a:ext>
            </a:extLst>
          </p:cNvPr>
          <p:cNvSpPr txBox="1"/>
          <p:nvPr/>
        </p:nvSpPr>
        <p:spPr>
          <a:xfrm>
            <a:off x="400050" y="216694"/>
            <a:ext cx="47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46BF7-F36C-354F-801B-57D9ED7D8FA0}"/>
              </a:ext>
            </a:extLst>
          </p:cNvPr>
          <p:cNvSpPr txBox="1"/>
          <p:nvPr/>
        </p:nvSpPr>
        <p:spPr>
          <a:xfrm>
            <a:off x="11101388" y="401360"/>
            <a:ext cx="49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E0427-E41B-1D46-84C5-D9A201DA6DE1}"/>
              </a:ext>
            </a:extLst>
          </p:cNvPr>
          <p:cNvSpPr txBox="1"/>
          <p:nvPr/>
        </p:nvSpPr>
        <p:spPr>
          <a:xfrm>
            <a:off x="128588" y="3429000"/>
            <a:ext cx="81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3400EF-3D1B-C442-B467-0A5D6349CF68}"/>
              </a:ext>
            </a:extLst>
          </p:cNvPr>
          <p:cNvSpPr txBox="1"/>
          <p:nvPr/>
        </p:nvSpPr>
        <p:spPr>
          <a:xfrm>
            <a:off x="11715750" y="3598069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3149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94B61-47C9-D849-9B49-C3CF3CC88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599" y="261599"/>
            <a:ext cx="6334801" cy="6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68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4C53AA-1F95-994D-904C-BCFB8CAE4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28" y="822227"/>
            <a:ext cx="8399800" cy="4467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FE993F-6AFD-9D46-8F91-DD0A9B034C15}"/>
              </a:ext>
            </a:extLst>
          </p:cNvPr>
          <p:cNvSpPr txBox="1"/>
          <p:nvPr/>
        </p:nvSpPr>
        <p:spPr>
          <a:xfrm>
            <a:off x="4092314" y="352111"/>
            <a:ext cx="523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die </a:t>
            </a:r>
            <a:r>
              <a:rPr lang="en-US" sz="3200" dirty="0" err="1"/>
              <a:t>Farbe</a:t>
            </a:r>
            <a:r>
              <a:rPr lang="en-US" sz="3200" dirty="0"/>
              <a:t>/die </a:t>
            </a:r>
            <a:r>
              <a:rPr lang="en-US" sz="3200" dirty="0" err="1"/>
              <a:t>Farben</a:t>
            </a:r>
            <a:r>
              <a:rPr lang="en-US" sz="3200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27882-9422-7848-8170-85B11C6745A8}"/>
              </a:ext>
            </a:extLst>
          </p:cNvPr>
          <p:cNvSpPr txBox="1"/>
          <p:nvPr/>
        </p:nvSpPr>
        <p:spPr>
          <a:xfrm>
            <a:off x="584616" y="5371742"/>
            <a:ext cx="6370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Welche</a:t>
            </a:r>
            <a:r>
              <a:rPr lang="en-US" sz="2800" dirty="0"/>
              <a:t> </a:t>
            </a:r>
            <a:r>
              <a:rPr lang="en-US" sz="2800" dirty="0" err="1"/>
              <a:t>Farbe</a:t>
            </a:r>
            <a:r>
              <a:rPr lang="en-US" sz="2800" dirty="0"/>
              <a:t> hat das…</a:t>
            </a:r>
          </a:p>
          <a:p>
            <a:r>
              <a:rPr lang="en-US" sz="2800" dirty="0" err="1"/>
              <a:t>Welche</a:t>
            </a:r>
            <a:r>
              <a:rPr lang="en-US" sz="2800" dirty="0"/>
              <a:t> </a:t>
            </a:r>
            <a:r>
              <a:rPr lang="en-US" sz="2800" dirty="0" err="1"/>
              <a:t>Farben</a:t>
            </a:r>
            <a:r>
              <a:rPr lang="en-US" sz="2800" dirty="0"/>
              <a:t> hat das…</a:t>
            </a:r>
          </a:p>
        </p:txBody>
      </p:sp>
    </p:spTree>
    <p:extLst>
      <p:ext uri="{BB962C8B-B14F-4D97-AF65-F5344CB8AC3E}">
        <p14:creationId xmlns:p14="http://schemas.microsoft.com/office/powerpoint/2010/main" val="2137084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BCBEB0-BCD2-694F-8EF6-2264B540CDD0}"/>
              </a:ext>
            </a:extLst>
          </p:cNvPr>
          <p:cNvSpPr txBox="1"/>
          <p:nvPr/>
        </p:nvSpPr>
        <p:spPr>
          <a:xfrm>
            <a:off x="275710" y="4759265"/>
            <a:ext cx="1117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Welche</a:t>
            </a:r>
            <a:r>
              <a:rPr lang="en-US" sz="3600" dirty="0"/>
              <a:t> </a:t>
            </a:r>
            <a:r>
              <a:rPr lang="en-US" sz="3600" dirty="0" err="1"/>
              <a:t>Farbe</a:t>
            </a:r>
            <a:r>
              <a:rPr lang="en-US" sz="3600" dirty="0"/>
              <a:t> hat das? </a:t>
            </a:r>
          </a:p>
          <a:p>
            <a:r>
              <a:rPr lang="en-US" sz="3600" dirty="0" err="1"/>
              <a:t>Welche</a:t>
            </a:r>
            <a:r>
              <a:rPr lang="en-US" sz="3600" dirty="0"/>
              <a:t> </a:t>
            </a:r>
            <a:r>
              <a:rPr lang="en-US" sz="3600" dirty="0" err="1"/>
              <a:t>Farbe</a:t>
            </a:r>
            <a:r>
              <a:rPr lang="en-US" sz="3600" dirty="0"/>
              <a:t> hat das Buch?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656A5-3B9F-7247-8B4D-2A034E887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11" y="1320695"/>
            <a:ext cx="2389786" cy="3178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500774-6E84-CE4B-B868-200EFED0C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878" y="1320695"/>
            <a:ext cx="4894111" cy="2740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6A1DEA-2FF3-D44C-8D1C-E53835D02128}"/>
              </a:ext>
            </a:extLst>
          </p:cNvPr>
          <p:cNvSpPr txBox="1"/>
          <p:nvPr/>
        </p:nvSpPr>
        <p:spPr>
          <a:xfrm>
            <a:off x="5862122" y="5214139"/>
            <a:ext cx="717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Welche</a:t>
            </a:r>
            <a:r>
              <a:rPr lang="en-US" sz="3600" dirty="0"/>
              <a:t> </a:t>
            </a:r>
            <a:r>
              <a:rPr lang="en-US" sz="3600" dirty="0" err="1"/>
              <a:t>Farbe</a:t>
            </a:r>
            <a:r>
              <a:rPr lang="en-US" sz="3600" dirty="0"/>
              <a:t> </a:t>
            </a:r>
            <a:r>
              <a:rPr lang="en-US" sz="3600" dirty="0" err="1"/>
              <a:t>haben</a:t>
            </a:r>
            <a:r>
              <a:rPr lang="en-US" sz="3600" dirty="0"/>
              <a:t> die </a:t>
            </a:r>
            <a:r>
              <a:rPr lang="en-US" sz="3600" dirty="0" err="1"/>
              <a:t>Bücher</a:t>
            </a:r>
            <a:r>
              <a:rPr lang="en-US" sz="3600" dirty="0"/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DCA94-3396-1C4E-9CEF-803806518D8F}"/>
              </a:ext>
            </a:extLst>
          </p:cNvPr>
          <p:cNvSpPr txBox="1"/>
          <p:nvPr/>
        </p:nvSpPr>
        <p:spPr>
          <a:xfrm>
            <a:off x="509587" y="6244493"/>
            <a:ext cx="546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Das Buch </a:t>
            </a:r>
            <a:r>
              <a:rPr lang="en-US" sz="2800" dirty="0" err="1">
                <a:highlight>
                  <a:srgbClr val="FFFF00"/>
                </a:highlight>
              </a:rPr>
              <a:t>ist</a:t>
            </a:r>
            <a:r>
              <a:rPr lang="en-US" sz="2800" dirty="0"/>
              <a:t> </a:t>
            </a:r>
            <a:r>
              <a:rPr lang="en-US" sz="2800" dirty="0" err="1"/>
              <a:t>gelb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31CA7-1F11-0243-AAFB-B69FD2354607}"/>
              </a:ext>
            </a:extLst>
          </p:cNvPr>
          <p:cNvSpPr txBox="1"/>
          <p:nvPr/>
        </p:nvSpPr>
        <p:spPr>
          <a:xfrm>
            <a:off x="6095999" y="6244493"/>
            <a:ext cx="5763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Die </a:t>
            </a:r>
            <a:r>
              <a:rPr lang="en-US" sz="3200" dirty="0" err="1"/>
              <a:t>Bücher</a:t>
            </a:r>
            <a:r>
              <a:rPr lang="en-US" sz="3200" dirty="0"/>
              <a:t> </a:t>
            </a:r>
            <a:r>
              <a:rPr lang="en-US" sz="3200" dirty="0" err="1"/>
              <a:t>sind</a:t>
            </a:r>
            <a:r>
              <a:rPr lang="en-US" sz="3200" dirty="0"/>
              <a:t> </a:t>
            </a:r>
            <a:r>
              <a:rPr lang="en-US" sz="3200" dirty="0" err="1"/>
              <a:t>gelb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2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7FC8B8-D06F-564E-9924-045B44735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691108"/>
            <a:ext cx="3121080" cy="4150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89F014-F060-5A4D-87A8-F183745C2318}"/>
              </a:ext>
            </a:extLst>
          </p:cNvPr>
          <p:cNvSpPr/>
          <p:nvPr/>
        </p:nvSpPr>
        <p:spPr>
          <a:xfrm>
            <a:off x="908050" y="5507849"/>
            <a:ext cx="4369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Welche</a:t>
            </a:r>
            <a:r>
              <a:rPr lang="en-US" sz="2800" dirty="0"/>
              <a:t> </a:t>
            </a:r>
            <a:r>
              <a:rPr lang="en-US" sz="2800" b="1" dirty="0" err="1"/>
              <a:t>Farbe</a:t>
            </a:r>
            <a:r>
              <a:rPr lang="en-US" sz="2800" dirty="0"/>
              <a:t> hat das Buch?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FB3AD-9459-6942-921E-7C89C9531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13" y="332595"/>
            <a:ext cx="3802921" cy="4867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6B29FB-B35B-FC46-8AD9-1AF769145820}"/>
              </a:ext>
            </a:extLst>
          </p:cNvPr>
          <p:cNvSpPr txBox="1"/>
          <p:nvPr/>
        </p:nvSpPr>
        <p:spPr>
          <a:xfrm>
            <a:off x="6475751" y="5692515"/>
            <a:ext cx="4676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Welche</a:t>
            </a:r>
            <a:r>
              <a:rPr lang="en-US" sz="2800" dirty="0"/>
              <a:t> </a:t>
            </a:r>
            <a:r>
              <a:rPr lang="en-US" sz="2800" b="1" dirty="0" err="1"/>
              <a:t>Farbe</a:t>
            </a:r>
            <a:r>
              <a:rPr lang="en-US" sz="2800" b="1" u="sng" dirty="0" err="1"/>
              <a:t>n</a:t>
            </a:r>
            <a:r>
              <a:rPr lang="en-US" sz="2800" dirty="0"/>
              <a:t> hat das Buch?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142D8-19D3-B345-BE0B-4353A713DD06}"/>
              </a:ext>
            </a:extLst>
          </p:cNvPr>
          <p:cNvSpPr txBox="1"/>
          <p:nvPr/>
        </p:nvSpPr>
        <p:spPr>
          <a:xfrm>
            <a:off x="6660213" y="6215735"/>
            <a:ext cx="534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Buch </a:t>
            </a:r>
            <a:r>
              <a:rPr lang="en-US" dirty="0" err="1">
                <a:highlight>
                  <a:srgbClr val="FFFF00"/>
                </a:highlight>
              </a:rPr>
              <a:t>ist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blau</a:t>
            </a:r>
            <a:r>
              <a:rPr lang="en-US" dirty="0"/>
              <a:t>, rot, </a:t>
            </a:r>
            <a:r>
              <a:rPr lang="en-US" dirty="0" err="1"/>
              <a:t>lila</a:t>
            </a:r>
            <a:r>
              <a:rPr lang="en-US" dirty="0"/>
              <a:t>, und </a:t>
            </a:r>
            <a:r>
              <a:rPr lang="en-US" dirty="0" err="1"/>
              <a:t>rosa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8511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601991-B5E7-7645-BC8A-495911F7D2C2}"/>
              </a:ext>
            </a:extLst>
          </p:cNvPr>
          <p:cNvSpPr/>
          <p:nvPr/>
        </p:nvSpPr>
        <p:spPr>
          <a:xfrm>
            <a:off x="676274" y="696249"/>
            <a:ext cx="87534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Gruppe A: </a:t>
            </a:r>
          </a:p>
          <a:p>
            <a:r>
              <a:rPr lang="en-US" sz="2400" dirty="0"/>
              <a:t>1. Saskia </a:t>
            </a:r>
          </a:p>
          <a:p>
            <a:r>
              <a:rPr lang="en-US" sz="2400" dirty="0"/>
              <a:t>2. Avalon </a:t>
            </a:r>
          </a:p>
          <a:p>
            <a:r>
              <a:rPr lang="en-US" sz="2400" dirty="0"/>
              <a:t>3. Marissa</a:t>
            </a:r>
          </a:p>
          <a:p>
            <a:r>
              <a:rPr lang="en-US" sz="2400" dirty="0"/>
              <a:t>4. Lily</a:t>
            </a:r>
          </a:p>
          <a:p>
            <a:r>
              <a:rPr lang="en-US" sz="2400" dirty="0"/>
              <a:t>5. Clara</a:t>
            </a:r>
          </a:p>
          <a:p>
            <a:r>
              <a:rPr lang="en-US" sz="2400" dirty="0"/>
              <a:t>6. Emma C</a:t>
            </a:r>
          </a:p>
          <a:p>
            <a:r>
              <a:rPr lang="en-US" sz="2400" dirty="0"/>
              <a:t>7. Nikita</a:t>
            </a:r>
          </a:p>
          <a:p>
            <a:r>
              <a:rPr lang="en-US" sz="2400" dirty="0"/>
              <a:t>8. Michelle</a:t>
            </a:r>
          </a:p>
          <a:p>
            <a:r>
              <a:rPr lang="en-US" sz="2400" dirty="0"/>
              <a:t>9. </a:t>
            </a:r>
            <a:r>
              <a:rPr lang="en-US" sz="2400" dirty="0" err="1"/>
              <a:t>Adelayde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+</a:t>
            </a:r>
            <a:r>
              <a:rPr lang="en-US" sz="2400" dirty="0" err="1"/>
              <a:t>Yier</a:t>
            </a:r>
            <a:r>
              <a:rPr lang="en-US" sz="2400" dirty="0"/>
              <a:t> </a:t>
            </a:r>
          </a:p>
          <a:p>
            <a:r>
              <a:rPr lang="en-US" sz="2400" dirty="0"/>
              <a:t>+</a:t>
            </a:r>
            <a:r>
              <a:rPr lang="en-US" sz="2400" dirty="0" err="1"/>
              <a:t>Pey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F68473-0A62-F24B-92A3-46564E293B48}"/>
              </a:ext>
            </a:extLst>
          </p:cNvPr>
          <p:cNvSpPr/>
          <p:nvPr/>
        </p:nvSpPr>
        <p:spPr>
          <a:xfrm>
            <a:off x="4595813" y="678123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Gruppe B:</a:t>
            </a:r>
          </a:p>
          <a:p>
            <a:r>
              <a:rPr lang="en-US" sz="2400" dirty="0"/>
              <a:t>1. </a:t>
            </a:r>
            <a:r>
              <a:rPr lang="en-US" sz="2400" dirty="0" err="1"/>
              <a:t>Yier</a:t>
            </a:r>
            <a:r>
              <a:rPr lang="en-US" sz="2400" dirty="0"/>
              <a:t> </a:t>
            </a:r>
          </a:p>
          <a:p>
            <a:r>
              <a:rPr lang="en-US" sz="2400" dirty="0"/>
              <a:t>2. Claire</a:t>
            </a:r>
          </a:p>
          <a:p>
            <a:r>
              <a:rPr lang="en-US" sz="2400" dirty="0"/>
              <a:t>3. Emma U</a:t>
            </a:r>
          </a:p>
          <a:p>
            <a:r>
              <a:rPr lang="en-US" sz="2400" dirty="0"/>
              <a:t>4. Aliya</a:t>
            </a:r>
          </a:p>
          <a:p>
            <a:r>
              <a:rPr lang="en-US" sz="2400" dirty="0"/>
              <a:t>5. Norah</a:t>
            </a:r>
          </a:p>
          <a:p>
            <a:r>
              <a:rPr lang="en-US" sz="2400" dirty="0"/>
              <a:t>6. Anna</a:t>
            </a:r>
          </a:p>
          <a:p>
            <a:r>
              <a:rPr lang="en-US" sz="2400" dirty="0"/>
              <a:t>7. Tessa </a:t>
            </a:r>
          </a:p>
          <a:p>
            <a:r>
              <a:rPr lang="en-US" sz="2400" dirty="0"/>
              <a:t>8. </a:t>
            </a:r>
            <a:r>
              <a:rPr lang="en-US" sz="2400" dirty="0" err="1"/>
              <a:t>Pey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+Emma C</a:t>
            </a:r>
          </a:p>
          <a:p>
            <a:r>
              <a:rPr lang="en-US" sz="2400" dirty="0"/>
              <a:t>+Clara</a:t>
            </a:r>
          </a:p>
          <a:p>
            <a:r>
              <a:rPr lang="en-US" sz="2400" dirty="0"/>
              <a:t>+Michelle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3D9DE-7953-9345-A4E5-359611C6E0C6}"/>
              </a:ext>
            </a:extLst>
          </p:cNvPr>
          <p:cNvSpPr txBox="1"/>
          <p:nvPr/>
        </p:nvSpPr>
        <p:spPr>
          <a:xfrm>
            <a:off x="328613" y="100013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MONTAGS AB 14.9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7D0F92-638B-FE49-9F52-F6F3F646136E}"/>
              </a:ext>
            </a:extLst>
          </p:cNvPr>
          <p:cNvSpPr txBox="1"/>
          <p:nvPr/>
        </p:nvSpPr>
        <p:spPr>
          <a:xfrm>
            <a:off x="4143375" y="100013"/>
            <a:ext cx="481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MITTWOCHS AB 16.9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04E94-5DC9-5B48-920D-61E5FD2D7E0B}"/>
              </a:ext>
            </a:extLst>
          </p:cNvPr>
          <p:cNvSpPr txBox="1"/>
          <p:nvPr/>
        </p:nvSpPr>
        <p:spPr>
          <a:xfrm>
            <a:off x="8958263" y="41192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TAYLOR HALL 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4672AC-B6CB-C245-B5D9-12F27513D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968" y="3834164"/>
            <a:ext cx="3784117" cy="2703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85484B-9B04-7C43-8130-3852692D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968" y="820935"/>
            <a:ext cx="3743626" cy="2800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3D2C21-E5C3-214B-9361-21CE8FE7767E}"/>
              </a:ext>
            </a:extLst>
          </p:cNvPr>
          <p:cNvSpPr txBox="1"/>
          <p:nvPr/>
        </p:nvSpPr>
        <p:spPr>
          <a:xfrm>
            <a:off x="514350" y="6013669"/>
            <a:ext cx="7258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BRINGEN SIE DEN LAPTOP MIT, BITTE! </a:t>
            </a:r>
          </a:p>
        </p:txBody>
      </p:sp>
    </p:spTree>
    <p:extLst>
      <p:ext uri="{BB962C8B-B14F-4D97-AF65-F5344CB8AC3E}">
        <p14:creationId xmlns:p14="http://schemas.microsoft.com/office/powerpoint/2010/main" val="286490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9A46-52B2-7943-8902-4EB6246D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60" y="207334"/>
            <a:ext cx="11743879" cy="706438"/>
          </a:xfrm>
        </p:spPr>
        <p:txBody>
          <a:bodyPr>
            <a:normAutofit/>
          </a:bodyPr>
          <a:lstStyle/>
          <a:p>
            <a:r>
              <a:rPr lang="en-US" sz="3600" b="1" dirty="0"/>
              <a:t>TA </a:t>
            </a:r>
            <a:r>
              <a:rPr lang="en-US" sz="3600" b="1" dirty="0" err="1"/>
              <a:t>Sitzungen</a:t>
            </a:r>
            <a:r>
              <a:rPr lang="en-US" sz="3600" b="1" dirty="0"/>
              <a:t> (Ort/Zimmer: </a:t>
            </a:r>
            <a:r>
              <a:rPr lang="en-US" sz="3600" b="1" dirty="0">
                <a:highlight>
                  <a:srgbClr val="00FFFF"/>
                </a:highlight>
              </a:rPr>
              <a:t>TAY E</a:t>
            </a:r>
            <a:r>
              <a:rPr lang="en-US" sz="3600" b="1" dirty="0"/>
              <a:t>, </a:t>
            </a:r>
            <a:r>
              <a:rPr lang="en-US" sz="3600" b="1" dirty="0" err="1"/>
              <a:t>Präsenzunterricht</a:t>
            </a:r>
            <a:r>
              <a:rPr lang="en-US" sz="3600" b="1" dirty="0"/>
              <a:t> + Zoom)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C5A4D-DD87-6E47-8384-F897A55F9813}"/>
              </a:ext>
            </a:extLst>
          </p:cNvPr>
          <p:cNvSpPr txBox="1"/>
          <p:nvPr/>
        </p:nvSpPr>
        <p:spPr>
          <a:xfrm>
            <a:off x="6433916" y="771161"/>
            <a:ext cx="5915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Freitags</a:t>
            </a:r>
            <a:r>
              <a:rPr lang="en-US" sz="2800" b="1" dirty="0"/>
              <a:t>  (18 – 19 </a:t>
            </a:r>
            <a:r>
              <a:rPr lang="en-US" sz="2800" b="1" dirty="0" err="1"/>
              <a:t>Uhr</a:t>
            </a:r>
            <a:r>
              <a:rPr lang="en-US" sz="2800" b="1" dirty="0"/>
              <a:t>), Nora Cahill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BB0DF-409D-9F44-B67E-0E1F660981D4}"/>
              </a:ext>
            </a:extLst>
          </p:cNvPr>
          <p:cNvSpPr txBox="1"/>
          <p:nvPr/>
        </p:nvSpPr>
        <p:spPr>
          <a:xfrm>
            <a:off x="442913" y="718849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Mittwochs</a:t>
            </a:r>
            <a:r>
              <a:rPr lang="en-US" sz="2800" b="1" dirty="0"/>
              <a:t> (16 – 17 </a:t>
            </a:r>
            <a:r>
              <a:rPr lang="en-US" sz="2800" b="1" dirty="0" err="1"/>
              <a:t>Uhr</a:t>
            </a:r>
            <a:r>
              <a:rPr lang="en-US" sz="2800" b="1" dirty="0"/>
              <a:t>),Tova Just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ED725-0DE1-4649-997C-B76FAFF6CDB7}"/>
              </a:ext>
            </a:extLst>
          </p:cNvPr>
          <p:cNvSpPr txBox="1"/>
          <p:nvPr/>
        </p:nvSpPr>
        <p:spPr>
          <a:xfrm>
            <a:off x="838200" y="1180811"/>
            <a:ext cx="34575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Yier</a:t>
            </a:r>
            <a:r>
              <a:rPr lang="en-US" sz="2800" dirty="0"/>
              <a:t> </a:t>
            </a:r>
          </a:p>
          <a:p>
            <a:r>
              <a:rPr lang="en-US" sz="2800" dirty="0"/>
              <a:t>Annabelle</a:t>
            </a:r>
          </a:p>
          <a:p>
            <a:r>
              <a:rPr lang="en-US" sz="2800" dirty="0"/>
              <a:t>Tessa</a:t>
            </a:r>
          </a:p>
          <a:p>
            <a:r>
              <a:rPr lang="en-US" sz="2800" dirty="0"/>
              <a:t>Marissa</a:t>
            </a:r>
          </a:p>
          <a:p>
            <a:r>
              <a:rPr lang="en-US" sz="2800" dirty="0"/>
              <a:t>Lily</a:t>
            </a:r>
          </a:p>
          <a:p>
            <a:r>
              <a:rPr lang="en-US" sz="2800" dirty="0"/>
              <a:t>Avalon</a:t>
            </a:r>
          </a:p>
          <a:p>
            <a:r>
              <a:rPr lang="en-US" sz="2800" dirty="0"/>
              <a:t>Claire </a:t>
            </a:r>
          </a:p>
          <a:p>
            <a:r>
              <a:rPr lang="en-US" sz="2800" dirty="0"/>
              <a:t>Aliya </a:t>
            </a:r>
          </a:p>
          <a:p>
            <a:r>
              <a:rPr lang="en-US" sz="2800" dirty="0"/>
              <a:t>Emma U </a:t>
            </a:r>
          </a:p>
          <a:p>
            <a:r>
              <a:rPr lang="en-US" sz="2800" dirty="0" err="1"/>
              <a:t>Adylade</a:t>
            </a:r>
            <a:r>
              <a:rPr lang="en-US" sz="2800" dirty="0"/>
              <a:t> </a:t>
            </a:r>
          </a:p>
          <a:p>
            <a:r>
              <a:rPr lang="en-US" sz="2800" dirty="0"/>
              <a:t>Emma 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F5004-8C97-7E4F-9D12-ACEE4B434A32}"/>
              </a:ext>
            </a:extLst>
          </p:cNvPr>
          <p:cNvSpPr txBox="1"/>
          <p:nvPr/>
        </p:nvSpPr>
        <p:spPr>
          <a:xfrm>
            <a:off x="6958013" y="1885950"/>
            <a:ext cx="380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2AC84-5C06-5D44-8D6A-F41F9BBE15E3}"/>
              </a:ext>
            </a:extLst>
          </p:cNvPr>
          <p:cNvSpPr txBox="1"/>
          <p:nvPr/>
        </p:nvSpPr>
        <p:spPr>
          <a:xfrm>
            <a:off x="6586539" y="1580496"/>
            <a:ext cx="33718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Saskia </a:t>
            </a:r>
          </a:p>
          <a:p>
            <a:r>
              <a:rPr lang="en-US" sz="2800" dirty="0"/>
              <a:t>Nikita </a:t>
            </a:r>
          </a:p>
          <a:p>
            <a:r>
              <a:rPr lang="en-US" sz="2800" dirty="0"/>
              <a:t>Anna</a:t>
            </a:r>
          </a:p>
          <a:p>
            <a:r>
              <a:rPr lang="en-US" sz="2800" dirty="0"/>
              <a:t>Michelle</a:t>
            </a:r>
          </a:p>
          <a:p>
            <a:r>
              <a:rPr lang="en-US" sz="2800" dirty="0"/>
              <a:t>Clara</a:t>
            </a:r>
          </a:p>
          <a:p>
            <a:r>
              <a:rPr lang="en-US" sz="2800" dirty="0" err="1"/>
              <a:t>Pey</a:t>
            </a:r>
            <a:endParaRPr lang="en-US" sz="2800" dirty="0"/>
          </a:p>
          <a:p>
            <a:r>
              <a:rPr lang="en-US" sz="2800" dirty="0" err="1"/>
              <a:t>Yunhan</a:t>
            </a:r>
            <a:endParaRPr lang="en-US" sz="2800" dirty="0"/>
          </a:p>
          <a:p>
            <a:r>
              <a:rPr lang="en-US" sz="2800" dirty="0" err="1"/>
              <a:t>Xinrui</a:t>
            </a:r>
            <a:endParaRPr lang="en-US" sz="2800" dirty="0"/>
          </a:p>
          <a:p>
            <a:r>
              <a:rPr lang="en-US" sz="2800" dirty="0"/>
              <a:t>Norah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75D3FF-4B5D-D04C-9F5C-3516CF24E15C}"/>
              </a:ext>
            </a:extLst>
          </p:cNvPr>
          <p:cNvSpPr txBox="1"/>
          <p:nvPr/>
        </p:nvSpPr>
        <p:spPr>
          <a:xfrm>
            <a:off x="428625" y="5929790"/>
            <a:ext cx="1092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Attendance in TA Sessions are required. If you have not answered, you need to email me which section you will attend. Immediately after class. </a:t>
            </a:r>
          </a:p>
        </p:txBody>
      </p:sp>
    </p:spTree>
    <p:extLst>
      <p:ext uri="{BB962C8B-B14F-4D97-AF65-F5344CB8AC3E}">
        <p14:creationId xmlns:p14="http://schemas.microsoft.com/office/powerpoint/2010/main" val="83729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A2F58-3C8E-4F41-AFF8-D9B93EDBC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28" y="115220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,,</a:t>
            </a:r>
            <a:r>
              <a:rPr lang="en-US" sz="3200" dirty="0" err="1">
                <a:latin typeface="+mn-lt"/>
              </a:rPr>
              <a:t>Morgenstund</a:t>
            </a:r>
            <a:r>
              <a:rPr lang="en-US" sz="3200" dirty="0">
                <a:latin typeface="+mn-lt"/>
              </a:rPr>
              <a:t>’ hat Gold </a:t>
            </a:r>
            <a:r>
              <a:rPr lang="en-US" sz="3200" dirty="0" err="1">
                <a:latin typeface="+mn-lt"/>
              </a:rPr>
              <a:t>im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Mund</a:t>
            </a:r>
            <a:r>
              <a:rPr lang="en-US" sz="3200" dirty="0">
                <a:latin typeface="+mn-lt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A0A7C-9034-974E-8524-FCDAA4DA1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43" y="2173794"/>
            <a:ext cx="9029700" cy="325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6119F-E69B-4044-AFC9-1F0059876868}"/>
              </a:ext>
            </a:extLst>
          </p:cNvPr>
          <p:cNvSpPr txBox="1"/>
          <p:nvPr/>
        </p:nvSpPr>
        <p:spPr>
          <a:xfrm>
            <a:off x="616743" y="5908100"/>
            <a:ext cx="1095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,,</a:t>
            </a:r>
            <a:r>
              <a:rPr lang="en-US" sz="3200" dirty="0"/>
              <a:t>Der </a:t>
            </a:r>
            <a:r>
              <a:rPr lang="en-US" sz="3200" dirty="0" err="1"/>
              <a:t>frühe</a:t>
            </a:r>
            <a:r>
              <a:rPr lang="en-US" sz="3200" dirty="0"/>
              <a:t> Vogel </a:t>
            </a:r>
            <a:r>
              <a:rPr lang="en-US" sz="3200" dirty="0" err="1"/>
              <a:t>fängt</a:t>
            </a:r>
            <a:r>
              <a:rPr lang="en-US" sz="3200" dirty="0"/>
              <a:t> den </a:t>
            </a:r>
            <a:r>
              <a:rPr lang="en-US" sz="3200" dirty="0" err="1"/>
              <a:t>Wurm</a:t>
            </a:r>
            <a:r>
              <a:rPr lang="en-US" sz="3200" dirty="0"/>
              <a:t>”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6D7FE-E7D6-1349-AF63-237CD816F1A6}"/>
              </a:ext>
            </a:extLst>
          </p:cNvPr>
          <p:cNvSpPr txBox="1"/>
          <p:nvPr/>
        </p:nvSpPr>
        <p:spPr>
          <a:xfrm>
            <a:off x="1030147" y="185195"/>
            <a:ext cx="10025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Das </a:t>
            </a:r>
            <a:r>
              <a:rPr lang="en-US" sz="4000" dirty="0" err="1"/>
              <a:t>Sprichwort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843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F569-0C5E-3940-82DC-69116D48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75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Hallo/</a:t>
            </a:r>
            <a:r>
              <a:rPr lang="en-US" b="1" dirty="0" err="1"/>
              <a:t>Guten</a:t>
            </a:r>
            <a:r>
              <a:rPr lang="en-US" b="1" dirty="0"/>
              <a:t> Morgen. Wie </a:t>
            </a:r>
            <a:r>
              <a:rPr lang="en-US" b="1" dirty="0" err="1"/>
              <a:t>geht</a:t>
            </a:r>
            <a:r>
              <a:rPr lang="en-US" b="1" dirty="0"/>
              <a:t> es </a:t>
            </a:r>
            <a:r>
              <a:rPr lang="en-US" b="1" dirty="0" err="1"/>
              <a:t>dir</a:t>
            </a:r>
            <a:r>
              <a:rPr lang="en-US" b="1" dirty="0"/>
              <a:t> </a:t>
            </a:r>
            <a:r>
              <a:rPr lang="en-US" b="1" dirty="0" err="1"/>
              <a:t>heute</a:t>
            </a:r>
            <a:r>
              <a:rPr lang="en-US" b="1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14CC9-AD65-6F41-9B29-DAF51C331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323" y="1390001"/>
            <a:ext cx="10515600" cy="4351338"/>
          </a:xfrm>
        </p:spPr>
        <p:txBody>
          <a:bodyPr/>
          <a:lstStyle/>
          <a:p>
            <a:r>
              <a:rPr lang="en-US" dirty="0"/>
              <a:t>Es </a:t>
            </a:r>
            <a:r>
              <a:rPr lang="en-US" dirty="0" err="1"/>
              <a:t>geht</a:t>
            </a:r>
            <a:r>
              <a:rPr lang="en-US" dirty="0"/>
              <a:t> </a:t>
            </a:r>
            <a:r>
              <a:rPr lang="en-US" dirty="0" err="1"/>
              <a:t>mir</a:t>
            </a:r>
            <a:r>
              <a:rPr lang="en-US" dirty="0"/>
              <a:t>…….Und </a:t>
            </a:r>
            <a:r>
              <a:rPr lang="en-US" dirty="0" err="1"/>
              <a:t>dir</a:t>
            </a:r>
            <a:r>
              <a:rPr lang="en-US" dirty="0"/>
              <a:t> (</a:t>
            </a:r>
            <a:r>
              <a:rPr lang="en-US" dirty="0" err="1"/>
              <a:t>informell</a:t>
            </a:r>
            <a:r>
              <a:rPr lang="en-US" dirty="0"/>
              <a:t>)??? Und </a:t>
            </a:r>
            <a:r>
              <a:rPr lang="en-US" dirty="0" err="1"/>
              <a:t>Ihnen</a:t>
            </a:r>
            <a:r>
              <a:rPr lang="en-US" dirty="0"/>
              <a:t> (</a:t>
            </a:r>
            <a:r>
              <a:rPr lang="en-US" dirty="0" err="1"/>
              <a:t>formell</a:t>
            </a:r>
            <a:r>
              <a:rPr lang="en-US" dirty="0"/>
              <a:t>)?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5C7FA-0085-3F49-AE6F-A3B1FB41B091}"/>
              </a:ext>
            </a:extLst>
          </p:cNvPr>
          <p:cNvSpPr txBox="1"/>
          <p:nvPr/>
        </p:nvSpPr>
        <p:spPr>
          <a:xfrm>
            <a:off x="438391" y="4833398"/>
            <a:ext cx="11315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Annabelle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/>
              <a:t> 2. </a:t>
            </a:r>
            <a:r>
              <a:rPr lang="en-US" sz="2800" dirty="0" err="1"/>
              <a:t>Yunhan</a:t>
            </a:r>
            <a:r>
              <a:rPr lang="en-US" sz="2800" dirty="0">
                <a:sym typeface="Wingdings" pitchFamily="2" charset="2"/>
              </a:rPr>
              <a:t> 3. </a:t>
            </a:r>
            <a:r>
              <a:rPr lang="en-US" sz="2800" dirty="0"/>
              <a:t>Claire</a:t>
            </a:r>
            <a:r>
              <a:rPr lang="en-US" sz="2800" dirty="0">
                <a:sym typeface="Wingdings" pitchFamily="2" charset="2"/>
              </a:rPr>
              <a:t> 4. Norah  5. Saskia  6. </a:t>
            </a:r>
            <a:r>
              <a:rPr lang="en-US" sz="2800" dirty="0" err="1">
                <a:sym typeface="Wingdings" pitchFamily="2" charset="2"/>
              </a:rPr>
              <a:t>Xinrui</a:t>
            </a:r>
            <a:r>
              <a:rPr lang="en-US" sz="2800" dirty="0">
                <a:sym typeface="Wingdings" pitchFamily="2" charset="2"/>
              </a:rPr>
              <a:t> 7.  Emma C 8. Avalon  9. Nikita  10. Aliya  11. </a:t>
            </a:r>
            <a:r>
              <a:rPr lang="en-US" sz="2800" dirty="0" err="1">
                <a:sym typeface="Wingdings" pitchFamily="2" charset="2"/>
              </a:rPr>
              <a:t>Pey</a:t>
            </a:r>
            <a:r>
              <a:rPr lang="en-US" sz="2800" dirty="0">
                <a:sym typeface="Wingdings" pitchFamily="2" charset="2"/>
              </a:rPr>
              <a:t>  12. Lily  13. Tessa  14. </a:t>
            </a:r>
            <a:r>
              <a:rPr lang="en-US" sz="2800" dirty="0" err="1">
                <a:sym typeface="Wingdings" pitchFamily="2" charset="2"/>
              </a:rPr>
              <a:t>Yier</a:t>
            </a:r>
            <a:r>
              <a:rPr lang="en-US" sz="2800" dirty="0">
                <a:sym typeface="Wingdings" pitchFamily="2" charset="2"/>
              </a:rPr>
              <a:t>  15. Marissa 16. Anna  17. Michelle  18. Clara</a:t>
            </a:r>
            <a:r>
              <a:rPr lang="en-US" sz="2800" dirty="0"/>
              <a:t> </a:t>
            </a:r>
            <a:r>
              <a:rPr lang="en-US" sz="2800" dirty="0">
                <a:sym typeface="Wingdings" pitchFamily="2" charset="2"/>
              </a:rPr>
              <a:t> 19. Emma U 20. </a:t>
            </a:r>
            <a:r>
              <a:rPr lang="en-US" sz="2800" dirty="0" err="1">
                <a:sym typeface="Wingdings" pitchFamily="2" charset="2"/>
              </a:rPr>
              <a:t>Adelayde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11FF4-B6A8-3341-8538-C62A29662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834" y="2454553"/>
            <a:ext cx="1719806" cy="1719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9ECF8-0C2B-B84E-AAAA-C6ADC0FC2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23" y="2516526"/>
            <a:ext cx="1509130" cy="1509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8426C-AD35-6743-9E95-8C7FED5F5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750" y="2484664"/>
            <a:ext cx="1473523" cy="1473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76C508-4E46-9644-A9F2-60DD6E5EE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055" y="2468319"/>
            <a:ext cx="1422400" cy="142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7E69BF-8843-E843-AB35-9A3F1E1F05A5}"/>
              </a:ext>
            </a:extLst>
          </p:cNvPr>
          <p:cNvSpPr txBox="1"/>
          <p:nvPr/>
        </p:nvSpPr>
        <p:spPr>
          <a:xfrm>
            <a:off x="1021065" y="4089487"/>
            <a:ext cx="137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667BF2-14F2-AB41-931D-21297E6E4CBA}"/>
              </a:ext>
            </a:extLst>
          </p:cNvPr>
          <p:cNvSpPr txBox="1"/>
          <p:nvPr/>
        </p:nvSpPr>
        <p:spPr>
          <a:xfrm>
            <a:off x="3370564" y="4111408"/>
            <a:ext cx="2283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PRIMA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7C4B81-00FF-F245-8775-97A9E721FB6A}"/>
              </a:ext>
            </a:extLst>
          </p:cNvPr>
          <p:cNvSpPr txBox="1"/>
          <p:nvPr/>
        </p:nvSpPr>
        <p:spPr>
          <a:xfrm>
            <a:off x="5643328" y="4057571"/>
            <a:ext cx="310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 La La (OK)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5E7EBF-0322-754E-B66F-6A92DC9CE277}"/>
              </a:ext>
            </a:extLst>
          </p:cNvPr>
          <p:cNvSpPr txBox="1"/>
          <p:nvPr/>
        </p:nvSpPr>
        <p:spPr>
          <a:xfrm>
            <a:off x="8751973" y="4020105"/>
            <a:ext cx="255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SCHLECHT</a:t>
            </a:r>
          </a:p>
        </p:txBody>
      </p:sp>
    </p:spTree>
    <p:extLst>
      <p:ext uri="{BB962C8B-B14F-4D97-AF65-F5344CB8AC3E}">
        <p14:creationId xmlns:p14="http://schemas.microsoft.com/office/powerpoint/2010/main" val="342348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FAD011-7F28-5546-9410-5AA4B7A30725}"/>
              </a:ext>
            </a:extLst>
          </p:cNvPr>
          <p:cNvSpPr/>
          <p:nvPr/>
        </p:nvSpPr>
        <p:spPr>
          <a:xfrm>
            <a:off x="559633" y="366623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Heißen</a:t>
            </a:r>
            <a:r>
              <a:rPr lang="en-US" sz="2800" dirty="0"/>
              <a:t> Sie Thomas? </a:t>
            </a:r>
          </a:p>
          <a:p>
            <a:endParaRPr lang="en-US" sz="2800" dirty="0"/>
          </a:p>
          <a:p>
            <a:r>
              <a:rPr lang="en-US" sz="2800" dirty="0"/>
              <a:t>2. </a:t>
            </a:r>
            <a:r>
              <a:rPr lang="en-US" sz="2800" dirty="0" err="1"/>
              <a:t>Kommen</a:t>
            </a:r>
            <a:r>
              <a:rPr lang="en-US" sz="2800" dirty="0"/>
              <a:t> Sie </a:t>
            </a:r>
            <a:r>
              <a:rPr lang="en-US" sz="2800" dirty="0" err="1"/>
              <a:t>aus</a:t>
            </a:r>
            <a:r>
              <a:rPr lang="en-US" sz="2800" dirty="0"/>
              <a:t> Deutschland? </a:t>
            </a:r>
          </a:p>
          <a:p>
            <a:endParaRPr lang="en-US" sz="2800" dirty="0"/>
          </a:p>
          <a:p>
            <a:r>
              <a:rPr lang="en-US" sz="2800" dirty="0"/>
              <a:t>3. </a:t>
            </a:r>
            <a:r>
              <a:rPr lang="en-US" sz="2800" dirty="0" err="1"/>
              <a:t>Kommt</a:t>
            </a:r>
            <a:r>
              <a:rPr lang="en-US" sz="2800" dirty="0"/>
              <a:t> </a:t>
            </a:r>
            <a:r>
              <a:rPr lang="en-US" sz="2800" dirty="0" err="1"/>
              <a:t>deine</a:t>
            </a:r>
            <a:r>
              <a:rPr lang="en-US" sz="2800" dirty="0"/>
              <a:t> Mutter </a:t>
            </a:r>
            <a:r>
              <a:rPr lang="en-US" sz="2800" dirty="0" err="1"/>
              <a:t>aus</a:t>
            </a:r>
            <a:r>
              <a:rPr lang="en-US" sz="2800" dirty="0"/>
              <a:t> Deutschland?</a:t>
            </a:r>
          </a:p>
          <a:p>
            <a:endParaRPr lang="en-US" sz="2800" dirty="0"/>
          </a:p>
          <a:p>
            <a:r>
              <a:rPr lang="en-US" sz="2800" dirty="0"/>
              <a:t>4. </a:t>
            </a:r>
            <a:r>
              <a:rPr lang="en-US" sz="2800" dirty="0" err="1"/>
              <a:t>Lesen</a:t>
            </a:r>
            <a:r>
              <a:rPr lang="en-US" sz="2800" dirty="0"/>
              <a:t> Sie das Buch? </a:t>
            </a:r>
          </a:p>
          <a:p>
            <a:endParaRPr lang="en-US" sz="2800" dirty="0"/>
          </a:p>
          <a:p>
            <a:r>
              <a:rPr lang="en-US" sz="2800" dirty="0"/>
              <a:t> 5. </a:t>
            </a:r>
            <a:r>
              <a:rPr lang="en-US" sz="2800" dirty="0" err="1"/>
              <a:t>Heißt</a:t>
            </a:r>
            <a:r>
              <a:rPr lang="en-US" sz="2800" dirty="0"/>
              <a:t> </a:t>
            </a:r>
            <a:r>
              <a:rPr lang="en-US" sz="2800" dirty="0" err="1"/>
              <a:t>deine</a:t>
            </a:r>
            <a:r>
              <a:rPr lang="en-US" sz="2800" dirty="0"/>
              <a:t> </a:t>
            </a:r>
            <a:r>
              <a:rPr lang="en-US" sz="2800" dirty="0" err="1"/>
              <a:t>beste</a:t>
            </a:r>
            <a:r>
              <a:rPr lang="en-US" sz="2800" dirty="0"/>
              <a:t> </a:t>
            </a:r>
            <a:r>
              <a:rPr lang="en-US" sz="2800" dirty="0" err="1"/>
              <a:t>Freundin</a:t>
            </a:r>
            <a:r>
              <a:rPr lang="en-US" sz="2800" dirty="0"/>
              <a:t> Birgit? </a:t>
            </a:r>
          </a:p>
          <a:p>
            <a:endParaRPr lang="en-US" sz="2800" dirty="0"/>
          </a:p>
          <a:p>
            <a:r>
              <a:rPr lang="en-US" sz="2800" dirty="0"/>
              <a:t>6. </a:t>
            </a:r>
            <a:r>
              <a:rPr lang="en-US" sz="2800" dirty="0" err="1"/>
              <a:t>Wohnen</a:t>
            </a:r>
            <a:r>
              <a:rPr lang="en-US" sz="2800" dirty="0"/>
              <a:t> Sie in der New Gulph </a:t>
            </a:r>
            <a:r>
              <a:rPr lang="en-US" sz="2800" dirty="0" err="1"/>
              <a:t>Straße</a:t>
            </a:r>
            <a:r>
              <a:rPr lang="en-US" sz="2800" dirty="0"/>
              <a:t>?</a:t>
            </a:r>
          </a:p>
          <a:p>
            <a:endParaRPr lang="en-US" sz="2800" dirty="0"/>
          </a:p>
          <a:p>
            <a:r>
              <a:rPr lang="en-US" sz="2800" dirty="0"/>
              <a:t>7. Verstehen Sie Deutsch?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204EA-62FD-6843-A558-2581CE7CEB82}"/>
              </a:ext>
            </a:extLst>
          </p:cNvPr>
          <p:cNvSpPr txBox="1"/>
          <p:nvPr/>
        </p:nvSpPr>
        <p:spPr>
          <a:xfrm>
            <a:off x="6985416" y="764498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Anna  </a:t>
            </a:r>
            <a:r>
              <a:rPr lang="en-US" sz="2000" dirty="0">
                <a:sym typeface="Wingdings" pitchFamily="2" charset="2"/>
              </a:rPr>
              <a:t> 2. Avalon  3. Annabelle  4. Saskia  5. Norah  6. Emma C. 7. </a:t>
            </a:r>
            <a:r>
              <a:rPr lang="en-US" sz="2000" dirty="0" err="1">
                <a:sym typeface="Wingdings" pitchFamily="2" charset="2"/>
              </a:rPr>
              <a:t>Pey</a:t>
            </a:r>
            <a:r>
              <a:rPr lang="en-US" sz="2000" dirty="0">
                <a:sym typeface="Wingdings" pitchFamily="2" charset="2"/>
              </a:rPr>
              <a:t>  8. Lily  9. Tessa  10. Clara  11. Aliya  12. Nikita  13. </a:t>
            </a:r>
            <a:r>
              <a:rPr lang="en-US" sz="2000" dirty="0" err="1">
                <a:sym typeface="Wingdings" pitchFamily="2" charset="2"/>
              </a:rPr>
              <a:t>Yier</a:t>
            </a:r>
            <a:r>
              <a:rPr lang="en-US" sz="2000" dirty="0">
                <a:sym typeface="Wingdings" pitchFamily="2" charset="2"/>
              </a:rPr>
              <a:t>  14. Michelle  15. </a:t>
            </a:r>
            <a:r>
              <a:rPr lang="en-US" sz="2000" dirty="0" err="1">
                <a:sym typeface="Wingdings" pitchFamily="2" charset="2"/>
              </a:rPr>
              <a:t>Xinrui</a:t>
            </a:r>
            <a:r>
              <a:rPr lang="en-US" sz="2000" dirty="0">
                <a:sym typeface="Wingdings" pitchFamily="2" charset="2"/>
              </a:rPr>
              <a:t>  16. Emma U 17. </a:t>
            </a:r>
            <a:r>
              <a:rPr lang="en-US" sz="2000" dirty="0" err="1">
                <a:sym typeface="Wingdings" pitchFamily="2" charset="2"/>
              </a:rPr>
              <a:t>Adelayde</a:t>
            </a:r>
            <a:r>
              <a:rPr lang="en-US" sz="2000" dirty="0">
                <a:sym typeface="Wingdings" pitchFamily="2" charset="2"/>
              </a:rPr>
              <a:t>  18. Claire 19.  </a:t>
            </a:r>
            <a:r>
              <a:rPr lang="en-US" sz="2000" dirty="0" err="1">
                <a:sym typeface="Wingdings" pitchFamily="2" charset="2"/>
              </a:rPr>
              <a:t>Yunhan</a:t>
            </a:r>
            <a:r>
              <a:rPr lang="en-US" sz="2000" dirty="0">
                <a:sym typeface="Wingdings" pitchFamily="2" charset="2"/>
              </a:rPr>
              <a:t>  20. Marissa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8602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884104-D79F-AE41-A593-70299CF1B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5" y="462031"/>
            <a:ext cx="8407078" cy="38035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26BE5B-DF70-B348-BD87-5F8829473E79}"/>
              </a:ext>
            </a:extLst>
          </p:cNvPr>
          <p:cNvSpPr txBox="1"/>
          <p:nvPr/>
        </p:nvSpPr>
        <p:spPr>
          <a:xfrm>
            <a:off x="3642610" y="4691921"/>
            <a:ext cx="7030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Schreiben</a:t>
            </a:r>
            <a:r>
              <a:rPr lang="en-US" sz="2400" dirty="0"/>
              <a:t> Sie in Google Doc, </a:t>
            </a:r>
            <a:r>
              <a:rPr lang="en-US" sz="2400" dirty="0" err="1"/>
              <a:t>bitte</a:t>
            </a:r>
            <a:r>
              <a:rPr lang="en-US" sz="24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77597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6AA1A4-7061-8D43-BF0A-68CE5BAE65EB}"/>
              </a:ext>
            </a:extLst>
          </p:cNvPr>
          <p:cNvSpPr txBox="1"/>
          <p:nvPr/>
        </p:nvSpPr>
        <p:spPr>
          <a:xfrm>
            <a:off x="407200" y="374099"/>
            <a:ext cx="6504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studieren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ich </a:t>
            </a:r>
            <a:r>
              <a:rPr lang="en-US" sz="2400" dirty="0" err="1"/>
              <a:t>studiere</a:t>
            </a:r>
            <a:r>
              <a:rPr lang="en-US" sz="2400" dirty="0"/>
              <a:t> an Universität von </a:t>
            </a:r>
            <a:r>
              <a:rPr lang="en-US" sz="2400" dirty="0" err="1"/>
              <a:t>Pennsylvanien</a:t>
            </a:r>
            <a:endParaRPr lang="en-US" sz="2400" dirty="0"/>
          </a:p>
          <a:p>
            <a:pPr algn="ctr"/>
            <a:r>
              <a:rPr lang="en-US" sz="2400" dirty="0" err="1"/>
              <a:t>Meine</a:t>
            </a:r>
            <a:r>
              <a:rPr lang="en-US" sz="2400" dirty="0"/>
              <a:t> </a:t>
            </a:r>
            <a:r>
              <a:rPr lang="en-US" sz="2400" dirty="0" err="1"/>
              <a:t>beste</a:t>
            </a:r>
            <a:r>
              <a:rPr lang="en-US" sz="2400" dirty="0"/>
              <a:t> </a:t>
            </a:r>
            <a:r>
              <a:rPr lang="en-US" sz="2400" dirty="0" err="1"/>
              <a:t>Freundin</a:t>
            </a:r>
            <a:r>
              <a:rPr lang="en-US" sz="2400" dirty="0"/>
              <a:t> </a:t>
            </a:r>
            <a:r>
              <a:rPr lang="en-US" sz="2400" dirty="0" err="1"/>
              <a:t>studiert</a:t>
            </a:r>
            <a:r>
              <a:rPr lang="en-US" sz="2400" dirty="0"/>
              <a:t> an _____.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C5A78-0508-E949-A328-A8412749FF80}"/>
              </a:ext>
            </a:extLst>
          </p:cNvPr>
          <p:cNvSpPr txBox="1"/>
          <p:nvPr/>
        </p:nvSpPr>
        <p:spPr>
          <a:xfrm>
            <a:off x="594610" y="2343378"/>
            <a:ext cx="110027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Wie </a:t>
            </a:r>
            <a:r>
              <a:rPr lang="en-US" sz="2800" dirty="0" err="1">
                <a:highlight>
                  <a:srgbClr val="FFFF00"/>
                </a:highlight>
              </a:rPr>
              <a:t>heißen</a:t>
            </a:r>
            <a:r>
              <a:rPr lang="en-US" sz="2800" dirty="0"/>
              <a:t> </a:t>
            </a:r>
            <a:r>
              <a:rPr lang="en-US" sz="2800" dirty="0" err="1"/>
              <a:t>dein</a:t>
            </a:r>
            <a:r>
              <a:rPr lang="en-US" sz="2800" dirty="0"/>
              <a:t> bester Freund </a:t>
            </a:r>
            <a:r>
              <a:rPr lang="en-US" sz="2800" u="sng" dirty="0"/>
              <a:t>und</a:t>
            </a:r>
            <a:r>
              <a:rPr lang="en-US" sz="2800" dirty="0"/>
              <a:t> </a:t>
            </a:r>
            <a:r>
              <a:rPr lang="en-US" sz="2800" dirty="0" err="1"/>
              <a:t>deine</a:t>
            </a:r>
            <a:r>
              <a:rPr lang="en-US" sz="2800" dirty="0"/>
              <a:t> </a:t>
            </a:r>
            <a:r>
              <a:rPr lang="en-US" sz="2800" dirty="0" err="1"/>
              <a:t>beste</a:t>
            </a:r>
            <a:r>
              <a:rPr lang="en-US" sz="2800" dirty="0"/>
              <a:t> </a:t>
            </a:r>
            <a:r>
              <a:rPr lang="en-US" sz="2800" dirty="0" err="1"/>
              <a:t>Freundin</a:t>
            </a:r>
            <a:r>
              <a:rPr lang="en-US" sz="2800" dirty="0"/>
              <a:t>? </a:t>
            </a:r>
          </a:p>
          <a:p>
            <a:endParaRPr lang="en-US" sz="2800" dirty="0"/>
          </a:p>
          <a:p>
            <a:r>
              <a:rPr lang="en-US" sz="2800" dirty="0"/>
              <a:t>Wie </a:t>
            </a:r>
            <a:r>
              <a:rPr lang="en-US" sz="2800" dirty="0" err="1">
                <a:highlight>
                  <a:srgbClr val="FFFF00"/>
                </a:highlight>
              </a:rPr>
              <a:t>heißt</a:t>
            </a:r>
            <a:r>
              <a:rPr lang="en-US" sz="2800" dirty="0"/>
              <a:t> </a:t>
            </a:r>
            <a:r>
              <a:rPr lang="en-US" sz="2800" dirty="0" err="1"/>
              <a:t>dein</a:t>
            </a:r>
            <a:r>
              <a:rPr lang="en-US" sz="2800" dirty="0"/>
              <a:t> bester Freund </a:t>
            </a:r>
            <a:r>
              <a:rPr lang="en-US" sz="2800" u="sng" dirty="0" err="1"/>
              <a:t>oder</a:t>
            </a:r>
            <a:r>
              <a:rPr lang="en-US" sz="2800" dirty="0"/>
              <a:t> </a:t>
            </a:r>
            <a:r>
              <a:rPr lang="en-US" sz="2800" dirty="0" err="1"/>
              <a:t>deine</a:t>
            </a:r>
            <a:r>
              <a:rPr lang="en-US" sz="2800" dirty="0"/>
              <a:t> </a:t>
            </a:r>
            <a:r>
              <a:rPr lang="en-US" sz="2800" dirty="0" err="1"/>
              <a:t>beste</a:t>
            </a:r>
            <a:r>
              <a:rPr lang="en-US" sz="2800" dirty="0"/>
              <a:t> </a:t>
            </a:r>
            <a:r>
              <a:rPr lang="en-US" sz="2800" dirty="0" err="1"/>
              <a:t>Freundin</a:t>
            </a:r>
            <a:r>
              <a:rPr lang="en-US" sz="2800" dirty="0"/>
              <a:t>?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D1A68-D799-C743-ACD6-8DC322325A4D}"/>
              </a:ext>
            </a:extLst>
          </p:cNvPr>
          <p:cNvSpPr txBox="1"/>
          <p:nvPr/>
        </p:nvSpPr>
        <p:spPr>
          <a:xfrm>
            <a:off x="594610" y="4152577"/>
            <a:ext cx="11782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Wie </a:t>
            </a:r>
            <a:r>
              <a:rPr lang="en-US" sz="2400" dirty="0" err="1"/>
              <a:t>heißen</a:t>
            </a:r>
            <a:r>
              <a:rPr lang="en-US" sz="2400" dirty="0"/>
              <a:t> Sie?			Wie </a:t>
            </a:r>
            <a:r>
              <a:rPr lang="en-US" sz="2400" dirty="0" err="1"/>
              <a:t>heißt</a:t>
            </a:r>
            <a:r>
              <a:rPr lang="en-US" sz="2400" dirty="0"/>
              <a:t> </a:t>
            </a:r>
            <a:r>
              <a:rPr lang="en-US" sz="2400" dirty="0" err="1"/>
              <a:t>sie</a:t>
            </a:r>
            <a:r>
              <a:rPr lang="en-US" sz="2400" dirty="0"/>
              <a:t>? 				Wie </a:t>
            </a:r>
            <a:r>
              <a:rPr lang="en-US" sz="2400" dirty="0" err="1"/>
              <a:t>heißen</a:t>
            </a:r>
            <a:r>
              <a:rPr lang="en-US" sz="2400" dirty="0"/>
              <a:t> </a:t>
            </a:r>
            <a:r>
              <a:rPr lang="en-US" sz="2400" dirty="0" err="1"/>
              <a:t>sie</a:t>
            </a:r>
            <a:r>
              <a:rPr lang="en-US" sz="2400" dirty="0"/>
              <a:t>? 	</a:t>
            </a:r>
            <a:r>
              <a:rPr lang="en-US" dirty="0"/>
              <a:t>	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EC6C0-D76E-674A-9C00-43D92A5C258C}"/>
              </a:ext>
            </a:extLst>
          </p:cNvPr>
          <p:cNvSpPr txBox="1"/>
          <p:nvPr/>
        </p:nvSpPr>
        <p:spPr>
          <a:xfrm>
            <a:off x="594610" y="4983574"/>
            <a:ext cx="336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2te Person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A5C05F-978E-D546-9C67-E1C4B1B92EDB}"/>
              </a:ext>
            </a:extLst>
          </p:cNvPr>
          <p:cNvSpPr txBox="1"/>
          <p:nvPr/>
        </p:nvSpPr>
        <p:spPr>
          <a:xfrm>
            <a:off x="5411449" y="4983574"/>
            <a:ext cx="172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3te Person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49672-A7D4-F247-8B56-FC89AF40104E}"/>
              </a:ext>
            </a:extLst>
          </p:cNvPr>
          <p:cNvSpPr txBox="1"/>
          <p:nvPr/>
        </p:nvSpPr>
        <p:spPr>
          <a:xfrm>
            <a:off x="10283252" y="4983574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3te Person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2326F-99CD-7A45-AD65-9EC85FF5016B}"/>
              </a:ext>
            </a:extLst>
          </p:cNvPr>
          <p:cNvSpPr txBox="1"/>
          <p:nvPr/>
        </p:nvSpPr>
        <p:spPr>
          <a:xfrm>
            <a:off x="594610" y="5666282"/>
            <a:ext cx="189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 und Plural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1440F2-7739-E74C-9AC2-0CB261BB2561}"/>
              </a:ext>
            </a:extLst>
          </p:cNvPr>
          <p:cNvSpPr txBox="1"/>
          <p:nvPr/>
        </p:nvSpPr>
        <p:spPr>
          <a:xfrm>
            <a:off x="5411449" y="5561351"/>
            <a:ext cx="150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231D3D-B43A-4948-B274-A75E3D4C5C05}"/>
              </a:ext>
            </a:extLst>
          </p:cNvPr>
          <p:cNvSpPr txBox="1"/>
          <p:nvPr/>
        </p:nvSpPr>
        <p:spPr>
          <a:xfrm>
            <a:off x="10283252" y="5629905"/>
            <a:ext cx="131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Plural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0FA507-3F56-D74B-AEF5-38AD72140B97}"/>
              </a:ext>
            </a:extLst>
          </p:cNvPr>
          <p:cNvSpPr txBox="1"/>
          <p:nvPr/>
        </p:nvSpPr>
        <p:spPr>
          <a:xfrm>
            <a:off x="594610" y="6200710"/>
            <a:ext cx="151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Formell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144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8AEB82-2FF3-E749-AB4E-039DD1DA6E5A}"/>
              </a:ext>
            </a:extLst>
          </p:cNvPr>
          <p:cNvSpPr txBox="1"/>
          <p:nvPr/>
        </p:nvSpPr>
        <p:spPr>
          <a:xfrm>
            <a:off x="285750" y="385763"/>
            <a:ext cx="51006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GRUPPE 1:  YIER, XINRUI , AVALON, CLAIRE </a:t>
            </a:r>
          </a:p>
          <a:p>
            <a:endParaRPr lang="en-US" b="1" dirty="0"/>
          </a:p>
          <a:p>
            <a:r>
              <a:rPr lang="en-US" b="1" dirty="0"/>
              <a:t>GRUPPE 2: MARISSA, EMMA U, ALIYA, LILY </a:t>
            </a:r>
          </a:p>
          <a:p>
            <a:endParaRPr lang="en-US" b="1" dirty="0"/>
          </a:p>
          <a:p>
            <a:r>
              <a:rPr lang="en-US" b="1" dirty="0"/>
              <a:t>GRUPPE 3: CLARA, NORAH, EMMA C, ANNA</a:t>
            </a:r>
          </a:p>
          <a:p>
            <a:endParaRPr lang="en-US" b="1" dirty="0"/>
          </a:p>
          <a:p>
            <a:r>
              <a:rPr lang="en-US" b="1" dirty="0"/>
              <a:t>GRUPPE 4: NIKITA, TESSA, ANNABELLE, PEY</a:t>
            </a:r>
          </a:p>
          <a:p>
            <a:endParaRPr lang="en-US" b="1" dirty="0"/>
          </a:p>
          <a:p>
            <a:r>
              <a:rPr lang="en-US" b="1" dirty="0"/>
              <a:t>GRUPPE 5: SASKIA, YUNHAN, ADELAYDE, MICHELLE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0CB74F-F365-0B44-B03B-60D0B14619C1}"/>
              </a:ext>
            </a:extLst>
          </p:cNvPr>
          <p:cNvSpPr txBox="1"/>
          <p:nvPr/>
        </p:nvSpPr>
        <p:spPr>
          <a:xfrm>
            <a:off x="5545424" y="751344"/>
            <a:ext cx="56435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00FFFF"/>
                </a:highlight>
              </a:rPr>
              <a:t>ÜBUNG MACHT DEN MEISTER!</a:t>
            </a:r>
          </a:p>
          <a:p>
            <a:pPr algn="ctr"/>
            <a:r>
              <a:rPr lang="en-US" sz="2800" dirty="0">
                <a:highlight>
                  <a:srgbClr val="00FFFF"/>
                </a:highlight>
              </a:rPr>
              <a:t>DER, DIE, DAS</a:t>
            </a:r>
          </a:p>
          <a:p>
            <a:pPr algn="ctr"/>
            <a:endParaRPr lang="en-US" sz="2800" dirty="0">
              <a:highlight>
                <a:srgbClr val="00FFFF"/>
              </a:highlight>
            </a:endParaRPr>
          </a:p>
          <a:p>
            <a:pPr algn="ctr"/>
            <a:endParaRPr lang="en-US" sz="2800" dirty="0">
              <a:highlight>
                <a:srgbClr val="00FFFF"/>
              </a:highlight>
            </a:endParaRPr>
          </a:p>
          <a:p>
            <a:pPr algn="ctr"/>
            <a:r>
              <a:rPr lang="en-US" sz="2800" dirty="0">
                <a:highlight>
                  <a:srgbClr val="00FFFF"/>
                </a:highlight>
              </a:rPr>
              <a:t>SORTIEREN SIE DIE OBJEKTE IM KLASSENZIMMER pro GENUS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BBA5BE-5BFE-9443-8DF3-CAA42392FCEF}"/>
              </a:ext>
            </a:extLst>
          </p:cNvPr>
          <p:cNvSpPr/>
          <p:nvPr/>
        </p:nvSpPr>
        <p:spPr>
          <a:xfrm>
            <a:off x="1015662" y="3886915"/>
            <a:ext cx="101733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Fenster 		Lampe		 </a:t>
            </a:r>
            <a:r>
              <a:rPr lang="en-US" dirty="0" err="1"/>
              <a:t>Papierkorb</a:t>
            </a:r>
            <a:r>
              <a:rPr lang="en-US" dirty="0"/>
              <a:t>		 </a:t>
            </a:r>
            <a:r>
              <a:rPr lang="en-US" dirty="0" err="1"/>
              <a:t>Tür</a:t>
            </a:r>
            <a:r>
              <a:rPr lang="en-US" dirty="0"/>
              <a:t> 	</a:t>
            </a:r>
          </a:p>
          <a:p>
            <a:endParaRPr lang="en-US" dirty="0"/>
          </a:p>
          <a:p>
            <a:r>
              <a:rPr lang="en-US" dirty="0" err="1"/>
              <a:t>Fernseher</a:t>
            </a:r>
            <a:r>
              <a:rPr lang="en-US" dirty="0"/>
              <a:t> 		</a:t>
            </a:r>
            <a:r>
              <a:rPr lang="en-US" dirty="0" err="1"/>
              <a:t>Schreibtisch</a:t>
            </a:r>
            <a:r>
              <a:rPr lang="en-US" dirty="0"/>
              <a:t>		 Tafel 			 </a:t>
            </a:r>
            <a:r>
              <a:rPr lang="en-US" dirty="0" err="1"/>
              <a:t>Kreide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Uhr</a:t>
            </a:r>
            <a:r>
              <a:rPr lang="en-US" dirty="0"/>
              <a:t> 			 </a:t>
            </a:r>
            <a:r>
              <a:rPr lang="en-US" dirty="0" err="1"/>
              <a:t>Landkarte</a:t>
            </a:r>
            <a:r>
              <a:rPr lang="en-US" dirty="0"/>
              <a:t> 		 Beamer 		 </a:t>
            </a:r>
            <a:r>
              <a:rPr lang="en-US" dirty="0" err="1"/>
              <a:t>Leinwand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DVD-</a:t>
            </a:r>
            <a:r>
              <a:rPr lang="en-US" dirty="0" err="1"/>
              <a:t>Spieler</a:t>
            </a:r>
            <a:r>
              <a:rPr lang="en-US" dirty="0"/>
              <a:t>		</a:t>
            </a:r>
            <a:r>
              <a:rPr lang="en-US" dirty="0" err="1"/>
              <a:t>Stuhl</a:t>
            </a:r>
            <a:r>
              <a:rPr lang="en-US" dirty="0"/>
              <a:t> 			</a:t>
            </a:r>
            <a:r>
              <a:rPr lang="en-US" dirty="0" err="1"/>
              <a:t>Steckdose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586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835</Words>
  <Application>Microsoft Macintosh PowerPoint</Application>
  <PresentationFormat>Widescreen</PresentationFormat>
  <Paragraphs>161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TA Sitzungen (Ort/Zimmer: TAY E, Präsenzunterricht + Zoom)  </vt:lpstr>
      <vt:lpstr>,,Morgenstund’ hat Gold im Mund”</vt:lpstr>
      <vt:lpstr>Hallo/Guten Morgen. Wie geht es dir heute? </vt:lpstr>
      <vt:lpstr>PowerPoint Presentation</vt:lpstr>
      <vt:lpstr>PowerPoint Presentation</vt:lpstr>
      <vt:lpstr>PowerPoint Presentation</vt:lpstr>
      <vt:lpstr>PowerPoint Presentation</vt:lpstr>
      <vt:lpstr>WORTSTELLUNG!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20</cp:revision>
  <dcterms:created xsi:type="dcterms:W3CDTF">2020-09-15T14:49:24Z</dcterms:created>
  <dcterms:modified xsi:type="dcterms:W3CDTF">2020-09-16T14:59:31Z</dcterms:modified>
</cp:coreProperties>
</file>