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8" r:id="rId4"/>
    <p:sldId id="263" r:id="rId5"/>
    <p:sldId id="257" r:id="rId6"/>
    <p:sldId id="284" r:id="rId7"/>
    <p:sldId id="260" r:id="rId8"/>
    <p:sldId id="259" r:id="rId9"/>
    <p:sldId id="279" r:id="rId10"/>
    <p:sldId id="280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79"/>
  </p:normalViewPr>
  <p:slideViewPr>
    <p:cSldViewPr snapToGrid="0" snapToObjects="1">
      <p:cViewPr varScale="1">
        <p:scale>
          <a:sx n="110" d="100"/>
          <a:sy n="110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3213-F3E1-2741-83F6-E3CEF5A71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916E7-F16A-694D-B2FD-250C8C2F0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220A0-9F25-1341-93BE-2D729DDE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449A-DB0C-674B-9D45-72D01646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2A8D2-F767-C84C-A6AF-023A5A8D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0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F167-4123-E541-BB4D-518E1D04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A4ADF-92C7-004E-BEE0-B7AE8810D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8D042-23D9-D846-BB40-5B80DB41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06523-1BF3-7B40-8E33-A2AE3E1C0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EB8D3-D062-1A49-9A9C-8E2481FF8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4E9E76-8555-D74F-B62A-5FD6AFF939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320FF-A340-9242-88BF-EDCF72B98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11C0-C537-9C47-B121-8846184C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D12F-AAFD-2949-B140-74BFEA22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6733-5EB1-C649-945E-C68F21A7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8A54-C0D3-3049-946D-DEB50BFF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435D-6F5B-FC42-9464-0DFB4CD76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C0EB3-9A02-E147-A8D8-271695B90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7B474-5052-9547-B44C-44B0D5E8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3EA9-ED9F-614C-A57B-07345C55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2335-6B8B-2444-9F6F-E2D07FC0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2102E-4649-8F4F-8B68-2B2857B65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F7ADF-52EA-8D43-BA4F-98405E68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DE860-38D2-E34A-8682-1BE222AF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AF1F8-9CB5-A14A-BE10-B4C3A802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8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FB54-04F9-714D-80AA-DD54B31D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E728-FD60-954D-96F5-6755D98E2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47737-A27D-C342-BF14-8E36771FA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E3546-77FA-744B-8B83-571070BE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C37D-70E7-F748-9396-43DF2F9D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8F697-7883-9042-90AA-56A3CBE3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D8E0A-09A2-C74D-8251-A0C1C572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62601-2F9C-8940-A6ED-FC5782D0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2A84A-2F46-6848-9410-7E1D7923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66A9E-F768-8B48-86A9-71AAEC929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8E6F2-F52F-0443-8A91-BFF227810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CEF5C-8233-BF42-AF5F-90470278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8B497-85BF-164B-BEF7-9C52CE58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AF3D9-CF93-CF48-9AD7-946309C1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6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D3BE-4396-6E41-90F2-A6A040F1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6F5BA-B9E6-564D-83E0-1BC5273F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87737-0718-9545-9A77-0AA148A8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F1383-68CE-984B-9835-BF2D5ABCE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9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D75DB-3872-E742-9424-ACA47A27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884A8-3CE9-6E47-AF15-05896EC1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B5165-79CF-5C49-882C-82364A70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4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4D923-F108-FC45-BF23-7A3FEB67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F67FC-1C09-FF4A-ACA9-6ED7E8F8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8FF24-D618-B440-84B9-2D2B80BE9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5A08E-F193-E64B-8B24-28C889C5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DED79-F994-F44F-90AC-836CDE6F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0623B-A0EF-0F4F-9967-D5DB5F87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183F-AC1C-0E44-8E02-F1359B9C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84643-E948-2E4A-BA49-1EF6CEF25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CB35E-4DD0-794E-8F2F-C79D9D40B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C4360-8554-154F-B8D8-332B77F5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1627F-1074-F94B-BB25-DE1D8716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F2EAC-D195-8D45-BF52-3C998029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0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BA15C-87E7-2341-BE8D-24EDA612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A3A45-3840-0840-95E5-F6D37676B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755DA-D1FD-064B-95A4-49EA798BD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4C144-896C-D848-99CF-D1328E16C67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7E7F3-8C54-5E44-8067-7FCDC4548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57C60-2244-9F4F-9595-7BFCC4AE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7CB1-37DE-084C-A398-0C158B868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7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4C8038-14FC-B64C-AA68-603082DC4444}"/>
              </a:ext>
            </a:extLst>
          </p:cNvPr>
          <p:cNvSpPr txBox="1"/>
          <p:nvPr/>
        </p:nvSpPr>
        <p:spPr>
          <a:xfrm>
            <a:off x="734779" y="223977"/>
            <a:ext cx="983956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00FF00"/>
                </a:highlight>
              </a:rPr>
              <a:t>HEUTE IST DER </a:t>
            </a:r>
            <a:r>
              <a:rPr lang="en-US" sz="2400" b="1" dirty="0">
                <a:highlight>
                  <a:srgbClr val="00FF00"/>
                </a:highlight>
              </a:rPr>
              <a:t>EINUNDZWANZIG</a:t>
            </a:r>
            <a:r>
              <a:rPr lang="en-US" sz="2400" i="1" dirty="0">
                <a:highlight>
                  <a:srgbClr val="00FF00"/>
                </a:highlight>
              </a:rPr>
              <a:t>STE</a:t>
            </a:r>
            <a:r>
              <a:rPr lang="en-US" sz="2400" dirty="0">
                <a:highlight>
                  <a:srgbClr val="00FF00"/>
                </a:highlight>
              </a:rPr>
              <a:t> SEPTEMBER</a:t>
            </a:r>
          </a:p>
          <a:p>
            <a:pPr algn="ctr"/>
            <a:r>
              <a:rPr lang="en-US" sz="2400" dirty="0"/>
              <a:t>MORGEN IST….? </a:t>
            </a:r>
          </a:p>
          <a:p>
            <a:r>
              <a:rPr lang="en-US" sz="2400" dirty="0"/>
              <a:t>DAS PROGRAMM: </a:t>
            </a:r>
          </a:p>
          <a:p>
            <a:r>
              <a:rPr lang="en-US" sz="2400" dirty="0"/>
              <a:t>-ORGANISATORISCHES (ZOOM PARTNERS, HAUSAUFGABEN REGELN) </a:t>
            </a:r>
          </a:p>
          <a:p>
            <a:r>
              <a:rPr lang="en-US" sz="2400" dirty="0"/>
              <a:t>-WARM UP </a:t>
            </a:r>
          </a:p>
          <a:p>
            <a:r>
              <a:rPr lang="en-US" sz="2400" dirty="0"/>
              <a:t>-PROMINENTE UND WEITERE SATZARTEN </a:t>
            </a:r>
          </a:p>
          <a:p>
            <a:r>
              <a:rPr lang="en-US" sz="2400" dirty="0"/>
              <a:t>-KASUS: NOMINATIV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HAUSAUFGABEN: </a:t>
            </a:r>
          </a:p>
          <a:p>
            <a:r>
              <a:rPr lang="en-US" sz="2400" dirty="0"/>
              <a:t>+MindTap: 83, 85</a:t>
            </a:r>
          </a:p>
          <a:p>
            <a:r>
              <a:rPr lang="en-US" sz="2400" dirty="0"/>
              <a:t>+Moodle: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Fragen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das Zoom Interview 2 </a:t>
            </a:r>
          </a:p>
          <a:p>
            <a:r>
              <a:rPr lang="en-US" sz="2400" dirty="0"/>
              <a:t>- Quiz 1 am </a:t>
            </a:r>
            <a:r>
              <a:rPr lang="en-US" sz="2400" dirty="0" err="1"/>
              <a:t>Dienstag</a:t>
            </a:r>
            <a:r>
              <a:rPr lang="en-US" sz="2400" dirty="0"/>
              <a:t> um 8 </a:t>
            </a:r>
            <a:r>
              <a:rPr lang="en-US" sz="2400" dirty="0" err="1"/>
              <a:t>Uhr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– 20 Min, fill in blank, translation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Sätze</a:t>
            </a:r>
            <a:r>
              <a:rPr lang="en-US" sz="2400" dirty="0"/>
              <a:t> </a:t>
            </a:r>
            <a:r>
              <a:rPr lang="en-US" sz="2400" dirty="0" err="1"/>
              <a:t>über</a:t>
            </a:r>
            <a:r>
              <a:rPr lang="en-US" sz="2400" dirty="0"/>
              <a:t> </a:t>
            </a:r>
            <a:r>
              <a:rPr lang="en-US" sz="2400" dirty="0" err="1"/>
              <a:t>Partnerins</a:t>
            </a:r>
            <a:r>
              <a:rPr lang="en-US" sz="2400" dirty="0"/>
              <a:t> </a:t>
            </a:r>
            <a:r>
              <a:rPr lang="en-US" sz="2400" dirty="0" err="1"/>
              <a:t>Prominente</a:t>
            </a:r>
            <a:r>
              <a:rPr lang="en-US" sz="2400" dirty="0"/>
              <a:t> in </a:t>
            </a:r>
            <a:r>
              <a:rPr lang="en-US" sz="2400" dirty="0" err="1"/>
              <a:t>als</a:t>
            </a:r>
            <a:r>
              <a:rPr lang="en-US" sz="2400" dirty="0"/>
              <a:t> Post </a:t>
            </a:r>
            <a:r>
              <a:rPr lang="en-US" sz="2400" dirty="0" err="1"/>
              <a:t>schreiben</a:t>
            </a:r>
            <a:r>
              <a:rPr lang="en-US" sz="2400" dirty="0"/>
              <a:t> am </a:t>
            </a:r>
            <a:r>
              <a:rPr lang="en-US" sz="2400" dirty="0" err="1"/>
              <a:t>Mittwoch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(same groups as Zoom Interview 2) 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Schreibaufgabe</a:t>
            </a:r>
            <a:r>
              <a:rPr lang="en-US" sz="2400" dirty="0"/>
              <a:t> 2,1 und </a:t>
            </a:r>
            <a:r>
              <a:rPr lang="en-US" sz="2400" dirty="0" err="1"/>
              <a:t>Schreibaufgabe</a:t>
            </a:r>
            <a:r>
              <a:rPr lang="en-US" sz="2400" dirty="0"/>
              <a:t> 1,2 am Freitag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8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C33BF-43F0-7D45-B664-3A1D3C84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55" y="185234"/>
            <a:ext cx="2649446" cy="2012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1CB1D9-A52D-9741-8018-0ED949E85913}"/>
              </a:ext>
            </a:extLst>
          </p:cNvPr>
          <p:cNvSpPr/>
          <p:nvPr/>
        </p:nvSpPr>
        <p:spPr>
          <a:xfrm>
            <a:off x="304403" y="2427726"/>
            <a:ext cx="3113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Name: Dirk Nowitzki </a:t>
            </a:r>
          </a:p>
          <a:p>
            <a:r>
              <a:rPr lang="en-US" dirty="0"/>
              <a:t>Alter: 42</a:t>
            </a:r>
          </a:p>
          <a:p>
            <a:r>
              <a:rPr lang="en-US" dirty="0" err="1"/>
              <a:t>Geburtsort</a:t>
            </a:r>
            <a:r>
              <a:rPr lang="en-US" dirty="0"/>
              <a:t>: Würzburg, Deutschland </a:t>
            </a:r>
          </a:p>
          <a:p>
            <a:r>
              <a:rPr lang="en-US" dirty="0" err="1"/>
              <a:t>Wohnort</a:t>
            </a:r>
            <a:r>
              <a:rPr lang="en-US" dirty="0"/>
              <a:t>:  USA</a:t>
            </a:r>
          </a:p>
          <a:p>
            <a:r>
              <a:rPr lang="en-US" dirty="0" err="1"/>
              <a:t>Nationalität</a:t>
            </a:r>
            <a:r>
              <a:rPr lang="en-US" dirty="0"/>
              <a:t>: </a:t>
            </a:r>
            <a:r>
              <a:rPr lang="en-US" dirty="0" err="1"/>
              <a:t>Deutscher</a:t>
            </a:r>
            <a:r>
              <a:rPr lang="en-US" dirty="0"/>
              <a:t> </a:t>
            </a:r>
          </a:p>
          <a:p>
            <a:r>
              <a:rPr lang="en-US" dirty="0"/>
              <a:t>Job: </a:t>
            </a:r>
            <a:r>
              <a:rPr lang="en-US" dirty="0" err="1"/>
              <a:t>Basketballspieler</a:t>
            </a:r>
            <a:endParaRPr lang="en-US" dirty="0"/>
          </a:p>
          <a:p>
            <a:r>
              <a:rPr lang="en-US" dirty="0" err="1"/>
              <a:t>Aussehen</a:t>
            </a:r>
            <a:r>
              <a:rPr lang="en-US" dirty="0"/>
              <a:t>: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D4424-B541-0343-9453-6D51C80F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421" y="255279"/>
            <a:ext cx="1638586" cy="2457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F5373-443A-7142-8EC3-ABA7E7A1BD0C}"/>
              </a:ext>
            </a:extLst>
          </p:cNvPr>
          <p:cNvSpPr txBox="1"/>
          <p:nvPr/>
        </p:nvSpPr>
        <p:spPr>
          <a:xfrm>
            <a:off x="6355789" y="2901582"/>
            <a:ext cx="2628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Name: Heidi Klum</a:t>
            </a:r>
          </a:p>
          <a:p>
            <a:r>
              <a:rPr lang="en-US" dirty="0"/>
              <a:t>Alter: 47</a:t>
            </a:r>
          </a:p>
          <a:p>
            <a:r>
              <a:rPr lang="en-US" dirty="0" err="1"/>
              <a:t>Geburtsort</a:t>
            </a:r>
            <a:r>
              <a:rPr lang="en-US" dirty="0"/>
              <a:t>: </a:t>
            </a:r>
            <a:r>
              <a:rPr lang="en-US" dirty="0" err="1"/>
              <a:t>Bergisch</a:t>
            </a:r>
            <a:r>
              <a:rPr lang="en-US" dirty="0"/>
              <a:t> </a:t>
            </a:r>
            <a:r>
              <a:rPr lang="en-US" dirty="0" err="1"/>
              <a:t>Gladbach</a:t>
            </a:r>
            <a:r>
              <a:rPr lang="en-US" dirty="0"/>
              <a:t>, Deutschland</a:t>
            </a:r>
          </a:p>
          <a:p>
            <a:r>
              <a:rPr lang="en-US" dirty="0" err="1"/>
              <a:t>Wohnort</a:t>
            </a:r>
            <a:r>
              <a:rPr lang="en-US" dirty="0"/>
              <a:t>: USA</a:t>
            </a:r>
          </a:p>
          <a:p>
            <a:r>
              <a:rPr lang="en-US" dirty="0" err="1"/>
              <a:t>Nationalität</a:t>
            </a:r>
            <a:r>
              <a:rPr lang="en-US" dirty="0"/>
              <a:t>: Deutsche/ </a:t>
            </a:r>
            <a:r>
              <a:rPr lang="en-US" dirty="0" err="1"/>
              <a:t>Amerikanerin</a:t>
            </a:r>
            <a:endParaRPr lang="en-US" dirty="0"/>
          </a:p>
          <a:p>
            <a:r>
              <a:rPr lang="en-US" dirty="0"/>
              <a:t>Job: </a:t>
            </a:r>
            <a:r>
              <a:rPr lang="en-US" dirty="0" err="1"/>
              <a:t>Filmproduzentin</a:t>
            </a:r>
            <a:r>
              <a:rPr lang="en-US" dirty="0"/>
              <a:t>  und Model </a:t>
            </a:r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54973-AD67-4441-95DA-5F474FD43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063" y="185234"/>
            <a:ext cx="1523518" cy="21556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CC4053-F35D-4F40-BBEF-51C6D7605C34}"/>
              </a:ext>
            </a:extLst>
          </p:cNvPr>
          <p:cNvSpPr/>
          <p:nvPr/>
        </p:nvSpPr>
        <p:spPr>
          <a:xfrm>
            <a:off x="3731671" y="2642262"/>
            <a:ext cx="3352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Name: May </a:t>
            </a:r>
            <a:r>
              <a:rPr lang="en-US" dirty="0" err="1"/>
              <a:t>Ayim</a:t>
            </a:r>
            <a:r>
              <a:rPr lang="en-US" dirty="0"/>
              <a:t> </a:t>
            </a:r>
          </a:p>
          <a:p>
            <a:r>
              <a:rPr lang="en-US" dirty="0"/>
              <a:t>Alter: 36</a:t>
            </a:r>
          </a:p>
          <a:p>
            <a:r>
              <a:rPr lang="en-US" dirty="0" err="1"/>
              <a:t>Geburtsort</a:t>
            </a:r>
            <a:r>
              <a:rPr lang="en-US" dirty="0"/>
              <a:t>: Hamburg </a:t>
            </a:r>
          </a:p>
          <a:p>
            <a:r>
              <a:rPr lang="en-US" dirty="0" err="1"/>
              <a:t>Wohnort</a:t>
            </a:r>
            <a:r>
              <a:rPr lang="en-US" dirty="0"/>
              <a:t>:  Berlin</a:t>
            </a:r>
          </a:p>
          <a:p>
            <a:r>
              <a:rPr lang="en-US" dirty="0" err="1"/>
              <a:t>Nationalität</a:t>
            </a:r>
            <a:r>
              <a:rPr lang="en-US" dirty="0"/>
              <a:t>: Deutsche </a:t>
            </a:r>
          </a:p>
          <a:p>
            <a:r>
              <a:rPr lang="en-US" dirty="0"/>
              <a:t>Job: </a:t>
            </a:r>
            <a:r>
              <a:rPr lang="en-US" dirty="0" err="1"/>
              <a:t>Autorin</a:t>
            </a:r>
            <a:r>
              <a:rPr lang="en-US" dirty="0"/>
              <a:t>/</a:t>
            </a:r>
            <a:r>
              <a:rPr lang="en-US" dirty="0" err="1"/>
              <a:t>Aktivistin</a:t>
            </a:r>
            <a:endParaRPr lang="en-US" dirty="0"/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F7A7D8-9695-4C40-A9EB-C270A9807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618" y="0"/>
            <a:ext cx="1990831" cy="29862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FA85E7-E091-1D4A-9A1A-5B056EF86CD6}"/>
              </a:ext>
            </a:extLst>
          </p:cNvPr>
          <p:cNvSpPr txBox="1"/>
          <p:nvPr/>
        </p:nvSpPr>
        <p:spPr>
          <a:xfrm>
            <a:off x="9298847" y="3133344"/>
            <a:ext cx="215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Name: </a:t>
            </a:r>
            <a:r>
              <a:rPr lang="en-US" dirty="0" err="1"/>
              <a:t>Ekin</a:t>
            </a:r>
            <a:r>
              <a:rPr lang="en-US" dirty="0"/>
              <a:t> </a:t>
            </a:r>
            <a:r>
              <a:rPr lang="en-US" dirty="0" err="1"/>
              <a:t>Deligöz</a:t>
            </a:r>
            <a:endParaRPr lang="en-US" dirty="0"/>
          </a:p>
          <a:p>
            <a:r>
              <a:rPr lang="en-US" dirty="0"/>
              <a:t>Alter: 49</a:t>
            </a:r>
          </a:p>
          <a:p>
            <a:r>
              <a:rPr lang="en-US" dirty="0" err="1"/>
              <a:t>Geburtsort</a:t>
            </a:r>
            <a:r>
              <a:rPr lang="en-US" dirty="0"/>
              <a:t>: </a:t>
            </a:r>
            <a:r>
              <a:rPr lang="en-US" dirty="0" err="1"/>
              <a:t>Tokat</a:t>
            </a:r>
            <a:r>
              <a:rPr lang="en-US" dirty="0"/>
              <a:t>, </a:t>
            </a:r>
            <a:r>
              <a:rPr lang="en-US" dirty="0" err="1"/>
              <a:t>Türkei</a:t>
            </a:r>
            <a:endParaRPr lang="en-US" dirty="0"/>
          </a:p>
          <a:p>
            <a:r>
              <a:rPr lang="en-US" dirty="0" err="1"/>
              <a:t>Wohnort</a:t>
            </a:r>
            <a:r>
              <a:rPr lang="en-US" dirty="0"/>
              <a:t>: Deutschland</a:t>
            </a:r>
          </a:p>
          <a:p>
            <a:r>
              <a:rPr lang="en-US" dirty="0" err="1"/>
              <a:t>Nationalität</a:t>
            </a:r>
            <a:r>
              <a:rPr lang="en-US" dirty="0"/>
              <a:t>: </a:t>
            </a:r>
            <a:r>
              <a:rPr lang="en-US" dirty="0" err="1"/>
              <a:t>Türkin</a:t>
            </a:r>
            <a:r>
              <a:rPr lang="en-US" dirty="0"/>
              <a:t>/Deutsche</a:t>
            </a:r>
          </a:p>
          <a:p>
            <a:r>
              <a:rPr lang="en-US" dirty="0"/>
              <a:t>Job: </a:t>
            </a:r>
            <a:r>
              <a:rPr lang="en-US" dirty="0" err="1"/>
              <a:t>Politikerin</a:t>
            </a:r>
            <a:endParaRPr lang="en-US" dirty="0"/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2390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915FF-0908-5646-9ED5-73478031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33" y="769421"/>
            <a:ext cx="7291678" cy="4808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A3A4D-CCDB-7040-A309-F16C23042CD9}"/>
              </a:ext>
            </a:extLst>
          </p:cNvPr>
          <p:cNvSpPr txBox="1"/>
          <p:nvPr/>
        </p:nvSpPr>
        <p:spPr>
          <a:xfrm>
            <a:off x="3708667" y="79038"/>
            <a:ext cx="382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VERGLEICHEN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DC38662-D241-9D4C-AA2C-B922A580BDCE}"/>
              </a:ext>
            </a:extLst>
          </p:cNvPr>
          <p:cNvSpPr/>
          <p:nvPr/>
        </p:nvSpPr>
        <p:spPr>
          <a:xfrm>
            <a:off x="6370612" y="2784004"/>
            <a:ext cx="2544114" cy="284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82C2F55-F3BD-FD4A-BE84-396A40624A72}"/>
              </a:ext>
            </a:extLst>
          </p:cNvPr>
          <p:cNvSpPr/>
          <p:nvPr/>
        </p:nvSpPr>
        <p:spPr>
          <a:xfrm rot="1011578">
            <a:off x="5047964" y="4236959"/>
            <a:ext cx="3653144" cy="303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ABAE3-D8C3-CB48-853B-BC4EDBF903C1}"/>
              </a:ext>
            </a:extLst>
          </p:cNvPr>
          <p:cNvSpPr txBox="1"/>
          <p:nvPr/>
        </p:nvSpPr>
        <p:spPr>
          <a:xfrm>
            <a:off x="8800245" y="2486141"/>
            <a:ext cx="3388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unterschiedlich</a:t>
            </a:r>
            <a:r>
              <a:rPr lang="en-US" sz="2400" dirty="0"/>
              <a:t>/der </a:t>
            </a:r>
            <a:r>
              <a:rPr lang="en-US" sz="2400" dirty="0" err="1"/>
              <a:t>Unterschied</a:t>
            </a:r>
            <a:r>
              <a:rPr lang="en-US" sz="2400" dirty="0"/>
              <a:t>/die </a:t>
            </a:r>
            <a:r>
              <a:rPr lang="en-US" sz="2400" dirty="0" err="1"/>
              <a:t>Unterschiede</a:t>
            </a:r>
            <a:r>
              <a:rPr lang="en-US" sz="2400" dirty="0"/>
              <a:t>   [</a:t>
            </a:r>
            <a:r>
              <a:rPr lang="en-US" sz="2400" dirty="0" err="1">
                <a:highlight>
                  <a:srgbClr val="00FF00"/>
                </a:highlight>
              </a:rPr>
              <a:t>aber</a:t>
            </a:r>
            <a:r>
              <a:rPr lang="en-US" sz="2400" dirty="0"/>
              <a:t>]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ADEB8-5C70-324C-835B-5D84E0D41D39}"/>
              </a:ext>
            </a:extLst>
          </p:cNvPr>
          <p:cNvSpPr/>
          <p:nvPr/>
        </p:nvSpPr>
        <p:spPr>
          <a:xfrm>
            <a:off x="9055840" y="4441790"/>
            <a:ext cx="2880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gemeinsam</a:t>
            </a:r>
            <a:r>
              <a:rPr lang="en-US" sz="2400" dirty="0"/>
              <a:t>/die </a:t>
            </a:r>
            <a:r>
              <a:rPr lang="en-US" sz="2400" dirty="0" err="1"/>
              <a:t>Gemeinsamkeit</a:t>
            </a:r>
            <a:r>
              <a:rPr lang="en-US" sz="2400" dirty="0"/>
              <a:t>/</a:t>
            </a:r>
          </a:p>
          <a:p>
            <a:r>
              <a:rPr lang="en-US" sz="2400" dirty="0"/>
              <a:t>die </a:t>
            </a:r>
            <a:r>
              <a:rPr lang="en-US" sz="2400" dirty="0" err="1"/>
              <a:t>Gemeinsamkeiten</a:t>
            </a:r>
            <a:r>
              <a:rPr lang="en-US" sz="2400" dirty="0"/>
              <a:t> [</a:t>
            </a:r>
            <a:r>
              <a:rPr lang="en-US" sz="2400" dirty="0">
                <a:highlight>
                  <a:srgbClr val="00FF00"/>
                </a:highlight>
              </a:rPr>
              <a:t>und</a:t>
            </a:r>
            <a:r>
              <a:rPr lang="en-US" sz="2400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FA259-9F62-1E47-A3D7-60B1B45440C7}"/>
              </a:ext>
            </a:extLst>
          </p:cNvPr>
          <p:cNvSpPr txBox="1"/>
          <p:nvPr/>
        </p:nvSpPr>
        <p:spPr>
          <a:xfrm>
            <a:off x="914400" y="5958924"/>
            <a:ext cx="114357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Jobs? Alt? Jung? </a:t>
            </a:r>
            <a:r>
              <a:rPr lang="en-US" sz="2800" b="1" dirty="0" err="1"/>
              <a:t>Aussehen</a:t>
            </a:r>
            <a:r>
              <a:rPr lang="en-US" sz="2800" b="1" dirty="0"/>
              <a:t>?  </a:t>
            </a:r>
            <a:r>
              <a:rPr lang="en-US" sz="2800" b="1" dirty="0" err="1"/>
              <a:t>Wohnort</a:t>
            </a:r>
            <a:r>
              <a:rPr lang="en-US" sz="2800" b="1" dirty="0"/>
              <a:t>? </a:t>
            </a:r>
            <a:r>
              <a:rPr lang="en-US" sz="2800" b="1" dirty="0" err="1"/>
              <a:t>Geburtsort</a:t>
            </a:r>
            <a:r>
              <a:rPr lang="en-US" sz="2800" b="1" dirty="0"/>
              <a:t>? </a:t>
            </a:r>
            <a:r>
              <a:rPr lang="en-US" sz="2800" b="1" dirty="0" err="1"/>
              <a:t>Nationalität</a:t>
            </a:r>
            <a:r>
              <a:rPr lang="en-US" sz="2800" b="1" dirty="0"/>
              <a:t>?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55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B0A2B-5CF0-7849-A5A4-A810AC572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93" y="1252577"/>
            <a:ext cx="4309062" cy="2862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714E1-A9F7-4F44-A5FE-815FF0DE5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955" y="430680"/>
            <a:ext cx="6991351" cy="5243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8EB3E-899B-9140-BE89-96B08203A88E}"/>
              </a:ext>
            </a:extLst>
          </p:cNvPr>
          <p:cNvSpPr txBox="1"/>
          <p:nvPr/>
        </p:nvSpPr>
        <p:spPr>
          <a:xfrm>
            <a:off x="571500" y="4488328"/>
            <a:ext cx="4629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Das Monat September </a:t>
            </a:r>
            <a:r>
              <a:rPr lang="en-US" sz="2400" dirty="0" err="1"/>
              <a:t>beginnt</a:t>
            </a:r>
            <a:r>
              <a:rPr lang="en-US" sz="2400" dirty="0"/>
              <a:t> an….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Das Monat September </a:t>
            </a:r>
            <a:r>
              <a:rPr lang="en-US" sz="2400" dirty="0" err="1"/>
              <a:t>endet</a:t>
            </a:r>
            <a:r>
              <a:rPr lang="en-US" sz="2400" dirty="0"/>
              <a:t> an …</a:t>
            </a:r>
          </a:p>
        </p:txBody>
      </p:sp>
    </p:spTree>
    <p:extLst>
      <p:ext uri="{BB962C8B-B14F-4D97-AF65-F5344CB8AC3E}">
        <p14:creationId xmlns:p14="http://schemas.microsoft.com/office/powerpoint/2010/main" val="31809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C9FE-D552-F14C-A6C2-83D4A021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ÜBER DIE HAUSAUFGABEN…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4605F-A443-2B41-804C-8289F53B1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534"/>
            <a:ext cx="10515600" cy="48298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NOT every assignment or </a:t>
            </a:r>
            <a:r>
              <a:rPr lang="en-US" dirty="0" err="1"/>
              <a:t>Arbeitsblatt</a:t>
            </a:r>
            <a:r>
              <a:rPr lang="en-US" dirty="0"/>
              <a:t> will be corrected, but will be checked for submission. </a:t>
            </a:r>
          </a:p>
          <a:p>
            <a:r>
              <a:rPr lang="en-US" dirty="0"/>
              <a:t>ALL assignments must be submitted on time</a:t>
            </a:r>
          </a:p>
          <a:p>
            <a:r>
              <a:rPr lang="en-US" dirty="0"/>
              <a:t>Late work penalized  </a:t>
            </a:r>
          </a:p>
          <a:p>
            <a:r>
              <a:rPr lang="en-US" dirty="0"/>
              <a:t>Check: (GUT) you have fulfilled the requirements</a:t>
            </a:r>
          </a:p>
          <a:p>
            <a:r>
              <a:rPr lang="en-US" dirty="0"/>
              <a:t>Check plus:  (SUPER) perfect or excellent quality work </a:t>
            </a:r>
          </a:p>
          <a:p>
            <a:r>
              <a:rPr lang="en-US" dirty="0"/>
              <a:t>Check minus: (VORSICHT) make an appointment in office hours to address mistakes/be in contact over email </a:t>
            </a:r>
          </a:p>
          <a:p>
            <a:r>
              <a:rPr lang="en-US" dirty="0"/>
              <a:t>Consistent check minuses without follow up will harm overall homework grade </a:t>
            </a:r>
          </a:p>
          <a:p>
            <a:r>
              <a:rPr lang="en-US" dirty="0"/>
              <a:t>Consistent late work without communication will harm overall homework grade </a:t>
            </a:r>
          </a:p>
          <a:p>
            <a:r>
              <a:rPr lang="en-US" dirty="0"/>
              <a:t>Your work and only your own work, honor code violations are taken very seriously. </a:t>
            </a:r>
          </a:p>
          <a:p>
            <a:r>
              <a:rPr lang="en-US" dirty="0"/>
              <a:t>MindTap: completed, on time, graded to tell you if you need to review. </a:t>
            </a:r>
            <a:r>
              <a:rPr lang="en-US" dirty="0">
                <a:highlight>
                  <a:srgbClr val="FFFF00"/>
                </a:highlight>
              </a:rPr>
              <a:t>Pay no attention to the gradebook grade in MindTap</a:t>
            </a:r>
          </a:p>
          <a:p>
            <a:r>
              <a:rPr lang="en-US" dirty="0"/>
              <a:t>BE IN COMMUNICATION WITH ME!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4A905-1AD8-4E4C-A6F1-47B671E5C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7" y="226339"/>
            <a:ext cx="10515600" cy="60714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highlight>
                  <a:srgbClr val="00FF00"/>
                </a:highlight>
              </a:rPr>
              <a:t>Über</a:t>
            </a:r>
            <a:r>
              <a:rPr lang="en-US" b="1" dirty="0">
                <a:highlight>
                  <a:srgbClr val="00FF00"/>
                </a:highlight>
              </a:rPr>
              <a:t> </a:t>
            </a:r>
            <a:r>
              <a:rPr lang="en-US" b="1" dirty="0" err="1">
                <a:highlight>
                  <a:srgbClr val="00FF00"/>
                </a:highlight>
              </a:rPr>
              <a:t>Schreibaufgabe</a:t>
            </a:r>
            <a:r>
              <a:rPr lang="en-US" b="1" dirty="0">
                <a:highlight>
                  <a:srgbClr val="00FF00"/>
                </a:highlight>
              </a:rPr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09B94-99BE-E342-B625-482FE258A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08" y="972274"/>
            <a:ext cx="10515600" cy="53558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1. </a:t>
            </a:r>
            <a:r>
              <a:rPr lang="en-US" dirty="0" err="1"/>
              <a:t>Beantworten</a:t>
            </a:r>
            <a:r>
              <a:rPr lang="en-US" dirty="0"/>
              <a:t> Sie </a:t>
            </a:r>
            <a:r>
              <a:rPr lang="en-US" dirty="0" err="1"/>
              <a:t>Fragen</a:t>
            </a:r>
            <a:r>
              <a:rPr lang="en-US" dirty="0"/>
              <a:t> ODER</a:t>
            </a:r>
          </a:p>
          <a:p>
            <a:r>
              <a:rPr lang="en-US" dirty="0"/>
              <a:t>2. </a:t>
            </a:r>
            <a:r>
              <a:rPr lang="en-US" dirty="0" err="1"/>
              <a:t>Schreiben</a:t>
            </a:r>
            <a:r>
              <a:rPr lang="en-US" dirty="0"/>
              <a:t> Sie </a:t>
            </a:r>
            <a:r>
              <a:rPr lang="en-US" dirty="0" err="1"/>
              <a:t>Fragen</a:t>
            </a:r>
            <a:r>
              <a:rPr lang="en-US" dirty="0"/>
              <a:t> </a:t>
            </a:r>
          </a:p>
          <a:p>
            <a:r>
              <a:rPr lang="en-US" dirty="0"/>
              <a:t>Note (grade): [Note </a:t>
            </a:r>
            <a:r>
              <a:rPr lang="en-US" dirty="0" err="1"/>
              <a:t>Schreibaufgabe</a:t>
            </a:r>
            <a:r>
              <a:rPr lang="en-US" dirty="0"/>
              <a:t> 1,1 + Note </a:t>
            </a:r>
            <a:r>
              <a:rPr lang="en-US" dirty="0" err="1"/>
              <a:t>Schreibaufgabe</a:t>
            </a:r>
            <a:r>
              <a:rPr lang="en-US" dirty="0"/>
              <a:t> 1,2]/2 = </a:t>
            </a:r>
            <a:r>
              <a:rPr lang="en-US" dirty="0" err="1"/>
              <a:t>Durchschnitt</a:t>
            </a:r>
            <a:r>
              <a:rPr lang="en-US" dirty="0"/>
              <a:t> </a:t>
            </a:r>
          </a:p>
          <a:p>
            <a:r>
              <a:rPr lang="en-US" dirty="0"/>
              <a:t>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braune</a:t>
            </a:r>
            <a:r>
              <a:rPr lang="en-US" dirty="0"/>
              <a:t> </a:t>
            </a:r>
            <a:r>
              <a:rPr lang="en-US" dirty="0" err="1"/>
              <a:t>Augen</a:t>
            </a:r>
            <a:r>
              <a:rPr lang="en-US" dirty="0"/>
              <a:t>/ </a:t>
            </a:r>
            <a:r>
              <a:rPr lang="en-US" dirty="0" err="1"/>
              <a:t>braune</a:t>
            </a:r>
            <a:r>
              <a:rPr lang="en-US" dirty="0"/>
              <a:t> </a:t>
            </a:r>
            <a:r>
              <a:rPr lang="en-US" dirty="0" err="1"/>
              <a:t>Haare</a:t>
            </a:r>
            <a:r>
              <a:rPr lang="en-US" dirty="0"/>
              <a:t> (Pl).</a:t>
            </a:r>
          </a:p>
          <a:p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Haare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braun</a:t>
            </a:r>
            <a:r>
              <a:rPr lang="en-US" dirty="0"/>
              <a:t>/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Augen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braun</a:t>
            </a:r>
            <a:r>
              <a:rPr lang="en-US" dirty="0"/>
              <a:t> </a:t>
            </a:r>
          </a:p>
          <a:p>
            <a:r>
              <a:rPr lang="en-US" dirty="0"/>
              <a:t>Ja/</a:t>
            </a:r>
            <a:r>
              <a:rPr lang="en-US" dirty="0" err="1"/>
              <a:t>Nein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 v W-</a:t>
            </a:r>
            <a:r>
              <a:rPr lang="en-US" dirty="0" err="1"/>
              <a:t>Fragen</a:t>
            </a:r>
            <a:r>
              <a:rPr lang="en-US" dirty="0"/>
              <a:t> </a:t>
            </a:r>
          </a:p>
          <a:p>
            <a:r>
              <a:rPr lang="en-US" dirty="0" err="1"/>
              <a:t>Pronomen</a:t>
            </a:r>
            <a:r>
              <a:rPr lang="en-US" dirty="0"/>
              <a:t> in </a:t>
            </a:r>
            <a:r>
              <a:rPr lang="en-US" dirty="0" err="1"/>
              <a:t>Fragen</a:t>
            </a:r>
            <a:r>
              <a:rPr lang="en-US" dirty="0"/>
              <a:t> v. </a:t>
            </a:r>
            <a:r>
              <a:rPr lang="en-US" dirty="0" err="1"/>
              <a:t>Pronomen</a:t>
            </a:r>
            <a:r>
              <a:rPr lang="en-US" dirty="0"/>
              <a:t> in den </a:t>
            </a:r>
            <a:r>
              <a:rPr lang="en-US" dirty="0" err="1"/>
              <a:t>Antworten</a:t>
            </a:r>
            <a:r>
              <a:rPr lang="en-US" dirty="0"/>
              <a:t> </a:t>
            </a:r>
          </a:p>
          <a:p>
            <a:r>
              <a:rPr lang="en-US" dirty="0" err="1"/>
              <a:t>Optionen</a:t>
            </a:r>
            <a:r>
              <a:rPr lang="en-US" dirty="0"/>
              <a:t>! ,,</a:t>
            </a:r>
            <a:r>
              <a:rPr lang="en-US" dirty="0" err="1"/>
              <a:t>Imke</a:t>
            </a:r>
            <a:r>
              <a:rPr lang="en-US" dirty="0"/>
              <a:t> </a:t>
            </a:r>
            <a:r>
              <a:rPr lang="en-US" dirty="0" err="1"/>
              <a:t>Brust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Deutschprofessorin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Imke</a:t>
            </a:r>
            <a:r>
              <a:rPr lang="en-US" dirty="0"/>
              <a:t> </a:t>
            </a:r>
            <a:r>
              <a:rPr lang="en-US" dirty="0" err="1"/>
              <a:t>Brust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Wie </a:t>
            </a:r>
            <a:r>
              <a:rPr lang="en-US" dirty="0" err="1"/>
              <a:t>heißt</a:t>
            </a:r>
            <a:r>
              <a:rPr lang="en-US" dirty="0"/>
              <a:t> die </a:t>
            </a:r>
            <a:r>
              <a:rPr lang="en-US" dirty="0" err="1"/>
              <a:t>Deutschprofessorin</a:t>
            </a:r>
            <a:r>
              <a:rPr lang="en-US" dirty="0"/>
              <a:t>? </a:t>
            </a:r>
          </a:p>
          <a:p>
            <a:pPr lvl="1"/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Imke</a:t>
            </a:r>
            <a:r>
              <a:rPr lang="en-US" dirty="0"/>
              <a:t> </a:t>
            </a:r>
            <a:r>
              <a:rPr lang="en-US" dirty="0" err="1"/>
              <a:t>Brust</a:t>
            </a:r>
            <a:r>
              <a:rPr lang="en-US" dirty="0"/>
              <a:t> die </a:t>
            </a:r>
            <a:r>
              <a:rPr lang="en-US" dirty="0" err="1"/>
              <a:t>Deutschprofessorin</a:t>
            </a:r>
            <a:r>
              <a:rPr lang="en-US" dirty="0"/>
              <a:t>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8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D32F-8D6A-0949-99EF-6AF326FD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77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GRUPPEN FÜR ZOOM INTERVIEW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9CED0-5488-5344-9D1B-39D0866BB8D9}"/>
              </a:ext>
            </a:extLst>
          </p:cNvPr>
          <p:cNvSpPr txBox="1"/>
          <p:nvPr/>
        </p:nvSpPr>
        <p:spPr>
          <a:xfrm>
            <a:off x="648182" y="1228397"/>
            <a:ext cx="46067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dirty="0"/>
              <a:t>1. Lily  + Norah  + </a:t>
            </a:r>
            <a:r>
              <a:rPr lang="en-US" sz="2800" dirty="0" err="1"/>
              <a:t>Yier</a:t>
            </a:r>
            <a:r>
              <a:rPr lang="en-US" sz="2800" dirty="0"/>
              <a:t> </a:t>
            </a:r>
          </a:p>
          <a:p>
            <a:r>
              <a:rPr lang="en-US" sz="2800" dirty="0"/>
              <a:t>-2. Saskia + Annabelle </a:t>
            </a:r>
          </a:p>
          <a:p>
            <a:r>
              <a:rPr lang="en-US" sz="2800" dirty="0"/>
              <a:t>-3. </a:t>
            </a:r>
            <a:r>
              <a:rPr lang="en-US" sz="2800" dirty="0" err="1"/>
              <a:t>Xinrui</a:t>
            </a:r>
            <a:r>
              <a:rPr lang="en-US" sz="2800" dirty="0"/>
              <a:t> + Avalon </a:t>
            </a:r>
          </a:p>
          <a:p>
            <a:r>
              <a:rPr lang="en-US" sz="2800" dirty="0"/>
              <a:t>-4. Claire + Emma U </a:t>
            </a:r>
          </a:p>
          <a:p>
            <a:r>
              <a:rPr lang="en-US" sz="2800" dirty="0"/>
              <a:t>-5. Aliya + Anna </a:t>
            </a:r>
          </a:p>
          <a:p>
            <a:r>
              <a:rPr lang="en-US" sz="2800" dirty="0"/>
              <a:t>-6. Clara + Tessa </a:t>
            </a:r>
          </a:p>
          <a:p>
            <a:r>
              <a:rPr lang="en-US" sz="2800" dirty="0"/>
              <a:t>-7. Marissa + </a:t>
            </a:r>
            <a:r>
              <a:rPr lang="en-US" sz="2800" dirty="0" err="1"/>
              <a:t>Adylade</a:t>
            </a:r>
            <a:endParaRPr lang="en-US" sz="2800" dirty="0"/>
          </a:p>
          <a:p>
            <a:r>
              <a:rPr lang="en-US" sz="2800" dirty="0"/>
              <a:t>-8. Michelle + </a:t>
            </a:r>
            <a:r>
              <a:rPr lang="en-US" sz="2800" dirty="0" err="1"/>
              <a:t>Pey</a:t>
            </a:r>
            <a:endParaRPr lang="en-US" sz="2800" dirty="0"/>
          </a:p>
          <a:p>
            <a:r>
              <a:rPr lang="en-US" sz="2800" dirty="0"/>
              <a:t>-9. </a:t>
            </a:r>
            <a:r>
              <a:rPr lang="en-US" sz="2800" dirty="0" err="1"/>
              <a:t>Yunhan</a:t>
            </a:r>
            <a:r>
              <a:rPr lang="en-US" sz="2800" dirty="0"/>
              <a:t> + Nikita </a:t>
            </a:r>
          </a:p>
          <a:p>
            <a:r>
              <a:rPr lang="en-US" sz="2800" dirty="0"/>
              <a:t>-10.  Emma C + </a:t>
            </a:r>
            <a:r>
              <a:rPr lang="en-US" sz="2800" dirty="0" err="1"/>
              <a:t>Sangrou</a:t>
            </a:r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B978D-E288-524D-804B-1012F6A5AF69}"/>
              </a:ext>
            </a:extLst>
          </p:cNvPr>
          <p:cNvSpPr txBox="1"/>
          <p:nvPr/>
        </p:nvSpPr>
        <p:spPr>
          <a:xfrm>
            <a:off x="6562846" y="1666754"/>
            <a:ext cx="39353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en-US" sz="3200" dirty="0"/>
              <a:t>Record + </a:t>
            </a:r>
            <a:r>
              <a:rPr lang="en-US" sz="3200" dirty="0" err="1"/>
              <a:t>Senden</a:t>
            </a:r>
            <a:r>
              <a:rPr lang="en-US" sz="3200" dirty="0"/>
              <a:t> Sie per E-Mail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mir</a:t>
            </a:r>
            <a:r>
              <a:rPr lang="en-US" sz="3200" dirty="0"/>
              <a:t> </a:t>
            </a:r>
          </a:p>
          <a:p>
            <a:endParaRPr lang="en-US" sz="3200" dirty="0"/>
          </a:p>
          <a:p>
            <a:r>
              <a:rPr lang="en-US" sz="3200" dirty="0"/>
              <a:t>-Basis </a:t>
            </a:r>
            <a:r>
              <a:rPr lang="en-US" sz="3200" dirty="0" err="1"/>
              <a:t>für</a:t>
            </a:r>
            <a:r>
              <a:rPr lang="en-US" sz="3200" dirty="0"/>
              <a:t> </a:t>
            </a:r>
            <a:r>
              <a:rPr lang="en-US" sz="3200" dirty="0" err="1"/>
              <a:t>Schreibaufgabe</a:t>
            </a:r>
            <a:r>
              <a:rPr lang="en-US" sz="3200" dirty="0"/>
              <a:t> 2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851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F8897F-3AA8-674E-BC62-5CF5322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6" y="1121337"/>
            <a:ext cx="8734425" cy="38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78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CE4117-E51E-DD40-8B64-1986B2F4A091}"/>
              </a:ext>
            </a:extLst>
          </p:cNvPr>
          <p:cNvSpPr txBox="1"/>
          <p:nvPr/>
        </p:nvSpPr>
        <p:spPr>
          <a:xfrm>
            <a:off x="2473123" y="117693"/>
            <a:ext cx="36113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VERBEN</a:t>
            </a:r>
          </a:p>
          <a:p>
            <a:endParaRPr lang="en-US" dirty="0"/>
          </a:p>
          <a:p>
            <a:r>
              <a:rPr lang="en-US" dirty="0" err="1"/>
              <a:t>Sprechen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Schreiben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Laufen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Gehen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Machen </a:t>
            </a:r>
          </a:p>
          <a:p>
            <a:endParaRPr lang="en-US" dirty="0"/>
          </a:p>
          <a:p>
            <a:r>
              <a:rPr lang="en-US" dirty="0" err="1"/>
              <a:t>Stehen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Schwimmen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Tanzen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Hören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Singen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 err="1"/>
              <a:t>Lernen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02BCB-C316-CC47-9803-182A076FFB11}"/>
              </a:ext>
            </a:extLst>
          </p:cNvPr>
          <p:cNvSpPr txBox="1"/>
          <p:nvPr/>
        </p:nvSpPr>
        <p:spPr>
          <a:xfrm>
            <a:off x="6852212" y="229155"/>
            <a:ext cx="372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OBJEKTE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A043C-4DE0-3B43-9C48-87ABEB8D635C}"/>
              </a:ext>
            </a:extLst>
          </p:cNvPr>
          <p:cNvSpPr txBox="1"/>
          <p:nvPr/>
        </p:nvSpPr>
        <p:spPr>
          <a:xfrm>
            <a:off x="6667018" y="1015974"/>
            <a:ext cx="22802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Mathematik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Biologie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Chemie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Deutsch </a:t>
            </a:r>
          </a:p>
          <a:p>
            <a:endParaRPr lang="en-US" dirty="0"/>
          </a:p>
          <a:p>
            <a:r>
              <a:rPr lang="en-US" dirty="0"/>
              <a:t>Buch </a:t>
            </a:r>
          </a:p>
          <a:p>
            <a:endParaRPr lang="en-US" dirty="0"/>
          </a:p>
          <a:p>
            <a:r>
              <a:rPr lang="en-US" dirty="0" err="1"/>
              <a:t>Musik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Hausaufgaben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die </a:t>
            </a:r>
            <a:r>
              <a:rPr lang="en-US" dirty="0" err="1"/>
              <a:t>Bibliothek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das Restaurant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93EBF-24ED-D44E-A54B-B299B970C0C9}"/>
              </a:ext>
            </a:extLst>
          </p:cNvPr>
          <p:cNvSpPr txBox="1"/>
          <p:nvPr/>
        </p:nvSpPr>
        <p:spPr>
          <a:xfrm>
            <a:off x="8851392" y="1389888"/>
            <a:ext cx="17278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schnell</a:t>
            </a:r>
          </a:p>
          <a:p>
            <a:endParaRPr lang="en-US" b="1" dirty="0"/>
          </a:p>
          <a:p>
            <a:r>
              <a:rPr lang="en-US" b="1" dirty="0" err="1"/>
              <a:t>langsam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/>
              <a:t>gut </a:t>
            </a:r>
          </a:p>
          <a:p>
            <a:endParaRPr lang="en-US" b="1" dirty="0"/>
          </a:p>
          <a:p>
            <a:r>
              <a:rPr lang="en-US" b="1" dirty="0" err="1"/>
              <a:t>schlecht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oft </a:t>
            </a:r>
          </a:p>
          <a:p>
            <a:endParaRPr lang="en-US" b="1" dirty="0"/>
          </a:p>
          <a:p>
            <a:r>
              <a:rPr lang="en-US" b="1" dirty="0" err="1"/>
              <a:t>selten</a:t>
            </a:r>
            <a:r>
              <a:rPr lang="en-US" b="1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9B971-AAE2-DD48-A4CE-5D95FCA405DE}"/>
              </a:ext>
            </a:extLst>
          </p:cNvPr>
          <p:cNvSpPr txBox="1"/>
          <p:nvPr/>
        </p:nvSpPr>
        <p:spPr>
          <a:xfrm>
            <a:off x="3840480" y="5327904"/>
            <a:ext cx="2826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Fragen</a:t>
            </a:r>
            <a:r>
              <a:rPr lang="en-US" sz="2800" b="1" dirty="0"/>
              <a:t> in Sie Form </a:t>
            </a:r>
          </a:p>
        </p:txBody>
      </p:sp>
    </p:spTree>
    <p:extLst>
      <p:ext uri="{BB962C8B-B14F-4D97-AF65-F5344CB8AC3E}">
        <p14:creationId xmlns:p14="http://schemas.microsoft.com/office/powerpoint/2010/main" val="60245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165B0B-5D49-0F4E-A524-7F17C056E2AA}"/>
              </a:ext>
            </a:extLst>
          </p:cNvPr>
          <p:cNvSpPr txBox="1"/>
          <p:nvPr/>
        </p:nvSpPr>
        <p:spPr>
          <a:xfrm>
            <a:off x="3680748" y="567160"/>
            <a:ext cx="70360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Was </a:t>
            </a:r>
            <a:r>
              <a:rPr lang="en-US" sz="3200" dirty="0" err="1"/>
              <a:t>machen</a:t>
            </a:r>
            <a:r>
              <a:rPr lang="en-US" sz="3200" dirty="0"/>
              <a:t> Sie </a:t>
            </a:r>
            <a:r>
              <a:rPr lang="en-US" sz="3200" dirty="0" err="1"/>
              <a:t>heute</a:t>
            </a:r>
            <a:r>
              <a:rPr lang="en-US" sz="3200" dirty="0"/>
              <a:t>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Negation: </a:t>
            </a:r>
            <a:r>
              <a:rPr lang="en-US" sz="3200" dirty="0" err="1">
                <a:highlight>
                  <a:srgbClr val="00FF00"/>
                </a:highlight>
              </a:rPr>
              <a:t>kein</a:t>
            </a:r>
            <a:r>
              <a:rPr lang="en-US" sz="3200" dirty="0">
                <a:highlight>
                  <a:srgbClr val="00FF00"/>
                </a:highlight>
              </a:rPr>
              <a:t>/</a:t>
            </a:r>
            <a:r>
              <a:rPr lang="en-US" sz="3200" dirty="0" err="1">
                <a:highlight>
                  <a:srgbClr val="00FF00"/>
                </a:highlight>
              </a:rPr>
              <a:t>keine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für</a:t>
            </a:r>
            <a:r>
              <a:rPr lang="en-US" sz="3200" dirty="0">
                <a:highlight>
                  <a:srgbClr val="00FF00"/>
                </a:highlight>
              </a:rPr>
              <a:t> </a:t>
            </a:r>
            <a:r>
              <a:rPr lang="en-US" sz="3200" dirty="0" err="1">
                <a:highlight>
                  <a:srgbClr val="00FF00"/>
                </a:highlight>
              </a:rPr>
              <a:t>Objekte</a:t>
            </a:r>
            <a:r>
              <a:rPr lang="en-US" sz="3200" dirty="0">
                <a:highlight>
                  <a:srgbClr val="00FF00"/>
                </a:highlight>
              </a:rPr>
              <a:t>/</a:t>
            </a:r>
            <a:r>
              <a:rPr lang="en-US" sz="3200" dirty="0" err="1">
                <a:highlight>
                  <a:srgbClr val="00FF00"/>
                </a:highlight>
              </a:rPr>
              <a:t>Nomen</a:t>
            </a:r>
            <a:endParaRPr lang="en-US" sz="3200" dirty="0">
              <a:highlight>
                <a:srgbClr val="00FF00"/>
              </a:highlight>
            </a:endParaRPr>
          </a:p>
          <a:p>
            <a:pPr algn="ctr"/>
            <a:r>
              <a:rPr lang="en-US" sz="3200" dirty="0" err="1">
                <a:highlight>
                  <a:srgbClr val="FFFF00"/>
                </a:highlight>
              </a:rPr>
              <a:t>nicht</a:t>
            </a:r>
            <a:r>
              <a:rPr lang="en-US" sz="3200" dirty="0">
                <a:highlight>
                  <a:srgbClr val="FFFF00"/>
                </a:highlight>
              </a:rPr>
              <a:t>- </a:t>
            </a:r>
            <a:r>
              <a:rPr lang="en-US" sz="3200" dirty="0" err="1">
                <a:highlight>
                  <a:srgbClr val="FFFF00"/>
                </a:highlight>
              </a:rPr>
              <a:t>Adjektive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2EA6-50E6-E447-88B5-31AF1D82331D}"/>
              </a:ext>
            </a:extLst>
          </p:cNvPr>
          <p:cNvSpPr txBox="1"/>
          <p:nvPr/>
        </p:nvSpPr>
        <p:spPr>
          <a:xfrm>
            <a:off x="663615" y="280812"/>
            <a:ext cx="307886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Lesen</a:t>
            </a:r>
            <a:r>
              <a:rPr lang="en-US" sz="2400" dirty="0"/>
              <a:t> Sie </a:t>
            </a:r>
            <a:r>
              <a:rPr lang="en-US" sz="2400" dirty="0" err="1"/>
              <a:t>ein</a:t>
            </a:r>
            <a:r>
              <a:rPr lang="en-US" sz="2400" dirty="0"/>
              <a:t> Buch </a:t>
            </a:r>
            <a:r>
              <a:rPr lang="en-US" sz="2400" dirty="0" err="1"/>
              <a:t>heute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Machen Sie die </a:t>
            </a:r>
            <a:r>
              <a:rPr lang="en-US" sz="2400" dirty="0" err="1"/>
              <a:t>Hausaufgaben</a:t>
            </a:r>
            <a:r>
              <a:rPr lang="en-US" sz="2400" dirty="0"/>
              <a:t> </a:t>
            </a:r>
            <a:r>
              <a:rPr lang="en-US" sz="2400" dirty="0" err="1"/>
              <a:t>heute</a:t>
            </a:r>
            <a:r>
              <a:rPr lang="en-US" sz="2400" dirty="0"/>
              <a:t> ?</a:t>
            </a:r>
          </a:p>
          <a:p>
            <a:endParaRPr lang="en-US" sz="2400" dirty="0"/>
          </a:p>
          <a:p>
            <a:r>
              <a:rPr lang="en-US" sz="2400" dirty="0" err="1"/>
              <a:t>Hören</a:t>
            </a:r>
            <a:r>
              <a:rPr lang="en-US" sz="2400" dirty="0"/>
              <a:t> Sie </a:t>
            </a:r>
            <a:r>
              <a:rPr lang="en-US" sz="2400" dirty="0" err="1"/>
              <a:t>Musik</a:t>
            </a:r>
            <a:r>
              <a:rPr lang="en-US" sz="2400" dirty="0"/>
              <a:t> </a:t>
            </a:r>
            <a:r>
              <a:rPr lang="en-US" sz="2400" dirty="0" err="1"/>
              <a:t>heute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 err="1"/>
              <a:t>Gehen</a:t>
            </a:r>
            <a:r>
              <a:rPr lang="en-US" sz="2400" dirty="0"/>
              <a:t> Sie in die </a:t>
            </a:r>
            <a:r>
              <a:rPr lang="en-US" sz="2400" dirty="0" err="1"/>
              <a:t>Bibliothek</a:t>
            </a:r>
            <a:r>
              <a:rPr lang="en-US" sz="2400" dirty="0"/>
              <a:t> </a:t>
            </a:r>
            <a:r>
              <a:rPr lang="en-US" sz="2400" dirty="0" err="1"/>
              <a:t>heute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 err="1"/>
              <a:t>Laufen</a:t>
            </a:r>
            <a:r>
              <a:rPr lang="en-US" sz="2400" dirty="0"/>
              <a:t> Sie </a:t>
            </a:r>
            <a:r>
              <a:rPr lang="en-US" sz="2400" dirty="0" err="1"/>
              <a:t>heute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 err="1"/>
              <a:t>Sprechen</a:t>
            </a:r>
            <a:r>
              <a:rPr lang="en-US" sz="2400" dirty="0"/>
              <a:t> Sie Deutsch </a:t>
            </a:r>
            <a:r>
              <a:rPr lang="en-US" sz="2400" dirty="0" err="1"/>
              <a:t>heute</a:t>
            </a:r>
            <a:r>
              <a:rPr lang="en-US" sz="2400" dirty="0"/>
              <a:t>?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474D8-7F6E-4649-B871-B8B26C9F820C}"/>
              </a:ext>
            </a:extLst>
          </p:cNvPr>
          <p:cNvSpPr txBox="1"/>
          <p:nvPr/>
        </p:nvSpPr>
        <p:spPr>
          <a:xfrm>
            <a:off x="4479248" y="3394030"/>
            <a:ext cx="5903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Breakout Rooms und </a:t>
            </a:r>
            <a:r>
              <a:rPr lang="en-US" sz="3600" dirty="0" err="1"/>
              <a:t>Partnerarbeit</a:t>
            </a:r>
            <a:r>
              <a:rPr lang="en-US" sz="3600" dirty="0"/>
              <a:t>! Machen Sie </a:t>
            </a:r>
            <a:r>
              <a:rPr lang="en-US" sz="3600" dirty="0" err="1"/>
              <a:t>sich</a:t>
            </a:r>
            <a:r>
              <a:rPr lang="en-US" sz="3600" dirty="0"/>
              <a:t> </a:t>
            </a:r>
            <a:r>
              <a:rPr lang="en-US" sz="3600" dirty="0" err="1"/>
              <a:t>Notizen</a:t>
            </a:r>
            <a:r>
              <a:rPr lang="en-US" sz="3600" dirty="0"/>
              <a:t> </a:t>
            </a:r>
            <a:r>
              <a:rPr lang="en-US" sz="3600" dirty="0" err="1"/>
              <a:t>über</a:t>
            </a:r>
            <a:r>
              <a:rPr lang="en-US" sz="3600" dirty="0"/>
              <a:t> die </a:t>
            </a:r>
            <a:r>
              <a:rPr lang="en-US" sz="3600" dirty="0" err="1"/>
              <a:t>Partnerin</a:t>
            </a:r>
            <a:r>
              <a:rPr lang="en-US" sz="36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9911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A07B5-158A-B54B-9FEF-AC361A2C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5" y="431244"/>
            <a:ext cx="2827269" cy="2026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61B38E-9B89-C24A-A78A-6FE5F9BC3443}"/>
              </a:ext>
            </a:extLst>
          </p:cNvPr>
          <p:cNvSpPr/>
          <p:nvPr/>
        </p:nvSpPr>
        <p:spPr>
          <a:xfrm>
            <a:off x="245115" y="260336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Name: Angela Merkel</a:t>
            </a:r>
          </a:p>
          <a:p>
            <a:r>
              <a:rPr lang="en-US" dirty="0"/>
              <a:t>Alter: 66</a:t>
            </a:r>
          </a:p>
          <a:p>
            <a:r>
              <a:rPr lang="en-US" dirty="0" err="1"/>
              <a:t>Geburtsort</a:t>
            </a:r>
            <a:r>
              <a:rPr lang="en-US" dirty="0"/>
              <a:t>: Hamburg</a:t>
            </a:r>
          </a:p>
          <a:p>
            <a:r>
              <a:rPr lang="en-US" dirty="0" err="1"/>
              <a:t>Wohnort</a:t>
            </a:r>
            <a:r>
              <a:rPr lang="en-US" dirty="0"/>
              <a:t>: Berlin</a:t>
            </a:r>
          </a:p>
          <a:p>
            <a:r>
              <a:rPr lang="en-US" dirty="0" err="1"/>
              <a:t>Nationalität</a:t>
            </a:r>
            <a:r>
              <a:rPr lang="en-US" dirty="0"/>
              <a:t>: Deutsche </a:t>
            </a:r>
          </a:p>
          <a:p>
            <a:r>
              <a:rPr lang="en-US" dirty="0"/>
              <a:t>Job: </a:t>
            </a:r>
            <a:r>
              <a:rPr lang="en-US" dirty="0" err="1"/>
              <a:t>Politikerin</a:t>
            </a:r>
            <a:endParaRPr lang="en-US" dirty="0"/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8E9E1-11E8-444B-AE3D-27146F280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878" y="416130"/>
            <a:ext cx="1761194" cy="23482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A8E0D9-24FD-0B43-B572-C44ABF5B6309}"/>
              </a:ext>
            </a:extLst>
          </p:cNvPr>
          <p:cNvSpPr/>
          <p:nvPr/>
        </p:nvSpPr>
        <p:spPr>
          <a:xfrm>
            <a:off x="3477387" y="2910300"/>
            <a:ext cx="2952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Name: Karl Lagerfeld</a:t>
            </a:r>
          </a:p>
          <a:p>
            <a:r>
              <a:rPr lang="en-US" dirty="0"/>
              <a:t>Alter: 85</a:t>
            </a:r>
          </a:p>
          <a:p>
            <a:r>
              <a:rPr lang="en-US" dirty="0" err="1"/>
              <a:t>Geburtsort</a:t>
            </a:r>
            <a:r>
              <a:rPr lang="en-US" dirty="0"/>
              <a:t>: Hamburg</a:t>
            </a:r>
          </a:p>
          <a:p>
            <a:r>
              <a:rPr lang="en-US" dirty="0" err="1"/>
              <a:t>Wohnort</a:t>
            </a:r>
            <a:r>
              <a:rPr lang="en-US" dirty="0"/>
              <a:t>: Paris</a:t>
            </a:r>
          </a:p>
          <a:p>
            <a:r>
              <a:rPr lang="en-US" dirty="0" err="1"/>
              <a:t>Nationalität</a:t>
            </a:r>
            <a:r>
              <a:rPr lang="en-US" dirty="0"/>
              <a:t>: </a:t>
            </a:r>
            <a:r>
              <a:rPr lang="en-US" dirty="0" err="1"/>
              <a:t>Deutscher</a:t>
            </a:r>
            <a:r>
              <a:rPr lang="en-US" dirty="0"/>
              <a:t> </a:t>
            </a:r>
          </a:p>
          <a:p>
            <a:r>
              <a:rPr lang="en-US" dirty="0"/>
              <a:t>Job: </a:t>
            </a:r>
            <a:r>
              <a:rPr lang="en-US" dirty="0" err="1"/>
              <a:t>Modedesigner</a:t>
            </a:r>
            <a:endParaRPr lang="en-US" dirty="0"/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40BE7-5971-CF47-AE98-5D8699052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466" y="334927"/>
            <a:ext cx="2379477" cy="2502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781866-46B9-0C41-BE07-2A6F0D54E79D}"/>
              </a:ext>
            </a:extLst>
          </p:cNvPr>
          <p:cNvSpPr/>
          <p:nvPr/>
        </p:nvSpPr>
        <p:spPr>
          <a:xfrm>
            <a:off x="6108466" y="3004994"/>
            <a:ext cx="2990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Name: Angelique Kerber</a:t>
            </a:r>
          </a:p>
          <a:p>
            <a:r>
              <a:rPr lang="en-US" dirty="0"/>
              <a:t>Alter: 32</a:t>
            </a:r>
          </a:p>
          <a:p>
            <a:r>
              <a:rPr lang="en-US" dirty="0" err="1"/>
              <a:t>Geburtsort</a:t>
            </a:r>
            <a:r>
              <a:rPr lang="en-US" dirty="0"/>
              <a:t>: Bremen, Deutschland</a:t>
            </a:r>
          </a:p>
          <a:p>
            <a:r>
              <a:rPr lang="en-US" dirty="0" err="1"/>
              <a:t>Wohnort</a:t>
            </a:r>
            <a:r>
              <a:rPr lang="en-US" dirty="0"/>
              <a:t>: </a:t>
            </a:r>
            <a:r>
              <a:rPr lang="en-US" dirty="0" err="1"/>
              <a:t>Polen</a:t>
            </a:r>
            <a:endParaRPr lang="en-US" dirty="0"/>
          </a:p>
          <a:p>
            <a:r>
              <a:rPr lang="en-US" dirty="0" err="1"/>
              <a:t>Nationalität</a:t>
            </a:r>
            <a:r>
              <a:rPr lang="en-US" dirty="0"/>
              <a:t>: Deutsche </a:t>
            </a:r>
          </a:p>
          <a:p>
            <a:r>
              <a:rPr lang="en-US" dirty="0"/>
              <a:t>Job: </a:t>
            </a:r>
            <a:r>
              <a:rPr lang="en-US" dirty="0" err="1"/>
              <a:t>Tennisspielerin</a:t>
            </a:r>
            <a:endParaRPr lang="en-US" dirty="0"/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F8210-3211-6147-87B3-FEDF4876B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722" y="384455"/>
            <a:ext cx="2104136" cy="2218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51A23-14B3-A74D-B0A1-8CD25BE5E586}"/>
              </a:ext>
            </a:extLst>
          </p:cNvPr>
          <p:cNvSpPr txBox="1"/>
          <p:nvPr/>
        </p:nvSpPr>
        <p:spPr>
          <a:xfrm>
            <a:off x="9098722" y="2894520"/>
            <a:ext cx="2419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Name: Yoko </a:t>
            </a:r>
            <a:r>
              <a:rPr lang="en-US" dirty="0" err="1"/>
              <a:t>Tawada</a:t>
            </a:r>
            <a:endParaRPr lang="en-US" dirty="0"/>
          </a:p>
          <a:p>
            <a:r>
              <a:rPr lang="en-US" dirty="0"/>
              <a:t>Alter: 60</a:t>
            </a:r>
          </a:p>
          <a:p>
            <a:r>
              <a:rPr lang="en-US" dirty="0" err="1"/>
              <a:t>Geburtsort</a:t>
            </a:r>
            <a:r>
              <a:rPr lang="en-US" dirty="0"/>
              <a:t>: Tokyo</a:t>
            </a:r>
          </a:p>
          <a:p>
            <a:r>
              <a:rPr lang="en-US" dirty="0" err="1"/>
              <a:t>Wohnort</a:t>
            </a:r>
            <a:r>
              <a:rPr lang="en-US" dirty="0"/>
              <a:t>: Berlin</a:t>
            </a:r>
          </a:p>
          <a:p>
            <a:r>
              <a:rPr lang="en-US" dirty="0" err="1"/>
              <a:t>Nationalität</a:t>
            </a:r>
            <a:r>
              <a:rPr lang="en-US" dirty="0"/>
              <a:t>: </a:t>
            </a:r>
            <a:r>
              <a:rPr lang="en-US" dirty="0" err="1"/>
              <a:t>Japanerin</a:t>
            </a:r>
            <a:endParaRPr lang="en-US" dirty="0"/>
          </a:p>
          <a:p>
            <a:r>
              <a:rPr lang="en-US" dirty="0"/>
              <a:t>Job: </a:t>
            </a:r>
            <a:r>
              <a:rPr lang="en-US" dirty="0" err="1"/>
              <a:t>Autorin</a:t>
            </a:r>
            <a:r>
              <a:rPr lang="en-US" dirty="0"/>
              <a:t> </a:t>
            </a:r>
          </a:p>
          <a:p>
            <a:r>
              <a:rPr lang="en-US" dirty="0" err="1"/>
              <a:t>Aussehen</a:t>
            </a:r>
            <a:r>
              <a:rPr lang="en-US" dirty="0"/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3C889-F498-AE49-8249-DB4F84BFA0A6}"/>
              </a:ext>
            </a:extLst>
          </p:cNvPr>
          <p:cNvSpPr txBox="1"/>
          <p:nvPr/>
        </p:nvSpPr>
        <p:spPr>
          <a:xfrm>
            <a:off x="172659" y="4925845"/>
            <a:ext cx="3377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Nationalität</a:t>
            </a:r>
            <a:r>
              <a:rPr lang="en-US" b="1" dirty="0"/>
              <a:t>: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aus</a:t>
            </a:r>
            <a:r>
              <a:rPr lang="en-US" b="1" dirty="0"/>
              <a:t> Deutschland;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Deutscher</a:t>
            </a:r>
            <a:r>
              <a:rPr lang="en-US" b="1" dirty="0"/>
              <a:t>/Deutsche </a:t>
            </a:r>
          </a:p>
          <a:p>
            <a:endParaRPr lang="en-US" b="1" dirty="0"/>
          </a:p>
          <a:p>
            <a:r>
              <a:rPr lang="en-US" b="1" dirty="0" err="1"/>
              <a:t>Angelas</a:t>
            </a:r>
            <a:r>
              <a:rPr lang="en-US" b="1" dirty="0"/>
              <a:t> </a:t>
            </a:r>
            <a:r>
              <a:rPr lang="en-US" b="1" dirty="0" err="1"/>
              <a:t>Wohnort</a:t>
            </a:r>
            <a:r>
              <a:rPr lang="en-US" b="1" dirty="0"/>
              <a:t> </a:t>
            </a:r>
            <a:r>
              <a:rPr lang="en-US" b="1" dirty="0" err="1"/>
              <a:t>ist</a:t>
            </a:r>
            <a:r>
              <a:rPr lang="en-US" b="1" dirty="0"/>
              <a:t> </a:t>
            </a:r>
          </a:p>
          <a:p>
            <a:r>
              <a:rPr lang="en-US" b="1" dirty="0"/>
              <a:t>Angela </a:t>
            </a:r>
            <a:r>
              <a:rPr lang="en-US" b="1" dirty="0" err="1"/>
              <a:t>wohnt</a:t>
            </a:r>
            <a:r>
              <a:rPr lang="en-US" b="1" dirty="0"/>
              <a:t> in Berlin </a:t>
            </a:r>
          </a:p>
        </p:txBody>
      </p:sp>
    </p:spTree>
    <p:extLst>
      <p:ext uri="{BB962C8B-B14F-4D97-AF65-F5344CB8AC3E}">
        <p14:creationId xmlns:p14="http://schemas.microsoft.com/office/powerpoint/2010/main" val="1809668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761</Words>
  <Application>Microsoft Macintosh PowerPoint</Application>
  <PresentationFormat>Widescreen</PresentationFormat>
  <Paragraphs>195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ÜBER DIE HAUSAUFGABEN…</vt:lpstr>
      <vt:lpstr>Über Schreibaufgabe 1</vt:lpstr>
      <vt:lpstr>GRUPPEN FÜR ZOOM INTERVIEW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25</cp:revision>
  <dcterms:created xsi:type="dcterms:W3CDTF">2020-09-20T20:57:25Z</dcterms:created>
  <dcterms:modified xsi:type="dcterms:W3CDTF">2020-09-21T14:12:02Z</dcterms:modified>
</cp:coreProperties>
</file>